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6904" y="121158"/>
            <a:ext cx="57835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8DA1F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DA1F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1539" y="307289"/>
            <a:ext cx="69609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2320" y="1317752"/>
            <a:ext cx="8176895" cy="449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8DA1F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0913" y="1489293"/>
            <a:ext cx="5202555" cy="20770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1461770">
              <a:lnSpc>
                <a:spcPct val="153000"/>
              </a:lnSpc>
              <a:spcBef>
                <a:spcPts val="95"/>
              </a:spcBef>
            </a:pPr>
            <a:r>
              <a:rPr dirty="0" sz="4400">
                <a:solidFill>
                  <a:srgbClr val="FFFFFF"/>
                </a:solidFill>
              </a:rPr>
              <a:t>Module </a:t>
            </a:r>
            <a:r>
              <a:rPr dirty="0" sz="4400" spc="-50">
                <a:solidFill>
                  <a:srgbClr val="FFFFFF"/>
                </a:solidFill>
              </a:rPr>
              <a:t>2 </a:t>
            </a:r>
            <a:r>
              <a:rPr dirty="0" sz="4400">
                <a:solidFill>
                  <a:srgbClr val="FFFFFF"/>
                </a:solidFill>
              </a:rPr>
              <a:t>Introduction</a:t>
            </a:r>
            <a:r>
              <a:rPr dirty="0" sz="4400" spc="-70">
                <a:solidFill>
                  <a:srgbClr val="FFFFFF"/>
                </a:solidFill>
              </a:rPr>
              <a:t> </a:t>
            </a:r>
            <a:r>
              <a:rPr dirty="0" sz="4400">
                <a:solidFill>
                  <a:srgbClr val="FFFFFF"/>
                </a:solidFill>
              </a:rPr>
              <a:t>to</a:t>
            </a:r>
            <a:r>
              <a:rPr dirty="0" sz="4400" spc="-45">
                <a:solidFill>
                  <a:srgbClr val="FFFFFF"/>
                </a:solidFill>
              </a:rPr>
              <a:t> </a:t>
            </a:r>
            <a:r>
              <a:rPr dirty="0" sz="4400" spc="-10">
                <a:solidFill>
                  <a:srgbClr val="FFFFFF"/>
                </a:solidFill>
              </a:rPr>
              <a:t>Shells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819400"/>
            <a:ext cx="7038975" cy="2847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Redirecting</a:t>
            </a:r>
            <a:r>
              <a:rPr dirty="0" spc="-65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 spc="-10"/>
              <a:t>Output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215" y="784098"/>
            <a:ext cx="772731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command’s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7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copied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into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rather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than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displayed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monitor.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498" y="235458"/>
            <a:ext cx="75298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Redirecting</a:t>
            </a:r>
            <a:r>
              <a:rPr dirty="0" spc="-65"/>
              <a:t> </a:t>
            </a:r>
            <a:r>
              <a:rPr dirty="0"/>
              <a:t>Standard</a:t>
            </a:r>
            <a:r>
              <a:rPr dirty="0" spc="-80"/>
              <a:t> </a:t>
            </a:r>
            <a:r>
              <a:rPr dirty="0"/>
              <a:t>Output</a:t>
            </a:r>
            <a:r>
              <a:rPr dirty="0" spc="-80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5193" y="1813712"/>
            <a:ext cx="5516245" cy="1991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What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if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“listings”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exist?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Will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appended?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Will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over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written?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7812" y="1195450"/>
            <a:ext cx="5943600" cy="5842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3619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85"/>
              </a:spcBef>
            </a:pPr>
            <a:r>
              <a:rPr dirty="0" sz="3200">
                <a:solidFill>
                  <a:srgbClr val="212121"/>
                </a:solidFill>
                <a:latin typeface="Arial MT"/>
                <a:cs typeface="Arial MT"/>
              </a:rPr>
              <a:t>ls</a:t>
            </a:r>
            <a:r>
              <a:rPr dirty="0" sz="3200" spc="-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212121"/>
                </a:solidFill>
                <a:latin typeface="Arial MT"/>
                <a:cs typeface="Arial MT"/>
              </a:rPr>
              <a:t>-al</a:t>
            </a:r>
            <a:r>
              <a:rPr dirty="0" sz="32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3200">
                <a:solidFill>
                  <a:srgbClr val="212121"/>
                </a:solidFill>
                <a:latin typeface="Arial MT"/>
                <a:cs typeface="Arial MT"/>
              </a:rPr>
              <a:t>&gt; </a:t>
            </a:r>
            <a:r>
              <a:rPr dirty="0" sz="3200" spc="-10">
                <a:solidFill>
                  <a:srgbClr val="212121"/>
                </a:solidFill>
                <a:latin typeface="Arial MT"/>
                <a:cs typeface="Arial MT"/>
              </a:rPr>
              <a:t>listings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2320" y="2460701"/>
            <a:ext cx="8168005" cy="2616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78790" algn="l"/>
              </a:tabLst>
            </a:pP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&gt;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If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already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exists,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depending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UNIX</a:t>
            </a:r>
            <a:r>
              <a:rPr dirty="0" sz="2800" spc="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option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may create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  <a:p>
            <a:pPr marL="12700" marR="24130" indent="88265">
              <a:lnSpc>
                <a:spcPct val="100000"/>
              </a:lnSpc>
              <a:spcBef>
                <a:spcPts val="1800"/>
              </a:spcBef>
              <a:tabLst>
                <a:tab pos="544195" algn="l"/>
              </a:tabLst>
            </a:pP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&gt;|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emptied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new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written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(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&gt;!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shell).</a:t>
            </a:r>
            <a:endParaRPr sz="2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180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&gt;&gt;</a:t>
            </a:r>
            <a:r>
              <a:rPr dirty="0" sz="2800" spc="-1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Appends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file.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1920" y="704850"/>
            <a:ext cx="704024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Redirecting</a:t>
            </a:r>
            <a:r>
              <a:rPr dirty="0" spc="-50"/>
              <a:t> </a:t>
            </a:r>
            <a:r>
              <a:rPr dirty="0"/>
              <a:t>Standard</a:t>
            </a:r>
            <a:r>
              <a:rPr dirty="0" spc="-50"/>
              <a:t> </a:t>
            </a:r>
            <a:r>
              <a:rPr dirty="0"/>
              <a:t>Output</a:t>
            </a:r>
            <a:r>
              <a:rPr dirty="0" spc="-45"/>
              <a:t> </a:t>
            </a:r>
            <a:r>
              <a:rPr dirty="0" spc="-10"/>
              <a:t>(cont)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28139">
              <a:lnSpc>
                <a:spcPct val="100000"/>
              </a:lnSpc>
              <a:spcBef>
                <a:spcPts val="100"/>
              </a:spcBef>
            </a:pPr>
            <a:r>
              <a:rPr dirty="0"/>
              <a:t>Redirecting</a:t>
            </a:r>
            <a:r>
              <a:rPr dirty="0" spc="-130"/>
              <a:t> </a:t>
            </a:r>
            <a:r>
              <a:rPr dirty="0" spc="-10"/>
              <a:t>Errors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7612" y="1227226"/>
            <a:ext cx="4973955" cy="208915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do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error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redirection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using</a:t>
            </a:r>
            <a:endParaRPr sz="2800">
              <a:latin typeface="Times New Roman"/>
              <a:cs typeface="Times New Roman"/>
            </a:endParaRPr>
          </a:p>
          <a:p>
            <a:pPr marL="2242820" marR="5080">
              <a:lnSpc>
                <a:spcPct val="120700"/>
              </a:lnSpc>
              <a:spcBef>
                <a:spcPts val="15"/>
              </a:spcBef>
              <a:tabLst>
                <a:tab pos="4446905" algn="l"/>
              </a:tabLst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2&gt;</a:t>
            </a:r>
            <a:r>
              <a:rPr dirty="0" sz="2800" spc="-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file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&gt;|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file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&gt;&gt;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39180" y="2260244"/>
            <a:ext cx="1752600" cy="105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69" marR="5080" indent="-40005">
              <a:lnSpc>
                <a:spcPct val="120800"/>
              </a:lnSpc>
              <a:spcBef>
                <a:spcPts val="1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overwrite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append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9992" y="3381502"/>
            <a:ext cx="8508365" cy="2426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If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want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errors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different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files,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we use</a:t>
            </a:r>
            <a:endParaRPr sz="2800">
              <a:latin typeface="Times New Roman"/>
              <a:cs typeface="Times New Roman"/>
            </a:endParaRPr>
          </a:p>
          <a:p>
            <a:pPr marL="1716405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1&gt;</a:t>
            </a:r>
            <a:r>
              <a:rPr dirty="0" sz="2800" spc="-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fileOut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2&gt;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fileErr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28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These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not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work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575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Redirecting</a:t>
            </a:r>
            <a:r>
              <a:rPr dirty="0" spc="-155"/>
              <a:t> </a:t>
            </a:r>
            <a:r>
              <a:rPr dirty="0"/>
              <a:t>Errors</a:t>
            </a:r>
            <a:r>
              <a:rPr dirty="0" spc="-150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227226"/>
            <a:ext cx="6962775" cy="251587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805"/>
              </a:spcBef>
              <a:buChar char="•"/>
              <a:tabLst>
                <a:tab pos="3536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Create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called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“myfile1”</a:t>
            </a:r>
            <a:endParaRPr sz="2800">
              <a:latin typeface="Times New Roman"/>
              <a:cs typeface="Times New Roman"/>
            </a:endParaRPr>
          </a:p>
          <a:p>
            <a:pPr marL="353695" marR="3729990" indent="-341630">
              <a:lnSpc>
                <a:spcPct val="100000"/>
              </a:lnSpc>
              <a:spcBef>
                <a:spcPts val="710"/>
              </a:spcBef>
              <a:buChar char="•"/>
              <a:tabLst>
                <a:tab pos="3536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Run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–l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myfile1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NoFile</a:t>
            </a:r>
            <a:endParaRPr sz="28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700"/>
              </a:spcBef>
              <a:buChar char="•"/>
              <a:tabLst>
                <a:tab pos="3536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Note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that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“NoFile”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available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disk.</a:t>
            </a:r>
            <a:endParaRPr sz="28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695"/>
              </a:spcBef>
              <a:buChar char="•"/>
              <a:tabLst>
                <a:tab pos="3536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–l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myfile1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NoFile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1&gt;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2&gt;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error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98219">
              <a:lnSpc>
                <a:spcPct val="100000"/>
              </a:lnSpc>
              <a:spcBef>
                <a:spcPts val="100"/>
              </a:spcBef>
            </a:pPr>
            <a:r>
              <a:rPr dirty="0"/>
              <a:t>Redirecting</a:t>
            </a:r>
            <a:r>
              <a:rPr dirty="0" spc="-100"/>
              <a:t> </a:t>
            </a:r>
            <a:r>
              <a:rPr dirty="0"/>
              <a:t>Errors</a:t>
            </a:r>
            <a:r>
              <a:rPr dirty="0" spc="-100"/>
              <a:t> </a:t>
            </a:r>
            <a:r>
              <a:rPr dirty="0" spc="-10"/>
              <a:t>(cont)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8896" y="1470152"/>
            <a:ext cx="7567295" cy="19107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333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If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want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both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errors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written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same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file,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use</a:t>
            </a:r>
            <a:endParaRPr sz="2800">
              <a:latin typeface="Times New Roman"/>
              <a:cs typeface="Times New Roman"/>
            </a:endParaRPr>
          </a:p>
          <a:p>
            <a:pPr marL="116205" marR="3845560">
              <a:lnSpc>
                <a:spcPct val="120700"/>
              </a:lnSpc>
              <a:spcBef>
                <a:spcPts val="15"/>
              </a:spcBef>
              <a:tabLst>
                <a:tab pos="1693545" algn="l"/>
              </a:tabLst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command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1&gt;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file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2&gt;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&amp;1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command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1&gt;|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file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2&gt;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&amp;1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5096" y="3494023"/>
            <a:ext cx="7009130" cy="393700"/>
          </a:xfrm>
          <a:prstGeom prst="rect">
            <a:avLst/>
          </a:prstGeom>
          <a:solidFill>
            <a:srgbClr val="800000"/>
          </a:solidFill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3060"/>
              </a:lnSpc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“ls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–l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myfile1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NoFile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1&gt;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result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2&gt;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&amp;1”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22528" y="3871681"/>
            <a:ext cx="5238115" cy="20885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55065">
              <a:lnSpc>
                <a:spcPct val="120700"/>
              </a:lnSpc>
              <a:spcBef>
                <a:spcPts val="1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Korn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shells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&gt;&amp;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&gt;&amp;!</a:t>
            </a:r>
            <a:r>
              <a:rPr dirty="0" sz="2800" spc="-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  <a:p>
            <a:pPr marL="1167765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514600"/>
            <a:ext cx="8991600" cy="4111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815" y="323850"/>
            <a:ext cx="8350884" cy="194881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3048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Pipes</a:t>
            </a:r>
          </a:p>
          <a:p>
            <a:pPr marL="12700" marR="5080">
              <a:lnSpc>
                <a:spcPct val="153600"/>
              </a:lnSpc>
              <a:spcBef>
                <a:spcPts val="500"/>
              </a:spcBef>
            </a:pPr>
            <a:r>
              <a:rPr dirty="0" sz="2800" spc="-65" b="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2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often</a:t>
            </a:r>
            <a:r>
              <a:rPr dirty="0" sz="2800" spc="-3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need</a:t>
            </a:r>
            <a:r>
              <a:rPr dirty="0" sz="2800" spc="-2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2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series</a:t>
            </a:r>
            <a:r>
              <a:rPr dirty="0" sz="2800" spc="-2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2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1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complete</a:t>
            </a:r>
            <a:r>
              <a:rPr dirty="0" sz="2800" spc="-2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2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0">
                <a:solidFill>
                  <a:srgbClr val="8DA1F8"/>
                </a:solidFill>
                <a:latin typeface="Times New Roman"/>
                <a:cs typeface="Times New Roman"/>
              </a:rPr>
              <a:t>task.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Example:</a:t>
            </a:r>
            <a:r>
              <a:rPr dirty="0" sz="2800" spc="-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10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print</a:t>
            </a:r>
            <a:r>
              <a:rPr dirty="0" sz="2800" spc="-2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list</a:t>
            </a:r>
            <a:r>
              <a:rPr dirty="0" sz="2800" spc="-2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2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users</a:t>
            </a:r>
            <a:r>
              <a:rPr dirty="0" sz="2800" spc="-2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logged</a:t>
            </a:r>
            <a:r>
              <a:rPr dirty="0" sz="2800" spc="-2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into</a:t>
            </a:r>
            <a:r>
              <a:rPr dirty="0" sz="2800" spc="-2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b="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 b="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0">
                <a:solidFill>
                  <a:srgbClr val="8DA1F8"/>
                </a:solidFill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52040">
              <a:lnSpc>
                <a:spcPct val="100000"/>
              </a:lnSpc>
              <a:spcBef>
                <a:spcPts val="100"/>
              </a:spcBef>
            </a:pPr>
            <a:r>
              <a:rPr dirty="0"/>
              <a:t>Pipes</a:t>
            </a:r>
            <a:r>
              <a:rPr dirty="0" spc="-15"/>
              <a:t> </a:t>
            </a:r>
            <a:r>
              <a:rPr dirty="0" spc="-10"/>
              <a:t>(cont)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854067" y="2221610"/>
            <a:ext cx="3126105" cy="393700"/>
          </a:xfrm>
          <a:custGeom>
            <a:avLst/>
            <a:gdLst/>
            <a:ahLst/>
            <a:cxnLst/>
            <a:rect l="l" t="t" r="r" b="b"/>
            <a:pathLst>
              <a:path w="3126104" h="393700">
                <a:moveTo>
                  <a:pt x="3125724" y="0"/>
                </a:moveTo>
                <a:lnTo>
                  <a:pt x="1892808" y="0"/>
                </a:lnTo>
                <a:lnTo>
                  <a:pt x="1773936" y="0"/>
                </a:lnTo>
                <a:lnTo>
                  <a:pt x="0" y="0"/>
                </a:lnTo>
                <a:lnTo>
                  <a:pt x="0" y="393192"/>
                </a:lnTo>
                <a:lnTo>
                  <a:pt x="1773936" y="393192"/>
                </a:lnTo>
                <a:lnTo>
                  <a:pt x="1892808" y="393192"/>
                </a:lnTo>
                <a:lnTo>
                  <a:pt x="3125724" y="393192"/>
                </a:lnTo>
                <a:lnTo>
                  <a:pt x="3125724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2320" y="1317752"/>
            <a:ext cx="797496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Pipe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operator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that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temporarily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saves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of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buffer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that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same</a:t>
            </a:r>
            <a:r>
              <a:rPr dirty="0" sz="2800" spc="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timeas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input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next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“ls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-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|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more”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0" y="2819400"/>
            <a:ext cx="87820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104" y="247853"/>
            <a:ext cx="36347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tee</a:t>
            </a:r>
            <a:r>
              <a:rPr dirty="0" spc="-20"/>
              <a:t> </a:t>
            </a:r>
            <a:r>
              <a:rPr dirty="0" spc="-10"/>
              <a:t>Command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8520" y="1470152"/>
            <a:ext cx="8328025" cy="3470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tee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copies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standard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input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standard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output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same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time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copies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into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more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files.</a:t>
            </a:r>
            <a:endParaRPr sz="2800">
              <a:latin typeface="Times New Roman"/>
              <a:cs typeface="Times New Roman"/>
            </a:endParaRPr>
          </a:p>
          <a:p>
            <a:pPr algn="just" marL="12700" marR="865505">
              <a:lnSpc>
                <a:spcPct val="100000"/>
              </a:lnSpc>
              <a:spcBef>
                <a:spcPts val="1800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prevent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files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from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being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overwritten,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use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–a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option,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which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tells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tee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append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existing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files.</a:t>
            </a:r>
            <a:endParaRPr sz="2800">
              <a:latin typeface="Times New Roman"/>
              <a:cs typeface="Times New Roman"/>
            </a:endParaRPr>
          </a:p>
          <a:p>
            <a:pPr marL="12700" marR="1203325">
              <a:lnSpc>
                <a:spcPct val="100000"/>
              </a:lnSpc>
              <a:spcBef>
                <a:spcPts val="180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Instead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using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keyboard,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feed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tee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through</a:t>
            </a:r>
            <a:r>
              <a:rPr dirty="0" sz="2800" spc="-8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pipe.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16050">
              <a:lnSpc>
                <a:spcPct val="100000"/>
              </a:lnSpc>
              <a:spcBef>
                <a:spcPts val="100"/>
              </a:spcBef>
            </a:pPr>
            <a:r>
              <a:rPr dirty="0"/>
              <a:t>Command </a:t>
            </a:r>
            <a:r>
              <a:rPr dirty="0" spc="-10"/>
              <a:t>Execution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8896" y="1227226"/>
            <a:ext cx="8392795" cy="537464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6034">
              <a:lnSpc>
                <a:spcPct val="100000"/>
              </a:lnSpc>
              <a:spcBef>
                <a:spcPts val="80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Sometimes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need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combine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several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commands.</a:t>
            </a:r>
            <a:endParaRPr sz="2800">
              <a:latin typeface="Times New Roman"/>
              <a:cs typeface="Times New Roman"/>
            </a:endParaRPr>
          </a:p>
          <a:p>
            <a:pPr marL="12700" marR="175260" indent="7620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There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four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formats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combining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into</a:t>
            </a:r>
            <a:r>
              <a:rPr dirty="0" sz="2800" spc="-7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one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line: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sequenced,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grouped,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chained,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conditional.</a:t>
            </a:r>
            <a:endParaRPr sz="2800">
              <a:latin typeface="Times New Roman"/>
              <a:cs typeface="Times New Roman"/>
            </a:endParaRPr>
          </a:p>
          <a:p>
            <a:pPr algn="ctr" marR="233045">
              <a:lnSpc>
                <a:spcPct val="100000"/>
              </a:lnSpc>
              <a:spcBef>
                <a:spcPts val="2865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Sequenced </a:t>
            </a:r>
            <a:r>
              <a:rPr dirty="0" sz="3600" spc="-10" b="1">
                <a:solidFill>
                  <a:srgbClr val="FF0000"/>
                </a:solidFill>
                <a:latin typeface="Times New Roman"/>
                <a:cs typeface="Times New Roman"/>
              </a:rPr>
              <a:t>Commands</a:t>
            </a:r>
            <a:endParaRPr sz="3600">
              <a:latin typeface="Times New Roman"/>
              <a:cs typeface="Times New Roman"/>
            </a:endParaRPr>
          </a:p>
          <a:p>
            <a:pPr marL="52069" marR="5080">
              <a:lnSpc>
                <a:spcPct val="100000"/>
              </a:lnSpc>
              <a:spcBef>
                <a:spcPts val="3030"/>
              </a:spcBef>
            </a:pP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1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sequence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entered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line.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Each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must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separated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from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predecessor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by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semicolon.</a:t>
            </a:r>
            <a:endParaRPr sz="2800">
              <a:latin typeface="Times New Roman"/>
              <a:cs typeface="Times New Roman"/>
            </a:endParaRPr>
          </a:p>
          <a:p>
            <a:pPr marL="52069" marR="568325">
              <a:lnSpc>
                <a:spcPct val="153600"/>
              </a:lnSpc>
              <a:spcBef>
                <a:spcPts val="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There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direct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relationship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between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commands.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command1;</a:t>
            </a:r>
            <a:r>
              <a:rPr dirty="0" sz="2800" spc="-1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command2;</a:t>
            </a:r>
            <a:r>
              <a:rPr dirty="0" sz="2800" spc="-8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command3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5815" y="1470152"/>
            <a:ext cx="7942580" cy="3698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715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The</a:t>
            </a:r>
            <a:r>
              <a:rPr dirty="0" sz="2800" spc="-1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shell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is</a:t>
            </a:r>
            <a:r>
              <a:rPr dirty="0" sz="2800" spc="-2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part</a:t>
            </a:r>
            <a:r>
              <a:rPr dirty="0" sz="2800" spc="-2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of</a:t>
            </a:r>
            <a:r>
              <a:rPr dirty="0" sz="2800" spc="-1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UNIX</a:t>
            </a:r>
            <a:r>
              <a:rPr dirty="0" sz="2800" spc="1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that</a:t>
            </a:r>
            <a:r>
              <a:rPr dirty="0" sz="2800" spc="-3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is</a:t>
            </a:r>
            <a:r>
              <a:rPr dirty="0" sz="2800" spc="-1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most</a:t>
            </a:r>
            <a:r>
              <a:rPr dirty="0" sz="2800" spc="-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visible</a:t>
            </a:r>
            <a:r>
              <a:rPr dirty="0" sz="2800" spc="-4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to</a:t>
            </a:r>
            <a:r>
              <a:rPr dirty="0" sz="2800" spc="-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6666FF"/>
                </a:solidFill>
                <a:latin typeface="Times New Roman"/>
                <a:cs typeface="Times New Roman"/>
              </a:rPr>
              <a:t>the </a:t>
            </a:r>
            <a:r>
              <a:rPr dirty="0" sz="2800" spc="-10">
                <a:solidFill>
                  <a:srgbClr val="6666FF"/>
                </a:solidFill>
                <a:latin typeface="Times New Roman"/>
                <a:cs typeface="Times New Roman"/>
              </a:rPr>
              <a:t>user.</a:t>
            </a:r>
            <a:endParaRPr sz="2800">
              <a:latin typeface="Times New Roman"/>
              <a:cs typeface="Times New Roman"/>
            </a:endParaRPr>
          </a:p>
          <a:p>
            <a:pPr marL="12700" marR="72390">
              <a:lnSpc>
                <a:spcPct val="100000"/>
              </a:lnSpc>
              <a:spcBef>
                <a:spcPts val="1800"/>
              </a:spcBef>
              <a:tabLst>
                <a:tab pos="7426959" algn="l"/>
              </a:tabLst>
            </a:pP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It</a:t>
            </a:r>
            <a:r>
              <a:rPr dirty="0" sz="2800" spc="-2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receives</a:t>
            </a:r>
            <a:r>
              <a:rPr dirty="0" sz="2800" spc="-3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and</a:t>
            </a:r>
            <a:r>
              <a:rPr dirty="0" sz="2800" spc="-2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interprets</a:t>
            </a:r>
            <a:r>
              <a:rPr dirty="0" sz="2800" spc="-4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commands entered</a:t>
            </a:r>
            <a:r>
              <a:rPr dirty="0" sz="2800" spc="-3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6666FF"/>
                </a:solidFill>
                <a:latin typeface="Times New Roman"/>
                <a:cs typeface="Times New Roman"/>
              </a:rPr>
              <a:t>by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6666FF"/>
                </a:solidFill>
                <a:latin typeface="Times New Roman"/>
                <a:cs typeface="Times New Roman"/>
              </a:rPr>
              <a:t>the </a:t>
            </a:r>
            <a:r>
              <a:rPr dirty="0" sz="2800" spc="-10">
                <a:solidFill>
                  <a:srgbClr val="6666FF"/>
                </a:solidFill>
                <a:latin typeface="Times New Roman"/>
                <a:cs typeface="Times New Roman"/>
              </a:rPr>
              <a:t>user.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A</a:t>
            </a:r>
            <a:r>
              <a:rPr dirty="0" sz="2800" spc="-17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shell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script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is</a:t>
            </a:r>
            <a:r>
              <a:rPr dirty="0" sz="2800" spc="-2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a</a:t>
            </a:r>
            <a:r>
              <a:rPr dirty="0" sz="2800" spc="-3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file</a:t>
            </a:r>
            <a:r>
              <a:rPr dirty="0" sz="2800" spc="-3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that</a:t>
            </a:r>
            <a:r>
              <a:rPr dirty="0" sz="2800" spc="-4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contains</a:t>
            </a:r>
            <a:r>
              <a:rPr dirty="0" sz="2800" spc="-3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shell</a:t>
            </a:r>
            <a:r>
              <a:rPr dirty="0" sz="2800" spc="-3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1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6666FF"/>
                </a:solidFill>
                <a:latin typeface="Times New Roman"/>
                <a:cs typeface="Times New Roman"/>
              </a:rPr>
              <a:t>that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perform</a:t>
            </a:r>
            <a:r>
              <a:rPr dirty="0" sz="2800" spc="-40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a</a:t>
            </a:r>
            <a:r>
              <a:rPr dirty="0" sz="2800" spc="-2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useful</a:t>
            </a:r>
            <a:r>
              <a:rPr dirty="0" sz="2800" spc="-4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6666FF"/>
                </a:solidFill>
                <a:latin typeface="Times New Roman"/>
                <a:cs typeface="Times New Roman"/>
              </a:rPr>
              <a:t>function.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  <a:tabLst>
                <a:tab pos="2838450" algn="l"/>
              </a:tabLst>
            </a:pP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It</a:t>
            </a:r>
            <a:r>
              <a:rPr dirty="0" sz="2800" spc="-1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is</a:t>
            </a:r>
            <a:r>
              <a:rPr dirty="0" sz="2800" spc="-1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also</a:t>
            </a:r>
            <a:r>
              <a:rPr dirty="0" sz="2800" spc="-2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known</a:t>
            </a:r>
            <a:r>
              <a:rPr dirty="0" sz="2800" spc="-25">
                <a:solidFill>
                  <a:srgbClr val="6666FF"/>
                </a:solidFill>
                <a:latin typeface="Times New Roman"/>
                <a:cs typeface="Times New Roman"/>
              </a:rPr>
              <a:t> as</a:t>
            </a:r>
            <a:r>
              <a:rPr dirty="0" sz="2800">
                <a:solidFill>
                  <a:srgbClr val="6666FF"/>
                </a:solidFill>
                <a:latin typeface="Times New Roman"/>
                <a:cs typeface="Times New Roman"/>
              </a:rPr>
              <a:t>	a</a:t>
            </a:r>
            <a:r>
              <a:rPr dirty="0" sz="2800" spc="-35">
                <a:solidFill>
                  <a:srgbClr val="6666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shell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program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9345" y="241172"/>
            <a:ext cx="42500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C0000"/>
                </a:solidFill>
              </a:rPr>
              <a:t>The Shell</a:t>
            </a:r>
            <a:r>
              <a:rPr dirty="0" spc="105">
                <a:solidFill>
                  <a:srgbClr val="CC0000"/>
                </a:solidFill>
              </a:rPr>
              <a:t> </a:t>
            </a:r>
            <a:r>
              <a:rPr dirty="0" sz="4400">
                <a:solidFill>
                  <a:srgbClr val="000000"/>
                </a:solidFill>
              </a:rPr>
              <a:t>The</a:t>
            </a:r>
            <a:r>
              <a:rPr dirty="0" sz="4400" spc="5">
                <a:solidFill>
                  <a:srgbClr val="000000"/>
                </a:solidFill>
              </a:rPr>
              <a:t> </a:t>
            </a:r>
            <a:r>
              <a:rPr dirty="0" sz="4400" spc="-10">
                <a:solidFill>
                  <a:srgbClr val="000000"/>
                </a:solidFill>
              </a:rPr>
              <a:t>Shell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31290">
              <a:lnSpc>
                <a:spcPct val="100000"/>
              </a:lnSpc>
              <a:spcBef>
                <a:spcPts val="100"/>
              </a:spcBef>
            </a:pPr>
            <a:r>
              <a:rPr dirty="0"/>
              <a:t>Grouped</a:t>
            </a:r>
            <a:r>
              <a:rPr dirty="0" spc="-70"/>
              <a:t> </a:t>
            </a:r>
            <a:r>
              <a:rPr dirty="0" spc="-10"/>
              <a:t>Commands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12647"/>
            <a:ext cx="8438515" cy="5527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5730" marR="5080" indent="1333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If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apply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same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operation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group,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group commands.</a:t>
            </a:r>
            <a:endParaRPr sz="28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grouped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placing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them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into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parentheses.</a:t>
            </a:r>
            <a:endParaRPr sz="28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  <a:spcBef>
                <a:spcPts val="1080"/>
              </a:spcBef>
            </a:pP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191135">
              <a:lnSpc>
                <a:spcPct val="100000"/>
              </a:lnSpc>
              <a:spcBef>
                <a:spcPts val="119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“Month”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file;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cal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10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2000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(echo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“Month”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;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cal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10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2000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)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  <a:p>
            <a:pPr algn="ctr" marR="52069">
              <a:lnSpc>
                <a:spcPct val="100000"/>
              </a:lnSpc>
              <a:spcBef>
                <a:spcPts val="1870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Chained</a:t>
            </a:r>
            <a:r>
              <a:rPr dirty="0" sz="36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FF0000"/>
                </a:solidFill>
                <a:latin typeface="Times New Roman"/>
                <a:cs typeface="Times New Roman"/>
              </a:rPr>
              <a:t>Commands</a:t>
            </a:r>
            <a:endParaRPr sz="3600">
              <a:latin typeface="Times New Roman"/>
              <a:cs typeface="Times New Roman"/>
            </a:endParaRPr>
          </a:p>
          <a:p>
            <a:pPr marL="12700" marR="310515">
              <a:lnSpc>
                <a:spcPct val="100000"/>
              </a:lnSpc>
              <a:spcBef>
                <a:spcPts val="2430"/>
              </a:spcBef>
            </a:pP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chain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commands,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pipe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them.</a:t>
            </a:r>
            <a:r>
              <a:rPr dirty="0" sz="2800" spc="-7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first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becomes the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input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second.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808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</a:t>
            </a:r>
            <a:r>
              <a:rPr dirty="0" spc="-15"/>
              <a:t> </a:t>
            </a:r>
            <a:r>
              <a:rPr dirty="0" spc="-10"/>
              <a:t>Commands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8896" y="1317752"/>
            <a:ext cx="8255634" cy="4311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78255" indent="762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We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combine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two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more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using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conditional</a:t>
            </a:r>
            <a:r>
              <a:rPr dirty="0" sz="2800" spc="-8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relationships</a:t>
            </a:r>
            <a:r>
              <a:rPr dirty="0" sz="2800" spc="-19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(&amp;&amp;)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(||).</a:t>
            </a:r>
            <a:endParaRPr sz="2800">
              <a:latin typeface="Times New Roman"/>
              <a:cs typeface="Times New Roman"/>
            </a:endParaRPr>
          </a:p>
          <a:p>
            <a:pPr marL="12700" marR="5080" indent="13335">
              <a:lnSpc>
                <a:spcPct val="100000"/>
              </a:lnSpc>
              <a:spcBef>
                <a:spcPts val="70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If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1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two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commands,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second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executed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only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if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first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successful.</a:t>
            </a:r>
            <a:endParaRPr sz="2800">
              <a:latin typeface="Times New Roman"/>
              <a:cs typeface="Times New Roman"/>
            </a:endParaRPr>
          </a:p>
          <a:p>
            <a:pPr marL="12700" marR="183515" indent="13335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If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two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commands,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second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executed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only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of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first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fails.</a:t>
            </a:r>
            <a:endParaRPr sz="28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cp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file1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file2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&amp;&amp;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“Copy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successful”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2800">
              <a:latin typeface="Times New Roman"/>
              <a:cs typeface="Times New Roman"/>
            </a:endParaRPr>
          </a:p>
          <a:p>
            <a:pPr marL="292735">
              <a:lnSpc>
                <a:spcPct val="100000"/>
              </a:lnSpc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cp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file1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file2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||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“Copy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failed”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57300">
              <a:lnSpc>
                <a:spcPct val="100000"/>
              </a:lnSpc>
              <a:spcBef>
                <a:spcPts val="100"/>
              </a:spcBef>
            </a:pPr>
            <a:r>
              <a:rPr dirty="0"/>
              <a:t>Command</a:t>
            </a:r>
            <a:r>
              <a:rPr dirty="0" spc="-10"/>
              <a:t> </a:t>
            </a:r>
            <a:r>
              <a:rPr dirty="0"/>
              <a:t>line</a:t>
            </a:r>
            <a:r>
              <a:rPr dirty="0" spc="-5"/>
              <a:t> </a:t>
            </a:r>
            <a:r>
              <a:rPr dirty="0" spc="-10"/>
              <a:t>Editing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240942"/>
            <a:ext cx="8238490" cy="3500754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There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way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edit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execute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previous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Korn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shells,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history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or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command-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line</a:t>
            </a:r>
            <a:r>
              <a:rPr dirty="0" sz="2800" spc="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editing.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shell,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only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history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file.</a:t>
            </a:r>
            <a:endParaRPr sz="2800">
              <a:latin typeface="Times New Roman"/>
              <a:cs typeface="Times New Roman"/>
            </a:endParaRPr>
          </a:p>
          <a:p>
            <a:pPr marL="12700" marR="361315">
              <a:lnSpc>
                <a:spcPct val="100000"/>
              </a:lnSpc>
              <a:spcBef>
                <a:spcPts val="18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each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entered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line,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is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copied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 a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special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file.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2320" y="936498"/>
            <a:ext cx="7873365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025140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With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command-line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editing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edit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commands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using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vi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emacs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without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opening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file.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815079" algn="l"/>
              </a:tabLst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editor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set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–o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vi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704" y="121158"/>
            <a:ext cx="63868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Command</a:t>
            </a:r>
            <a:r>
              <a:rPr dirty="0" spc="-10"/>
              <a:t> </a:t>
            </a:r>
            <a:r>
              <a:rPr dirty="0"/>
              <a:t>Line</a:t>
            </a:r>
            <a:r>
              <a:rPr dirty="0" spc="-5"/>
              <a:t> </a:t>
            </a:r>
            <a:r>
              <a:rPr dirty="0"/>
              <a:t>Editing</a:t>
            </a:r>
            <a:r>
              <a:rPr dirty="0" spc="-5"/>
              <a:t> </a:t>
            </a:r>
            <a:r>
              <a:rPr dirty="0" spc="-10"/>
              <a:t>Concept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514663"/>
            <a:ext cx="6096000" cy="418934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dirty="0"/>
              <a:t>vi Command</a:t>
            </a:r>
            <a:r>
              <a:rPr dirty="0" spc="-15"/>
              <a:t> </a:t>
            </a:r>
            <a:r>
              <a:rPr dirty="0"/>
              <a:t>Line </a:t>
            </a:r>
            <a:r>
              <a:rPr dirty="0" spc="-10"/>
              <a:t>Editor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6516" y="1227226"/>
            <a:ext cx="8255634" cy="3636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90625" indent="5715">
              <a:lnSpc>
                <a:spcPct val="121100"/>
              </a:lnSpc>
              <a:spcBef>
                <a:spcPts val="100"/>
              </a:spcBef>
              <a:tabLst>
                <a:tab pos="472440" algn="l"/>
              </a:tabLst>
            </a:pP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vi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line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editor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opens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insert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mode.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This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allows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enter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easily.</a:t>
            </a:r>
            <a:endParaRPr sz="2800">
              <a:latin typeface="Times New Roman"/>
              <a:cs typeface="Times New Roman"/>
            </a:endParaRPr>
          </a:p>
          <a:p>
            <a:pPr marL="12700" marR="5080" indent="5715">
              <a:lnSpc>
                <a:spcPts val="4060"/>
              </a:lnSpc>
              <a:spcBef>
                <a:spcPts val="24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vi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editor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treats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history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though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always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open. 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mode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must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Escape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cursor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moving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commands:</a:t>
            </a:r>
            <a:endParaRPr sz="2800">
              <a:latin typeface="Times New Roman"/>
              <a:cs typeface="Times New Roman"/>
            </a:endParaRPr>
          </a:p>
          <a:p>
            <a:pPr marL="18415" marR="1342390">
              <a:lnSpc>
                <a:spcPct val="120700"/>
              </a:lnSpc>
              <a:spcBef>
                <a:spcPts val="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k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up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arrow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up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list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older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line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j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down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arrow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down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list.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5194">
              <a:lnSpc>
                <a:spcPct val="100000"/>
              </a:lnSpc>
              <a:spcBef>
                <a:spcPts val="100"/>
              </a:spcBef>
            </a:pPr>
            <a:r>
              <a:rPr dirty="0"/>
              <a:t>Executing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Previous</a:t>
            </a:r>
            <a:r>
              <a:rPr dirty="0" spc="-40"/>
              <a:t> </a:t>
            </a:r>
            <a:r>
              <a:rPr dirty="0" spc="-20"/>
              <a:t>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8520" y="1532026"/>
            <a:ext cx="8195945" cy="294322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805"/>
              </a:spcBef>
              <a:buAutoNum type="arabicPeriod"/>
              <a:tabLst>
                <a:tab pos="5441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mode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keying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Escape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 marL="544195" indent="-53149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441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up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list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using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Move-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up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 marL="544195" marR="760730" indent="-53213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5441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When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has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been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located,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key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Return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to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execute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  <a:p>
            <a:pPr marL="544195" marR="5080" indent="-53213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After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has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been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executed,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bottom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history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insert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mode.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dirty="0"/>
              <a:t>Edit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Execute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Previous</a:t>
            </a:r>
            <a:r>
              <a:rPr dirty="0" spc="-25"/>
              <a:t> </a:t>
            </a:r>
            <a:r>
              <a:rPr dirty="0" spc="-20"/>
              <a:t>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8520" y="1532026"/>
            <a:ext cx="8195945" cy="3545204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544195" indent="-531495">
              <a:lnSpc>
                <a:spcPct val="100000"/>
              </a:lnSpc>
              <a:spcBef>
                <a:spcPts val="470"/>
              </a:spcBef>
              <a:buAutoNum type="arabicPeriod"/>
              <a:tabLst>
                <a:tab pos="5441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mode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keying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Escape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key.</a:t>
            </a:r>
            <a:endParaRPr sz="2800">
              <a:latin typeface="Times New Roman"/>
              <a:cs typeface="Times New Roman"/>
            </a:endParaRPr>
          </a:p>
          <a:p>
            <a:pPr marL="544195" marR="484505" indent="-532130">
              <a:lnSpc>
                <a:spcPts val="3030"/>
              </a:lnSpc>
              <a:spcBef>
                <a:spcPts val="750"/>
              </a:spcBef>
              <a:buAutoNum type="arabicPeriod"/>
              <a:tabLst>
                <a:tab pos="5441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up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list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using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Move-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up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key,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recall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previous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line.</a:t>
            </a:r>
            <a:endParaRPr sz="2800">
              <a:latin typeface="Times New Roman"/>
              <a:cs typeface="Times New Roman"/>
            </a:endParaRPr>
          </a:p>
          <a:p>
            <a:pPr marL="544195" indent="-531495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5441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Edit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line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using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vi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editor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rules.</a:t>
            </a:r>
            <a:endParaRPr sz="2800">
              <a:latin typeface="Times New Roman"/>
              <a:cs typeface="Times New Roman"/>
            </a:endParaRPr>
          </a:p>
          <a:p>
            <a:pPr marL="544195" marR="761365" indent="-532130">
              <a:lnSpc>
                <a:spcPts val="3020"/>
              </a:lnSpc>
              <a:spcBef>
                <a:spcPts val="745"/>
              </a:spcBef>
              <a:buAutoNum type="arabicPeriod"/>
              <a:tabLst>
                <a:tab pos="54419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When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has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been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located,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key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Return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to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execute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  <a:p>
            <a:pPr marL="544195" marR="5080" indent="-532130">
              <a:lnSpc>
                <a:spcPts val="3020"/>
              </a:lnSpc>
              <a:spcBef>
                <a:spcPts val="71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After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has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been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executed,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bottom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history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insert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mode.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425825"/>
            <a:ext cx="8839200" cy="32035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9135" y="121158"/>
            <a:ext cx="1397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Quotes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82320" y="1088847"/>
            <a:ext cx="8068945" cy="19615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3220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Metacharacters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characters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that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have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special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interpretation,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example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pipe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|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need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way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tell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interpreter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when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want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them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as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text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characters.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82520">
              <a:lnSpc>
                <a:spcPct val="100000"/>
              </a:lnSpc>
              <a:spcBef>
                <a:spcPts val="100"/>
              </a:spcBef>
            </a:pPr>
            <a:r>
              <a:rPr dirty="0"/>
              <a:t>Backslash</a:t>
            </a:r>
            <a:r>
              <a:rPr dirty="0" spc="-20"/>
              <a:t> </a:t>
            </a:r>
            <a:r>
              <a:rPr dirty="0" spc="-50"/>
              <a:t>\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backslash</a:t>
            </a:r>
            <a:r>
              <a:rPr dirty="0" spc="-65"/>
              <a:t> </a:t>
            </a:r>
            <a:r>
              <a:rPr dirty="0"/>
              <a:t>converts</a:t>
            </a:r>
            <a:r>
              <a:rPr dirty="0" spc="-45"/>
              <a:t> </a:t>
            </a:r>
            <a:r>
              <a:rPr dirty="0"/>
              <a:t>literal</a:t>
            </a:r>
            <a:r>
              <a:rPr dirty="0" spc="-55"/>
              <a:t> </a:t>
            </a:r>
            <a:r>
              <a:rPr dirty="0"/>
              <a:t>characters</a:t>
            </a:r>
            <a:r>
              <a:rPr dirty="0" spc="-40"/>
              <a:t> </a:t>
            </a:r>
            <a:r>
              <a:rPr dirty="0"/>
              <a:t>into</a:t>
            </a:r>
            <a:r>
              <a:rPr dirty="0" spc="-50"/>
              <a:t> </a:t>
            </a:r>
            <a:r>
              <a:rPr dirty="0" spc="-10"/>
              <a:t>special </a:t>
            </a:r>
            <a:r>
              <a:rPr dirty="0"/>
              <a:t>characters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special</a:t>
            </a:r>
            <a:r>
              <a:rPr dirty="0" spc="-50"/>
              <a:t> </a:t>
            </a:r>
            <a:r>
              <a:rPr dirty="0"/>
              <a:t>characters</a:t>
            </a:r>
            <a:r>
              <a:rPr dirty="0" spc="-30"/>
              <a:t> </a:t>
            </a:r>
            <a:r>
              <a:rPr dirty="0"/>
              <a:t>into</a:t>
            </a:r>
            <a:r>
              <a:rPr dirty="0" spc="-35"/>
              <a:t> </a:t>
            </a:r>
            <a:r>
              <a:rPr dirty="0"/>
              <a:t>literal</a:t>
            </a:r>
            <a:r>
              <a:rPr dirty="0" spc="-40"/>
              <a:t> </a:t>
            </a:r>
            <a:r>
              <a:rPr dirty="0" spc="-10"/>
              <a:t>characters.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1550035" algn="l"/>
                <a:tab pos="1928495" algn="l"/>
              </a:tabLst>
            </a:pPr>
            <a:r>
              <a:rPr dirty="0" spc="-10"/>
              <a:t>Example:</a:t>
            </a:r>
            <a:r>
              <a:rPr dirty="0"/>
              <a:t>	</a:t>
            </a:r>
            <a:r>
              <a:rPr dirty="0" spc="-50">
                <a:solidFill>
                  <a:srgbClr val="FFFF00"/>
                </a:solidFill>
              </a:rPr>
              <a:t>&lt;</a:t>
            </a:r>
            <a:r>
              <a:rPr dirty="0">
                <a:solidFill>
                  <a:srgbClr val="FFFF00"/>
                </a:solidFill>
              </a:rPr>
              <a:t>	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input</a:t>
            </a:r>
            <a:r>
              <a:rPr dirty="0" spc="-55"/>
              <a:t> </a:t>
            </a:r>
            <a:r>
              <a:rPr dirty="0"/>
              <a:t>redirection</a:t>
            </a:r>
            <a:r>
              <a:rPr dirty="0" spc="-35"/>
              <a:t> </a:t>
            </a:r>
            <a:r>
              <a:rPr dirty="0" spc="-10"/>
              <a:t>operator</a:t>
            </a:r>
          </a:p>
          <a:p>
            <a:pPr marL="1612265" marR="3312160" indent="-88900">
              <a:lnSpc>
                <a:spcPct val="120700"/>
              </a:lnSpc>
              <a:spcBef>
                <a:spcPts val="5"/>
              </a:spcBef>
            </a:pPr>
            <a:r>
              <a:rPr dirty="0">
                <a:solidFill>
                  <a:srgbClr val="FFFF00"/>
                </a:solidFill>
              </a:rPr>
              <a:t>\&lt;</a:t>
            </a:r>
            <a:r>
              <a:rPr dirty="0" spc="-10">
                <a:solidFill>
                  <a:srgbClr val="FFFF00"/>
                </a:solidFill>
              </a:rPr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less</a:t>
            </a:r>
            <a:r>
              <a:rPr dirty="0" spc="-5"/>
              <a:t> </a:t>
            </a:r>
            <a:r>
              <a:rPr dirty="0"/>
              <a:t>than</a:t>
            </a:r>
            <a:r>
              <a:rPr dirty="0" spc="-15"/>
              <a:t> </a:t>
            </a:r>
            <a:r>
              <a:rPr dirty="0" spc="-10"/>
              <a:t>character </a:t>
            </a:r>
            <a:r>
              <a:rPr dirty="0">
                <a:solidFill>
                  <a:srgbClr val="FFFF00"/>
                </a:solidFill>
              </a:rPr>
              <a:t>n </a:t>
            </a:r>
            <a:r>
              <a:rPr dirty="0"/>
              <a:t>is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letter</a:t>
            </a:r>
          </a:p>
          <a:p>
            <a:pPr marL="1612265">
              <a:lnSpc>
                <a:spcPct val="100000"/>
              </a:lnSpc>
              <a:spcBef>
                <a:spcPts val="710"/>
              </a:spcBef>
            </a:pPr>
            <a:r>
              <a:rPr dirty="0">
                <a:solidFill>
                  <a:srgbClr val="FFFF00"/>
                </a:solidFill>
              </a:rPr>
              <a:t>\</a:t>
            </a:r>
            <a:r>
              <a:rPr dirty="0"/>
              <a:t>n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new</a:t>
            </a:r>
            <a:r>
              <a:rPr dirty="0" spc="-20"/>
              <a:t> </a:t>
            </a:r>
            <a:r>
              <a:rPr dirty="0"/>
              <a:t>line</a:t>
            </a:r>
            <a:r>
              <a:rPr dirty="0" spc="-45"/>
              <a:t> </a:t>
            </a:r>
            <a:r>
              <a:rPr dirty="0" spc="-10"/>
              <a:t>character</a:t>
            </a:r>
          </a:p>
          <a:p>
            <a:pPr marL="457200" marR="2185035" indent="-445134">
              <a:lnSpc>
                <a:spcPct val="120700"/>
              </a:lnSpc>
            </a:pPr>
            <a:r>
              <a:rPr dirty="0"/>
              <a:t>This</a:t>
            </a:r>
            <a:r>
              <a:rPr dirty="0" spc="-65"/>
              <a:t> </a:t>
            </a:r>
            <a:r>
              <a:rPr dirty="0"/>
              <a:t>command</a:t>
            </a:r>
            <a:r>
              <a:rPr dirty="0" spc="-55"/>
              <a:t> </a:t>
            </a:r>
            <a:r>
              <a:rPr dirty="0"/>
              <a:t>displays</a:t>
            </a:r>
            <a:r>
              <a:rPr dirty="0" spc="-85"/>
              <a:t> </a:t>
            </a:r>
            <a:r>
              <a:rPr dirty="0"/>
              <a:t>special</a:t>
            </a:r>
            <a:r>
              <a:rPr dirty="0" spc="-80"/>
              <a:t> </a:t>
            </a:r>
            <a:r>
              <a:rPr dirty="0" spc="-10"/>
              <a:t>characters </a:t>
            </a:r>
            <a:r>
              <a:rPr dirty="0">
                <a:solidFill>
                  <a:srgbClr val="FFFF00"/>
                </a:solidFill>
              </a:rPr>
              <a:t>echo</a:t>
            </a:r>
            <a:r>
              <a:rPr dirty="0" spc="-5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\&lt;</a:t>
            </a:r>
            <a:r>
              <a:rPr dirty="0" spc="-2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\&gt;</a:t>
            </a:r>
            <a:r>
              <a:rPr dirty="0" spc="-15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\”</a:t>
            </a:r>
            <a:r>
              <a:rPr dirty="0" spc="-15">
                <a:solidFill>
                  <a:srgbClr val="FFFF00"/>
                </a:solidFill>
              </a:rPr>
              <a:t> </a:t>
            </a:r>
            <a:r>
              <a:rPr dirty="0" spc="-10">
                <a:solidFill>
                  <a:srgbClr val="FFFF00"/>
                </a:solidFill>
              </a:rPr>
              <a:t>\’</a:t>
            </a:r>
            <a:r>
              <a:rPr dirty="0" spc="-204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\\</a:t>
            </a:r>
            <a:r>
              <a:rPr dirty="0" spc="-20">
                <a:solidFill>
                  <a:srgbClr val="FFFF00"/>
                </a:solidFill>
              </a:rPr>
              <a:t> </a:t>
            </a:r>
            <a:r>
              <a:rPr dirty="0" spc="-25">
                <a:solidFill>
                  <a:srgbClr val="FFFF00"/>
                </a:solidFill>
              </a:rPr>
              <a:t>\$</a:t>
            </a:r>
          </a:p>
          <a:p>
            <a:pPr marL="901065">
              <a:lnSpc>
                <a:spcPct val="100000"/>
              </a:lnSpc>
              <a:spcBef>
                <a:spcPts val="710"/>
              </a:spcBef>
            </a:pPr>
            <a:r>
              <a:rPr dirty="0">
                <a:solidFill>
                  <a:srgbClr val="FFFF00"/>
                </a:solidFill>
              </a:rPr>
              <a:t>&lt;</a:t>
            </a:r>
            <a:r>
              <a:rPr dirty="0" spc="-1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&gt;</a:t>
            </a:r>
            <a:r>
              <a:rPr dirty="0" spc="-5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“</a:t>
            </a:r>
            <a:r>
              <a:rPr dirty="0" spc="-10">
                <a:solidFill>
                  <a:srgbClr val="FFFF00"/>
                </a:solidFill>
              </a:rPr>
              <a:t> </a:t>
            </a:r>
            <a:r>
              <a:rPr dirty="0">
                <a:solidFill>
                  <a:srgbClr val="FFFF00"/>
                </a:solidFill>
              </a:rPr>
              <a:t>‘ \</a:t>
            </a:r>
            <a:r>
              <a:rPr dirty="0" spc="-5">
                <a:solidFill>
                  <a:srgbClr val="FFFF00"/>
                </a:solidFill>
              </a:rPr>
              <a:t> </a:t>
            </a:r>
            <a:r>
              <a:rPr dirty="0" spc="-50">
                <a:solidFill>
                  <a:srgbClr val="FFFF00"/>
                </a:solidFill>
              </a:rPr>
              <a:t>$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8350">
              <a:lnSpc>
                <a:spcPct val="100000"/>
              </a:lnSpc>
              <a:spcBef>
                <a:spcPts val="100"/>
              </a:spcBef>
            </a:pPr>
            <a:r>
              <a:rPr dirty="0"/>
              <a:t>Double </a:t>
            </a:r>
            <a:r>
              <a:rPr dirty="0" spc="-10"/>
              <a:t>Quotes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317752"/>
            <a:ext cx="6905625" cy="5005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When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need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change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meaning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several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characters,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double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quotes.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859790" algn="l"/>
              </a:tabLst>
            </a:pP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“&lt;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‘y’</a:t>
            </a:r>
            <a:r>
              <a:rPr dirty="0" sz="2800" spc="-2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?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&amp;”</a:t>
            </a: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&lt;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&gt;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‘y’</a:t>
            </a:r>
            <a:r>
              <a:rPr dirty="0" sz="2800" spc="-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?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&amp;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859790" algn="l"/>
              </a:tabLst>
            </a:pP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“Use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“inside”</a:t>
            </a:r>
            <a:r>
              <a:rPr dirty="0" sz="2800" spc="-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quotes”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Use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inside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2800">
              <a:latin typeface="Times New Roman"/>
              <a:cs typeface="Times New Roman"/>
            </a:endParaRPr>
          </a:p>
          <a:p>
            <a:pPr marL="367665" marR="1164590" indent="-355600">
              <a:lnSpc>
                <a:spcPct val="120700"/>
              </a:lnSpc>
              <a:tabLst>
                <a:tab pos="859790" algn="l"/>
              </a:tabLst>
            </a:pP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“Use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\“inside\”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quotes”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Use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“inside”</a:t>
            </a:r>
            <a:r>
              <a:rPr dirty="0" sz="280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8382000" cy="3886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2604" y="476453"/>
            <a:ext cx="53473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Five</a:t>
            </a:r>
            <a:r>
              <a:rPr dirty="0" spc="-10"/>
              <a:t> </a:t>
            </a:r>
            <a:r>
              <a:rPr dirty="0">
                <a:solidFill>
                  <a:srgbClr val="CC0000"/>
                </a:solidFill>
              </a:rPr>
              <a:t>Standard</a:t>
            </a:r>
            <a:r>
              <a:rPr dirty="0" spc="-25">
                <a:solidFill>
                  <a:srgbClr val="CC0000"/>
                </a:solidFill>
              </a:rPr>
              <a:t> </a:t>
            </a:r>
            <a:r>
              <a:rPr dirty="0">
                <a:solidFill>
                  <a:srgbClr val="CC0000"/>
                </a:solidFill>
              </a:rPr>
              <a:t>UNIX</a:t>
            </a:r>
            <a:r>
              <a:rPr dirty="0" spc="-15">
                <a:solidFill>
                  <a:srgbClr val="CC0000"/>
                </a:solidFill>
              </a:rPr>
              <a:t> </a:t>
            </a:r>
            <a:r>
              <a:rPr dirty="0" spc="-10">
                <a:solidFill>
                  <a:srgbClr val="CC0000"/>
                </a:solidFill>
              </a:rPr>
              <a:t>Shells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40585">
              <a:lnSpc>
                <a:spcPct val="100000"/>
              </a:lnSpc>
              <a:spcBef>
                <a:spcPts val="100"/>
              </a:spcBef>
            </a:pPr>
            <a:r>
              <a:rPr dirty="0"/>
              <a:t>Single</a:t>
            </a:r>
            <a:r>
              <a:rPr dirty="0" spc="-15"/>
              <a:t> </a:t>
            </a:r>
            <a:r>
              <a:rPr dirty="0" spc="-10"/>
              <a:t>Quotes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317752"/>
            <a:ext cx="8357870" cy="4916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Single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quotes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operate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like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double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quotes,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but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their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effect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is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stronger.</a:t>
            </a:r>
            <a:endParaRPr sz="2800">
              <a:latin typeface="Times New Roman"/>
              <a:cs typeface="Times New Roman"/>
            </a:endParaRPr>
          </a:p>
          <a:p>
            <a:pPr marL="353695" marR="1213485" indent="-341630">
              <a:lnSpc>
                <a:spcPct val="100000"/>
              </a:lnSpc>
              <a:spcBef>
                <a:spcPts val="705"/>
              </a:spcBef>
              <a:tabLst>
                <a:tab pos="5923915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Any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enclosed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metacharacters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treated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as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literal characters.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859790" algn="l"/>
              </a:tabLst>
            </a:pP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“Use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“inside”</a:t>
            </a:r>
            <a:r>
              <a:rPr dirty="0" sz="2800" spc="-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quotes”</a:t>
            </a:r>
            <a:endParaRPr sz="28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Use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inside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2800">
              <a:latin typeface="Times New Roman"/>
              <a:cs typeface="Times New Roman"/>
            </a:endParaRPr>
          </a:p>
          <a:p>
            <a:pPr marL="367665" marR="2896235" indent="-355600">
              <a:lnSpc>
                <a:spcPct val="121100"/>
              </a:lnSpc>
              <a:tabLst>
                <a:tab pos="859790" algn="l"/>
              </a:tabLst>
            </a:pP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‘Use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“inside”</a:t>
            </a:r>
            <a:r>
              <a:rPr dirty="0" sz="280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quotes’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Use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“inside”</a:t>
            </a:r>
            <a:r>
              <a:rPr dirty="0" sz="280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quotes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57225">
              <a:lnSpc>
                <a:spcPct val="100000"/>
              </a:lnSpc>
              <a:spcBef>
                <a:spcPts val="100"/>
              </a:spcBef>
            </a:pPr>
            <a:r>
              <a:rPr dirty="0"/>
              <a:t>Command</a:t>
            </a:r>
            <a:r>
              <a:rPr dirty="0" spc="-5"/>
              <a:t> </a:t>
            </a:r>
            <a:r>
              <a:rPr dirty="0" spc="-10"/>
              <a:t>Substitution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62200"/>
            <a:ext cx="7424674" cy="429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58520" y="1011123"/>
            <a:ext cx="794004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FFFF00"/>
                </a:solidFill>
                <a:latin typeface="Times New Roman"/>
                <a:cs typeface="Times New Roman"/>
              </a:rPr>
              <a:t>Command</a:t>
            </a:r>
            <a:r>
              <a:rPr dirty="0" sz="32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00"/>
                </a:solidFill>
                <a:latin typeface="Times New Roman"/>
                <a:cs typeface="Times New Roman"/>
              </a:rPr>
              <a:t>substitution</a:t>
            </a:r>
            <a:r>
              <a:rPr dirty="0" sz="32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provides</a:t>
            </a:r>
            <a:r>
              <a:rPr dirty="0" sz="32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32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capability</a:t>
            </a:r>
            <a:r>
              <a:rPr dirty="0" sz="32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 spc="-25">
                <a:solidFill>
                  <a:srgbClr val="8DA1F8"/>
                </a:solidFill>
                <a:latin typeface="Times New Roman"/>
                <a:cs typeface="Times New Roman"/>
              </a:rPr>
              <a:t>to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convert</a:t>
            </a:r>
            <a:r>
              <a:rPr dirty="0" sz="32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32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result</a:t>
            </a:r>
            <a:r>
              <a:rPr dirty="0" sz="32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32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32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32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8DA1F8"/>
                </a:solidFill>
                <a:latin typeface="Times New Roman"/>
                <a:cs typeface="Times New Roman"/>
              </a:rPr>
              <a:t>string.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 Command</a:t>
            </a:r>
            <a:r>
              <a:rPr dirty="0" spc="-15"/>
              <a:t> </a:t>
            </a:r>
            <a:r>
              <a:rPr dirty="0" spc="-10"/>
              <a:t>Substitution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215" y="1227226"/>
            <a:ext cx="8357234" cy="466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9750" marR="3731895" indent="-527685">
              <a:lnSpc>
                <a:spcPct val="121100"/>
              </a:lnSpc>
              <a:spcBef>
                <a:spcPts val="10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 spc="-7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date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are: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date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date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are: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date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852805" algn="l"/>
              </a:tabLst>
            </a:pP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The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date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are: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$(date)</a:t>
            </a:r>
            <a:endParaRPr sz="2800">
              <a:latin typeface="Times New Roman"/>
              <a:cs typeface="Times New Roman"/>
            </a:endParaRPr>
          </a:p>
          <a:p>
            <a:pPr marL="1167765" marR="5080" indent="-718185">
              <a:lnSpc>
                <a:spcPct val="120800"/>
              </a:lnSpc>
              <a:spcBef>
                <a:spcPts val="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date</a:t>
            </a:r>
            <a:r>
              <a:rPr dirty="0" sz="2800" spc="-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are: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Mon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Sep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11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09:48:04</a:t>
            </a:r>
            <a:r>
              <a:rPr dirty="0" sz="280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PDT</a:t>
            </a:r>
            <a:r>
              <a:rPr dirty="0" sz="2800" spc="-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2000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Korn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shells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852805" algn="l"/>
              </a:tabLst>
            </a:pP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The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date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are: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`date`</a:t>
            </a:r>
            <a:endParaRPr sz="2800">
              <a:latin typeface="Times New Roman"/>
              <a:cs typeface="Times New Roman"/>
            </a:endParaRPr>
          </a:p>
          <a:p>
            <a:pPr marL="1167765" marR="5080" indent="-718185">
              <a:lnSpc>
                <a:spcPct val="120800"/>
              </a:lnSpc>
              <a:spcBef>
                <a:spcPts val="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dirty="0" sz="2800" spc="-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date</a:t>
            </a:r>
            <a:r>
              <a:rPr dirty="0" sz="2800" spc="-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and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time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are: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Mon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Sep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11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09:48:04</a:t>
            </a:r>
            <a:r>
              <a:rPr dirty="0" sz="2800" spc="-7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PDT</a:t>
            </a:r>
            <a:r>
              <a:rPr dirty="0" sz="2800" spc="-8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2000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09495">
              <a:lnSpc>
                <a:spcPct val="100000"/>
              </a:lnSpc>
              <a:spcBef>
                <a:spcPts val="100"/>
              </a:spcBef>
            </a:pPr>
            <a:r>
              <a:rPr dirty="0"/>
              <a:t>Job </a:t>
            </a:r>
            <a:r>
              <a:rPr dirty="0" spc="-10"/>
              <a:t>Control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851151"/>
            <a:ext cx="8312784" cy="2764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tabLst>
                <a:tab pos="2639695" algn="l"/>
              </a:tabLst>
            </a:pP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1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UNIX</a:t>
            </a:r>
            <a:r>
              <a:rPr dirty="0" sz="2800" spc="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a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entered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one</a:t>
            </a:r>
            <a:r>
              <a:rPr dirty="0" sz="2800" spc="-7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line.</a:t>
            </a:r>
            <a:endParaRPr sz="2800">
              <a:latin typeface="Times New Roman"/>
              <a:cs typeface="Times New Roman"/>
            </a:endParaRPr>
          </a:p>
          <a:p>
            <a:pPr marL="353695" marR="501650" indent="-341630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UNIX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multitasking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operating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system,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therefore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we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ran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more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than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53695" marR="1388110" indent="-34163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UNIX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defines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two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types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jobs: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and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background.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17370">
              <a:lnSpc>
                <a:spcPct val="100000"/>
              </a:lnSpc>
              <a:spcBef>
                <a:spcPts val="100"/>
              </a:spcBef>
            </a:pPr>
            <a:r>
              <a:rPr dirty="0"/>
              <a:t>Foreground</a:t>
            </a:r>
            <a:r>
              <a:rPr dirty="0" spc="-200"/>
              <a:t> </a:t>
            </a:r>
            <a:r>
              <a:rPr dirty="0" spc="-20"/>
              <a:t>Jobs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317752"/>
            <a:ext cx="8592185" cy="4826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1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any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run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under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active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supervision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user.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While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running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other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may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started.</a:t>
            </a:r>
            <a:endParaRPr sz="2800">
              <a:latin typeface="Times New Roman"/>
              <a:cs typeface="Times New Roman"/>
            </a:endParaRPr>
          </a:p>
          <a:p>
            <a:pPr marL="353695" marR="260985" indent="-341630">
              <a:lnSpc>
                <a:spcPct val="100000"/>
              </a:lnSpc>
              <a:spcBef>
                <a:spcPts val="700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start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job,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simply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enter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and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key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Return.</a:t>
            </a:r>
            <a:endParaRPr sz="2800">
              <a:latin typeface="Times New Roman"/>
              <a:cs typeface="Times New Roman"/>
            </a:endParaRPr>
          </a:p>
          <a:p>
            <a:pPr marL="353695" marR="1507490" indent="-34163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All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have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run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so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far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has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been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run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as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1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jobs.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To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suspend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7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job,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key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ctrl+z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1852295">
              <a:lnSpc>
                <a:spcPts val="4060"/>
              </a:lnSpc>
              <a:spcBef>
                <a:spcPts val="90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resume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it,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7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fg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command. 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terminate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(kill)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job,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ctrl+c.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032" y="78740"/>
            <a:ext cx="34353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Background</a:t>
            </a:r>
            <a:r>
              <a:rPr dirty="0" spc="-180"/>
              <a:t> </a:t>
            </a:r>
            <a:r>
              <a:rPr dirty="0" spc="-20"/>
              <a:t>Jobs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5200" y="860298"/>
            <a:ext cx="8294370" cy="5165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 marR="153670" indent="762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When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know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will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take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long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time,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may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want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run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background.</a:t>
            </a:r>
            <a:endParaRPr sz="2800">
              <a:latin typeface="Times New Roman"/>
              <a:cs typeface="Times New Roman"/>
            </a:endParaRPr>
          </a:p>
          <a:p>
            <a:pPr marL="18415" marR="5080" indent="13335">
              <a:lnSpc>
                <a:spcPct val="100000"/>
              </a:lnSpc>
              <a:spcBef>
                <a:spcPts val="710"/>
              </a:spcBef>
              <a:tabLst>
                <a:tab pos="3702050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run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background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free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keyboard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monitor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so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that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may</a:t>
            </a:r>
            <a:r>
              <a:rPr dirty="0" sz="2800" spc="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them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for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other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tasks.</a:t>
            </a:r>
            <a:endParaRPr sz="2800">
              <a:latin typeface="Times New Roman"/>
              <a:cs typeface="Times New Roman"/>
            </a:endParaRPr>
          </a:p>
          <a:p>
            <a:pPr marL="18415" marR="203835" indent="762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background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share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keyboard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monitor.</a:t>
            </a:r>
            <a:endParaRPr sz="2800">
              <a:latin typeface="Times New Roman"/>
              <a:cs typeface="Times New Roman"/>
            </a:endParaRPr>
          </a:p>
          <a:p>
            <a:pPr marL="18415" marR="181610" indent="-6350">
              <a:lnSpc>
                <a:spcPct val="100000"/>
              </a:lnSpc>
              <a:spcBef>
                <a:spcPts val="700"/>
              </a:spcBef>
              <a:tabLst>
                <a:tab pos="4582160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Any messages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sent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monitor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background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job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will be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mingled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with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messages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from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job.</a:t>
            </a:r>
            <a:endParaRPr sz="2800">
              <a:latin typeface="Times New Roman"/>
              <a:cs typeface="Times New Roman"/>
            </a:endParaRPr>
          </a:p>
          <a:p>
            <a:pPr marL="18415" marR="1468120" indent="13335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recommended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redirect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input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output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for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background</a:t>
            </a:r>
            <a:r>
              <a:rPr dirty="0" sz="2800" spc="-7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jobs.</a:t>
            </a:r>
            <a:endParaRPr sz="2800">
              <a:latin typeface="Times New Roman"/>
              <a:cs typeface="Times New Roman"/>
            </a:endParaRPr>
          </a:p>
          <a:p>
            <a:pPr marL="832485">
              <a:lnSpc>
                <a:spcPct val="100000"/>
              </a:lnSpc>
              <a:spcBef>
                <a:spcPts val="700"/>
              </a:spcBef>
              <a:tabLst>
                <a:tab pos="2775585" algn="l"/>
              </a:tabLst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command&amp;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starts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background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job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6945" y="535889"/>
            <a:ext cx="46913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Background</a:t>
            </a:r>
            <a:r>
              <a:rPr dirty="0" spc="-55"/>
              <a:t> </a:t>
            </a:r>
            <a:r>
              <a:rPr dirty="0"/>
              <a:t>Jobs</a:t>
            </a:r>
            <a:r>
              <a:rPr dirty="0" spc="-40"/>
              <a:t> </a:t>
            </a:r>
            <a:r>
              <a:rPr dirty="0" spc="-10"/>
              <a:t>(cont)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9615" y="1545742"/>
            <a:ext cx="2722245" cy="2647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3600"/>
              </a:lnSpc>
              <a:spcBef>
                <a:spcPts val="10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stop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%job_number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bg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%job_number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kill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%job_number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fg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%job_number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29127" y="1545742"/>
            <a:ext cx="4430395" cy="2647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660" marR="445770" indent="-30480">
              <a:lnSpc>
                <a:spcPct val="153600"/>
              </a:lnSpc>
              <a:spcBef>
                <a:spcPts val="1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suspends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background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job.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restarts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  <a:p>
            <a:pPr marL="102235" marR="5080" indent="-90170">
              <a:lnSpc>
                <a:spcPct val="153600"/>
              </a:lnSpc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terminates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background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job.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moves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foreground.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9615" y="4396562"/>
            <a:ext cx="837819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move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foreground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background,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suspend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it,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bg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command, no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number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needed.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88185">
              <a:lnSpc>
                <a:spcPct val="100000"/>
              </a:lnSpc>
              <a:spcBef>
                <a:spcPts val="100"/>
              </a:spcBef>
            </a:pPr>
            <a:r>
              <a:rPr dirty="0"/>
              <a:t>jobs </a:t>
            </a:r>
            <a:r>
              <a:rPr dirty="0" spc="-10"/>
              <a:t>Command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317752"/>
            <a:ext cx="8354695" cy="4222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45465" indent="-341630">
              <a:lnSpc>
                <a:spcPct val="100000"/>
              </a:lnSpc>
              <a:spcBef>
                <a:spcPts val="95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list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current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jobs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their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status,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jobs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command.</a:t>
            </a:r>
            <a:endParaRPr sz="2800">
              <a:latin typeface="Times New Roman"/>
              <a:cs typeface="Times New Roman"/>
            </a:endParaRPr>
          </a:p>
          <a:p>
            <a:pPr marL="353695" marR="1838960" indent="-341630">
              <a:lnSpc>
                <a:spcPct val="100000"/>
              </a:lnSpc>
              <a:spcBef>
                <a:spcPts val="705"/>
              </a:spcBef>
              <a:tabLst>
                <a:tab pos="5095240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shows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number,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currency,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and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status (running/stopped).</a:t>
            </a:r>
            <a:endParaRPr sz="2800">
              <a:latin typeface="Times New Roman"/>
              <a:cs typeface="Times New Roman"/>
            </a:endParaRPr>
          </a:p>
          <a:p>
            <a:pPr marL="353695" marR="441325" indent="-34163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Jobs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numbers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unique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user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session.</a:t>
            </a:r>
            <a:r>
              <a:rPr dirty="0" sz="2800" spc="-10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They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not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global.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UNIX</a:t>
            </a:r>
            <a:r>
              <a:rPr dirty="0" sz="2800" spc="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assigns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another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identification,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which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global,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PID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3695" marR="670560" indent="-341630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ps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displays</a:t>
            </a:r>
            <a:r>
              <a:rPr dirty="0" sz="2800" spc="-7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current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PIDs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associated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with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terminal.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447024" cy="5181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9885" y="121158"/>
            <a:ext cx="20199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Job </a:t>
            </a:r>
            <a:r>
              <a:rPr dirty="0" spc="-10"/>
              <a:t>States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Aliases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Korn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Bash</a:t>
            </a:r>
            <a:r>
              <a:rPr dirty="0" spc="-5"/>
              <a:t> </a:t>
            </a:r>
            <a:r>
              <a:rPr dirty="0" spc="-10"/>
              <a:t>Shells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012647"/>
            <a:ext cx="7073265" cy="19107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alias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provides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means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creating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customized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assigning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name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command.</a:t>
            </a:r>
            <a:endParaRPr sz="2800">
              <a:latin typeface="Times New Roman"/>
              <a:cs typeface="Times New Roman"/>
            </a:endParaRPr>
          </a:p>
          <a:p>
            <a:pPr marL="12700" marR="1381125" indent="1066165">
              <a:lnSpc>
                <a:spcPct val="120800"/>
              </a:lnSpc>
              <a:spcBef>
                <a:spcPts val="1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alias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name=command-definition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Examples: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0712" y="2896260"/>
            <a:ext cx="3177540" cy="157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82344">
              <a:lnSpc>
                <a:spcPct val="121100"/>
              </a:lnSpc>
              <a:spcBef>
                <a:spcPts val="10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alias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dir=ls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alias</a:t>
            </a:r>
            <a:r>
              <a:rPr dirty="0" sz="2800" spc="-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dir=‘ls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–l’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alias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dir=‘ls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–l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|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more’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30421" y="2896260"/>
            <a:ext cx="3770629" cy="1574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5720">
              <a:lnSpc>
                <a:spcPct val="120900"/>
              </a:lnSpc>
              <a:spcBef>
                <a:spcPts val="10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Renaming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with</a:t>
            </a:r>
            <a:r>
              <a:rPr dirty="0" sz="2800" spc="-7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option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Using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multiple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2320" y="4443501"/>
            <a:ext cx="7947659" cy="1574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8265">
              <a:lnSpc>
                <a:spcPct val="121100"/>
              </a:lnSpc>
              <a:spcBef>
                <a:spcPts val="100"/>
              </a:spcBef>
              <a:tabLst>
                <a:tab pos="3841115" algn="l"/>
              </a:tabLst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alias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lndir=‘dir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–l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|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more’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Using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alias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definition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Arguments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added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after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Sometimes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ambiguous.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304800"/>
            <a:ext cx="4238625" cy="6400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320" y="247650"/>
            <a:ext cx="2733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dirty="0" spc="-25"/>
              <a:t> </a:t>
            </a:r>
            <a:r>
              <a:rPr dirty="0" spc="-10"/>
              <a:t>Session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82320" y="1165047"/>
            <a:ext cx="3719195" cy="5436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89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When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you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log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in,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you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are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five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shells.</a:t>
            </a:r>
            <a:endParaRPr sz="2800">
              <a:latin typeface="Times New Roman"/>
              <a:cs typeface="Times New Roman"/>
            </a:endParaRPr>
          </a:p>
          <a:p>
            <a:pPr marL="12700" marR="90170">
              <a:lnSpc>
                <a:spcPct val="100000"/>
              </a:lnSpc>
              <a:spcBef>
                <a:spcPts val="18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system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administrator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determines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which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shell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you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start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in.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05"/>
              </a:spcBef>
            </a:pPr>
            <a:r>
              <a:rPr dirty="0" sz="2800" spc="-80">
                <a:solidFill>
                  <a:srgbClr val="8DA1F8"/>
                </a:solidFill>
                <a:latin typeface="Times New Roman"/>
                <a:cs typeface="Times New Roman"/>
              </a:rPr>
              <a:t>You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switch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another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L="546100" marR="2513965">
              <a:lnSpc>
                <a:spcPct val="153600"/>
              </a:lnSpc>
            </a:pP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bash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ksh csh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45464" rIns="0" bIns="0" rtlCol="0" vert="horz">
            <a:spAutoFit/>
          </a:bodyPr>
          <a:lstStyle/>
          <a:p>
            <a:pPr marL="88900" marR="619760">
              <a:lnSpc>
                <a:spcPct val="100000"/>
              </a:lnSpc>
              <a:spcBef>
                <a:spcPts val="95"/>
              </a:spcBef>
            </a:pPr>
            <a:r>
              <a:rPr dirty="0" spc="-65"/>
              <a:t>To</a:t>
            </a:r>
            <a:r>
              <a:rPr dirty="0" spc="-35"/>
              <a:t> </a:t>
            </a:r>
            <a:r>
              <a:rPr dirty="0"/>
              <a:t>list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aliases,</a:t>
            </a:r>
            <a:r>
              <a:rPr dirty="0" spc="-35"/>
              <a:t> </a:t>
            </a:r>
            <a:r>
              <a:rPr dirty="0"/>
              <a:t>we</a:t>
            </a:r>
            <a:r>
              <a:rPr dirty="0" spc="-35"/>
              <a:t> </a:t>
            </a:r>
            <a:r>
              <a:rPr dirty="0"/>
              <a:t>use</a:t>
            </a:r>
            <a:r>
              <a:rPr dirty="0" spc="-20"/>
              <a:t> </a:t>
            </a:r>
            <a:r>
              <a:rPr dirty="0">
                <a:solidFill>
                  <a:srgbClr val="FFFF00"/>
                </a:solidFill>
              </a:rPr>
              <a:t>alias</a:t>
            </a:r>
            <a:r>
              <a:rPr dirty="0" spc="-50">
                <a:solidFill>
                  <a:srgbClr val="FFFF00"/>
                </a:solidFill>
              </a:rPr>
              <a:t> </a:t>
            </a:r>
            <a:r>
              <a:rPr dirty="0"/>
              <a:t>command</a:t>
            </a:r>
            <a:r>
              <a:rPr dirty="0" spc="-20"/>
              <a:t> </a:t>
            </a:r>
            <a:r>
              <a:rPr dirty="0"/>
              <a:t>with</a:t>
            </a:r>
            <a:r>
              <a:rPr dirty="0" spc="-25"/>
              <a:t> no </a:t>
            </a:r>
            <a:r>
              <a:rPr dirty="0" spc="-10"/>
              <a:t>arguments.</a:t>
            </a:r>
          </a:p>
          <a:p>
            <a:pPr marL="88900" marR="134620">
              <a:lnSpc>
                <a:spcPct val="100000"/>
              </a:lnSpc>
              <a:spcBef>
                <a:spcPts val="710"/>
              </a:spcBef>
            </a:pPr>
            <a:r>
              <a:rPr dirty="0" spc="-65"/>
              <a:t>To</a:t>
            </a:r>
            <a:r>
              <a:rPr dirty="0" spc="-30"/>
              <a:t> </a:t>
            </a:r>
            <a:r>
              <a:rPr dirty="0"/>
              <a:t>list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specific</a:t>
            </a:r>
            <a:r>
              <a:rPr dirty="0" spc="-40"/>
              <a:t> </a:t>
            </a:r>
            <a:r>
              <a:rPr dirty="0"/>
              <a:t>command,</a:t>
            </a:r>
            <a:r>
              <a:rPr dirty="0" spc="-5"/>
              <a:t> </a:t>
            </a:r>
            <a:r>
              <a:rPr dirty="0"/>
              <a:t>we</a:t>
            </a:r>
            <a:r>
              <a:rPr dirty="0" spc="-15"/>
              <a:t> </a:t>
            </a:r>
            <a:r>
              <a:rPr dirty="0"/>
              <a:t>use</a:t>
            </a:r>
            <a:r>
              <a:rPr dirty="0" spc="-15"/>
              <a:t> </a:t>
            </a:r>
            <a:r>
              <a:rPr dirty="0">
                <a:solidFill>
                  <a:srgbClr val="FFFF00"/>
                </a:solidFill>
              </a:rPr>
              <a:t>alias</a:t>
            </a:r>
            <a:r>
              <a:rPr dirty="0" spc="-20">
                <a:solidFill>
                  <a:srgbClr val="FFFF00"/>
                </a:solidFill>
              </a:rPr>
              <a:t> </a:t>
            </a:r>
            <a:r>
              <a:rPr dirty="0"/>
              <a:t>command</a:t>
            </a:r>
            <a:r>
              <a:rPr dirty="0" spc="-10"/>
              <a:t> </a:t>
            </a:r>
            <a:r>
              <a:rPr dirty="0" spc="-20"/>
              <a:t>with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name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command.</a:t>
            </a:r>
          </a:p>
          <a:p>
            <a:pPr marL="88900" marR="664210">
              <a:lnSpc>
                <a:spcPts val="4060"/>
              </a:lnSpc>
              <a:spcBef>
                <a:spcPts val="245"/>
              </a:spcBef>
            </a:pPr>
            <a:r>
              <a:rPr dirty="0"/>
              <a:t>Aliases</a:t>
            </a:r>
            <a:r>
              <a:rPr dirty="0" spc="-30"/>
              <a:t> </a:t>
            </a:r>
            <a:r>
              <a:rPr dirty="0"/>
              <a:t>are</a:t>
            </a:r>
            <a:r>
              <a:rPr dirty="0" spc="-35"/>
              <a:t> </a:t>
            </a:r>
            <a:r>
              <a:rPr dirty="0"/>
              <a:t>removed</a:t>
            </a:r>
            <a:r>
              <a:rPr dirty="0" spc="-2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using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>
                <a:solidFill>
                  <a:srgbClr val="FFFF00"/>
                </a:solidFill>
              </a:rPr>
              <a:t>unalias</a:t>
            </a:r>
            <a:r>
              <a:rPr dirty="0" spc="-35">
                <a:solidFill>
                  <a:srgbClr val="FFFF00"/>
                </a:solidFill>
              </a:rPr>
              <a:t> </a:t>
            </a:r>
            <a:r>
              <a:rPr dirty="0" spc="-10"/>
              <a:t>command. </a:t>
            </a:r>
            <a:r>
              <a:rPr dirty="0"/>
              <a:t>unalias</a:t>
            </a:r>
            <a:r>
              <a:rPr dirty="0" spc="-30"/>
              <a:t> </a:t>
            </a:r>
            <a:r>
              <a:rPr dirty="0"/>
              <a:t>–a</a:t>
            </a:r>
            <a:r>
              <a:rPr dirty="0" spc="-30"/>
              <a:t> </a:t>
            </a:r>
            <a:r>
              <a:rPr dirty="0"/>
              <a:t>deletes</a:t>
            </a:r>
            <a:r>
              <a:rPr dirty="0" spc="-30"/>
              <a:t> </a:t>
            </a:r>
            <a:r>
              <a:rPr dirty="0"/>
              <a:t>all</a:t>
            </a:r>
            <a:r>
              <a:rPr dirty="0" spc="-20"/>
              <a:t> </a:t>
            </a:r>
            <a:r>
              <a:rPr dirty="0" spc="-10"/>
              <a:t>aliases.</a:t>
            </a:r>
          </a:p>
          <a:p>
            <a:pPr marL="88900">
              <a:lnSpc>
                <a:spcPct val="100000"/>
              </a:lnSpc>
              <a:spcBef>
                <a:spcPts val="455"/>
              </a:spcBef>
            </a:pPr>
            <a:r>
              <a:rPr dirty="0"/>
              <a:t>It</a:t>
            </a:r>
            <a:r>
              <a:rPr dirty="0" spc="-25"/>
              <a:t> </a:t>
            </a:r>
            <a:r>
              <a:rPr dirty="0"/>
              <a:t>deletes</a:t>
            </a:r>
            <a:r>
              <a:rPr dirty="0" spc="-30"/>
              <a:t> </a:t>
            </a:r>
            <a:r>
              <a:rPr dirty="0"/>
              <a:t>even</a:t>
            </a:r>
            <a:r>
              <a:rPr dirty="0" spc="-20"/>
              <a:t> </a:t>
            </a:r>
            <a:r>
              <a:rPr dirty="0"/>
              <a:t>aliases</a:t>
            </a:r>
            <a:r>
              <a:rPr dirty="0" spc="-45"/>
              <a:t> </a:t>
            </a:r>
            <a:r>
              <a:rPr dirty="0"/>
              <a:t>defined</a:t>
            </a:r>
            <a:r>
              <a:rPr dirty="0" spc="-20"/>
              <a:t> </a:t>
            </a:r>
            <a:r>
              <a:rPr dirty="0"/>
              <a:t>by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system</a:t>
            </a:r>
            <a:r>
              <a:rPr dirty="0" spc="-30"/>
              <a:t> </a:t>
            </a:r>
            <a:r>
              <a:rPr dirty="0" spc="-10"/>
              <a:t>administrator.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297" y="612089"/>
            <a:ext cx="821753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Aliases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Korn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Bash</a:t>
            </a:r>
            <a:r>
              <a:rPr dirty="0" spc="-20"/>
              <a:t> </a:t>
            </a:r>
            <a:r>
              <a:rPr dirty="0"/>
              <a:t>Shells</a:t>
            </a:r>
            <a:r>
              <a:rPr dirty="0" spc="-5"/>
              <a:t> </a:t>
            </a:r>
            <a:r>
              <a:rPr dirty="0" spc="-10"/>
              <a:t>(cont)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164" y="383489"/>
            <a:ext cx="414210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Aliases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C </a:t>
            </a:r>
            <a:r>
              <a:rPr dirty="0" spc="-10"/>
              <a:t>Shell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164742"/>
            <a:ext cx="8242934" cy="5040630"/>
          </a:xfrm>
          <a:prstGeom prst="rect">
            <a:avLst/>
          </a:prstGeom>
        </p:spPr>
        <p:txBody>
          <a:bodyPr wrap="square" lIns="0" tIns="241300" rIns="0" bIns="0" rtlCol="0" vert="horz">
            <a:spAutoFit/>
          </a:bodyPr>
          <a:lstStyle/>
          <a:p>
            <a:pPr marL="457834">
              <a:lnSpc>
                <a:spcPct val="100000"/>
              </a:lnSpc>
              <a:spcBef>
                <a:spcPts val="1900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alias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name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definition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53600"/>
              </a:lnSpc>
              <a:tabLst>
                <a:tab pos="1816735" algn="l"/>
              </a:tabLst>
            </a:pP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Example: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alias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dir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“echo my directory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list;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ls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–l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|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more”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allows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 control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positioning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arguments.</a:t>
            </a:r>
            <a:endParaRPr sz="2800">
              <a:latin typeface="Times New Roman"/>
              <a:cs typeface="Times New Roman"/>
            </a:endParaRPr>
          </a:p>
          <a:p>
            <a:pPr marL="12700" marR="443865">
              <a:lnSpc>
                <a:spcPts val="5160"/>
              </a:lnSpc>
              <a:spcBef>
                <a:spcPts val="470"/>
              </a:spcBef>
              <a:tabLst>
                <a:tab pos="763905" algn="l"/>
                <a:tab pos="1178560" algn="l"/>
              </a:tabLst>
            </a:pP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\!*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a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designator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position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only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argument. Example:</a:t>
            </a:r>
            <a:endParaRPr sz="28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1330"/>
              </a:spcBef>
              <a:tabLst>
                <a:tab pos="1591310" algn="l"/>
                <a:tab pos="2489200" algn="l"/>
              </a:tabLst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alias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dir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‘ls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–l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\!*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|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more’</a:t>
            </a:r>
            <a:endParaRPr sz="2800">
              <a:latin typeface="Times New Roman"/>
              <a:cs typeface="Times New Roman"/>
            </a:endParaRPr>
          </a:p>
          <a:p>
            <a:pPr marL="12700" marR="26034">
              <a:lnSpc>
                <a:spcPct val="100000"/>
              </a:lnSpc>
              <a:spcBef>
                <a:spcPts val="1805"/>
              </a:spcBef>
              <a:tabLst>
                <a:tab pos="1503680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Listing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removing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aliases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same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Korn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108" y="121158"/>
            <a:ext cx="186245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Variables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3276600"/>
            <a:ext cx="6705600" cy="22764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1241247"/>
            <a:ext cx="8221345" cy="1960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206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1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location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memory</a:t>
            </a:r>
            <a:r>
              <a:rPr dirty="0" sz="2800" spc="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where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values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be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stored.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Each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has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name,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which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starts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with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alphabetic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_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character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followed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alphanumeric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or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_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characters.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8520" y="5839764"/>
            <a:ext cx="314261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Not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defined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UNIX,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defined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user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50104" y="5738266"/>
            <a:ext cx="427418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Defined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UNIX,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used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to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configure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environment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10919">
              <a:lnSpc>
                <a:spcPct val="100000"/>
              </a:lnSpc>
              <a:spcBef>
                <a:spcPts val="100"/>
              </a:spcBef>
            </a:pPr>
            <a:r>
              <a:rPr dirty="0"/>
              <a:t>Storing</a:t>
            </a:r>
            <a:r>
              <a:rPr dirty="0" spc="-10"/>
              <a:t> </a:t>
            </a:r>
            <a:r>
              <a:rPr dirty="0"/>
              <a:t>Data</a:t>
            </a:r>
            <a:r>
              <a:rPr dirty="0" spc="5"/>
              <a:t>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 spc="-35"/>
              <a:t>Variables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2349499"/>
            <a:ext cx="17221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Assignment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82951" y="1317752"/>
            <a:ext cx="5895340" cy="1483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97654" algn="l"/>
              </a:tabLst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Korn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	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2800">
              <a:latin typeface="Times New Roman"/>
              <a:cs typeface="Times New Roman"/>
            </a:endParaRPr>
          </a:p>
          <a:p>
            <a:pPr marL="109855">
              <a:lnSpc>
                <a:spcPct val="100000"/>
              </a:lnSpc>
              <a:tabLst>
                <a:tab pos="3286125" algn="l"/>
              </a:tabLst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variable=value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set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variable=value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2320" y="3381502"/>
            <a:ext cx="14630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Reference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02051" y="3204184"/>
            <a:ext cx="1388745" cy="2543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0640">
              <a:lnSpc>
                <a:spcPct val="141500"/>
              </a:lnSpc>
              <a:spcBef>
                <a:spcPts val="95"/>
              </a:spcBef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$variable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x=23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echo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$x</a:t>
            </a:r>
            <a:endParaRPr sz="28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1800"/>
              </a:spcBef>
            </a:pP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23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55485" y="3381502"/>
            <a:ext cx="1398905" cy="2442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508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$variable</a:t>
            </a:r>
            <a:endParaRPr sz="2800">
              <a:latin typeface="Times New Roman"/>
              <a:cs typeface="Times New Roman"/>
            </a:endParaRPr>
          </a:p>
          <a:p>
            <a:pPr algn="ctr" marL="12065" marR="160655">
              <a:lnSpc>
                <a:spcPct val="153600"/>
              </a:lnSpc>
              <a:spcBef>
                <a:spcPts val="1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x=23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echo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$x</a:t>
            </a:r>
            <a:endParaRPr sz="2800">
              <a:latin typeface="Times New Roman"/>
              <a:cs typeface="Times New Roman"/>
            </a:endParaRPr>
          </a:p>
          <a:p>
            <a:pPr algn="ctr" marR="118745">
              <a:lnSpc>
                <a:spcPct val="100000"/>
              </a:lnSpc>
              <a:spcBef>
                <a:spcPts val="1800"/>
              </a:spcBef>
            </a:pP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23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307289"/>
            <a:ext cx="12293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PATH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1664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15"/>
              <a:t> </a:t>
            </a:r>
            <a:r>
              <a:rPr dirty="0" spc="-160">
                <a:solidFill>
                  <a:srgbClr val="FFFF00"/>
                </a:solidFill>
              </a:rPr>
              <a:t>PATH</a:t>
            </a:r>
            <a:r>
              <a:rPr dirty="0" spc="-10">
                <a:solidFill>
                  <a:srgbClr val="FFFF00"/>
                </a:solidFill>
              </a:rPr>
              <a:t> </a:t>
            </a:r>
            <a:r>
              <a:rPr dirty="0"/>
              <a:t>variable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used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search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 spc="-10"/>
              <a:t>command directory.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entries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 spc="-160"/>
              <a:t>PATH</a:t>
            </a:r>
            <a:r>
              <a:rPr dirty="0" spc="-10"/>
              <a:t> </a:t>
            </a:r>
            <a:r>
              <a:rPr dirty="0"/>
              <a:t>must</a:t>
            </a:r>
            <a:r>
              <a:rPr dirty="0" spc="-15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separated</a:t>
            </a:r>
            <a:r>
              <a:rPr dirty="0" spc="-35"/>
              <a:t> </a:t>
            </a:r>
            <a:r>
              <a:rPr dirty="0"/>
              <a:t>by</a:t>
            </a:r>
            <a:r>
              <a:rPr dirty="0" spc="-10"/>
              <a:t> colons.</a:t>
            </a:r>
          </a:p>
          <a:p>
            <a:pPr marL="367665">
              <a:lnSpc>
                <a:spcPct val="100000"/>
              </a:lnSpc>
              <a:spcBef>
                <a:spcPts val="695"/>
              </a:spcBef>
            </a:pPr>
            <a:r>
              <a:rPr dirty="0" spc="-10" b="1">
                <a:solidFill>
                  <a:srgbClr val="FFFF00"/>
                </a:solidFill>
                <a:latin typeface="Times New Roman"/>
                <a:cs typeface="Times New Roman"/>
              </a:rPr>
              <a:t>PATH=/bin:/usr/bin::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/>
              <a:t>The</a:t>
            </a:r>
            <a:r>
              <a:rPr dirty="0" spc="-50"/>
              <a:t> </a:t>
            </a:r>
            <a:r>
              <a:rPr dirty="0"/>
              <a:t>current</a:t>
            </a:r>
            <a:r>
              <a:rPr dirty="0" spc="-50"/>
              <a:t> </a:t>
            </a:r>
            <a:r>
              <a:rPr dirty="0"/>
              <a:t>working</a:t>
            </a:r>
            <a:r>
              <a:rPr dirty="0" spc="-55"/>
              <a:t> </a:t>
            </a:r>
            <a:r>
              <a:rPr dirty="0"/>
              <a:t>directory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listed</a:t>
            </a:r>
            <a:r>
              <a:rPr dirty="0" spc="-70"/>
              <a:t> </a:t>
            </a:r>
            <a:r>
              <a:rPr dirty="0" spc="-10"/>
              <a:t>last.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57805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HOME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1664" rIns="0" bIns="0" rtlCol="0" vert="horz">
            <a:spAutoFit/>
          </a:bodyPr>
          <a:lstStyle/>
          <a:p>
            <a:pPr marL="353695" marR="367665" indent="-34163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>
                <a:solidFill>
                  <a:srgbClr val="FFFF00"/>
                </a:solidFill>
              </a:rPr>
              <a:t>HOME</a:t>
            </a:r>
            <a:r>
              <a:rPr dirty="0" spc="-10">
                <a:solidFill>
                  <a:srgbClr val="FFFF00"/>
                </a:solidFill>
              </a:rPr>
              <a:t> </a:t>
            </a:r>
            <a:r>
              <a:rPr dirty="0"/>
              <a:t>variable</a:t>
            </a:r>
            <a:r>
              <a:rPr dirty="0" spc="-50"/>
              <a:t> </a:t>
            </a:r>
            <a:r>
              <a:rPr dirty="0"/>
              <a:t>contains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55"/>
              <a:t>PATH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your</a:t>
            </a:r>
            <a:r>
              <a:rPr dirty="0" spc="-30"/>
              <a:t> </a:t>
            </a:r>
            <a:r>
              <a:rPr dirty="0" spc="-20"/>
              <a:t>home </a:t>
            </a:r>
            <a:r>
              <a:rPr dirty="0" spc="-10"/>
              <a:t>directory.</a:t>
            </a:r>
          </a:p>
          <a:p>
            <a:pPr marL="353695" marR="5080" indent="-341630">
              <a:lnSpc>
                <a:spcPct val="100000"/>
              </a:lnSpc>
              <a:spcBef>
                <a:spcPts val="710"/>
              </a:spcBef>
            </a:pPr>
            <a:r>
              <a:rPr dirty="0"/>
              <a:t>When</a:t>
            </a:r>
            <a:r>
              <a:rPr dirty="0" spc="-50"/>
              <a:t> </a:t>
            </a:r>
            <a:r>
              <a:rPr dirty="0"/>
              <a:t>you</a:t>
            </a:r>
            <a:r>
              <a:rPr dirty="0" spc="-55"/>
              <a:t> </a:t>
            </a:r>
            <a:r>
              <a:rPr dirty="0"/>
              <a:t>use</a:t>
            </a:r>
            <a:r>
              <a:rPr dirty="0" spc="-45"/>
              <a:t> </a:t>
            </a:r>
            <a:r>
              <a:rPr dirty="0">
                <a:solidFill>
                  <a:srgbClr val="FFFF00"/>
                </a:solidFill>
              </a:rPr>
              <a:t>cd</a:t>
            </a:r>
            <a:r>
              <a:rPr dirty="0" spc="-50">
                <a:solidFill>
                  <a:srgbClr val="FFFF00"/>
                </a:solidFill>
              </a:rPr>
              <a:t> </a:t>
            </a:r>
            <a:r>
              <a:rPr dirty="0"/>
              <a:t>command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45"/>
              <a:t> </a:t>
            </a:r>
            <a:r>
              <a:rPr dirty="0"/>
              <a:t>no</a:t>
            </a:r>
            <a:r>
              <a:rPr dirty="0" spc="-55"/>
              <a:t> </a:t>
            </a:r>
            <a:r>
              <a:rPr dirty="0"/>
              <a:t>arguments,</a:t>
            </a:r>
            <a:r>
              <a:rPr dirty="0" spc="-35"/>
              <a:t> </a:t>
            </a:r>
            <a:r>
              <a:rPr dirty="0" spc="-25"/>
              <a:t>the </a:t>
            </a:r>
            <a:r>
              <a:rPr dirty="0"/>
              <a:t>command</a:t>
            </a:r>
            <a:r>
              <a:rPr dirty="0" spc="-25"/>
              <a:t> </a:t>
            </a:r>
            <a:r>
              <a:rPr dirty="0"/>
              <a:t>uses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value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>
                <a:solidFill>
                  <a:srgbClr val="FFFF00"/>
                </a:solidFill>
              </a:rPr>
              <a:t>HOME</a:t>
            </a:r>
            <a:r>
              <a:rPr dirty="0" spc="-25">
                <a:solidFill>
                  <a:srgbClr val="FFFF00"/>
                </a:solidFill>
              </a:rPr>
              <a:t> </a:t>
            </a:r>
            <a:r>
              <a:rPr dirty="0"/>
              <a:t>variable</a:t>
            </a:r>
            <a:r>
              <a:rPr dirty="0" spc="-35"/>
              <a:t> </a:t>
            </a:r>
            <a:r>
              <a:rPr dirty="0"/>
              <a:t>as</a:t>
            </a:r>
            <a:r>
              <a:rPr dirty="0" spc="-35"/>
              <a:t> </a:t>
            </a:r>
            <a:r>
              <a:rPr dirty="0" spc="-25"/>
              <a:t>the </a:t>
            </a:r>
            <a:r>
              <a:rPr dirty="0" spc="-10"/>
              <a:t>argument.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>
                <a:solidFill>
                  <a:srgbClr val="FFFF00"/>
                </a:solidFill>
              </a:rPr>
              <a:t>echo</a:t>
            </a:r>
            <a:r>
              <a:rPr dirty="0" spc="-40">
                <a:solidFill>
                  <a:srgbClr val="FFFF00"/>
                </a:solidFill>
              </a:rPr>
              <a:t> </a:t>
            </a:r>
            <a:r>
              <a:rPr dirty="0" spc="-10">
                <a:solidFill>
                  <a:srgbClr val="FFFF00"/>
                </a:solidFill>
              </a:rPr>
              <a:t>$HOME</a:t>
            </a:r>
          </a:p>
          <a:p>
            <a:pPr marL="367665">
              <a:lnSpc>
                <a:spcPct val="100000"/>
              </a:lnSpc>
              <a:spcBef>
                <a:spcPts val="695"/>
              </a:spcBef>
            </a:pPr>
            <a:r>
              <a:rPr dirty="0" spc="-10">
                <a:solidFill>
                  <a:srgbClr val="FFFF00"/>
                </a:solidFill>
              </a:rPr>
              <a:t>/mnt/diska/staff/gilberg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889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CDPATH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1664" rIns="0" bIns="0" rtlCol="0" vert="horz">
            <a:spAutoFit/>
          </a:bodyPr>
          <a:lstStyle/>
          <a:p>
            <a:pPr marL="353695" marR="907415" indent="-34163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 spc="-100">
                <a:solidFill>
                  <a:srgbClr val="FFFF00"/>
                </a:solidFill>
              </a:rPr>
              <a:t>CDPATH</a:t>
            </a:r>
            <a:r>
              <a:rPr dirty="0" spc="-10">
                <a:solidFill>
                  <a:srgbClr val="FFFF00"/>
                </a:solidFill>
              </a:rPr>
              <a:t> </a:t>
            </a:r>
            <a:r>
              <a:rPr dirty="0"/>
              <a:t>variable</a:t>
            </a:r>
            <a:r>
              <a:rPr dirty="0" spc="-40"/>
              <a:t> </a:t>
            </a:r>
            <a:r>
              <a:rPr dirty="0"/>
              <a:t>contains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list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pathnames </a:t>
            </a:r>
            <a:r>
              <a:rPr dirty="0"/>
              <a:t>separated</a:t>
            </a:r>
            <a:r>
              <a:rPr dirty="0" spc="-30"/>
              <a:t> </a:t>
            </a:r>
            <a:r>
              <a:rPr dirty="0"/>
              <a:t>by</a:t>
            </a:r>
            <a:r>
              <a:rPr dirty="0" spc="-10"/>
              <a:t> colons.</a:t>
            </a:r>
          </a:p>
          <a:p>
            <a:pPr marL="1257300">
              <a:lnSpc>
                <a:spcPct val="100000"/>
              </a:lnSpc>
              <a:spcBef>
                <a:spcPts val="710"/>
              </a:spcBef>
            </a:pPr>
            <a:r>
              <a:rPr dirty="0" spc="-10" b="1">
                <a:solidFill>
                  <a:srgbClr val="FFFF00"/>
                </a:solidFill>
                <a:latin typeface="Times New Roman"/>
                <a:cs typeface="Times New Roman"/>
              </a:rPr>
              <a:t>:$HOME:/bin/usr/files</a:t>
            </a:r>
          </a:p>
          <a:p>
            <a:pPr marL="353695" marR="262255" indent="-341630">
              <a:lnSpc>
                <a:spcPct val="100000"/>
              </a:lnSpc>
              <a:spcBef>
                <a:spcPts val="695"/>
              </a:spcBef>
            </a:pPr>
            <a:r>
              <a:rPr dirty="0"/>
              <a:t>It</a:t>
            </a:r>
            <a:r>
              <a:rPr dirty="0" spc="-50"/>
              <a:t> </a:t>
            </a:r>
            <a:r>
              <a:rPr dirty="0"/>
              <a:t>starts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/>
              <a:t>current</a:t>
            </a:r>
            <a:r>
              <a:rPr dirty="0" spc="-55"/>
              <a:t> </a:t>
            </a:r>
            <a:r>
              <a:rPr dirty="0"/>
              <a:t>working</a:t>
            </a:r>
            <a:r>
              <a:rPr dirty="0" spc="-45"/>
              <a:t> </a:t>
            </a:r>
            <a:r>
              <a:rPr dirty="0" spc="-20"/>
              <a:t>directory,</a:t>
            </a:r>
            <a:r>
              <a:rPr dirty="0" spc="-65"/>
              <a:t> </a:t>
            </a:r>
            <a:r>
              <a:rPr dirty="0"/>
              <a:t>followed</a:t>
            </a:r>
            <a:r>
              <a:rPr dirty="0" spc="-50"/>
              <a:t> </a:t>
            </a:r>
            <a:r>
              <a:rPr dirty="0" spc="-25"/>
              <a:t>by </a:t>
            </a:r>
            <a:r>
              <a:rPr dirty="0"/>
              <a:t>pathname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home</a:t>
            </a:r>
            <a:r>
              <a:rPr dirty="0" spc="-40"/>
              <a:t> </a:t>
            </a:r>
            <a:r>
              <a:rPr dirty="0"/>
              <a:t>directory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others.</a:t>
            </a:r>
          </a:p>
          <a:p>
            <a:pPr marL="353695" marR="5080" indent="-341630">
              <a:lnSpc>
                <a:spcPct val="100000"/>
              </a:lnSpc>
              <a:spcBef>
                <a:spcPts val="700"/>
              </a:spcBef>
            </a:pPr>
            <a:r>
              <a:rPr dirty="0"/>
              <a:t>The</a:t>
            </a:r>
            <a:r>
              <a:rPr dirty="0" spc="-40"/>
              <a:t> </a:t>
            </a:r>
            <a:r>
              <a:rPr dirty="0"/>
              <a:t>contents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100">
                <a:solidFill>
                  <a:srgbClr val="FFFF00"/>
                </a:solidFill>
              </a:rPr>
              <a:t>CDPATH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/>
              <a:t>are</a:t>
            </a:r>
            <a:r>
              <a:rPr dirty="0" spc="-40"/>
              <a:t> </a:t>
            </a:r>
            <a:r>
              <a:rPr dirty="0"/>
              <a:t>used</a:t>
            </a:r>
            <a:r>
              <a:rPr dirty="0" spc="-40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>
                <a:solidFill>
                  <a:srgbClr val="FFFF00"/>
                </a:solidFill>
              </a:rPr>
              <a:t>cd</a:t>
            </a:r>
            <a:r>
              <a:rPr dirty="0" spc="-35">
                <a:solidFill>
                  <a:srgbClr val="FFFF00"/>
                </a:solidFill>
              </a:rPr>
              <a:t> </a:t>
            </a:r>
            <a:r>
              <a:rPr dirty="0"/>
              <a:t>command</a:t>
            </a:r>
            <a:r>
              <a:rPr dirty="0" spc="-25"/>
              <a:t> to </a:t>
            </a:r>
            <a:r>
              <a:rPr dirty="0"/>
              <a:t>locate</a:t>
            </a:r>
            <a:r>
              <a:rPr dirty="0" spc="-40"/>
              <a:t> </a:t>
            </a:r>
            <a:r>
              <a:rPr dirty="0" spc="-10"/>
              <a:t>directories.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1414" y="78740"/>
            <a:ext cx="32804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Primary</a:t>
            </a:r>
            <a:r>
              <a:rPr dirty="0" spc="-135"/>
              <a:t> </a:t>
            </a:r>
            <a:r>
              <a:rPr dirty="0" spc="-10"/>
              <a:t>Prompt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8520" y="1088847"/>
            <a:ext cx="8345805" cy="4311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primary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prompt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PS1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Korn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shells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prompt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shell.</a:t>
            </a:r>
            <a:endParaRPr sz="2800">
              <a:latin typeface="Times New Roman"/>
              <a:cs typeface="Times New Roman"/>
            </a:endParaRPr>
          </a:p>
          <a:p>
            <a:pPr marL="353695" marR="920750" indent="-341630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uses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primary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prompt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when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expects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a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command.</a:t>
            </a:r>
            <a:endParaRPr sz="2800">
              <a:latin typeface="Times New Roman"/>
              <a:cs typeface="Times New Roman"/>
            </a:endParaRPr>
          </a:p>
          <a:p>
            <a:pPr marL="353695" marR="467995" indent="-341630">
              <a:lnSpc>
                <a:spcPct val="100000"/>
              </a:lnSpc>
              <a:spcBef>
                <a:spcPts val="7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default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$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Korn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%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for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change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7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primary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prompt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  <a:p>
            <a:pPr marL="12700" marR="1733550">
              <a:lnSpc>
                <a:spcPct val="120700"/>
              </a:lnSpc>
              <a:spcBef>
                <a:spcPts val="15"/>
              </a:spcBef>
              <a:tabLst>
                <a:tab pos="2548890" algn="l"/>
                <a:tab pos="3482975" algn="l"/>
              </a:tabLst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PS1=“KSH&gt;</a:t>
            </a:r>
            <a:r>
              <a:rPr dirty="0" sz="2800" spc="-1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“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Korn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shells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set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prompt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=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‘CSH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%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60">
                <a:solidFill>
                  <a:srgbClr val="FFFF00"/>
                </a:solidFill>
                <a:latin typeface="Times New Roman"/>
                <a:cs typeface="Times New Roman"/>
              </a:rPr>
              <a:t>‘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shell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646" y="459689"/>
            <a:ext cx="15500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FF0000"/>
                </a:solidFill>
                <a:latin typeface="Times New Roman"/>
                <a:cs typeface="Times New Roman"/>
              </a:rPr>
              <a:t>SHELL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8520" y="2308351"/>
            <a:ext cx="78447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r>
              <a:rPr dirty="0" sz="2800" spc="-1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holds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path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your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login</a:t>
            </a:r>
            <a:r>
              <a:rPr dirty="0" sz="2800" spc="-7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37385">
              <a:lnSpc>
                <a:spcPct val="100000"/>
              </a:lnSpc>
              <a:spcBef>
                <a:spcPts val="100"/>
              </a:spcBef>
            </a:pPr>
            <a:r>
              <a:rPr dirty="0"/>
              <a:t>TERM </a:t>
            </a:r>
            <a:r>
              <a:rPr dirty="0" spc="-10"/>
              <a:t>variable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317752"/>
            <a:ext cx="8221980" cy="34575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9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TERM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holds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7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description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terminal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you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using.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Korn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shells,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2313305">
              <a:lnSpc>
                <a:spcPct val="121100"/>
              </a:lnSpc>
              <a:spcBef>
                <a:spcPts val="5"/>
              </a:spcBef>
              <a:tabLst>
                <a:tab pos="2099310" algn="l"/>
                <a:tab pos="2187575" algn="l"/>
              </a:tabLst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TERM=vt100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sets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8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TERM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variable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unset</a:t>
            </a:r>
            <a:r>
              <a:rPr dirty="0" sz="2800" spc="-9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TERM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unsets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8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TERM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114550" algn="l"/>
              </a:tabLst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$TERM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displays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value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TERM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variable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9035">
              <a:lnSpc>
                <a:spcPct val="100000"/>
              </a:lnSpc>
              <a:spcBef>
                <a:spcPts val="100"/>
              </a:spcBef>
            </a:pPr>
            <a:r>
              <a:rPr dirty="0"/>
              <a:t>Login Shell</a:t>
            </a:r>
            <a:r>
              <a:rPr dirty="0" spc="-65"/>
              <a:t> </a:t>
            </a:r>
            <a:r>
              <a:rPr dirty="0" spc="-30"/>
              <a:t>Verification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317752"/>
            <a:ext cx="77273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89200" algn="l"/>
              </a:tabLst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$SHELL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identifies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path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your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login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24252" y="2746375"/>
            <a:ext cx="50996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dirty="0" sz="3600" spc="-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Shell</a:t>
            </a:r>
            <a:r>
              <a:rPr dirty="0" sz="3600" spc="-1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25" b="1">
                <a:solidFill>
                  <a:srgbClr val="FF0000"/>
                </a:solidFill>
                <a:latin typeface="Times New Roman"/>
                <a:cs typeface="Times New Roman"/>
              </a:rPr>
              <a:t>Verification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8520" y="3985082"/>
            <a:ext cx="8150859" cy="1822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  <a:tabLst>
                <a:tab pos="1571625" algn="l"/>
              </a:tabLst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echo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$0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determined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your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current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shell,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but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work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only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with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Korn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Bash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shells;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does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work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This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work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r2d2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well.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dirty="0"/>
              <a:t>Shell/Environment</a:t>
            </a:r>
            <a:r>
              <a:rPr dirty="0" spc="-114"/>
              <a:t> </a:t>
            </a:r>
            <a:r>
              <a:rPr dirty="0" spc="-10"/>
              <a:t>Customization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317752"/>
            <a:ext cx="8500745" cy="4811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0530" marR="1796414" indent="-34163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UNIX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allow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customize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shells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environment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use.</a:t>
            </a:r>
            <a:endParaRPr sz="2800">
              <a:latin typeface="Times New Roman"/>
              <a:cs typeface="Times New Roman"/>
            </a:endParaRPr>
          </a:p>
          <a:p>
            <a:pPr marL="1537335">
              <a:lnSpc>
                <a:spcPct val="100000"/>
              </a:lnSpc>
              <a:spcBef>
                <a:spcPts val="2130"/>
              </a:spcBef>
            </a:pPr>
            <a:r>
              <a:rPr dirty="0" sz="3600" spc="-35" b="1">
                <a:solidFill>
                  <a:srgbClr val="FF0000"/>
                </a:solidFill>
                <a:latin typeface="Times New Roman"/>
                <a:cs typeface="Times New Roman"/>
              </a:rPr>
              <a:t>Temporary</a:t>
            </a:r>
            <a:r>
              <a:rPr dirty="0" sz="3600" spc="-17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FF0000"/>
                </a:solidFill>
                <a:latin typeface="Times New Roman"/>
                <a:cs typeface="Times New Roman"/>
              </a:rPr>
              <a:t>Customization</a:t>
            </a:r>
            <a:endParaRPr sz="36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629"/>
              </a:spcBef>
            </a:pP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Temporary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customization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lasts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only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current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session.</a:t>
            </a:r>
            <a:endParaRPr sz="2800">
              <a:latin typeface="Times New Roman"/>
              <a:cs typeface="Times New Roman"/>
            </a:endParaRPr>
          </a:p>
          <a:p>
            <a:pPr marL="1477645">
              <a:lnSpc>
                <a:spcPct val="100000"/>
              </a:lnSpc>
              <a:spcBef>
                <a:spcPts val="1895"/>
              </a:spcBef>
            </a:pPr>
            <a:r>
              <a:rPr dirty="0" sz="3600" b="1">
                <a:solidFill>
                  <a:srgbClr val="FF0000"/>
                </a:solidFill>
                <a:latin typeface="Times New Roman"/>
                <a:cs typeface="Times New Roman"/>
              </a:rPr>
              <a:t>Permanent</a:t>
            </a:r>
            <a:r>
              <a:rPr dirty="0" sz="3600" spc="-17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600" spc="-10" b="1">
                <a:solidFill>
                  <a:srgbClr val="FF0000"/>
                </a:solidFill>
                <a:latin typeface="Times New Roman"/>
                <a:cs typeface="Times New Roman"/>
              </a:rPr>
              <a:t>Customization</a:t>
            </a:r>
            <a:endParaRPr sz="3600">
              <a:latin typeface="Times New Roman"/>
              <a:cs typeface="Times New Roman"/>
            </a:endParaRPr>
          </a:p>
          <a:p>
            <a:pPr marL="12700" marR="346710">
              <a:lnSpc>
                <a:spcPct val="100000"/>
              </a:lnSpc>
              <a:spcBef>
                <a:spcPts val="123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Permanent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customization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achieved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through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startup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and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shutdown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files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adding</a:t>
            </a:r>
            <a:r>
              <a:rPr dirty="0" sz="2800" spc="-7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customization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to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them.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865" y="231089"/>
            <a:ext cx="214630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Korn </a:t>
            </a:r>
            <a:r>
              <a:rPr dirty="0" spc="-10"/>
              <a:t>Shell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088847"/>
            <a:ext cx="8573770" cy="4898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3695" marR="259079" indent="-341630">
              <a:lnSpc>
                <a:spcPct val="100000"/>
              </a:lnSpc>
              <a:spcBef>
                <a:spcPts val="95"/>
              </a:spcBef>
            </a:pPr>
            <a:r>
              <a:rPr dirty="0" u="sng" sz="280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dirty="0" u="sng" sz="2800" spc="-4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Profile</a:t>
            </a:r>
            <a:r>
              <a:rPr dirty="0" u="sng" sz="2800" spc="-35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File</a:t>
            </a:r>
            <a:r>
              <a:rPr dirty="0" sz="2800" spc="64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profile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stored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under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/etc</a:t>
            </a:r>
            <a:r>
              <a:rPr dirty="0" sz="2800" spc="-4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directory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maintained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by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system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administrator.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contains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general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settings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that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applied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every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system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login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time.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read-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only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file.</a:t>
            </a:r>
            <a:endParaRPr sz="2800">
              <a:latin typeface="Times New Roman"/>
              <a:cs typeface="Times New Roman"/>
            </a:endParaRPr>
          </a:p>
          <a:p>
            <a:pPr marL="353695" marR="5080" indent="-341630">
              <a:lnSpc>
                <a:spcPct val="100000"/>
              </a:lnSpc>
              <a:spcBef>
                <a:spcPts val="710"/>
              </a:spcBef>
            </a:pPr>
            <a:r>
              <a:rPr dirty="0" u="sng" sz="280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Personal</a:t>
            </a:r>
            <a:r>
              <a:rPr dirty="0" u="sng" sz="2800" spc="-6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Profile</a:t>
            </a:r>
            <a:r>
              <a:rPr dirty="0" u="sng" sz="2800" spc="-6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File</a:t>
            </a:r>
            <a:r>
              <a:rPr dirty="0" sz="2800" spc="-5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~/.profile</a:t>
            </a:r>
            <a:r>
              <a:rPr dirty="0" sz="2800" spc="-6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contains</a:t>
            </a:r>
            <a:r>
              <a:rPr dirty="0" sz="2800" spc="-7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that</a:t>
            </a:r>
            <a:r>
              <a:rPr dirty="0" sz="2800" spc="-7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are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customize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startup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shell.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If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you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make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changes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it,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recommended</a:t>
            </a:r>
            <a:r>
              <a:rPr dirty="0" sz="2800" spc="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make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backup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copy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first.</a:t>
            </a:r>
            <a:endParaRPr sz="2800">
              <a:latin typeface="Times New Roman"/>
              <a:cs typeface="Times New Roman"/>
            </a:endParaRPr>
          </a:p>
          <a:p>
            <a:pPr marL="353695" marR="12065" indent="-341630">
              <a:lnSpc>
                <a:spcPct val="100000"/>
              </a:lnSpc>
              <a:spcBef>
                <a:spcPts val="700"/>
              </a:spcBef>
            </a:pPr>
            <a:r>
              <a:rPr dirty="0" u="sng" sz="2800" spc="-1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Environmental</a:t>
            </a:r>
            <a:r>
              <a:rPr dirty="0" u="sng" sz="2800" spc="-45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FF00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File</a:t>
            </a:r>
            <a:r>
              <a:rPr dirty="0" sz="2800" spc="-2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contains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environmental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variables,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It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does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have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predetermined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name.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Usually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located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home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directory.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1704" y="121158"/>
            <a:ext cx="5282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Korn’s</a:t>
            </a:r>
            <a:r>
              <a:rPr dirty="0" spc="-114"/>
              <a:t> </a:t>
            </a:r>
            <a:r>
              <a:rPr dirty="0"/>
              <a:t>Environmental</a:t>
            </a:r>
            <a:r>
              <a:rPr dirty="0" spc="-110"/>
              <a:t> </a:t>
            </a:r>
            <a:r>
              <a:rPr dirty="0" spc="-20"/>
              <a:t>File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8305800" cy="56038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58720">
              <a:lnSpc>
                <a:spcPct val="100000"/>
              </a:lnSpc>
              <a:spcBef>
                <a:spcPts val="100"/>
              </a:spcBef>
            </a:pPr>
            <a:r>
              <a:rPr dirty="0"/>
              <a:t>Bash </a:t>
            </a:r>
            <a:r>
              <a:rPr dirty="0" spc="-10"/>
              <a:t>Shell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455826"/>
            <a:ext cx="7669530" cy="30333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1819910" algn="l"/>
              </a:tabLst>
            </a:pP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/etc/profile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system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profile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file.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For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personal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profile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file,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one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three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used: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896235" algn="l"/>
                <a:tab pos="5618480" algn="l"/>
              </a:tabLst>
            </a:pP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~/.bash_profile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~/.bash_login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	</a:t>
            </a: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~/.profile</a:t>
            </a:r>
            <a:endParaRPr sz="2800">
              <a:latin typeface="Times New Roman"/>
              <a:cs typeface="Times New Roman"/>
            </a:endParaRPr>
          </a:p>
          <a:p>
            <a:pPr marL="353695" marR="924560" indent="-34163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environmental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filename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stored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under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the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BASH_ENV</a:t>
            </a:r>
            <a:r>
              <a:rPr dirty="0" sz="2800" spc="-1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There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logout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~/.bash_logout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75585">
              <a:lnSpc>
                <a:spcPct val="100000"/>
              </a:lnSpc>
              <a:spcBef>
                <a:spcPts val="100"/>
              </a:spcBef>
            </a:pPr>
            <a:r>
              <a:rPr dirty="0"/>
              <a:t>C </a:t>
            </a:r>
            <a:r>
              <a:rPr dirty="0" spc="-10"/>
              <a:t>Shell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227226"/>
            <a:ext cx="1346835" cy="157416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~/.login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~/.cshrc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~/.logout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48942" y="1227226"/>
            <a:ext cx="5287010" cy="1574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 marR="275590" indent="-50800">
              <a:lnSpc>
                <a:spcPct val="121100"/>
              </a:lnSpc>
              <a:spcBef>
                <a:spcPts val="1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equivalent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user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profile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file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environmental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file</a:t>
            </a:r>
            <a:endParaRPr sz="28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run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when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log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out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82320" y="2774340"/>
            <a:ext cx="3888104" cy="20897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Other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system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files</a:t>
            </a:r>
            <a:endParaRPr sz="2800">
              <a:latin typeface="Times New Roman"/>
              <a:cs typeface="Times New Roman"/>
            </a:endParaRPr>
          </a:p>
          <a:p>
            <a:pPr marL="1791335">
              <a:lnSpc>
                <a:spcPct val="100000"/>
              </a:lnSpc>
              <a:spcBef>
                <a:spcPts val="710"/>
              </a:spcBef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/etc/csh.cshrc</a:t>
            </a:r>
            <a:endParaRPr sz="2800">
              <a:latin typeface="Times New Roman"/>
              <a:cs typeface="Times New Roman"/>
            </a:endParaRPr>
          </a:p>
          <a:p>
            <a:pPr marL="1791335">
              <a:lnSpc>
                <a:spcPct val="100000"/>
              </a:lnSpc>
              <a:spcBef>
                <a:spcPts val="700"/>
              </a:spcBef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/etc/csh.login</a:t>
            </a:r>
            <a:endParaRPr sz="2800">
              <a:latin typeface="Times New Roman"/>
              <a:cs typeface="Times New Roman"/>
            </a:endParaRPr>
          </a:p>
          <a:p>
            <a:pPr marL="1791335">
              <a:lnSpc>
                <a:spcPct val="100000"/>
              </a:lnSpc>
              <a:spcBef>
                <a:spcPts val="695"/>
              </a:spcBef>
            </a:pP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/etc/csh.logout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100"/>
              </a:spcBef>
            </a:pPr>
            <a:r>
              <a:rPr dirty="0"/>
              <a:t>Setting and</a:t>
            </a:r>
            <a:r>
              <a:rPr dirty="0" spc="-20"/>
              <a:t> </a:t>
            </a:r>
            <a:r>
              <a:rPr dirty="0"/>
              <a:t>Unsetting in C</a:t>
            </a:r>
            <a:r>
              <a:rPr dirty="0" spc="-15"/>
              <a:t> </a:t>
            </a:r>
            <a:r>
              <a:rPr dirty="0" spc="-10"/>
              <a:t>Shell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2320" y="1317752"/>
            <a:ext cx="8006080" cy="439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3695" marR="5080" indent="-34163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Predefined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divided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into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categories:</a:t>
            </a:r>
            <a:r>
              <a:rPr dirty="0" sz="2800" spc="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shell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variables</a:t>
            </a:r>
            <a:r>
              <a:rPr dirty="0" sz="2800" spc="-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and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environmental</a:t>
            </a:r>
            <a:r>
              <a:rPr dirty="0" sz="2800" spc="-6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variables.</a:t>
            </a:r>
            <a:endParaRPr sz="2800">
              <a:latin typeface="Times New Roman"/>
              <a:cs typeface="Times New Roman"/>
            </a:endParaRPr>
          </a:p>
          <a:p>
            <a:pPr marL="1524000" marR="80645" indent="-1511935">
              <a:lnSpc>
                <a:spcPct val="120800"/>
              </a:lnSpc>
              <a:spcBef>
                <a:spcPts val="10"/>
              </a:spcBef>
              <a:tabLst>
                <a:tab pos="4399280" algn="l"/>
              </a:tabLst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set/unset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shell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variable,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use</a:t>
            </a: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set/unset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set</a:t>
            </a:r>
            <a:r>
              <a:rPr dirty="0" sz="2800" spc="-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prompt =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FFFF00"/>
                </a:solidFill>
                <a:latin typeface="Times New Roman"/>
                <a:cs typeface="Times New Roman"/>
              </a:rPr>
              <a:t>‘CSH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	%</a:t>
            </a:r>
            <a:r>
              <a:rPr dirty="0" sz="2800" spc="-3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FFFF00"/>
                </a:solidFill>
                <a:latin typeface="Times New Roman"/>
                <a:cs typeface="Times New Roman"/>
              </a:rPr>
              <a:t>’</a:t>
            </a:r>
            <a:endParaRPr sz="2800">
              <a:latin typeface="Times New Roman"/>
              <a:cs typeface="Times New Roman"/>
            </a:endParaRPr>
          </a:p>
          <a:p>
            <a:pPr marL="152400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unset</a:t>
            </a:r>
            <a:r>
              <a:rPr dirty="0" sz="2800" spc="-4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prompt</a:t>
            </a:r>
            <a:endParaRPr sz="2800">
              <a:latin typeface="Times New Roman"/>
              <a:cs typeface="Times New Roman"/>
            </a:endParaRPr>
          </a:p>
          <a:p>
            <a:pPr marL="353695" marR="1335405" indent="-341630">
              <a:lnSpc>
                <a:spcPct val="100000"/>
              </a:lnSpc>
              <a:spcBef>
                <a:spcPts val="710"/>
              </a:spcBef>
            </a:pP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set/unset</a:t>
            </a:r>
            <a:r>
              <a:rPr dirty="0" sz="2800" spc="-7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environmental</a:t>
            </a:r>
            <a:r>
              <a:rPr dirty="0" sz="2800" spc="-5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variable,</a:t>
            </a:r>
            <a:r>
              <a:rPr dirty="0" sz="2800" spc="-6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use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setenv/unsetenv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command.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setenv</a:t>
            </a:r>
            <a:r>
              <a:rPr dirty="0" sz="2800" spc="-5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HOME</a:t>
            </a:r>
            <a:r>
              <a:rPr dirty="0" sz="2800" spc="-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00"/>
                </a:solidFill>
                <a:latin typeface="Times New Roman"/>
                <a:cs typeface="Times New Roman"/>
              </a:rPr>
              <a:t>/mnt/diska/staff/gilberg</a:t>
            </a:r>
            <a:endParaRPr sz="2800">
              <a:latin typeface="Times New Roman"/>
              <a:cs typeface="Times New Roman"/>
            </a:endParaRPr>
          </a:p>
          <a:p>
            <a:pPr marL="1078865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Note: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there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no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assignment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operator.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755" y="121158"/>
            <a:ext cx="35680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Shell </a:t>
            </a:r>
            <a:r>
              <a:rPr dirty="0" spc="-10"/>
              <a:t>Relationship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143000"/>
            <a:ext cx="8305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66239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dirty="0" spc="-15"/>
              <a:t> </a:t>
            </a:r>
            <a:r>
              <a:rPr dirty="0" spc="-10"/>
              <a:t>Streams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733800"/>
            <a:ext cx="8500999" cy="26670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There</a:t>
            </a:r>
            <a:r>
              <a:rPr dirty="0" spc="-40"/>
              <a:t> </a:t>
            </a:r>
            <a:r>
              <a:rPr dirty="0"/>
              <a:t>are</a:t>
            </a:r>
            <a:r>
              <a:rPr dirty="0" spc="-40"/>
              <a:t> </a:t>
            </a:r>
            <a:r>
              <a:rPr dirty="0"/>
              <a:t>three</a:t>
            </a:r>
            <a:r>
              <a:rPr dirty="0" spc="-45"/>
              <a:t> </a:t>
            </a:r>
            <a:r>
              <a:rPr dirty="0"/>
              <a:t>standard</a:t>
            </a:r>
            <a:r>
              <a:rPr dirty="0" spc="-45"/>
              <a:t> </a:t>
            </a:r>
            <a:r>
              <a:rPr dirty="0"/>
              <a:t>streams:</a:t>
            </a:r>
            <a:r>
              <a:rPr dirty="0" spc="-35"/>
              <a:t> </a:t>
            </a:r>
            <a:r>
              <a:rPr dirty="0"/>
              <a:t>standard</a:t>
            </a:r>
            <a:r>
              <a:rPr dirty="0" spc="-45"/>
              <a:t> </a:t>
            </a:r>
            <a:r>
              <a:rPr dirty="0"/>
              <a:t>input</a:t>
            </a:r>
            <a:r>
              <a:rPr dirty="0" spc="-60"/>
              <a:t> </a:t>
            </a:r>
            <a:r>
              <a:rPr dirty="0" spc="-20"/>
              <a:t>(0), </a:t>
            </a:r>
            <a:r>
              <a:rPr dirty="0"/>
              <a:t>standard</a:t>
            </a:r>
            <a:r>
              <a:rPr dirty="0" spc="-50"/>
              <a:t> </a:t>
            </a:r>
            <a:r>
              <a:rPr dirty="0"/>
              <a:t>output</a:t>
            </a:r>
            <a:r>
              <a:rPr dirty="0" spc="-75"/>
              <a:t> </a:t>
            </a:r>
            <a:r>
              <a:rPr dirty="0"/>
              <a:t>(1)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standard</a:t>
            </a:r>
            <a:r>
              <a:rPr dirty="0" spc="-50"/>
              <a:t> </a:t>
            </a:r>
            <a:r>
              <a:rPr dirty="0"/>
              <a:t>error</a:t>
            </a:r>
            <a:r>
              <a:rPr dirty="0" spc="-30"/>
              <a:t> </a:t>
            </a:r>
            <a:r>
              <a:rPr dirty="0" spc="-20"/>
              <a:t>(2).</a:t>
            </a:r>
          </a:p>
          <a:p>
            <a:pPr marL="241300" marR="1000125">
              <a:lnSpc>
                <a:spcPct val="100000"/>
              </a:lnSpc>
              <a:spcBef>
                <a:spcPts val="1800"/>
              </a:spcBef>
            </a:pPr>
            <a:r>
              <a:rPr dirty="0" spc="-65"/>
              <a:t>We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50"/>
              <a:t> </a:t>
            </a:r>
            <a:r>
              <a:rPr dirty="0"/>
              <a:t>change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default</a:t>
            </a:r>
            <a:r>
              <a:rPr dirty="0" spc="-60"/>
              <a:t> </a:t>
            </a:r>
            <a:r>
              <a:rPr dirty="0"/>
              <a:t>assignments</a:t>
            </a:r>
            <a:r>
              <a:rPr dirty="0" spc="-45"/>
              <a:t> </a:t>
            </a:r>
            <a:r>
              <a:rPr dirty="0" spc="-10"/>
              <a:t>using </a:t>
            </a:r>
            <a:r>
              <a:rPr dirty="0" spc="-10">
                <a:solidFill>
                  <a:srgbClr val="FFFF00"/>
                </a:solidFill>
              </a:rPr>
              <a:t>redirection.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779" y="121158"/>
            <a:ext cx="54552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Redirecting</a:t>
            </a:r>
            <a:r>
              <a:rPr dirty="0" spc="-65"/>
              <a:t> </a:t>
            </a:r>
            <a:r>
              <a:rPr dirty="0"/>
              <a:t>Standard</a:t>
            </a:r>
            <a:r>
              <a:rPr dirty="0" spc="-65"/>
              <a:t> </a:t>
            </a:r>
            <a:r>
              <a:rPr dirty="0" spc="-10"/>
              <a:t>Input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971800"/>
            <a:ext cx="8991600" cy="3429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29615" y="860298"/>
            <a:ext cx="8596630" cy="1960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020">
              <a:lnSpc>
                <a:spcPct val="100000"/>
              </a:lnSpc>
              <a:spcBef>
                <a:spcPts val="95"/>
              </a:spcBef>
            </a:pPr>
            <a:r>
              <a:rPr dirty="0" sz="2800" spc="-60">
                <a:solidFill>
                  <a:srgbClr val="8DA1F8"/>
                </a:solidFill>
                <a:latin typeface="Times New Roman"/>
                <a:cs typeface="Times New Roman"/>
              </a:rPr>
              <a:t>We</a:t>
            </a:r>
            <a:r>
              <a:rPr dirty="0" sz="2800" spc="-4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can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redirect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standard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input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from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keyboard</a:t>
            </a:r>
            <a:r>
              <a:rPr dirty="0" sz="2800" spc="-4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any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text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file.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Thinks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of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as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an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arrow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pointing</a:t>
            </a:r>
            <a:r>
              <a:rPr dirty="0" sz="2800" spc="-5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3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a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command,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 meaning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that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command is</a:t>
            </a:r>
            <a:r>
              <a:rPr dirty="0" sz="2800" spc="-1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to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get</a:t>
            </a:r>
            <a:r>
              <a:rPr dirty="0" sz="2800" spc="-20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its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input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from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the</a:t>
            </a:r>
            <a:r>
              <a:rPr dirty="0" sz="2800" spc="-2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8DA1F8"/>
                </a:solidFill>
                <a:latin typeface="Times New Roman"/>
                <a:cs typeface="Times New Roman"/>
              </a:rPr>
              <a:t>designated</a:t>
            </a:r>
            <a:r>
              <a:rPr dirty="0" sz="2800" spc="-35">
                <a:solidFill>
                  <a:srgbClr val="8DA1F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8DA1F8"/>
                </a:solidFill>
                <a:latin typeface="Times New Roman"/>
                <a:cs typeface="Times New Roman"/>
              </a:rPr>
              <a:t>file.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425" y="208279"/>
            <a:ext cx="72986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Redirecting</a:t>
            </a:r>
            <a:r>
              <a:rPr dirty="0" spc="-40"/>
              <a:t> </a:t>
            </a:r>
            <a:r>
              <a:rPr dirty="0"/>
              <a:t>Standard</a:t>
            </a:r>
            <a:r>
              <a:rPr dirty="0" spc="-45"/>
              <a:t> </a:t>
            </a:r>
            <a:r>
              <a:rPr dirty="0"/>
              <a:t>Input</a:t>
            </a:r>
            <a:r>
              <a:rPr dirty="0" spc="-55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0342" y="2690825"/>
            <a:ext cx="837692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2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mail program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help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send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emails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from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Terminal.</a:t>
            </a:r>
            <a:endParaRPr sz="2400">
              <a:latin typeface="Times New Roman"/>
              <a:cs typeface="Times New Roman"/>
            </a:endParaRPr>
          </a:p>
          <a:p>
            <a:pPr marL="12700" marR="266700">
              <a:lnSpc>
                <a:spcPct val="100000"/>
              </a:lnSpc>
            </a:pPr>
            <a:r>
              <a:rPr dirty="0" sz="2400" spc="-55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contents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standard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device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keyboard.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want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attach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File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email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use 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input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re-direction</a:t>
            </a:r>
            <a:r>
              <a:rPr dirty="0" sz="2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operator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 the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above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format.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19175" y="1408112"/>
            <a:ext cx="6219825" cy="522605"/>
          </a:xfrm>
          <a:custGeom>
            <a:avLst/>
            <a:gdLst/>
            <a:ahLst/>
            <a:cxnLst/>
            <a:rect l="l" t="t" r="r" b="b"/>
            <a:pathLst>
              <a:path w="6219825" h="522605">
                <a:moveTo>
                  <a:pt x="6219825" y="0"/>
                </a:moveTo>
                <a:lnTo>
                  <a:pt x="0" y="0"/>
                </a:lnTo>
                <a:lnTo>
                  <a:pt x="0" y="522287"/>
                </a:lnTo>
                <a:lnTo>
                  <a:pt x="6219825" y="522287"/>
                </a:lnTo>
                <a:lnTo>
                  <a:pt x="6219825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097991" y="1220799"/>
            <a:ext cx="470535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Mail</a:t>
            </a:r>
            <a:r>
              <a:rPr dirty="0" sz="28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12121"/>
                </a:solidFill>
                <a:latin typeface="Arial MT"/>
                <a:cs typeface="Arial MT"/>
              </a:rPr>
              <a:t>-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s</a:t>
            </a:r>
            <a:r>
              <a:rPr dirty="0" sz="28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"Subject"</a:t>
            </a:r>
            <a:r>
              <a:rPr dirty="0" sz="28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212121"/>
                </a:solidFill>
                <a:latin typeface="Arial MT"/>
                <a:cs typeface="Arial MT"/>
              </a:rPr>
              <a:t>to-</a:t>
            </a:r>
            <a:r>
              <a:rPr dirty="0" sz="2800">
                <a:solidFill>
                  <a:srgbClr val="212121"/>
                </a:solidFill>
                <a:latin typeface="Arial MT"/>
                <a:cs typeface="Arial MT"/>
              </a:rPr>
              <a:t>address</a:t>
            </a:r>
            <a:r>
              <a:rPr dirty="0" sz="2800" spc="-5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800" spc="-50">
                <a:solidFill>
                  <a:srgbClr val="212121"/>
                </a:solidFill>
                <a:latin typeface="Arial MT"/>
                <a:cs typeface="Arial MT"/>
              </a:rPr>
              <a:t>&lt; </a:t>
            </a:r>
            <a:r>
              <a:rPr dirty="0" sz="2800" spc="-10">
                <a:solidFill>
                  <a:srgbClr val="212121"/>
                </a:solidFill>
                <a:latin typeface="Arial MT"/>
                <a:cs typeface="Arial MT"/>
              </a:rPr>
              <a:t>Filename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suhas bharadwaj</dc:creator>
  <dc:title>Slide 1</dc:title>
  <dcterms:created xsi:type="dcterms:W3CDTF">2024-04-30T08:45:58Z</dcterms:created>
  <dcterms:modified xsi:type="dcterms:W3CDTF">2024-04-30T08:45:58Z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2024-04-30T00:00:00Z</vt:filetime>
  </property>
  <property fmtid="{D5CDD505-2E9C-101B-9397-08002B2CF9AE}" pid="5" name="Producer">
    <vt:lpwstr>Microsoft® PowerPoint® 2010</vt:lpwstr>
  </property>
</Properties>
</file>