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3" r:id="rId27"/>
    <p:sldId id="280" r:id="rId28"/>
    <p:sldId id="284" r:id="rId29"/>
    <p:sldId id="285" r:id="rId30"/>
    <p:sldId id="281"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7" r:id="rId49"/>
    <p:sldId id="308" r:id="rId50"/>
    <p:sldId id="310" r:id="rId51"/>
    <p:sldId id="311" r:id="rId52"/>
    <p:sldId id="312" r:id="rId53"/>
    <p:sldId id="313" r:id="rId54"/>
    <p:sldId id="319" r:id="rId55"/>
    <p:sldId id="315" r:id="rId56"/>
    <p:sldId id="316" r:id="rId57"/>
    <p:sldId id="317" r:id="rId58"/>
    <p:sldId id="320" r:id="rId59"/>
    <p:sldId id="318" r:id="rId60"/>
    <p:sldId id="321" r:id="rId61"/>
    <p:sldId id="322" r:id="rId62"/>
    <p:sldId id="323" r:id="rId63"/>
    <p:sldId id="325" r:id="rId64"/>
    <p:sldId id="333" r:id="rId65"/>
    <p:sldId id="327" r:id="rId66"/>
    <p:sldId id="328" r:id="rId67"/>
    <p:sldId id="329" r:id="rId68"/>
    <p:sldId id="330" r:id="rId69"/>
    <p:sldId id="331" r:id="rId70"/>
    <p:sldId id="334" r:id="rId71"/>
    <p:sldId id="335" r:id="rId72"/>
    <p:sldId id="337" r:id="rId73"/>
    <p:sldId id="338" r:id="rId74"/>
    <p:sldId id="339" r:id="rId75"/>
    <p:sldId id="340" r:id="rId76"/>
    <p:sldId id="341" r:id="rId77"/>
    <p:sldId id="342" r:id="rId78"/>
    <p:sldId id="305"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6" d="100"/>
          <a:sy n="56" d="100"/>
        </p:scale>
        <p:origin x="54"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solidFill>
                  <a:srgbClr val="002060"/>
                </a:solidFill>
                <a:latin typeface="Times New Roman" panose="02020603050405020304" pitchFamily="18" charset="0"/>
                <a:cs typeface="Times New Roman" panose="02020603050405020304" pitchFamily="18" charset="0"/>
              </a:rPr>
              <a:t>SWAPPING</a:t>
            </a:r>
            <a:endParaRPr lang="en-IN" sz="6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36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Contiguous Memory Allocation </a:t>
            </a:r>
            <a:r>
              <a:rPr lang="en-IN" dirty="0" smtClean="0"/>
              <a:t>Techniques:</a:t>
            </a:r>
            <a:endParaRPr lang="en-IN" dirty="0"/>
          </a:p>
        </p:txBody>
      </p:sp>
      <p:sp>
        <p:nvSpPr>
          <p:cNvPr id="3" name="Content Placeholder 2"/>
          <p:cNvSpPr>
            <a:spLocks noGrp="1"/>
          </p:cNvSpPr>
          <p:nvPr>
            <p:ph idx="1"/>
          </p:nvPr>
        </p:nvSpPr>
        <p:spPr/>
        <p:txBody>
          <a:bodyPr/>
          <a:lstStyle/>
          <a:p>
            <a:r>
              <a:rPr lang="en-US" dirty="0">
                <a:solidFill>
                  <a:srgbClr val="002060"/>
                </a:solidFill>
              </a:rPr>
              <a:t>Whenever a process has to be allocated space in the memory, following the contiguous memory allocation technique, we have to allot the process a continuous empty block of space to reside. This allocation can be done in two ways</a:t>
            </a:r>
            <a:r>
              <a:rPr lang="en-US" dirty="0" smtClean="0">
                <a:solidFill>
                  <a:srgbClr val="002060"/>
                </a:solidFill>
              </a:rPr>
              <a:t>:</a:t>
            </a:r>
            <a:endParaRPr lang="en-US" dirty="0">
              <a:solidFill>
                <a:srgbClr val="002060"/>
              </a:solidFill>
            </a:endParaRPr>
          </a:p>
          <a:p>
            <a:r>
              <a:rPr lang="en-US" dirty="0"/>
              <a:t>Fixed-size Partition Scheme</a:t>
            </a:r>
          </a:p>
          <a:p>
            <a:r>
              <a:rPr lang="en-US" dirty="0"/>
              <a:t>Variable-size Partition Scheme</a:t>
            </a:r>
            <a:endParaRPr lang="en-IN" dirty="0"/>
          </a:p>
        </p:txBody>
      </p:sp>
    </p:spTree>
    <p:extLst>
      <p:ext uri="{BB962C8B-B14F-4D97-AF65-F5344CB8AC3E}">
        <p14:creationId xmlns:p14="http://schemas.microsoft.com/office/powerpoint/2010/main" val="365291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Contiguous Memory Allocation Techniques</a:t>
            </a:r>
            <a:r>
              <a:rPr lang="en-IN" dirty="0" smtClean="0"/>
              <a:t>: Fixed-size Partition Scheme</a:t>
            </a:r>
            <a:endParaRPr lang="en-IN" dirty="0"/>
          </a:p>
        </p:txBody>
      </p:sp>
      <p:sp>
        <p:nvSpPr>
          <p:cNvPr id="3" name="Content Placeholder 2"/>
          <p:cNvSpPr>
            <a:spLocks noGrp="1"/>
          </p:cNvSpPr>
          <p:nvPr>
            <p:ph idx="1"/>
          </p:nvPr>
        </p:nvSpPr>
        <p:spPr/>
        <p:txBody>
          <a:bodyPr/>
          <a:lstStyle/>
          <a:p>
            <a:pPr algn="just"/>
            <a:r>
              <a:rPr lang="en-US" dirty="0">
                <a:solidFill>
                  <a:srgbClr val="002060"/>
                </a:solidFill>
              </a:rPr>
              <a:t>In this type of contiguous memory allocation technique, </a:t>
            </a:r>
            <a:r>
              <a:rPr lang="en-US" b="1" dirty="0">
                <a:solidFill>
                  <a:srgbClr val="002060"/>
                </a:solidFill>
              </a:rPr>
              <a:t>each process is allotted a fixed-size continuous block in the main memory.</a:t>
            </a:r>
            <a:r>
              <a:rPr lang="en-US" dirty="0">
                <a:solidFill>
                  <a:srgbClr val="002060"/>
                </a:solidFill>
              </a:rPr>
              <a:t> </a:t>
            </a:r>
            <a:endParaRPr lang="en-US" dirty="0" smtClean="0">
              <a:solidFill>
                <a:srgbClr val="002060"/>
              </a:solidFill>
            </a:endParaRPr>
          </a:p>
          <a:p>
            <a:pPr algn="just"/>
            <a:r>
              <a:rPr lang="en-US" dirty="0" smtClean="0">
                <a:solidFill>
                  <a:srgbClr val="FF0000"/>
                </a:solidFill>
              </a:rPr>
              <a:t>That </a:t>
            </a:r>
            <a:r>
              <a:rPr lang="en-US" dirty="0">
                <a:solidFill>
                  <a:srgbClr val="FF0000"/>
                </a:solidFill>
              </a:rPr>
              <a:t>means there will be continuous blocks of fixed size into which the complete memory will be divided, and each time a process comes in, it will be allotted one of the free blocks. </a:t>
            </a:r>
            <a:endParaRPr lang="en-US" dirty="0" smtClean="0">
              <a:solidFill>
                <a:srgbClr val="FF0000"/>
              </a:solidFill>
            </a:endParaRPr>
          </a:p>
          <a:p>
            <a:pPr algn="just"/>
            <a:r>
              <a:rPr lang="en-US" dirty="0" smtClean="0">
                <a:solidFill>
                  <a:srgbClr val="00B050"/>
                </a:solidFill>
              </a:rPr>
              <a:t>Because </a:t>
            </a:r>
            <a:r>
              <a:rPr lang="en-US" dirty="0">
                <a:solidFill>
                  <a:srgbClr val="00B050"/>
                </a:solidFill>
              </a:rPr>
              <a:t>irrespective of the size of the process, each is allotted a block of the same size memory space. This technique is also called static partitioning.</a:t>
            </a:r>
            <a:endParaRPr lang="en-IN" dirty="0">
              <a:solidFill>
                <a:srgbClr val="00B050"/>
              </a:solidFill>
            </a:endParaRPr>
          </a:p>
        </p:txBody>
      </p:sp>
    </p:spTree>
    <p:extLst>
      <p:ext uri="{BB962C8B-B14F-4D97-AF65-F5344CB8AC3E}">
        <p14:creationId xmlns:p14="http://schemas.microsoft.com/office/powerpoint/2010/main" val="199914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Contiguous Memory Allocation Techniques: Fixed-size Partition Scheme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7269" y="2557463"/>
            <a:ext cx="5037461" cy="3317875"/>
          </a:xfrm>
        </p:spPr>
      </p:pic>
    </p:spTree>
    <p:extLst>
      <p:ext uri="{BB962C8B-B14F-4D97-AF65-F5344CB8AC3E}">
        <p14:creationId xmlns:p14="http://schemas.microsoft.com/office/powerpoint/2010/main" val="275576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Contiguous Memory Allocation Techniques: Fixed-size Partition Scheme</a:t>
            </a:r>
          </a:p>
        </p:txBody>
      </p:sp>
      <p:sp>
        <p:nvSpPr>
          <p:cNvPr id="3" name="Content Placeholder 2"/>
          <p:cNvSpPr>
            <a:spLocks noGrp="1"/>
          </p:cNvSpPr>
          <p:nvPr>
            <p:ph idx="1"/>
          </p:nvPr>
        </p:nvSpPr>
        <p:spPr>
          <a:xfrm>
            <a:off x="693684" y="2556932"/>
            <a:ext cx="10767848" cy="3512792"/>
          </a:xfrm>
        </p:spPr>
        <p:txBody>
          <a:bodyPr>
            <a:normAutofit fontScale="85000" lnSpcReduction="10000"/>
          </a:bodyPr>
          <a:lstStyle/>
          <a:p>
            <a:pPr marL="0" indent="0">
              <a:buNone/>
            </a:pPr>
            <a:r>
              <a:rPr lang="en-US" dirty="0"/>
              <a:t>In the diagram above, we have 3 processes in the input queue that have to be allotted space in the memory. As we are following the fixed-size partition technique, the memory has fixed-sized blocks</a:t>
            </a:r>
            <a:r>
              <a:rPr lang="en-US" dirty="0" smtClean="0"/>
              <a:t>.</a:t>
            </a:r>
          </a:p>
          <a:p>
            <a:pPr marL="0" indent="0">
              <a:buNone/>
            </a:pPr>
            <a:r>
              <a:rPr lang="en-US" dirty="0" smtClean="0">
                <a:solidFill>
                  <a:srgbClr val="FF0000"/>
                </a:solidFill>
              </a:rPr>
              <a:t>The </a:t>
            </a:r>
            <a:r>
              <a:rPr lang="en-US" dirty="0">
                <a:solidFill>
                  <a:srgbClr val="FF0000"/>
                </a:solidFill>
              </a:rPr>
              <a:t>first process, which is of size 3MB is also allotted a 5MB block, and the second process, which is of size 1MB, is also allotted a 5MB block, and the 4MB process is also allotted a 5MB block. So, the process size doesn't matter. Each is allotted the same fixed-size memory block</a:t>
            </a:r>
            <a:r>
              <a:rPr lang="en-US" dirty="0" smtClean="0">
                <a:solidFill>
                  <a:srgbClr val="FF0000"/>
                </a:solidFill>
              </a:rPr>
              <a:t>.</a:t>
            </a:r>
            <a:endParaRPr lang="en-US" dirty="0">
              <a:solidFill>
                <a:srgbClr val="FF0000"/>
              </a:solidFill>
            </a:endParaRPr>
          </a:p>
          <a:p>
            <a:pPr marL="0" indent="0">
              <a:buNone/>
            </a:pPr>
            <a:r>
              <a:rPr lang="en-US" dirty="0"/>
              <a:t>It is clear that in this scheme, the number of continuous blocks into which the memory will be divided will be decided by the amount of space each block covers, and this, in turn, will dictate how many processes can stay in the main memory at once</a:t>
            </a:r>
            <a:r>
              <a:rPr lang="en-US" dirty="0" smtClean="0"/>
              <a:t>.</a:t>
            </a:r>
            <a:endParaRPr lang="en-US" dirty="0"/>
          </a:p>
          <a:p>
            <a:pPr lvl="1"/>
            <a:r>
              <a:rPr lang="en-US" dirty="0">
                <a:solidFill>
                  <a:srgbClr val="00B050"/>
                </a:solidFill>
              </a:rPr>
              <a:t>Note: The number of processes that can stay in the memory at once is called the degree of multiprogramming. Hence, the degree of multiprogramming of the system is decided by the number of blocks created in the memory.</a:t>
            </a:r>
            <a:endParaRPr lang="en-IN" dirty="0">
              <a:solidFill>
                <a:srgbClr val="00B050"/>
              </a:solidFill>
            </a:endParaRPr>
          </a:p>
        </p:txBody>
      </p:sp>
    </p:spTree>
    <p:extLst>
      <p:ext uri="{BB962C8B-B14F-4D97-AF65-F5344CB8AC3E}">
        <p14:creationId xmlns:p14="http://schemas.microsoft.com/office/powerpoint/2010/main" val="331015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Contiguous Memory Allocation Techniques: Fixed-size Partition Scheme</a:t>
            </a:r>
          </a:p>
        </p:txBody>
      </p:sp>
      <p:sp>
        <p:nvSpPr>
          <p:cNvPr id="3" name="Content Placeholder 2"/>
          <p:cNvSpPr>
            <a:spLocks noGrp="1"/>
          </p:cNvSpPr>
          <p:nvPr>
            <p:ph idx="1"/>
          </p:nvPr>
        </p:nvSpPr>
        <p:spPr>
          <a:xfrm>
            <a:off x="867103" y="2556932"/>
            <a:ext cx="10326414" cy="3512792"/>
          </a:xfrm>
        </p:spPr>
        <p:txBody>
          <a:bodyPr>
            <a:normAutofit/>
          </a:bodyPr>
          <a:lstStyle/>
          <a:p>
            <a:pPr marL="0" indent="0">
              <a:buNone/>
            </a:pPr>
            <a:r>
              <a:rPr lang="en-US" b="1" dirty="0" smtClean="0"/>
              <a:t>Advantages</a:t>
            </a:r>
            <a:endParaRPr lang="en-US" b="1" dirty="0"/>
          </a:p>
          <a:p>
            <a:pPr marL="457200" indent="-457200">
              <a:buFont typeface="+mj-lt"/>
              <a:buAutoNum type="arabicPeriod"/>
            </a:pPr>
            <a:r>
              <a:rPr lang="en-US" dirty="0" smtClean="0">
                <a:solidFill>
                  <a:srgbClr val="002060"/>
                </a:solidFill>
              </a:rPr>
              <a:t>Because </a:t>
            </a:r>
            <a:r>
              <a:rPr lang="en-US" dirty="0">
                <a:solidFill>
                  <a:srgbClr val="002060"/>
                </a:solidFill>
              </a:rPr>
              <a:t>all of the blocks are the same size, this scheme is simple to implement. All we have to do now is divide the memory into fixed blocks and assign processes to them.</a:t>
            </a:r>
          </a:p>
          <a:p>
            <a:pPr marL="457200" indent="-457200">
              <a:buFont typeface="+mj-lt"/>
              <a:buAutoNum type="arabicPeriod"/>
            </a:pPr>
            <a:r>
              <a:rPr lang="en-US" dirty="0">
                <a:solidFill>
                  <a:srgbClr val="C00000"/>
                </a:solidFill>
              </a:rPr>
              <a:t>It is easy to keep track of how many blocks of memory are left, which in turn decides how many more processes can be given space in the memory.</a:t>
            </a:r>
          </a:p>
          <a:p>
            <a:pPr marL="457200" indent="-457200">
              <a:buFont typeface="+mj-lt"/>
              <a:buAutoNum type="arabicPeriod"/>
            </a:pPr>
            <a:r>
              <a:rPr lang="en-US" dirty="0">
                <a:solidFill>
                  <a:srgbClr val="0070C0"/>
                </a:solidFill>
              </a:rPr>
              <a:t>As at a time multiple processes can be kept in the memory, this scheme can be implemented in a system that needs multiprogramming.</a:t>
            </a:r>
            <a:endParaRPr lang="en-IN" dirty="0">
              <a:solidFill>
                <a:srgbClr val="0070C0"/>
              </a:solidFill>
            </a:endParaRPr>
          </a:p>
        </p:txBody>
      </p:sp>
    </p:spTree>
    <p:extLst>
      <p:ext uri="{BB962C8B-B14F-4D97-AF65-F5344CB8AC3E}">
        <p14:creationId xmlns:p14="http://schemas.microsoft.com/office/powerpoint/2010/main" val="400608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Contiguous Memory Allocation Techniques: Fixed-size Partition Scheme</a:t>
            </a:r>
          </a:p>
        </p:txBody>
      </p:sp>
      <p:sp>
        <p:nvSpPr>
          <p:cNvPr id="3" name="Content Placeholder 2"/>
          <p:cNvSpPr>
            <a:spLocks noGrp="1"/>
          </p:cNvSpPr>
          <p:nvPr>
            <p:ph idx="1"/>
          </p:nvPr>
        </p:nvSpPr>
        <p:spPr>
          <a:xfrm>
            <a:off x="867103" y="2556932"/>
            <a:ext cx="10326414" cy="3512792"/>
          </a:xfrm>
        </p:spPr>
        <p:txBody>
          <a:bodyPr>
            <a:normAutofit fontScale="85000" lnSpcReduction="10000"/>
          </a:bodyPr>
          <a:lstStyle/>
          <a:p>
            <a:pPr marL="0" indent="0">
              <a:buNone/>
            </a:pPr>
            <a:r>
              <a:rPr lang="en-US" b="1" dirty="0" smtClean="0"/>
              <a:t>Disadvantages</a:t>
            </a:r>
            <a:endParaRPr lang="en-US" b="1" dirty="0"/>
          </a:p>
          <a:p>
            <a:pPr marL="457200" indent="-457200">
              <a:buFont typeface="+mj-lt"/>
              <a:buAutoNum type="arabicPeriod"/>
            </a:pPr>
            <a:r>
              <a:rPr lang="en-US" dirty="0"/>
              <a:t>Though the fixed-size partition scheme has many advantages, it also has some disadvantages</a:t>
            </a:r>
            <a:r>
              <a:rPr lang="en-US" dirty="0" smtClean="0"/>
              <a:t>:</a:t>
            </a:r>
            <a:endParaRPr lang="en-US" dirty="0"/>
          </a:p>
          <a:p>
            <a:pPr marL="457200" indent="-457200">
              <a:buFont typeface="+mj-lt"/>
              <a:buAutoNum type="arabicPeriod"/>
            </a:pPr>
            <a:r>
              <a:rPr lang="en-US" dirty="0"/>
              <a:t>As the size of the blocks is fixed, we will not be able to allot space to a process that has a greater size than the block.</a:t>
            </a:r>
          </a:p>
          <a:p>
            <a:pPr marL="457200" indent="-457200">
              <a:buFont typeface="+mj-lt"/>
              <a:buAutoNum type="arabicPeriod"/>
            </a:pPr>
            <a:r>
              <a:rPr lang="en-US" dirty="0">
                <a:solidFill>
                  <a:srgbClr val="FF0000"/>
                </a:solidFill>
              </a:rPr>
              <a:t>The size of the blocks decides the degree of multiprogramming, and only that many processes can remain in the memory at once as the number of blocks.</a:t>
            </a:r>
          </a:p>
          <a:p>
            <a:pPr marL="457200" indent="-457200">
              <a:buFont typeface="+mj-lt"/>
              <a:buAutoNum type="arabicPeriod"/>
            </a:pPr>
            <a:r>
              <a:rPr lang="en-US" dirty="0">
                <a:solidFill>
                  <a:srgbClr val="002060"/>
                </a:solidFill>
              </a:rPr>
              <a:t>If the size of the block is greater than the size of the process, we have no other choice but to assign the process to this block, but this will lead to much empty space left behind in the block. This empty space could've been used to accommodate a different process. This is called internal fragmentation. Hence, this technique may lead to space wastage.</a:t>
            </a:r>
            <a:endParaRPr lang="en-IN" dirty="0">
              <a:solidFill>
                <a:srgbClr val="002060"/>
              </a:solidFill>
            </a:endParaRPr>
          </a:p>
        </p:txBody>
      </p:sp>
    </p:spTree>
    <p:extLst>
      <p:ext uri="{BB962C8B-B14F-4D97-AF65-F5344CB8AC3E}">
        <p14:creationId xmlns:p14="http://schemas.microsoft.com/office/powerpoint/2010/main" val="141885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Contiguous Memory Allocation Techniques: Fixed-size Partition Scheme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189" y="2588994"/>
            <a:ext cx="6126880" cy="3511550"/>
          </a:xfrm>
        </p:spPr>
      </p:pic>
      <p:sp>
        <p:nvSpPr>
          <p:cNvPr id="5" name="Flowchart: Alternate Process 4"/>
          <p:cNvSpPr/>
          <p:nvPr/>
        </p:nvSpPr>
        <p:spPr>
          <a:xfrm>
            <a:off x="8182303" y="3279228"/>
            <a:ext cx="2916621" cy="2427889"/>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smtClean="0"/>
              <a:t>Internal fragmentation</a:t>
            </a:r>
            <a:endParaRPr lang="en-IN" sz="3600" dirty="0"/>
          </a:p>
        </p:txBody>
      </p:sp>
    </p:spTree>
    <p:extLst>
      <p:ext uri="{BB962C8B-B14F-4D97-AF65-F5344CB8AC3E}">
        <p14:creationId xmlns:p14="http://schemas.microsoft.com/office/powerpoint/2010/main" val="3478187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Contiguous Memory Allocation Techniques: </a:t>
            </a:r>
            <a:r>
              <a:rPr lang="en-IN" dirty="0" smtClean="0"/>
              <a:t>Variable-size </a:t>
            </a:r>
            <a:r>
              <a:rPr lang="en-IN" dirty="0"/>
              <a:t>Partition Scheme</a:t>
            </a:r>
          </a:p>
        </p:txBody>
      </p:sp>
      <p:sp>
        <p:nvSpPr>
          <p:cNvPr id="3" name="Content Placeholder 2"/>
          <p:cNvSpPr>
            <a:spLocks noGrp="1"/>
          </p:cNvSpPr>
          <p:nvPr>
            <p:ph idx="1"/>
          </p:nvPr>
        </p:nvSpPr>
        <p:spPr/>
        <p:txBody>
          <a:bodyPr/>
          <a:lstStyle/>
          <a:p>
            <a:pPr algn="just"/>
            <a:r>
              <a:rPr lang="en-US" dirty="0"/>
              <a:t>In this type of contiguous memory allocation technique, no fixed blocks or partitions are made in the memory</a:t>
            </a:r>
            <a:r>
              <a:rPr lang="en-US" dirty="0" smtClean="0"/>
              <a:t>.</a:t>
            </a:r>
          </a:p>
          <a:p>
            <a:pPr algn="just"/>
            <a:r>
              <a:rPr lang="en-US" dirty="0" smtClean="0">
                <a:solidFill>
                  <a:srgbClr val="FF0000"/>
                </a:solidFill>
              </a:rPr>
              <a:t> </a:t>
            </a:r>
            <a:r>
              <a:rPr lang="en-US" dirty="0">
                <a:solidFill>
                  <a:srgbClr val="FF0000"/>
                </a:solidFill>
              </a:rPr>
              <a:t>Instead, each process is allotted a variable-sized block depending upon its requirements. That means, that whenever a new process wants some space in the memory, if available, this amount of space is allotted to it</a:t>
            </a:r>
            <a:r>
              <a:rPr lang="en-US" dirty="0" smtClean="0">
                <a:solidFill>
                  <a:srgbClr val="FF0000"/>
                </a:solidFill>
              </a:rPr>
              <a:t>.</a:t>
            </a:r>
          </a:p>
          <a:p>
            <a:pPr algn="just"/>
            <a:r>
              <a:rPr lang="en-US" dirty="0" smtClean="0">
                <a:solidFill>
                  <a:srgbClr val="002060"/>
                </a:solidFill>
              </a:rPr>
              <a:t> </a:t>
            </a:r>
            <a:r>
              <a:rPr lang="en-US" dirty="0">
                <a:solidFill>
                  <a:srgbClr val="002060"/>
                </a:solidFill>
              </a:rPr>
              <a:t>Hence, the size of each block depends on the size and requirements of the process which occupies it.</a:t>
            </a:r>
          </a:p>
          <a:p>
            <a:pPr marL="0" indent="0">
              <a:buNone/>
            </a:pPr>
            <a:endParaRPr lang="en-US" dirty="0"/>
          </a:p>
        </p:txBody>
      </p:sp>
    </p:spTree>
    <p:extLst>
      <p:ext uri="{BB962C8B-B14F-4D97-AF65-F5344CB8AC3E}">
        <p14:creationId xmlns:p14="http://schemas.microsoft.com/office/powerpoint/2010/main" val="323558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Contiguous Memory Allocation Techniques: </a:t>
            </a:r>
            <a:r>
              <a:rPr lang="en-IN" dirty="0" smtClean="0"/>
              <a:t>Variable-size </a:t>
            </a:r>
            <a:r>
              <a:rPr lang="en-IN" dirty="0"/>
              <a:t>Partition Scheme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993" y="2652056"/>
            <a:ext cx="4758007" cy="3317875"/>
          </a:xfrm>
        </p:spPr>
      </p:pic>
      <p:sp>
        <p:nvSpPr>
          <p:cNvPr id="5" name="Rectangle 4"/>
          <p:cNvSpPr/>
          <p:nvPr/>
        </p:nvSpPr>
        <p:spPr>
          <a:xfrm>
            <a:off x="6684579" y="2774731"/>
            <a:ext cx="4572000" cy="3195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In the </a:t>
            </a:r>
            <a:r>
              <a:rPr lang="en-US" dirty="0" smtClean="0"/>
              <a:t>diagram,</a:t>
            </a:r>
          </a:p>
          <a:p>
            <a:pPr marL="342900" indent="-342900">
              <a:buFont typeface="+mj-lt"/>
              <a:buAutoNum type="arabicPeriod"/>
            </a:pPr>
            <a:r>
              <a:rPr lang="en-US" sz="2000" dirty="0">
                <a:solidFill>
                  <a:srgbClr val="FF0000"/>
                </a:solidFill>
              </a:rPr>
              <a:t>T</a:t>
            </a:r>
            <a:r>
              <a:rPr lang="en-US" sz="2000" dirty="0" smtClean="0">
                <a:solidFill>
                  <a:srgbClr val="FF0000"/>
                </a:solidFill>
              </a:rPr>
              <a:t>here </a:t>
            </a:r>
            <a:r>
              <a:rPr lang="en-US" sz="2000" dirty="0">
                <a:solidFill>
                  <a:srgbClr val="FF0000"/>
                </a:solidFill>
              </a:rPr>
              <a:t>are no fixed-size partitions. </a:t>
            </a:r>
            <a:endParaRPr lang="en-US" sz="2000" dirty="0" smtClean="0">
              <a:solidFill>
                <a:srgbClr val="FF0000"/>
              </a:solidFill>
            </a:endParaRPr>
          </a:p>
          <a:p>
            <a:pPr marL="342900" indent="-342900">
              <a:buFont typeface="+mj-lt"/>
              <a:buAutoNum type="arabicPeriod"/>
            </a:pPr>
            <a:r>
              <a:rPr lang="en-US" sz="2000" dirty="0" smtClean="0">
                <a:solidFill>
                  <a:srgbClr val="0070C0"/>
                </a:solidFill>
              </a:rPr>
              <a:t>Instead</a:t>
            </a:r>
            <a:r>
              <a:rPr lang="en-US" sz="2000" dirty="0">
                <a:solidFill>
                  <a:srgbClr val="0070C0"/>
                </a:solidFill>
              </a:rPr>
              <a:t>, the first process needs 3MB memory space and hence is allotted that much </a:t>
            </a:r>
            <a:r>
              <a:rPr lang="en-US" sz="2000" dirty="0" smtClean="0">
                <a:solidFill>
                  <a:srgbClr val="0070C0"/>
                </a:solidFill>
              </a:rPr>
              <a:t>only.</a:t>
            </a:r>
          </a:p>
          <a:p>
            <a:pPr marL="342900" indent="-342900">
              <a:buFont typeface="+mj-lt"/>
              <a:buAutoNum type="arabicPeriod"/>
            </a:pPr>
            <a:r>
              <a:rPr lang="en-US" sz="2000" dirty="0" smtClean="0">
                <a:solidFill>
                  <a:srgbClr val="7030A0"/>
                </a:solidFill>
              </a:rPr>
              <a:t>Similarly</a:t>
            </a:r>
            <a:r>
              <a:rPr lang="en-US" sz="2000" dirty="0">
                <a:solidFill>
                  <a:srgbClr val="7030A0"/>
                </a:solidFill>
              </a:rPr>
              <a:t>, the other 3 processes are allotted only that much space that is required by them.</a:t>
            </a:r>
          </a:p>
          <a:p>
            <a:pPr algn="ctr"/>
            <a:endParaRPr lang="en-US" dirty="0"/>
          </a:p>
          <a:p>
            <a:pPr algn="ctr"/>
            <a:endParaRPr lang="en-IN" dirty="0"/>
          </a:p>
        </p:txBody>
      </p:sp>
    </p:spTree>
    <p:extLst>
      <p:ext uri="{BB962C8B-B14F-4D97-AF65-F5344CB8AC3E}">
        <p14:creationId xmlns:p14="http://schemas.microsoft.com/office/powerpoint/2010/main" val="42457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Contiguous Memory Allocation Techniques: </a:t>
            </a:r>
            <a:r>
              <a:rPr lang="en-IN" dirty="0" smtClean="0"/>
              <a:t>Variable-size </a:t>
            </a:r>
            <a:r>
              <a:rPr lang="en-IN" dirty="0"/>
              <a:t>Partition </a:t>
            </a:r>
            <a:r>
              <a:rPr lang="en-IN" dirty="0" smtClean="0"/>
              <a:t>Scheme Advantages</a:t>
            </a:r>
            <a:endParaRPr lang="en-IN"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As </a:t>
            </a:r>
            <a:r>
              <a:rPr lang="en-US" dirty="0">
                <a:solidFill>
                  <a:srgbClr val="FF0000"/>
                </a:solidFill>
              </a:rPr>
              <a:t>the processes have blocks of space allotted to them as per their requirements, there is no internal fragmentation. Hence, there is no memory wastage in this scheme.</a:t>
            </a:r>
          </a:p>
          <a:p>
            <a:r>
              <a:rPr lang="en-US" dirty="0">
                <a:solidFill>
                  <a:srgbClr val="002060"/>
                </a:solidFill>
              </a:rPr>
              <a:t>The number of processes that can be in the memory at once will depend upon how many processes are in the memory and how much space they occupy. Hence, it will be different for different cases and will be dynamic.</a:t>
            </a:r>
          </a:p>
          <a:p>
            <a:r>
              <a:rPr lang="en-US" dirty="0">
                <a:solidFill>
                  <a:srgbClr val="00B0F0"/>
                </a:solidFill>
              </a:rPr>
              <a:t>As there are no blocks that are of fixed size, even a process of big size can be allotted space.</a:t>
            </a:r>
          </a:p>
          <a:p>
            <a:endParaRPr lang="en-US" dirty="0"/>
          </a:p>
          <a:p>
            <a:endParaRPr lang="en-IN" dirty="0"/>
          </a:p>
        </p:txBody>
      </p:sp>
    </p:spTree>
    <p:extLst>
      <p:ext uri="{BB962C8B-B14F-4D97-AF65-F5344CB8AC3E}">
        <p14:creationId xmlns:p14="http://schemas.microsoft.com/office/powerpoint/2010/main" val="209267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Swapping in Operating System</a:t>
            </a:r>
          </a:p>
        </p:txBody>
      </p:sp>
      <p:sp>
        <p:nvSpPr>
          <p:cNvPr id="3" name="Content Placeholder 2"/>
          <p:cNvSpPr>
            <a:spLocks noGrp="1"/>
          </p:cNvSpPr>
          <p:nvPr>
            <p:ph idx="1"/>
          </p:nvPr>
        </p:nvSpPr>
        <p:spPr/>
        <p:txBody>
          <a:bodyPr>
            <a:normAutofit fontScale="85000" lnSpcReduction="20000"/>
          </a:bodyPr>
          <a:lstStyle/>
          <a:p>
            <a:r>
              <a:rPr lang="en-US" dirty="0"/>
              <a:t>To increase CPU utilization in multiprogramming, a memory management scheme known as swapping can be used.</a:t>
            </a:r>
          </a:p>
          <a:p>
            <a:r>
              <a:rPr lang="en-US" dirty="0">
                <a:solidFill>
                  <a:srgbClr val="FF0000"/>
                </a:solidFill>
              </a:rPr>
              <a:t>Swapping is the process of bringing a process into memory and then temporarily copying it to the disc after it has run for a while.</a:t>
            </a:r>
          </a:p>
          <a:p>
            <a:r>
              <a:rPr lang="en-US" dirty="0"/>
              <a:t>The purpose of swapping in an operating system is to access data on a hard disc and move it to RAM so that application programs can use it.</a:t>
            </a:r>
          </a:p>
          <a:p>
            <a:r>
              <a:rPr lang="en-US" dirty="0">
                <a:solidFill>
                  <a:srgbClr val="00B050"/>
                </a:solidFill>
              </a:rPr>
              <a:t>It’s important to remember that swapping is only used when data isn’t available in RAM.</a:t>
            </a:r>
          </a:p>
          <a:p>
            <a:r>
              <a:rPr lang="en-US" dirty="0">
                <a:solidFill>
                  <a:srgbClr val="7030A0"/>
                </a:solidFill>
              </a:rPr>
              <a:t>Although the swapping process degrades system performance, it allows larger and multiple processes to run concurrently.</a:t>
            </a:r>
          </a:p>
          <a:p>
            <a:r>
              <a:rPr lang="en-US" dirty="0"/>
              <a:t>Because of this, swapping is also known as memory compaction. </a:t>
            </a:r>
            <a:endParaRPr lang="en-IN" dirty="0"/>
          </a:p>
        </p:txBody>
      </p:sp>
    </p:spTree>
    <p:extLst>
      <p:ext uri="{BB962C8B-B14F-4D97-AF65-F5344CB8AC3E}">
        <p14:creationId xmlns:p14="http://schemas.microsoft.com/office/powerpoint/2010/main" val="4157847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Contiguous Memory Allocation Techniques: </a:t>
            </a:r>
            <a:r>
              <a:rPr lang="en-IN" dirty="0" smtClean="0"/>
              <a:t>Variable-size </a:t>
            </a:r>
            <a:r>
              <a:rPr lang="en-IN" dirty="0"/>
              <a:t>Partition </a:t>
            </a:r>
            <a:r>
              <a:rPr lang="en-IN" dirty="0" smtClean="0"/>
              <a:t>Scheme Disadvantages</a:t>
            </a:r>
            <a:endParaRPr lang="en-IN" dirty="0"/>
          </a:p>
        </p:txBody>
      </p:sp>
      <p:sp>
        <p:nvSpPr>
          <p:cNvPr id="3" name="Content Placeholder 2"/>
          <p:cNvSpPr>
            <a:spLocks noGrp="1"/>
          </p:cNvSpPr>
          <p:nvPr>
            <p:ph idx="1"/>
          </p:nvPr>
        </p:nvSpPr>
        <p:spPr/>
        <p:txBody>
          <a:bodyPr/>
          <a:lstStyle/>
          <a:p>
            <a:pPr marL="0" indent="0">
              <a:buNone/>
            </a:pPr>
            <a:r>
              <a:rPr lang="en-US" dirty="0">
                <a:solidFill>
                  <a:srgbClr val="002060"/>
                </a:solidFill>
              </a:rPr>
              <a:t>Though the variable-size partition scheme has many advantages, it also has some disadvantages</a:t>
            </a:r>
            <a:r>
              <a:rPr lang="en-US" dirty="0" smtClean="0">
                <a:solidFill>
                  <a:srgbClr val="002060"/>
                </a:solidFill>
              </a:rPr>
              <a:t>:</a:t>
            </a:r>
            <a:endParaRPr lang="en-US" dirty="0">
              <a:solidFill>
                <a:srgbClr val="002060"/>
              </a:solidFill>
            </a:endParaRPr>
          </a:p>
          <a:p>
            <a:r>
              <a:rPr lang="en-US" dirty="0">
                <a:solidFill>
                  <a:srgbClr val="FF0000"/>
                </a:solidFill>
              </a:rPr>
              <a:t>Because this approach is dynamic, a variable-size partition scheme is difficult to implement.</a:t>
            </a:r>
          </a:p>
          <a:p>
            <a:r>
              <a:rPr lang="en-US" dirty="0">
                <a:solidFill>
                  <a:srgbClr val="002060"/>
                </a:solidFill>
              </a:rPr>
              <a:t>It is difficult to keep track of processes and the remaining space in the memory.</a:t>
            </a:r>
            <a:endParaRPr lang="en-IN" dirty="0">
              <a:solidFill>
                <a:srgbClr val="002060"/>
              </a:solidFill>
            </a:endParaRPr>
          </a:p>
        </p:txBody>
      </p:sp>
    </p:spTree>
    <p:extLst>
      <p:ext uri="{BB962C8B-B14F-4D97-AF65-F5344CB8AC3E}">
        <p14:creationId xmlns:p14="http://schemas.microsoft.com/office/powerpoint/2010/main" val="157860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Strategies Used for Contiguous Memory Allocation Input Queues</a:t>
            </a:r>
          </a:p>
        </p:txBody>
      </p:sp>
      <p:sp>
        <p:nvSpPr>
          <p:cNvPr id="3" name="Content Placeholder 2"/>
          <p:cNvSpPr>
            <a:spLocks noGrp="1"/>
          </p:cNvSpPr>
          <p:nvPr>
            <p:ph idx="1"/>
          </p:nvPr>
        </p:nvSpPr>
        <p:spPr/>
        <p:txBody>
          <a:bodyPr>
            <a:normAutofit fontScale="92500"/>
          </a:bodyPr>
          <a:lstStyle/>
          <a:p>
            <a:r>
              <a:rPr lang="en-US" dirty="0">
                <a:solidFill>
                  <a:srgbClr val="0070C0"/>
                </a:solidFill>
              </a:rPr>
              <a:t>So far, we've seen the two types of schemes for contiguous memory allocation. But what happens when a new process comes in and has to be allotted a space in the main memory? How is it decided which block or segment it will get</a:t>
            </a:r>
            <a:r>
              <a:rPr lang="en-US" dirty="0" smtClean="0">
                <a:solidFill>
                  <a:srgbClr val="0070C0"/>
                </a:solidFill>
              </a:rPr>
              <a:t>?</a:t>
            </a:r>
            <a:endParaRPr lang="en-US" dirty="0">
              <a:solidFill>
                <a:srgbClr val="0070C0"/>
              </a:solidFill>
            </a:endParaRPr>
          </a:p>
          <a:p>
            <a:pPr algn="just"/>
            <a:r>
              <a:rPr lang="en-US" dirty="0">
                <a:solidFill>
                  <a:srgbClr val="7030A0"/>
                </a:solidFill>
              </a:rPr>
              <a:t>Processes that have been assigned continuous blocks of memory will fill the main memory at any given time. However, when a process completes, it leaves behind an empty block known as a hole. This space could also be used for a new process. Hence, the main memory consists of processes and holes, and any one of these holes can be allotted to a new incoming process. We have three strategies to allot a hole to an incoming process:</a:t>
            </a:r>
            <a:endParaRPr lang="en-IN" dirty="0">
              <a:solidFill>
                <a:srgbClr val="7030A0"/>
              </a:solidFill>
            </a:endParaRPr>
          </a:p>
        </p:txBody>
      </p:sp>
    </p:spTree>
    <p:extLst>
      <p:ext uri="{BB962C8B-B14F-4D97-AF65-F5344CB8AC3E}">
        <p14:creationId xmlns:p14="http://schemas.microsoft.com/office/powerpoint/2010/main" val="1332467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Strategies Used for Contiguous Memory Allocation Input Queues</a:t>
            </a:r>
          </a:p>
        </p:txBody>
      </p:sp>
      <p:sp>
        <p:nvSpPr>
          <p:cNvPr id="3" name="Content Placeholder 2"/>
          <p:cNvSpPr>
            <a:spLocks noGrp="1"/>
          </p:cNvSpPr>
          <p:nvPr>
            <p:ph idx="1"/>
          </p:nvPr>
        </p:nvSpPr>
        <p:spPr/>
        <p:txBody>
          <a:bodyPr>
            <a:normAutofit/>
          </a:bodyPr>
          <a:lstStyle/>
          <a:p>
            <a:r>
              <a:rPr lang="en-US" dirty="0"/>
              <a:t>Strategies Used for Contiguous Memory Allocation Input </a:t>
            </a:r>
            <a:r>
              <a:rPr lang="en-US" dirty="0" smtClean="0"/>
              <a:t>Queues.</a:t>
            </a:r>
          </a:p>
          <a:p>
            <a:pPr marL="457200" indent="-457200">
              <a:buFont typeface="+mj-lt"/>
              <a:buAutoNum type="arabicPeriod"/>
            </a:pPr>
            <a:r>
              <a:rPr lang="en-US" dirty="0" smtClean="0">
                <a:solidFill>
                  <a:srgbClr val="7030A0"/>
                </a:solidFill>
              </a:rPr>
              <a:t>First-Fit Memory Allocation</a:t>
            </a:r>
          </a:p>
          <a:p>
            <a:pPr marL="457200" indent="-457200">
              <a:buFont typeface="+mj-lt"/>
              <a:buAutoNum type="arabicPeriod"/>
            </a:pPr>
            <a:r>
              <a:rPr lang="en-US" dirty="0" smtClean="0">
                <a:solidFill>
                  <a:srgbClr val="FF0000"/>
                </a:solidFill>
              </a:rPr>
              <a:t>Best-Fit </a:t>
            </a:r>
            <a:r>
              <a:rPr lang="en-US" dirty="0">
                <a:solidFill>
                  <a:srgbClr val="FF0000"/>
                </a:solidFill>
              </a:rPr>
              <a:t>Memory </a:t>
            </a:r>
            <a:r>
              <a:rPr lang="en-US" dirty="0" smtClean="0">
                <a:solidFill>
                  <a:srgbClr val="FF0000"/>
                </a:solidFill>
              </a:rPr>
              <a:t>Allocation</a:t>
            </a:r>
          </a:p>
          <a:p>
            <a:pPr marL="457200" indent="-457200">
              <a:buFont typeface="+mj-lt"/>
              <a:buAutoNum type="arabicPeriod"/>
            </a:pPr>
            <a:r>
              <a:rPr lang="en-US" dirty="0" smtClean="0">
                <a:solidFill>
                  <a:srgbClr val="002060"/>
                </a:solidFill>
              </a:rPr>
              <a:t>Worst-Fit </a:t>
            </a:r>
            <a:r>
              <a:rPr lang="en-US" dirty="0">
                <a:solidFill>
                  <a:srgbClr val="002060"/>
                </a:solidFill>
              </a:rPr>
              <a:t>Memory </a:t>
            </a:r>
            <a:r>
              <a:rPr lang="en-US" dirty="0" smtClean="0">
                <a:solidFill>
                  <a:srgbClr val="002060"/>
                </a:solidFill>
              </a:rPr>
              <a:t>Allocation</a:t>
            </a:r>
            <a:endParaRPr lang="en-US" dirty="0">
              <a:solidFill>
                <a:srgbClr val="002060"/>
              </a:solidFill>
            </a:endParaRPr>
          </a:p>
        </p:txBody>
      </p:sp>
    </p:spTree>
    <p:extLst>
      <p:ext uri="{BB962C8B-B14F-4D97-AF65-F5344CB8AC3E}">
        <p14:creationId xmlns:p14="http://schemas.microsoft.com/office/powerpoint/2010/main" val="3814900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Strategies Used for Contiguous Memory Allocation Input Queues</a:t>
            </a:r>
            <a:endParaRPr lang="en-IN" dirty="0"/>
          </a:p>
        </p:txBody>
      </p:sp>
      <p:sp>
        <p:nvSpPr>
          <p:cNvPr id="3" name="Content Placeholder 2"/>
          <p:cNvSpPr>
            <a:spLocks noGrp="1"/>
          </p:cNvSpPr>
          <p:nvPr>
            <p:ph idx="1"/>
          </p:nvPr>
        </p:nvSpPr>
        <p:spPr/>
        <p:txBody>
          <a:bodyPr/>
          <a:lstStyle/>
          <a:p>
            <a:pPr marL="0" indent="0">
              <a:buNone/>
            </a:pPr>
            <a:r>
              <a:rPr lang="en-US" dirty="0" smtClean="0"/>
              <a:t>First-Fit </a:t>
            </a:r>
            <a:r>
              <a:rPr lang="en-US" dirty="0"/>
              <a:t>Memory </a:t>
            </a:r>
            <a:r>
              <a:rPr lang="en-US" dirty="0" smtClean="0"/>
              <a:t>Allocation</a:t>
            </a:r>
            <a:endParaRPr lang="en-US" dirty="0"/>
          </a:p>
          <a:p>
            <a:r>
              <a:rPr lang="en-US" dirty="0">
                <a:solidFill>
                  <a:srgbClr val="00B050"/>
                </a:solidFill>
              </a:rPr>
              <a:t>This is a very basic strategy in which we start from the beginning and allot the first hole, which is big enough as per the requirements of the </a:t>
            </a:r>
            <a:r>
              <a:rPr lang="en-US" dirty="0" smtClean="0">
                <a:solidFill>
                  <a:srgbClr val="00B050"/>
                </a:solidFill>
              </a:rPr>
              <a:t>process.</a:t>
            </a:r>
          </a:p>
          <a:p>
            <a:r>
              <a:rPr lang="en-US" dirty="0" smtClean="0">
                <a:solidFill>
                  <a:srgbClr val="7030A0"/>
                </a:solidFill>
              </a:rPr>
              <a:t>The </a:t>
            </a:r>
            <a:r>
              <a:rPr lang="en-US" dirty="0">
                <a:solidFill>
                  <a:srgbClr val="7030A0"/>
                </a:solidFill>
              </a:rPr>
              <a:t>first-fit strategy can also be implemented in a way where we can start our search for the first-fit hole from the place we left off last time</a:t>
            </a:r>
            <a:r>
              <a:rPr lang="en-US" dirty="0" smtClean="0">
                <a:solidFill>
                  <a:srgbClr val="7030A0"/>
                </a:solidFill>
              </a:rPr>
              <a:t>.</a:t>
            </a:r>
            <a:endParaRPr lang="en-US" dirty="0">
              <a:solidFill>
                <a:srgbClr val="7030A0"/>
              </a:solidFill>
            </a:endParaRPr>
          </a:p>
        </p:txBody>
      </p:sp>
    </p:spTree>
    <p:extLst>
      <p:ext uri="{BB962C8B-B14F-4D97-AF65-F5344CB8AC3E}">
        <p14:creationId xmlns:p14="http://schemas.microsoft.com/office/powerpoint/2010/main" val="2475897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Strategies Used for Contiguous Memory Allocation Input </a:t>
            </a:r>
            <a:r>
              <a:rPr lang="en-US" sz="3600" dirty="0" smtClean="0"/>
              <a:t>Queues: </a:t>
            </a:r>
            <a:r>
              <a:rPr lang="en-US" sz="3600" dirty="0"/>
              <a:t>First-Fit Memory </a:t>
            </a:r>
            <a:r>
              <a:rPr lang="en-US" sz="3600" dirty="0" smtClean="0"/>
              <a:t>Allocation</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0641" y="2552974"/>
            <a:ext cx="5161565" cy="3652992"/>
          </a:xfrm>
        </p:spPr>
      </p:pic>
    </p:spTree>
    <p:extLst>
      <p:ext uri="{BB962C8B-B14F-4D97-AF65-F5344CB8AC3E}">
        <p14:creationId xmlns:p14="http://schemas.microsoft.com/office/powerpoint/2010/main" val="484385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Strategies Used for Contiguous Memory Allocation Input Queues</a:t>
            </a:r>
            <a:endParaRPr lang="en-IN" dirty="0"/>
          </a:p>
        </p:txBody>
      </p:sp>
      <p:sp>
        <p:nvSpPr>
          <p:cNvPr id="3" name="Content Placeholder 2"/>
          <p:cNvSpPr>
            <a:spLocks noGrp="1"/>
          </p:cNvSpPr>
          <p:nvPr>
            <p:ph idx="1"/>
          </p:nvPr>
        </p:nvSpPr>
        <p:spPr/>
        <p:txBody>
          <a:bodyPr/>
          <a:lstStyle/>
          <a:p>
            <a:pPr marL="0" indent="0">
              <a:buNone/>
            </a:pPr>
            <a:r>
              <a:rPr lang="en-US" dirty="0" smtClean="0"/>
              <a:t>Best-Fit </a:t>
            </a:r>
            <a:r>
              <a:rPr lang="en-US" dirty="0"/>
              <a:t>Memory </a:t>
            </a:r>
            <a:r>
              <a:rPr lang="en-US" dirty="0" smtClean="0"/>
              <a:t>Allocation:</a:t>
            </a:r>
          </a:p>
          <a:p>
            <a:pPr marL="0" indent="0" algn="just">
              <a:buNone/>
            </a:pPr>
            <a:r>
              <a:rPr lang="en-US" dirty="0">
                <a:solidFill>
                  <a:srgbClr val="FF0000"/>
                </a:solidFill>
              </a:rPr>
              <a:t>This is a greedy strategy that aims to reduce any memory wasted because of internal fragmentation in the case of static partitioning, and hence we allot that hole to the process, which is the smallest hole that fits the requirements of the process. </a:t>
            </a:r>
            <a:endParaRPr lang="en-US" dirty="0" smtClean="0">
              <a:solidFill>
                <a:srgbClr val="FF0000"/>
              </a:solidFill>
            </a:endParaRPr>
          </a:p>
          <a:p>
            <a:pPr marL="0" indent="0" algn="just">
              <a:buNone/>
            </a:pPr>
            <a:r>
              <a:rPr lang="en-US" dirty="0" smtClean="0">
                <a:solidFill>
                  <a:srgbClr val="002060"/>
                </a:solidFill>
              </a:rPr>
              <a:t>Hence</a:t>
            </a:r>
            <a:r>
              <a:rPr lang="en-US" dirty="0">
                <a:solidFill>
                  <a:srgbClr val="002060"/>
                </a:solidFill>
              </a:rPr>
              <a:t>, we need to first sort the holes according to their sizes and pick the best fit for the process without wasting memory.</a:t>
            </a:r>
          </a:p>
        </p:txBody>
      </p:sp>
    </p:spTree>
    <p:extLst>
      <p:ext uri="{BB962C8B-B14F-4D97-AF65-F5344CB8AC3E}">
        <p14:creationId xmlns:p14="http://schemas.microsoft.com/office/powerpoint/2010/main" val="349245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Strategies Used for Contiguous Memory Allocation Input </a:t>
            </a:r>
            <a:r>
              <a:rPr lang="en-US" sz="3600" dirty="0" smtClean="0"/>
              <a:t>Queues: </a:t>
            </a:r>
            <a:r>
              <a:rPr lang="en-US" sz="3600" dirty="0"/>
              <a:t>Best-Fit Memory Allocation</a:t>
            </a:r>
            <a:r>
              <a:rPr lang="en-US" sz="3600" dirty="0" smtClean="0"/>
              <a:t>:</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5415" y="2580728"/>
            <a:ext cx="5541744" cy="3475108"/>
          </a:xfrm>
        </p:spPr>
      </p:pic>
    </p:spTree>
    <p:extLst>
      <p:ext uri="{BB962C8B-B14F-4D97-AF65-F5344CB8AC3E}">
        <p14:creationId xmlns:p14="http://schemas.microsoft.com/office/powerpoint/2010/main" val="2434109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Strategies Used for Contiguous Memory Allocation Input Queues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Worst-Fit </a:t>
            </a:r>
            <a:r>
              <a:rPr lang="en-US" dirty="0"/>
              <a:t>Memory </a:t>
            </a:r>
            <a:r>
              <a:rPr lang="en-US" dirty="0" smtClean="0"/>
              <a:t>Allocation:</a:t>
            </a:r>
          </a:p>
          <a:p>
            <a:pPr marL="0" indent="0" algn="just">
              <a:buNone/>
            </a:pPr>
            <a:r>
              <a:rPr lang="en-US" dirty="0">
                <a:solidFill>
                  <a:srgbClr val="FF0000"/>
                </a:solidFill>
              </a:rPr>
              <a:t>This strategy is the opposite of the Best-Fit strategy. We sort the holes according to their sizes and choose the largest hole to be allotted to the incoming process. </a:t>
            </a:r>
            <a:endParaRPr lang="en-US" dirty="0" smtClean="0">
              <a:solidFill>
                <a:srgbClr val="FF0000"/>
              </a:solidFill>
            </a:endParaRPr>
          </a:p>
          <a:p>
            <a:pPr marL="0" indent="0" algn="just">
              <a:buNone/>
            </a:pPr>
            <a:r>
              <a:rPr lang="en-US" dirty="0" smtClean="0">
                <a:solidFill>
                  <a:srgbClr val="002060"/>
                </a:solidFill>
              </a:rPr>
              <a:t>The </a:t>
            </a:r>
            <a:r>
              <a:rPr lang="en-US" dirty="0">
                <a:solidFill>
                  <a:srgbClr val="002060"/>
                </a:solidFill>
              </a:rPr>
              <a:t>idea behind this allocation is that as the process is allotted a large hole, it will have a lot of space left behind as internal fragmentation. </a:t>
            </a:r>
            <a:endParaRPr lang="en-US" dirty="0" smtClean="0">
              <a:solidFill>
                <a:srgbClr val="002060"/>
              </a:solidFill>
            </a:endParaRPr>
          </a:p>
          <a:p>
            <a:pPr marL="0" indent="0" algn="just">
              <a:buNone/>
            </a:pPr>
            <a:r>
              <a:rPr lang="en-US" dirty="0" smtClean="0">
                <a:solidFill>
                  <a:srgbClr val="00B050"/>
                </a:solidFill>
              </a:rPr>
              <a:t>Hence</a:t>
            </a:r>
            <a:r>
              <a:rPr lang="en-US" dirty="0">
                <a:solidFill>
                  <a:srgbClr val="00B050"/>
                </a:solidFill>
              </a:rPr>
              <a:t>, this will create a hole that will be large enough to accommodate a few other processes.</a:t>
            </a:r>
          </a:p>
        </p:txBody>
      </p:sp>
    </p:spTree>
    <p:extLst>
      <p:ext uri="{BB962C8B-B14F-4D97-AF65-F5344CB8AC3E}">
        <p14:creationId xmlns:p14="http://schemas.microsoft.com/office/powerpoint/2010/main" val="3043935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Strategies Used for Contiguous Memory Allocation Input </a:t>
            </a:r>
            <a:r>
              <a:rPr lang="en-US" sz="3600" dirty="0" smtClean="0"/>
              <a:t>Queues </a:t>
            </a:r>
            <a:r>
              <a:rPr lang="en-US" sz="3600" dirty="0"/>
              <a:t>Worst-Fit Memory Allocation</a:t>
            </a:r>
            <a:r>
              <a:rPr lang="en-US" sz="3600" dirty="0" smtClean="0"/>
              <a:t>:</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7188" y="2541150"/>
            <a:ext cx="5914205" cy="3674183"/>
          </a:xfrm>
        </p:spPr>
      </p:pic>
    </p:spTree>
    <p:extLst>
      <p:ext uri="{BB962C8B-B14F-4D97-AF65-F5344CB8AC3E}">
        <p14:creationId xmlns:p14="http://schemas.microsoft.com/office/powerpoint/2010/main" val="3923393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09" y="664943"/>
            <a:ext cx="11200682" cy="5562436"/>
          </a:xfrm>
          <a:prstGeom prst="rect">
            <a:avLst/>
          </a:prstGeom>
        </p:spPr>
      </p:pic>
    </p:spTree>
    <p:extLst>
      <p:ext uri="{BB962C8B-B14F-4D97-AF65-F5344CB8AC3E}">
        <p14:creationId xmlns:p14="http://schemas.microsoft.com/office/powerpoint/2010/main" val="125003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Swapping in Operating System</a:t>
            </a:r>
          </a:p>
        </p:txBody>
      </p:sp>
      <p:sp>
        <p:nvSpPr>
          <p:cNvPr id="3" name="Content Placeholder 2"/>
          <p:cNvSpPr>
            <a:spLocks noGrp="1"/>
          </p:cNvSpPr>
          <p:nvPr>
            <p:ph idx="1"/>
          </p:nvPr>
        </p:nvSpPr>
        <p:spPr/>
        <p:txBody>
          <a:bodyPr>
            <a:normAutofit lnSpcReduction="10000"/>
          </a:bodyPr>
          <a:lstStyle/>
          <a:p>
            <a:r>
              <a:rPr lang="en-US" dirty="0">
                <a:solidFill>
                  <a:srgbClr val="C00000"/>
                </a:solidFill>
              </a:rPr>
              <a:t>The CPU scheduler determines which processes are swapped in and which are swapped out</a:t>
            </a:r>
          </a:p>
          <a:p>
            <a:r>
              <a:rPr lang="en-US" dirty="0" smtClean="0">
                <a:solidFill>
                  <a:srgbClr val="002060"/>
                </a:solidFill>
              </a:rPr>
              <a:t>Consider </a:t>
            </a:r>
            <a:r>
              <a:rPr lang="en-US" dirty="0">
                <a:solidFill>
                  <a:srgbClr val="002060"/>
                </a:solidFill>
              </a:rPr>
              <a:t>a multiprogramming environment that employs a priority-based scheduling algorithm.</a:t>
            </a:r>
          </a:p>
          <a:p>
            <a:r>
              <a:rPr lang="en-US" dirty="0">
                <a:solidFill>
                  <a:srgbClr val="7030A0"/>
                </a:solidFill>
              </a:rPr>
              <a:t>When a high-priority process enters the input queue, a low-priority process is swapped out so the high-priority process can be loaded and executed.</a:t>
            </a:r>
          </a:p>
          <a:p>
            <a:r>
              <a:rPr lang="en-US" dirty="0">
                <a:solidFill>
                  <a:srgbClr val="FF0000"/>
                </a:solidFill>
              </a:rPr>
              <a:t>When this process terminates, the low priority process is swapped back into memory to continue its execution.</a:t>
            </a:r>
            <a:endParaRPr lang="en-IN" dirty="0">
              <a:solidFill>
                <a:srgbClr val="FF0000"/>
              </a:solidFill>
            </a:endParaRPr>
          </a:p>
        </p:txBody>
      </p:sp>
    </p:spTree>
    <p:extLst>
      <p:ext uri="{BB962C8B-B14F-4D97-AF65-F5344CB8AC3E}">
        <p14:creationId xmlns:p14="http://schemas.microsoft.com/office/powerpoint/2010/main" val="112799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1337" y="756927"/>
            <a:ext cx="10279117" cy="4955203"/>
          </a:xfrm>
          <a:prstGeom prst="rect">
            <a:avLst/>
          </a:prstGeom>
        </p:spPr>
        <p:txBody>
          <a:bodyPr wrap="square">
            <a:spAutoFit/>
          </a:bodyPr>
          <a:lstStyle/>
          <a:p>
            <a:r>
              <a:rPr lang="en-IN" sz="2800" b="1" dirty="0"/>
              <a:t>Conclusion</a:t>
            </a:r>
          </a:p>
          <a:p>
            <a:pPr marL="514350" indent="-514350" algn="just">
              <a:buFont typeface="+mj-lt"/>
              <a:buAutoNum type="arabicPeriod"/>
            </a:pPr>
            <a:r>
              <a:rPr lang="en-IN" sz="2400" dirty="0">
                <a:solidFill>
                  <a:srgbClr val="002060"/>
                </a:solidFill>
              </a:rPr>
              <a:t>In contiguous memory allocation, we allocate contiguous blocks of memory to each process when it is brought in the main memory to be executed.</a:t>
            </a:r>
          </a:p>
          <a:p>
            <a:pPr marL="514350" indent="-514350" algn="just">
              <a:buFont typeface="+mj-lt"/>
              <a:buAutoNum type="arabicPeriod"/>
            </a:pPr>
            <a:r>
              <a:rPr lang="en-IN" sz="2400" dirty="0">
                <a:solidFill>
                  <a:srgbClr val="FF0000"/>
                </a:solidFill>
              </a:rPr>
              <a:t>There are two techniques for contiguous memory allocation:</a:t>
            </a:r>
          </a:p>
          <a:p>
            <a:pPr marL="971550" lvl="1" indent="-514350" algn="just">
              <a:buFont typeface="+mj-lt"/>
              <a:buAutoNum type="romanLcPeriod"/>
            </a:pPr>
            <a:r>
              <a:rPr lang="en-IN" sz="2400" dirty="0">
                <a:solidFill>
                  <a:srgbClr val="FF0000"/>
                </a:solidFill>
              </a:rPr>
              <a:t>Fixed Size Partitioning: Each process is allotted to a fixed size continuous block in the main memory.</a:t>
            </a:r>
          </a:p>
          <a:p>
            <a:pPr marL="971550" lvl="1" indent="-514350" algn="just">
              <a:buFont typeface="+mj-lt"/>
              <a:buAutoNum type="romanLcPeriod"/>
            </a:pPr>
            <a:r>
              <a:rPr lang="en-IN" sz="2400" dirty="0">
                <a:solidFill>
                  <a:srgbClr val="FF0000"/>
                </a:solidFill>
              </a:rPr>
              <a:t>Variable Size Partitioning: Each process is allotted space depending upon its requirements. There is no defined fixed-size block.</a:t>
            </a:r>
          </a:p>
          <a:p>
            <a:pPr marL="514350" indent="-514350" algn="just">
              <a:buFont typeface="+mj-lt"/>
              <a:buAutoNum type="arabicPeriod"/>
            </a:pPr>
            <a:r>
              <a:rPr lang="en-IN" sz="2400" dirty="0">
                <a:solidFill>
                  <a:srgbClr val="002060"/>
                </a:solidFill>
              </a:rPr>
              <a:t>There are three strategies to allot a hole to an incoming process:</a:t>
            </a:r>
          </a:p>
          <a:p>
            <a:pPr marL="971550" lvl="1" indent="-514350" algn="just">
              <a:buFont typeface="+mj-lt"/>
              <a:buAutoNum type="romanLcPeriod"/>
            </a:pPr>
            <a:r>
              <a:rPr lang="en-IN" sz="2400" dirty="0">
                <a:solidFill>
                  <a:srgbClr val="002060"/>
                </a:solidFill>
              </a:rPr>
              <a:t>First-Fit: Allot the process to the first hole, which is big enough.</a:t>
            </a:r>
          </a:p>
          <a:p>
            <a:pPr marL="971550" lvl="1" indent="-514350" algn="just">
              <a:buFont typeface="+mj-lt"/>
              <a:buAutoNum type="romanLcPeriod"/>
            </a:pPr>
            <a:r>
              <a:rPr lang="en-IN" sz="2400" dirty="0">
                <a:solidFill>
                  <a:srgbClr val="002060"/>
                </a:solidFill>
              </a:rPr>
              <a:t>Best-Fit: Allot the smallest hole that satisfies the requirements of the process.</a:t>
            </a:r>
          </a:p>
          <a:p>
            <a:pPr marL="971550" lvl="1" indent="-514350" algn="just">
              <a:buFont typeface="+mj-lt"/>
              <a:buAutoNum type="romanLcPeriod"/>
            </a:pPr>
            <a:r>
              <a:rPr lang="en-IN" sz="2400" dirty="0">
                <a:solidFill>
                  <a:srgbClr val="002060"/>
                </a:solidFill>
              </a:rPr>
              <a:t>Worst-Fit: Allot the largest size hole among all to the incoming process.</a:t>
            </a:r>
          </a:p>
        </p:txBody>
      </p:sp>
    </p:spTree>
    <p:extLst>
      <p:ext uri="{BB962C8B-B14F-4D97-AF65-F5344CB8AC3E}">
        <p14:creationId xmlns:p14="http://schemas.microsoft.com/office/powerpoint/2010/main" val="999778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fontAlgn="base"/>
            <a:r>
              <a:rPr lang="en-IN" sz="13800" b="1" dirty="0">
                <a:solidFill>
                  <a:srgbClr val="002060"/>
                </a:solidFill>
                <a:latin typeface="Times New Roman" panose="02020603050405020304" pitchFamily="18" charset="0"/>
                <a:cs typeface="Times New Roman" panose="02020603050405020304" pitchFamily="18" charset="0"/>
              </a:rPr>
              <a:t>Paging </a:t>
            </a:r>
            <a:endParaRPr lang="en-IN" sz="13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889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latin typeface="Times New Roman" panose="02020603050405020304" pitchFamily="18" charset="0"/>
                <a:cs typeface="Times New Roman" panose="02020603050405020304" pitchFamily="18" charset="0"/>
              </a:rPr>
              <a:t>Paging in Operating </a:t>
            </a:r>
            <a:r>
              <a:rPr lang="en-IN" b="1" dirty="0" smtClean="0">
                <a:latin typeface="Times New Roman" panose="02020603050405020304" pitchFamily="18" charset="0"/>
                <a:cs typeface="Times New Roman" panose="02020603050405020304" pitchFamily="18" charset="0"/>
              </a:rPr>
              <a:t>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fontAlgn="base"/>
            <a:r>
              <a:rPr lang="en-US" dirty="0" smtClean="0">
                <a:solidFill>
                  <a:srgbClr val="FF0000"/>
                </a:solidFill>
                <a:latin typeface="Times New Roman" panose="02020603050405020304" pitchFamily="18" charset="0"/>
                <a:cs typeface="Times New Roman" panose="02020603050405020304" pitchFamily="18" charset="0"/>
              </a:rPr>
              <a:t>Paging is a memory management scheme that eliminates the need for contiguous allocation of physical memory. </a:t>
            </a:r>
          </a:p>
          <a:p>
            <a:pPr algn="just" fontAlgn="base"/>
            <a:r>
              <a:rPr lang="en-US" dirty="0" smtClean="0">
                <a:solidFill>
                  <a:srgbClr val="002060"/>
                </a:solidFill>
                <a:latin typeface="Times New Roman" panose="02020603050405020304" pitchFamily="18" charset="0"/>
                <a:cs typeface="Times New Roman" panose="02020603050405020304" pitchFamily="18" charset="0"/>
              </a:rPr>
              <a:t>The process of retrieving processes in the form of pages from the secondary storage into the main memory is known as paging. </a:t>
            </a:r>
          </a:p>
          <a:p>
            <a:pPr algn="just" fontAlgn="base"/>
            <a:r>
              <a:rPr lang="en-US" dirty="0" smtClean="0">
                <a:solidFill>
                  <a:srgbClr val="7030A0"/>
                </a:solidFill>
                <a:latin typeface="Times New Roman" panose="02020603050405020304" pitchFamily="18" charset="0"/>
                <a:cs typeface="Times New Roman" panose="02020603050405020304" pitchFamily="18" charset="0"/>
              </a:rPr>
              <a:t>The </a:t>
            </a:r>
            <a:r>
              <a:rPr lang="en-US" dirty="0">
                <a:solidFill>
                  <a:srgbClr val="7030A0"/>
                </a:solidFill>
                <a:latin typeface="Times New Roman" panose="02020603050405020304" pitchFamily="18" charset="0"/>
                <a:cs typeface="Times New Roman" panose="02020603050405020304" pitchFamily="18" charset="0"/>
              </a:rPr>
              <a:t>basic purpose of paging is to separate each procedure into pages. Additionally, frames will be used to split the main memory</a:t>
            </a:r>
            <a:r>
              <a:rPr lang="en-US" dirty="0" smtClean="0">
                <a:solidFill>
                  <a:srgbClr val="7030A0"/>
                </a:solidFill>
                <a:latin typeface="Times New Roman" panose="02020603050405020304" pitchFamily="18" charset="0"/>
                <a:cs typeface="Times New Roman" panose="02020603050405020304" pitchFamily="18" charset="0"/>
              </a:rPr>
              <a:t>.</a:t>
            </a:r>
          </a:p>
          <a:p>
            <a:pPr algn="just" fontAlgn="base"/>
            <a:r>
              <a:rPr lang="en-US" dirty="0" smtClean="0">
                <a:solidFill>
                  <a:srgbClr val="FF0000"/>
                </a:solidFill>
                <a:latin typeface="Times New Roman" panose="02020603050405020304" pitchFamily="18" charset="0"/>
                <a:cs typeface="Times New Roman" panose="02020603050405020304" pitchFamily="18" charset="0"/>
              </a:rPr>
              <a:t>This </a:t>
            </a:r>
            <a:r>
              <a:rPr lang="en-US" dirty="0">
                <a:solidFill>
                  <a:srgbClr val="FF0000"/>
                </a:solidFill>
                <a:latin typeface="Times New Roman" panose="02020603050405020304" pitchFamily="18" charset="0"/>
                <a:cs typeface="Times New Roman" panose="02020603050405020304" pitchFamily="18" charset="0"/>
              </a:rPr>
              <a:t>scheme permits the physical address space of a process to be non – contiguous</a:t>
            </a:r>
            <a:r>
              <a:rPr lang="en-US"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208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Paging in Operating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fontAlgn="base"/>
            <a:r>
              <a:rPr lang="en-US" dirty="0">
                <a:latin typeface="Times New Roman" panose="02020603050405020304" pitchFamily="18" charset="0"/>
                <a:cs typeface="Times New Roman" panose="02020603050405020304" pitchFamily="18" charset="0"/>
              </a:rPr>
              <a:t>Let us look some important terminologies:</a:t>
            </a:r>
          </a:p>
          <a:p>
            <a:pPr algn="just" fontAlgn="base"/>
            <a:r>
              <a:rPr lang="en-US" dirty="0">
                <a:solidFill>
                  <a:srgbClr val="002060"/>
                </a:solidFill>
                <a:latin typeface="Times New Roman" panose="02020603050405020304" pitchFamily="18" charset="0"/>
                <a:cs typeface="Times New Roman" panose="02020603050405020304" pitchFamily="18" charset="0"/>
              </a:rPr>
              <a:t>Logical Address or Virtual Address (represented in bits): An address generated by the CPU</a:t>
            </a:r>
          </a:p>
          <a:p>
            <a:pPr algn="just" fontAlgn="base"/>
            <a:r>
              <a:rPr lang="en-US" dirty="0">
                <a:solidFill>
                  <a:srgbClr val="FF0000"/>
                </a:solidFill>
                <a:latin typeface="Times New Roman" panose="02020603050405020304" pitchFamily="18" charset="0"/>
                <a:cs typeface="Times New Roman" panose="02020603050405020304" pitchFamily="18" charset="0"/>
              </a:rPr>
              <a:t>Logical Address Space or Virtual Address Space( represented in words or bytes): The set of all logical addresses generated by a program</a:t>
            </a:r>
          </a:p>
          <a:p>
            <a:pPr algn="just" fontAlgn="base"/>
            <a:r>
              <a:rPr lang="en-US" dirty="0">
                <a:solidFill>
                  <a:srgbClr val="002060"/>
                </a:solidFill>
                <a:latin typeface="Times New Roman" panose="02020603050405020304" pitchFamily="18" charset="0"/>
                <a:cs typeface="Times New Roman" panose="02020603050405020304" pitchFamily="18" charset="0"/>
              </a:rPr>
              <a:t>Physical Address (represented in bits): An address actually available on memory unit</a:t>
            </a:r>
          </a:p>
          <a:p>
            <a:pPr algn="just" fontAlgn="base"/>
            <a:r>
              <a:rPr lang="en-US" dirty="0">
                <a:solidFill>
                  <a:srgbClr val="7030A0"/>
                </a:solidFill>
                <a:latin typeface="Times New Roman" panose="02020603050405020304" pitchFamily="18" charset="0"/>
                <a:cs typeface="Times New Roman" panose="02020603050405020304" pitchFamily="18" charset="0"/>
              </a:rPr>
              <a:t>Physical Address Space (represented in words or bytes): The set of all physical addresses corresponding to the logical </a:t>
            </a:r>
            <a:r>
              <a:rPr lang="en-US" dirty="0" smtClean="0">
                <a:solidFill>
                  <a:srgbClr val="7030A0"/>
                </a:solidFill>
                <a:latin typeface="Times New Roman" panose="02020603050405020304" pitchFamily="18" charset="0"/>
                <a:cs typeface="Times New Roman" panose="02020603050405020304" pitchFamily="18" charset="0"/>
              </a:rPr>
              <a:t>addresses</a:t>
            </a:r>
            <a:r>
              <a:rPr lang="en-IN" dirty="0" smtClean="0">
                <a:solidFill>
                  <a:srgbClr val="7030A0"/>
                </a:solidFill>
                <a:latin typeface="Times New Roman" panose="02020603050405020304" pitchFamily="18" charset="0"/>
                <a:cs typeface="Times New Roman" panose="02020603050405020304" pitchFamily="18" charset="0"/>
              </a:rPr>
              <a:t>.</a:t>
            </a:r>
            <a:endParaRPr lang="en-US"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757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Paging in Operating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fontAlgn="base"/>
            <a:r>
              <a:rPr lang="en-US" b="1" dirty="0">
                <a:latin typeface="Times New Roman" panose="02020603050405020304" pitchFamily="18" charset="0"/>
                <a:cs typeface="Times New Roman" panose="02020603050405020304" pitchFamily="18" charset="0"/>
              </a:rPr>
              <a:t>Example: </a:t>
            </a:r>
            <a:endParaRPr lang="en-US" dirty="0">
              <a:latin typeface="Times New Roman" panose="02020603050405020304" pitchFamily="18" charset="0"/>
              <a:cs typeface="Times New Roman" panose="02020603050405020304" pitchFamily="18" charset="0"/>
            </a:endParaRPr>
          </a:p>
          <a:p>
            <a:pPr algn="just" fontAlgn="base"/>
            <a:r>
              <a:rPr lang="en-US" dirty="0">
                <a:solidFill>
                  <a:srgbClr val="7030A0"/>
                </a:solidFill>
                <a:latin typeface="Times New Roman" panose="02020603050405020304" pitchFamily="18" charset="0"/>
                <a:cs typeface="Times New Roman" panose="02020603050405020304" pitchFamily="18" charset="0"/>
              </a:rPr>
              <a:t>If Logical Address = 31 bit, then Logical Address Space = 2</a:t>
            </a:r>
            <a:r>
              <a:rPr lang="en-US" baseline="30000" dirty="0">
                <a:solidFill>
                  <a:srgbClr val="7030A0"/>
                </a:solidFill>
                <a:latin typeface="Times New Roman" panose="02020603050405020304" pitchFamily="18" charset="0"/>
                <a:cs typeface="Times New Roman" panose="02020603050405020304" pitchFamily="18" charset="0"/>
              </a:rPr>
              <a:t>31</a:t>
            </a:r>
            <a:r>
              <a:rPr lang="en-US" dirty="0">
                <a:solidFill>
                  <a:srgbClr val="7030A0"/>
                </a:solidFill>
                <a:latin typeface="Times New Roman" panose="02020603050405020304" pitchFamily="18" charset="0"/>
                <a:cs typeface="Times New Roman" panose="02020603050405020304" pitchFamily="18" charset="0"/>
              </a:rPr>
              <a:t> words = 2 G words (1 G = 2</a:t>
            </a:r>
            <a:r>
              <a:rPr lang="en-US" baseline="30000" dirty="0">
                <a:solidFill>
                  <a:srgbClr val="7030A0"/>
                </a:solidFill>
                <a:latin typeface="Times New Roman" panose="02020603050405020304" pitchFamily="18" charset="0"/>
                <a:cs typeface="Times New Roman" panose="02020603050405020304" pitchFamily="18" charset="0"/>
              </a:rPr>
              <a:t>30</a:t>
            </a:r>
            <a:r>
              <a:rPr lang="en-US" dirty="0">
                <a:solidFill>
                  <a:srgbClr val="7030A0"/>
                </a:solidFill>
                <a:latin typeface="Times New Roman" panose="02020603050405020304" pitchFamily="18" charset="0"/>
                <a:cs typeface="Times New Roman" panose="02020603050405020304" pitchFamily="18" charset="0"/>
              </a:rPr>
              <a:t>)</a:t>
            </a:r>
          </a:p>
          <a:p>
            <a:pPr algn="just" fontAlgn="base"/>
            <a:r>
              <a:rPr lang="en-US" dirty="0">
                <a:solidFill>
                  <a:srgbClr val="0070C0"/>
                </a:solidFill>
                <a:latin typeface="Times New Roman" panose="02020603050405020304" pitchFamily="18" charset="0"/>
                <a:cs typeface="Times New Roman" panose="02020603050405020304" pitchFamily="18" charset="0"/>
              </a:rPr>
              <a:t>If Logical Address Space = 128 M words = 2</a:t>
            </a:r>
            <a:r>
              <a:rPr lang="en-US" baseline="30000" dirty="0">
                <a:solidFill>
                  <a:srgbClr val="0070C0"/>
                </a:solidFill>
                <a:latin typeface="Times New Roman" panose="02020603050405020304" pitchFamily="18" charset="0"/>
                <a:cs typeface="Times New Roman" panose="02020603050405020304" pitchFamily="18" charset="0"/>
              </a:rPr>
              <a:t>7</a:t>
            </a:r>
            <a:r>
              <a:rPr lang="en-US" dirty="0">
                <a:solidFill>
                  <a:srgbClr val="0070C0"/>
                </a:solidFill>
                <a:latin typeface="Times New Roman" panose="02020603050405020304" pitchFamily="18" charset="0"/>
                <a:cs typeface="Times New Roman" panose="02020603050405020304" pitchFamily="18" charset="0"/>
              </a:rPr>
              <a:t> * 2</a:t>
            </a:r>
            <a:r>
              <a:rPr lang="en-US" baseline="30000" dirty="0">
                <a:solidFill>
                  <a:srgbClr val="0070C0"/>
                </a:solidFill>
                <a:latin typeface="Times New Roman" panose="02020603050405020304" pitchFamily="18" charset="0"/>
                <a:cs typeface="Times New Roman" panose="02020603050405020304" pitchFamily="18" charset="0"/>
              </a:rPr>
              <a:t>20</a:t>
            </a:r>
            <a:r>
              <a:rPr lang="en-US" dirty="0">
                <a:solidFill>
                  <a:srgbClr val="0070C0"/>
                </a:solidFill>
                <a:latin typeface="Times New Roman" panose="02020603050405020304" pitchFamily="18" charset="0"/>
                <a:cs typeface="Times New Roman" panose="02020603050405020304" pitchFamily="18" charset="0"/>
              </a:rPr>
              <a:t> words, then Logical Address = log</a:t>
            </a:r>
            <a:r>
              <a:rPr lang="en-US" baseline="-25000" dirty="0">
                <a:solidFill>
                  <a:srgbClr val="0070C0"/>
                </a:solidFill>
                <a:latin typeface="Times New Roman" panose="02020603050405020304" pitchFamily="18" charset="0"/>
                <a:cs typeface="Times New Roman" panose="02020603050405020304" pitchFamily="18" charset="0"/>
              </a:rPr>
              <a:t>2</a:t>
            </a:r>
            <a:r>
              <a:rPr lang="en-US" dirty="0">
                <a:solidFill>
                  <a:srgbClr val="0070C0"/>
                </a:solidFill>
                <a:latin typeface="Times New Roman" panose="02020603050405020304" pitchFamily="18" charset="0"/>
                <a:cs typeface="Times New Roman" panose="02020603050405020304" pitchFamily="18" charset="0"/>
              </a:rPr>
              <a:t> 2</a:t>
            </a:r>
            <a:r>
              <a:rPr lang="en-US" baseline="30000" dirty="0">
                <a:solidFill>
                  <a:srgbClr val="0070C0"/>
                </a:solidFill>
                <a:latin typeface="Times New Roman" panose="02020603050405020304" pitchFamily="18" charset="0"/>
                <a:cs typeface="Times New Roman" panose="02020603050405020304" pitchFamily="18" charset="0"/>
              </a:rPr>
              <a:t>27</a:t>
            </a:r>
            <a:r>
              <a:rPr lang="en-US" dirty="0">
                <a:solidFill>
                  <a:srgbClr val="0070C0"/>
                </a:solidFill>
                <a:latin typeface="Times New Roman" panose="02020603050405020304" pitchFamily="18" charset="0"/>
                <a:cs typeface="Times New Roman" panose="02020603050405020304" pitchFamily="18" charset="0"/>
              </a:rPr>
              <a:t> = 27 bits</a:t>
            </a:r>
          </a:p>
          <a:p>
            <a:pPr algn="just" fontAlgn="base"/>
            <a:r>
              <a:rPr lang="en-US" dirty="0">
                <a:solidFill>
                  <a:srgbClr val="FF0000"/>
                </a:solidFill>
                <a:latin typeface="Times New Roman" panose="02020603050405020304" pitchFamily="18" charset="0"/>
                <a:cs typeface="Times New Roman" panose="02020603050405020304" pitchFamily="18" charset="0"/>
              </a:rPr>
              <a:t>If Physical Address = 22 bit, then Physical Address Space = 2</a:t>
            </a:r>
            <a:r>
              <a:rPr lang="en-US" baseline="30000" dirty="0">
                <a:solidFill>
                  <a:srgbClr val="FF0000"/>
                </a:solidFill>
                <a:latin typeface="Times New Roman" panose="02020603050405020304" pitchFamily="18" charset="0"/>
                <a:cs typeface="Times New Roman" panose="02020603050405020304" pitchFamily="18" charset="0"/>
              </a:rPr>
              <a:t>22</a:t>
            </a:r>
            <a:r>
              <a:rPr lang="en-US" dirty="0">
                <a:solidFill>
                  <a:srgbClr val="FF0000"/>
                </a:solidFill>
                <a:latin typeface="Times New Roman" panose="02020603050405020304" pitchFamily="18" charset="0"/>
                <a:cs typeface="Times New Roman" panose="02020603050405020304" pitchFamily="18" charset="0"/>
              </a:rPr>
              <a:t> words = 4 M words (1 M = 2</a:t>
            </a:r>
            <a:r>
              <a:rPr lang="en-US" baseline="30000" dirty="0">
                <a:solidFill>
                  <a:srgbClr val="FF0000"/>
                </a:solidFill>
                <a:latin typeface="Times New Roman" panose="02020603050405020304" pitchFamily="18" charset="0"/>
                <a:cs typeface="Times New Roman" panose="02020603050405020304" pitchFamily="18" charset="0"/>
              </a:rPr>
              <a:t>20</a:t>
            </a:r>
            <a:r>
              <a:rPr lang="en-US" dirty="0">
                <a:solidFill>
                  <a:srgbClr val="FF0000"/>
                </a:solidFill>
                <a:latin typeface="Times New Roman" panose="02020603050405020304" pitchFamily="18" charset="0"/>
                <a:cs typeface="Times New Roman" panose="02020603050405020304" pitchFamily="18" charset="0"/>
              </a:rPr>
              <a:t>)</a:t>
            </a:r>
          </a:p>
          <a:p>
            <a:pPr algn="just" fontAlgn="base"/>
            <a:r>
              <a:rPr lang="en-US" dirty="0">
                <a:solidFill>
                  <a:srgbClr val="00B0F0"/>
                </a:solidFill>
                <a:latin typeface="Times New Roman" panose="02020603050405020304" pitchFamily="18" charset="0"/>
                <a:cs typeface="Times New Roman" panose="02020603050405020304" pitchFamily="18" charset="0"/>
              </a:rPr>
              <a:t>If Physical Address Space = 16 M words = 2</a:t>
            </a:r>
            <a:r>
              <a:rPr lang="en-US" baseline="30000" dirty="0">
                <a:solidFill>
                  <a:srgbClr val="00B0F0"/>
                </a:solidFill>
                <a:latin typeface="Times New Roman" panose="02020603050405020304" pitchFamily="18" charset="0"/>
                <a:cs typeface="Times New Roman" panose="02020603050405020304" pitchFamily="18" charset="0"/>
              </a:rPr>
              <a:t>4</a:t>
            </a:r>
            <a:r>
              <a:rPr lang="en-US" dirty="0">
                <a:solidFill>
                  <a:srgbClr val="00B0F0"/>
                </a:solidFill>
                <a:latin typeface="Times New Roman" panose="02020603050405020304" pitchFamily="18" charset="0"/>
                <a:cs typeface="Times New Roman" panose="02020603050405020304" pitchFamily="18" charset="0"/>
              </a:rPr>
              <a:t> * 2</a:t>
            </a:r>
            <a:r>
              <a:rPr lang="en-US" baseline="30000" dirty="0">
                <a:solidFill>
                  <a:srgbClr val="00B0F0"/>
                </a:solidFill>
                <a:latin typeface="Times New Roman" panose="02020603050405020304" pitchFamily="18" charset="0"/>
                <a:cs typeface="Times New Roman" panose="02020603050405020304" pitchFamily="18" charset="0"/>
              </a:rPr>
              <a:t>20</a:t>
            </a:r>
            <a:r>
              <a:rPr lang="en-US" dirty="0">
                <a:solidFill>
                  <a:srgbClr val="00B0F0"/>
                </a:solidFill>
                <a:latin typeface="Times New Roman" panose="02020603050405020304" pitchFamily="18" charset="0"/>
                <a:cs typeface="Times New Roman" panose="02020603050405020304" pitchFamily="18" charset="0"/>
              </a:rPr>
              <a:t> words, then Physical Address = log</a:t>
            </a:r>
            <a:r>
              <a:rPr lang="en-US" baseline="-25000" dirty="0">
                <a:solidFill>
                  <a:srgbClr val="00B0F0"/>
                </a:solidFill>
                <a:latin typeface="Times New Roman" panose="02020603050405020304" pitchFamily="18" charset="0"/>
                <a:cs typeface="Times New Roman" panose="02020603050405020304" pitchFamily="18" charset="0"/>
              </a:rPr>
              <a:t>2</a:t>
            </a:r>
            <a:r>
              <a:rPr lang="en-US" dirty="0">
                <a:solidFill>
                  <a:srgbClr val="00B0F0"/>
                </a:solidFill>
                <a:latin typeface="Times New Roman" panose="02020603050405020304" pitchFamily="18" charset="0"/>
                <a:cs typeface="Times New Roman" panose="02020603050405020304" pitchFamily="18" charset="0"/>
              </a:rPr>
              <a:t> 2</a:t>
            </a:r>
            <a:r>
              <a:rPr lang="en-US" baseline="30000" dirty="0">
                <a:solidFill>
                  <a:srgbClr val="00B0F0"/>
                </a:solidFill>
                <a:latin typeface="Times New Roman" panose="02020603050405020304" pitchFamily="18" charset="0"/>
                <a:cs typeface="Times New Roman" panose="02020603050405020304" pitchFamily="18" charset="0"/>
              </a:rPr>
              <a:t>24</a:t>
            </a:r>
            <a:r>
              <a:rPr lang="en-US" dirty="0">
                <a:solidFill>
                  <a:srgbClr val="00B0F0"/>
                </a:solidFill>
                <a:latin typeface="Times New Roman" panose="02020603050405020304" pitchFamily="18" charset="0"/>
                <a:cs typeface="Times New Roman" panose="02020603050405020304" pitchFamily="18" charset="0"/>
              </a:rPr>
              <a:t> = 24 </a:t>
            </a:r>
            <a:r>
              <a:rPr lang="en-US" dirty="0" smtClean="0">
                <a:solidFill>
                  <a:srgbClr val="00B0F0"/>
                </a:solidFill>
                <a:latin typeface="Times New Roman" panose="02020603050405020304" pitchFamily="18" charset="0"/>
                <a:cs typeface="Times New Roman" panose="02020603050405020304" pitchFamily="18" charset="0"/>
              </a:rPr>
              <a:t>bits</a:t>
            </a:r>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208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Paging in Operating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smtClean="0">
                <a:solidFill>
                  <a:srgbClr val="FF0000"/>
                </a:solidFill>
                <a:latin typeface="Times New Roman" panose="02020603050405020304" pitchFamily="18" charset="0"/>
                <a:cs typeface="Times New Roman" panose="02020603050405020304" pitchFamily="18" charset="0"/>
              </a:rPr>
              <a:t>The mapping from virtual to physical address is done by the memory management unit (MMU) which is a hardware device and this mapping is known as paging technique.</a:t>
            </a:r>
          </a:p>
          <a:p>
            <a:pPr algn="just" fontAlgn="base"/>
            <a:r>
              <a:rPr lang="en-US" dirty="0">
                <a:solidFill>
                  <a:srgbClr val="002060"/>
                </a:solidFill>
                <a:latin typeface="Times New Roman" panose="02020603050405020304" pitchFamily="18" charset="0"/>
                <a:cs typeface="Times New Roman" panose="02020603050405020304" pitchFamily="18" charset="0"/>
              </a:rPr>
              <a:t>The Physical Address Space is conceptually divided into a number of fixed-size blocks, called </a:t>
            </a:r>
            <a:r>
              <a:rPr lang="en-US" b="1" dirty="0">
                <a:solidFill>
                  <a:srgbClr val="002060"/>
                </a:solidFill>
                <a:latin typeface="Times New Roman" panose="02020603050405020304" pitchFamily="18" charset="0"/>
                <a:cs typeface="Times New Roman" panose="02020603050405020304" pitchFamily="18" charset="0"/>
              </a:rPr>
              <a:t>frames</a:t>
            </a:r>
            <a:r>
              <a:rPr lang="en-US" dirty="0">
                <a:solidFill>
                  <a:srgbClr val="002060"/>
                </a:solidFill>
                <a:latin typeface="Times New Roman" panose="02020603050405020304" pitchFamily="18" charset="0"/>
                <a:cs typeface="Times New Roman" panose="02020603050405020304" pitchFamily="18" charset="0"/>
              </a:rPr>
              <a:t>.</a:t>
            </a:r>
          </a:p>
          <a:p>
            <a:pPr algn="just" fontAlgn="base"/>
            <a:r>
              <a:rPr lang="en-US" dirty="0">
                <a:solidFill>
                  <a:srgbClr val="FF0000"/>
                </a:solidFill>
                <a:latin typeface="Times New Roman" panose="02020603050405020304" pitchFamily="18" charset="0"/>
                <a:cs typeface="Times New Roman" panose="02020603050405020304" pitchFamily="18" charset="0"/>
              </a:rPr>
              <a:t>The Logical address Space is also splitted into fixed-size blocks, called </a:t>
            </a:r>
            <a:r>
              <a:rPr lang="en-US" b="1" dirty="0">
                <a:solidFill>
                  <a:srgbClr val="FF0000"/>
                </a:solidFill>
                <a:latin typeface="Times New Roman" panose="02020603050405020304" pitchFamily="18" charset="0"/>
                <a:cs typeface="Times New Roman" panose="02020603050405020304" pitchFamily="18" charset="0"/>
              </a:rPr>
              <a:t>pages</a:t>
            </a:r>
            <a:r>
              <a:rPr lang="en-US" dirty="0">
                <a:solidFill>
                  <a:srgbClr val="FF0000"/>
                </a:solidFill>
                <a:latin typeface="Times New Roman" panose="02020603050405020304" pitchFamily="18" charset="0"/>
                <a:cs typeface="Times New Roman" panose="02020603050405020304" pitchFamily="18" charset="0"/>
              </a:rPr>
              <a:t>.</a:t>
            </a:r>
          </a:p>
          <a:p>
            <a:pPr algn="just" fontAlgn="base"/>
            <a:r>
              <a:rPr lang="en-US" dirty="0">
                <a:solidFill>
                  <a:srgbClr val="0070C0"/>
                </a:solidFill>
                <a:latin typeface="Times New Roman" panose="02020603050405020304" pitchFamily="18" charset="0"/>
                <a:cs typeface="Times New Roman" panose="02020603050405020304" pitchFamily="18" charset="0"/>
              </a:rPr>
              <a:t>Page Size = Frame Size</a:t>
            </a:r>
          </a:p>
          <a:p>
            <a:pPr algn="just" fontAlgn="base"/>
            <a:r>
              <a:rPr lang="en-US" dirty="0">
                <a:solidFill>
                  <a:srgbClr val="002060"/>
                </a:solidFill>
                <a:latin typeface="Times New Roman" panose="02020603050405020304" pitchFamily="18" charset="0"/>
                <a:cs typeface="Times New Roman" panose="02020603050405020304" pitchFamily="18" charset="0"/>
              </a:rPr>
              <a:t>Let us consider an example:</a:t>
            </a:r>
          </a:p>
          <a:p>
            <a:pPr algn="just" fontAlgn="base"/>
            <a:r>
              <a:rPr lang="en-US" dirty="0">
                <a:solidFill>
                  <a:srgbClr val="FF0000"/>
                </a:solidFill>
                <a:latin typeface="Times New Roman" panose="02020603050405020304" pitchFamily="18" charset="0"/>
                <a:cs typeface="Times New Roman" panose="02020603050405020304" pitchFamily="18" charset="0"/>
              </a:rPr>
              <a:t>Physical Address = 12 bits, then Physical Address Space = 4 K words</a:t>
            </a:r>
          </a:p>
          <a:p>
            <a:pPr algn="just" fontAlgn="base"/>
            <a:r>
              <a:rPr lang="en-US" dirty="0">
                <a:solidFill>
                  <a:srgbClr val="7030A0"/>
                </a:solidFill>
                <a:latin typeface="Times New Roman" panose="02020603050405020304" pitchFamily="18" charset="0"/>
                <a:cs typeface="Times New Roman" panose="02020603050405020304" pitchFamily="18" charset="0"/>
              </a:rPr>
              <a:t>Logical Address = 13 bits, then Logical Address Space = 8 K words</a:t>
            </a:r>
          </a:p>
          <a:p>
            <a:pPr algn="just" fontAlgn="base"/>
            <a:r>
              <a:rPr lang="en-US" dirty="0">
                <a:solidFill>
                  <a:srgbClr val="FF0000"/>
                </a:solidFill>
                <a:latin typeface="Times New Roman" panose="02020603050405020304" pitchFamily="18" charset="0"/>
                <a:cs typeface="Times New Roman" panose="02020603050405020304" pitchFamily="18" charset="0"/>
              </a:rPr>
              <a:t>Page size = frame size = 1 K words (assumption</a:t>
            </a:r>
            <a:r>
              <a:rPr lang="en-US"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093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634" y="806173"/>
            <a:ext cx="8889341" cy="5161240"/>
          </a:xfrm>
          <a:prstGeom prst="rect">
            <a:avLst/>
          </a:prstGeom>
        </p:spPr>
      </p:pic>
    </p:spTree>
    <p:extLst>
      <p:ext uri="{BB962C8B-B14F-4D97-AF65-F5344CB8AC3E}">
        <p14:creationId xmlns:p14="http://schemas.microsoft.com/office/powerpoint/2010/main" val="19293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Paging in Operating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indent="0" algn="just" fontAlgn="base">
              <a:buNone/>
            </a:pPr>
            <a:r>
              <a:rPr lang="en-US" dirty="0">
                <a:solidFill>
                  <a:srgbClr val="C00000"/>
                </a:solidFill>
                <a:latin typeface="Times New Roman" panose="02020603050405020304" pitchFamily="18" charset="0"/>
                <a:cs typeface="Times New Roman" panose="02020603050405020304" pitchFamily="18" charset="0"/>
              </a:rPr>
              <a:t>Address generated by CPU is divided into</a:t>
            </a:r>
          </a:p>
          <a:p>
            <a:pPr algn="just" fontAlgn="base"/>
            <a:r>
              <a:rPr lang="en-US" b="1" dirty="0">
                <a:solidFill>
                  <a:srgbClr val="7030A0"/>
                </a:solidFill>
                <a:latin typeface="Times New Roman" panose="02020603050405020304" pitchFamily="18" charset="0"/>
                <a:cs typeface="Times New Roman" panose="02020603050405020304" pitchFamily="18" charset="0"/>
              </a:rPr>
              <a:t>Page number(p):</a:t>
            </a:r>
            <a:r>
              <a:rPr lang="en-US" dirty="0">
                <a:solidFill>
                  <a:srgbClr val="7030A0"/>
                </a:solidFill>
                <a:latin typeface="Times New Roman" panose="02020603050405020304" pitchFamily="18" charset="0"/>
                <a:cs typeface="Times New Roman" panose="02020603050405020304" pitchFamily="18" charset="0"/>
              </a:rPr>
              <a:t> Number of bits required to represent the pages in Logical Address Space or Page number</a:t>
            </a:r>
          </a:p>
          <a:p>
            <a:pPr algn="just" fontAlgn="base"/>
            <a:r>
              <a:rPr lang="en-US" b="1" dirty="0">
                <a:solidFill>
                  <a:srgbClr val="00B050"/>
                </a:solidFill>
                <a:latin typeface="Times New Roman" panose="02020603050405020304" pitchFamily="18" charset="0"/>
                <a:cs typeface="Times New Roman" panose="02020603050405020304" pitchFamily="18" charset="0"/>
              </a:rPr>
              <a:t>Page offset(d):</a:t>
            </a:r>
            <a:r>
              <a:rPr lang="en-US" dirty="0">
                <a:solidFill>
                  <a:srgbClr val="00B050"/>
                </a:solidFill>
                <a:latin typeface="Times New Roman" panose="02020603050405020304" pitchFamily="18" charset="0"/>
                <a:cs typeface="Times New Roman" panose="02020603050405020304" pitchFamily="18" charset="0"/>
              </a:rPr>
              <a:t> Number of bits required to represent particular word in a page or page size of Logical Address Space or word number of a page or page offset.</a:t>
            </a:r>
          </a:p>
          <a:p>
            <a:pPr marL="0" indent="0" algn="just" fontAlgn="base">
              <a:buNone/>
            </a:pPr>
            <a:endParaRPr lang="en-US" dirty="0" smtClean="0">
              <a:latin typeface="Times New Roman" panose="02020603050405020304" pitchFamily="18" charset="0"/>
              <a:cs typeface="Times New Roman" panose="02020603050405020304" pitchFamily="18" charset="0"/>
            </a:endParaRPr>
          </a:p>
          <a:p>
            <a:pPr marL="0" indent="0" algn="just" fontAlgn="base">
              <a:buNone/>
            </a:pPr>
            <a:r>
              <a:rPr lang="en-US" dirty="0" smtClean="0">
                <a:solidFill>
                  <a:srgbClr val="C00000"/>
                </a:solidFill>
                <a:latin typeface="Times New Roman" panose="02020603050405020304" pitchFamily="18" charset="0"/>
                <a:cs typeface="Times New Roman" panose="02020603050405020304" pitchFamily="18" charset="0"/>
              </a:rPr>
              <a:t>Physical </a:t>
            </a:r>
            <a:r>
              <a:rPr lang="en-US" dirty="0">
                <a:solidFill>
                  <a:srgbClr val="C00000"/>
                </a:solidFill>
                <a:latin typeface="Times New Roman" panose="02020603050405020304" pitchFamily="18" charset="0"/>
                <a:cs typeface="Times New Roman" panose="02020603050405020304" pitchFamily="18" charset="0"/>
              </a:rPr>
              <a:t>Address is divided into</a:t>
            </a:r>
          </a:p>
          <a:p>
            <a:pPr algn="just" fontAlgn="base"/>
            <a:r>
              <a:rPr lang="en-US" b="1" dirty="0">
                <a:solidFill>
                  <a:srgbClr val="7030A0"/>
                </a:solidFill>
                <a:latin typeface="Times New Roman" panose="02020603050405020304" pitchFamily="18" charset="0"/>
                <a:cs typeface="Times New Roman" panose="02020603050405020304" pitchFamily="18" charset="0"/>
              </a:rPr>
              <a:t>Frame number(f):</a:t>
            </a:r>
            <a:r>
              <a:rPr lang="en-US" dirty="0">
                <a:solidFill>
                  <a:srgbClr val="7030A0"/>
                </a:solidFill>
                <a:latin typeface="Times New Roman" panose="02020603050405020304" pitchFamily="18" charset="0"/>
                <a:cs typeface="Times New Roman" panose="02020603050405020304" pitchFamily="18" charset="0"/>
              </a:rPr>
              <a:t> Number of bits required to represent the frame of Physical Address Space or Frame number.</a:t>
            </a:r>
          </a:p>
          <a:p>
            <a:pPr algn="just" fontAlgn="base"/>
            <a:r>
              <a:rPr lang="en-US" b="1" dirty="0">
                <a:solidFill>
                  <a:srgbClr val="00B050"/>
                </a:solidFill>
                <a:latin typeface="Times New Roman" panose="02020603050405020304" pitchFamily="18" charset="0"/>
                <a:cs typeface="Times New Roman" panose="02020603050405020304" pitchFamily="18" charset="0"/>
              </a:rPr>
              <a:t>Frame offset(d):</a:t>
            </a:r>
            <a:r>
              <a:rPr lang="en-US" dirty="0">
                <a:solidFill>
                  <a:srgbClr val="00B050"/>
                </a:solidFill>
                <a:latin typeface="Times New Roman" panose="02020603050405020304" pitchFamily="18" charset="0"/>
                <a:cs typeface="Times New Roman" panose="02020603050405020304" pitchFamily="18" charset="0"/>
              </a:rPr>
              <a:t> Number of bits required to represent particular word in a frame or frame size of Physical Address Space or word number of a frame or frame offset</a:t>
            </a:r>
            <a:r>
              <a:rPr lang="en-US" dirty="0" smtClean="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183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Paging in Operating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fontAlgn="base"/>
            <a:r>
              <a:rPr lang="en-US" dirty="0">
                <a:solidFill>
                  <a:srgbClr val="FF0000"/>
                </a:solidFill>
                <a:latin typeface="Times New Roman" panose="02020603050405020304" pitchFamily="18" charset="0"/>
                <a:cs typeface="Times New Roman" panose="02020603050405020304" pitchFamily="18" charset="0"/>
              </a:rPr>
              <a:t>The hardware implementation of page table can be done by using dedicated registers. But the usage of register for the page table is satisfactory only if page table is small. If page table contain large number of entries then we can use TLB(translation Look-aside buffer), a special, small, fast look up hardware cache.</a:t>
            </a:r>
          </a:p>
          <a:p>
            <a:pPr algn="just" fontAlgn="base"/>
            <a:r>
              <a:rPr lang="en-US" dirty="0">
                <a:solidFill>
                  <a:srgbClr val="00B050"/>
                </a:solidFill>
                <a:latin typeface="Times New Roman" panose="02020603050405020304" pitchFamily="18" charset="0"/>
                <a:cs typeface="Times New Roman" panose="02020603050405020304" pitchFamily="18" charset="0"/>
              </a:rPr>
              <a:t>The TLB is associative, high speed memory.</a:t>
            </a:r>
          </a:p>
          <a:p>
            <a:pPr algn="just" fontAlgn="base"/>
            <a:r>
              <a:rPr lang="en-US" dirty="0">
                <a:solidFill>
                  <a:srgbClr val="002060"/>
                </a:solidFill>
                <a:latin typeface="Times New Roman" panose="02020603050405020304" pitchFamily="18" charset="0"/>
                <a:cs typeface="Times New Roman" panose="02020603050405020304" pitchFamily="18" charset="0"/>
              </a:rPr>
              <a:t>Each entry in TLB consists of two parts: a tag and a value.</a:t>
            </a:r>
          </a:p>
          <a:p>
            <a:pPr algn="just" fontAlgn="base"/>
            <a:r>
              <a:rPr lang="en-US" dirty="0">
                <a:solidFill>
                  <a:srgbClr val="7030A0"/>
                </a:solidFill>
                <a:latin typeface="Times New Roman" panose="02020603050405020304" pitchFamily="18" charset="0"/>
                <a:cs typeface="Times New Roman" panose="02020603050405020304" pitchFamily="18" charset="0"/>
              </a:rPr>
              <a:t>When this memory is used, then an item is compared with all tags simultaneously</a:t>
            </a:r>
            <a:r>
              <a:rPr lang="en-US" dirty="0" smtClean="0">
                <a:solidFill>
                  <a:srgbClr val="7030A0"/>
                </a:solidFill>
                <a:latin typeface="Times New Roman" panose="02020603050405020304" pitchFamily="18" charset="0"/>
                <a:cs typeface="Times New Roman" panose="02020603050405020304" pitchFamily="18" charset="0"/>
              </a:rPr>
              <a:t>. If </a:t>
            </a:r>
            <a:r>
              <a:rPr lang="en-US" dirty="0">
                <a:solidFill>
                  <a:srgbClr val="7030A0"/>
                </a:solidFill>
                <a:latin typeface="Times New Roman" panose="02020603050405020304" pitchFamily="18" charset="0"/>
                <a:cs typeface="Times New Roman" panose="02020603050405020304" pitchFamily="18" charset="0"/>
              </a:rPr>
              <a:t>the item is found, then corresponding value is returned</a:t>
            </a:r>
            <a:r>
              <a:rPr lang="en-US" dirty="0" smtClean="0">
                <a:solidFill>
                  <a:srgbClr val="7030A0"/>
                </a:solidFill>
                <a:latin typeface="Times New Roman" panose="02020603050405020304" pitchFamily="18" charset="0"/>
                <a:cs typeface="Times New Roman" panose="02020603050405020304" pitchFamily="18" charset="0"/>
              </a:rPr>
              <a:t>.</a:t>
            </a:r>
            <a:endParaRPr lang="en-US"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942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13800" dirty="0" smtClean="0">
                <a:solidFill>
                  <a:srgbClr val="002060"/>
                </a:solidFill>
              </a:rPr>
              <a:t>Thank you</a:t>
            </a:r>
            <a:endParaRPr lang="en-IN" sz="13800" dirty="0">
              <a:solidFill>
                <a:srgbClr val="002060"/>
              </a:solidFill>
            </a:endParaRPr>
          </a:p>
        </p:txBody>
      </p:sp>
    </p:spTree>
    <p:extLst>
      <p:ext uri="{BB962C8B-B14F-4D97-AF65-F5344CB8AC3E}">
        <p14:creationId xmlns:p14="http://schemas.microsoft.com/office/powerpoint/2010/main" val="129020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Swapping in Operating </a:t>
            </a:r>
            <a:r>
              <a:rPr lang="en-IN" dirty="0" smtClean="0"/>
              <a:t>System:</a:t>
            </a:r>
            <a:br>
              <a:rPr lang="en-IN" dirty="0" smtClean="0"/>
            </a:br>
            <a:r>
              <a:rPr lang="en-US" sz="2400" dirty="0" smtClean="0"/>
              <a:t>Below </a:t>
            </a:r>
            <a:r>
              <a:rPr lang="en-US" sz="2400" dirty="0"/>
              <a:t>figure shows the swapping process in operating system:</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624" y="2604760"/>
            <a:ext cx="3640059" cy="3528454"/>
          </a:xfrm>
        </p:spPr>
      </p:pic>
      <p:sp>
        <p:nvSpPr>
          <p:cNvPr id="5" name="Rectangle 4"/>
          <p:cNvSpPr/>
          <p:nvPr/>
        </p:nvSpPr>
        <p:spPr>
          <a:xfrm>
            <a:off x="6053959" y="2604760"/>
            <a:ext cx="5234151" cy="33861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Swapping has been subdivided into two concepts: swap-in and swap-out.</a:t>
            </a:r>
          </a:p>
          <a:p>
            <a:pPr algn="ctr"/>
            <a:endParaRPr lang="en-US" dirty="0"/>
          </a:p>
          <a:p>
            <a:pPr marL="342900" indent="-342900">
              <a:buFont typeface="+mj-lt"/>
              <a:buAutoNum type="arabicPeriod"/>
            </a:pPr>
            <a:r>
              <a:rPr lang="en-US" dirty="0">
                <a:solidFill>
                  <a:srgbClr val="FF0000"/>
                </a:solidFill>
              </a:rPr>
              <a:t>Swap-out is a technique for moving a process from RAM to the hard disc.</a:t>
            </a:r>
          </a:p>
          <a:p>
            <a:pPr marL="342900" indent="-342900">
              <a:buFont typeface="+mj-lt"/>
              <a:buAutoNum type="arabicPeriod"/>
            </a:pPr>
            <a:r>
              <a:rPr lang="en-US" dirty="0">
                <a:solidFill>
                  <a:srgbClr val="002060"/>
                </a:solidFill>
              </a:rPr>
              <a:t>Swap-in is a method of transferring a program from a hard disc to main memory, or RAM.</a:t>
            </a:r>
            <a:endParaRPr lang="en-IN" dirty="0">
              <a:solidFill>
                <a:srgbClr val="002060"/>
              </a:solidFill>
            </a:endParaRPr>
          </a:p>
        </p:txBody>
      </p:sp>
    </p:spTree>
    <p:extLst>
      <p:ext uri="{BB962C8B-B14F-4D97-AF65-F5344CB8AC3E}">
        <p14:creationId xmlns:p14="http://schemas.microsoft.com/office/powerpoint/2010/main" val="29510770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000" b="1" dirty="0">
                <a:solidFill>
                  <a:srgbClr val="002060"/>
                </a:solidFill>
                <a:latin typeface="Times New Roman" panose="02020603050405020304" pitchFamily="18" charset="0"/>
                <a:cs typeface="Times New Roman" panose="02020603050405020304" pitchFamily="18" charset="0"/>
              </a:rPr>
              <a:t>Segmentation </a:t>
            </a:r>
            <a:endParaRPr lang="en-IN" sz="8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708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solidFill>
                  <a:srgbClr val="C00000"/>
                </a:solidFill>
                <a:latin typeface="Times New Roman" panose="02020603050405020304" pitchFamily="18" charset="0"/>
                <a:cs typeface="Times New Roman" panose="02020603050405020304" pitchFamily="18" charset="0"/>
              </a:rPr>
              <a:t>Segmentation in Operating </a:t>
            </a:r>
            <a:r>
              <a:rPr lang="en-IN" b="1" dirty="0" smtClean="0">
                <a:solidFill>
                  <a:srgbClr val="C00000"/>
                </a:solidFill>
                <a:latin typeface="Times New Roman" panose="02020603050405020304" pitchFamily="18" charset="0"/>
                <a:cs typeface="Times New Roman" panose="02020603050405020304" pitchFamily="18" charset="0"/>
              </a:rPr>
              <a:t>System</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fontAlgn="base"/>
            <a:r>
              <a:rPr lang="en-US" dirty="0">
                <a:solidFill>
                  <a:srgbClr val="002060"/>
                </a:solidFill>
                <a:latin typeface="Times New Roman" panose="02020603050405020304" pitchFamily="18" charset="0"/>
                <a:cs typeface="Times New Roman" panose="02020603050405020304" pitchFamily="18" charset="0"/>
              </a:rPr>
              <a:t>A process is divided into Segments. The chunks that a program is divided into which are not necessarily all of the same sizes are called segments. Segmentation gives the user’s view of the process which paging does not give. Here the user’s view is mapped to physical memory. There are types of segmentation:</a:t>
            </a:r>
          </a:p>
          <a:p>
            <a:pPr algn="just" fontAlgn="base"/>
            <a:r>
              <a:rPr lang="en-US" b="1" dirty="0">
                <a:solidFill>
                  <a:srgbClr val="FF0000"/>
                </a:solidFill>
                <a:latin typeface="Times New Roman" panose="02020603050405020304" pitchFamily="18" charset="0"/>
                <a:cs typeface="Times New Roman" panose="02020603050405020304" pitchFamily="18" charset="0"/>
              </a:rPr>
              <a:t>Virtual memory segmentation –</a:t>
            </a:r>
            <a:r>
              <a:rPr lang="en-US" dirty="0">
                <a:solidFill>
                  <a:srgbClr val="FF0000"/>
                </a:solidFill>
                <a:latin typeface="Times New Roman" panose="02020603050405020304" pitchFamily="18" charset="0"/>
                <a:cs typeface="Times New Roman" panose="02020603050405020304" pitchFamily="18" charset="0"/>
              </a:rPr>
              <a:t> Each process is divided into a number of segments, not all of which are resident at any one point in time.</a:t>
            </a:r>
          </a:p>
          <a:p>
            <a:pPr algn="just" fontAlgn="base"/>
            <a:r>
              <a:rPr lang="en-US" b="1" dirty="0">
                <a:latin typeface="Times New Roman" panose="02020603050405020304" pitchFamily="18" charset="0"/>
                <a:cs typeface="Times New Roman" panose="02020603050405020304" pitchFamily="18" charset="0"/>
              </a:rPr>
              <a:t>Simple </a:t>
            </a:r>
            <a:r>
              <a:rPr lang="en-US" b="1" dirty="0">
                <a:solidFill>
                  <a:srgbClr val="002060"/>
                </a:solidFill>
                <a:latin typeface="Times New Roman" panose="02020603050405020304" pitchFamily="18" charset="0"/>
                <a:cs typeface="Times New Roman" panose="02020603050405020304" pitchFamily="18" charset="0"/>
              </a:rPr>
              <a:t>segmentation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Each process is divided into a number of segments, all of which are loaded into memory at run time, though not necessarily contiguously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533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Times New Roman" panose="02020603050405020304" pitchFamily="18" charset="0"/>
                <a:cs typeface="Times New Roman" panose="02020603050405020304" pitchFamily="18" charset="0"/>
              </a:rPr>
              <a:t>Segmentation in Operating System</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fontAlgn="base"/>
            <a:r>
              <a:rPr lang="en-US" dirty="0">
                <a:solidFill>
                  <a:srgbClr val="0070C0"/>
                </a:solidFill>
                <a:latin typeface="Times New Roman" panose="02020603050405020304" pitchFamily="18" charset="0"/>
                <a:cs typeface="Times New Roman" panose="02020603050405020304" pitchFamily="18" charset="0"/>
              </a:rPr>
              <a:t>There is no simple relationship between logical addresses and physical addresses in segmentation. A table stores the information about all such segments and is called Segment Table. </a:t>
            </a:r>
            <a:r>
              <a:rPr lang="en-US" b="1" dirty="0">
                <a:solidFill>
                  <a:srgbClr val="0070C0"/>
                </a:solidFill>
                <a:latin typeface="Times New Roman" panose="02020603050405020304" pitchFamily="18" charset="0"/>
                <a:cs typeface="Times New Roman" panose="02020603050405020304" pitchFamily="18" charset="0"/>
              </a:rPr>
              <a:t>Segment Table –</a:t>
            </a:r>
            <a:r>
              <a:rPr lang="en-US" dirty="0">
                <a:solidFill>
                  <a:srgbClr val="0070C0"/>
                </a:solidFill>
                <a:latin typeface="Times New Roman" panose="02020603050405020304" pitchFamily="18" charset="0"/>
                <a:cs typeface="Times New Roman" panose="02020603050405020304" pitchFamily="18" charset="0"/>
              </a:rPr>
              <a:t> It maps two-dimensional Logical address into one-dimensional Physical address. It’s each table entry has:</a:t>
            </a:r>
          </a:p>
          <a:p>
            <a:pPr algn="just" fontAlgn="base"/>
            <a:r>
              <a:rPr lang="en-US" b="1" dirty="0">
                <a:solidFill>
                  <a:srgbClr val="FF0000"/>
                </a:solidFill>
                <a:latin typeface="Times New Roman" panose="02020603050405020304" pitchFamily="18" charset="0"/>
                <a:cs typeface="Times New Roman" panose="02020603050405020304" pitchFamily="18" charset="0"/>
              </a:rPr>
              <a:t>Base Address: </a:t>
            </a:r>
            <a:r>
              <a:rPr lang="en-US" dirty="0">
                <a:solidFill>
                  <a:srgbClr val="FF0000"/>
                </a:solidFill>
                <a:latin typeface="Times New Roman" panose="02020603050405020304" pitchFamily="18" charset="0"/>
                <a:cs typeface="Times New Roman" panose="02020603050405020304" pitchFamily="18" charset="0"/>
              </a:rPr>
              <a:t>It</a:t>
            </a: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contains the starting physical address where the segments reside in memory.</a:t>
            </a:r>
          </a:p>
          <a:p>
            <a:pPr algn="just" fontAlgn="base"/>
            <a:r>
              <a:rPr lang="en-US" b="1" dirty="0">
                <a:solidFill>
                  <a:srgbClr val="7030A0"/>
                </a:solidFill>
                <a:latin typeface="Times New Roman" panose="02020603050405020304" pitchFamily="18" charset="0"/>
                <a:cs typeface="Times New Roman" panose="02020603050405020304" pitchFamily="18" charset="0"/>
              </a:rPr>
              <a:t>Limit:</a:t>
            </a:r>
            <a:r>
              <a:rPr lang="en-US" dirty="0">
                <a:solidFill>
                  <a:srgbClr val="7030A0"/>
                </a:solidFill>
                <a:latin typeface="Times New Roman" panose="02020603050405020304" pitchFamily="18" charset="0"/>
                <a:cs typeface="Times New Roman" panose="02020603050405020304" pitchFamily="18" charset="0"/>
              </a:rPr>
              <a:t> It specifies the length of the segment</a:t>
            </a:r>
            <a:r>
              <a:rPr lang="en-US" dirty="0" smtClean="0">
                <a:solidFill>
                  <a:srgbClr val="7030A0"/>
                </a:solidFill>
                <a:latin typeface="Times New Roman" panose="02020603050405020304" pitchFamily="18" charset="0"/>
                <a:cs typeface="Times New Roman" panose="02020603050405020304" pitchFamily="18" charset="0"/>
              </a:rPr>
              <a:t>.</a:t>
            </a:r>
            <a:endParaRPr lang="en-US"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11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363" y="585390"/>
            <a:ext cx="6973273" cy="5687219"/>
          </a:xfrm>
          <a:prstGeom prst="rect">
            <a:avLst/>
          </a:prstGeom>
        </p:spPr>
      </p:pic>
    </p:spTree>
    <p:extLst>
      <p:ext uri="{BB962C8B-B14F-4D97-AF65-F5344CB8AC3E}">
        <p14:creationId xmlns:p14="http://schemas.microsoft.com/office/powerpoint/2010/main" val="218830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Translation of Two dimensional Logical Address to dimensional Physical </a:t>
            </a:r>
            <a:r>
              <a:rPr lang="en-US" dirty="0" smtClean="0">
                <a:solidFill>
                  <a:srgbClr val="C00000"/>
                </a:solidFill>
                <a:latin typeface="Times New Roman" panose="02020603050405020304" pitchFamily="18" charset="0"/>
                <a:cs typeface="Times New Roman" panose="02020603050405020304" pitchFamily="18" charset="0"/>
              </a:rPr>
              <a:t>Address.</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2402" y="2513686"/>
            <a:ext cx="6463274" cy="3419034"/>
          </a:xfrm>
        </p:spPr>
      </p:pic>
    </p:spTree>
    <p:extLst>
      <p:ext uri="{BB962C8B-B14F-4D97-AF65-F5344CB8AC3E}">
        <p14:creationId xmlns:p14="http://schemas.microsoft.com/office/powerpoint/2010/main" val="3290894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C00000"/>
                </a:solidFill>
                <a:latin typeface="Times New Roman" panose="02020603050405020304" pitchFamily="18" charset="0"/>
                <a:cs typeface="Times New Roman" panose="02020603050405020304" pitchFamily="18" charset="0"/>
              </a:rPr>
              <a:t>Translation of Two dimensional Logical Address to dimensional Physical Address.</a:t>
            </a:r>
            <a:endParaRPr lang="en-IN" sz="2400" dirty="0"/>
          </a:p>
        </p:txBody>
      </p:sp>
      <p:sp>
        <p:nvSpPr>
          <p:cNvPr id="3" name="Content Placeholder 2"/>
          <p:cNvSpPr>
            <a:spLocks noGrp="1"/>
          </p:cNvSpPr>
          <p:nvPr>
            <p:ph idx="1"/>
          </p:nvPr>
        </p:nvSpPr>
        <p:spPr/>
        <p:txBody>
          <a:bodyPr/>
          <a:lstStyle/>
          <a:p>
            <a:pPr algn="just" fontAlgn="base"/>
            <a:r>
              <a:rPr lang="en-US" b="1" dirty="0">
                <a:solidFill>
                  <a:srgbClr val="002060"/>
                </a:solidFill>
                <a:latin typeface="Times New Roman" panose="02020603050405020304" pitchFamily="18" charset="0"/>
                <a:cs typeface="Times New Roman" panose="02020603050405020304" pitchFamily="18" charset="0"/>
              </a:rPr>
              <a:t>Segment number (s):</a:t>
            </a:r>
            <a:r>
              <a:rPr lang="en-US" dirty="0">
                <a:solidFill>
                  <a:srgbClr val="002060"/>
                </a:solidFill>
                <a:latin typeface="Times New Roman" panose="02020603050405020304" pitchFamily="18" charset="0"/>
                <a:cs typeface="Times New Roman" panose="02020603050405020304" pitchFamily="18" charset="0"/>
              </a:rPr>
              <a:t> Number of bits required to represent the segment.</a:t>
            </a:r>
          </a:p>
          <a:p>
            <a:pPr algn="just" fontAlgn="base"/>
            <a:r>
              <a:rPr lang="en-US" b="1" dirty="0">
                <a:solidFill>
                  <a:srgbClr val="FF0000"/>
                </a:solidFill>
                <a:latin typeface="Times New Roman" panose="02020603050405020304" pitchFamily="18" charset="0"/>
                <a:cs typeface="Times New Roman" panose="02020603050405020304" pitchFamily="18" charset="0"/>
              </a:rPr>
              <a:t>Segment offset (d):</a:t>
            </a:r>
            <a:r>
              <a:rPr lang="en-US" dirty="0">
                <a:solidFill>
                  <a:srgbClr val="FF0000"/>
                </a:solidFill>
                <a:latin typeface="Times New Roman" panose="02020603050405020304" pitchFamily="18" charset="0"/>
                <a:cs typeface="Times New Roman" panose="02020603050405020304" pitchFamily="18" charset="0"/>
              </a:rPr>
              <a:t> Number of bits required to represent the size of the segment</a:t>
            </a:r>
            <a:r>
              <a:rPr lang="en-US"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887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Advantages of Segmentation –</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fontAlgn="base"/>
            <a:r>
              <a:rPr lang="en-US" dirty="0" smtClean="0">
                <a:solidFill>
                  <a:srgbClr val="FF0000"/>
                </a:solidFill>
                <a:latin typeface="Times New Roman" panose="02020603050405020304" pitchFamily="18" charset="0"/>
                <a:cs typeface="Times New Roman" panose="02020603050405020304" pitchFamily="18" charset="0"/>
              </a:rPr>
              <a:t>No </a:t>
            </a:r>
            <a:r>
              <a:rPr lang="en-US" dirty="0">
                <a:solidFill>
                  <a:srgbClr val="FF0000"/>
                </a:solidFill>
                <a:latin typeface="Times New Roman" panose="02020603050405020304" pitchFamily="18" charset="0"/>
                <a:cs typeface="Times New Roman" panose="02020603050405020304" pitchFamily="18" charset="0"/>
              </a:rPr>
              <a:t>Internal fragmentation.</a:t>
            </a:r>
          </a:p>
          <a:p>
            <a:pPr algn="just" fontAlgn="base"/>
            <a:r>
              <a:rPr lang="en-US" dirty="0">
                <a:latin typeface="Times New Roman" panose="02020603050405020304" pitchFamily="18" charset="0"/>
                <a:cs typeface="Times New Roman" panose="02020603050405020304" pitchFamily="18" charset="0"/>
              </a:rPr>
              <a:t>Segment Table consumes less space in comparison to Page table in paging.</a:t>
            </a:r>
          </a:p>
          <a:p>
            <a:pPr algn="just" fontAlgn="base"/>
            <a:r>
              <a:rPr lang="en-US" dirty="0">
                <a:solidFill>
                  <a:srgbClr val="7030A0"/>
                </a:solidFill>
                <a:latin typeface="Times New Roman" panose="02020603050405020304" pitchFamily="18" charset="0"/>
                <a:cs typeface="Times New Roman" panose="02020603050405020304" pitchFamily="18" charset="0"/>
              </a:rPr>
              <a:t>As a complete module is loaded all at once, segmentation improves CPU utilization.</a:t>
            </a:r>
          </a:p>
          <a:p>
            <a:pPr algn="just" fontAlgn="base"/>
            <a:r>
              <a:rPr lang="en-US" dirty="0">
                <a:solidFill>
                  <a:srgbClr val="00B050"/>
                </a:solidFill>
                <a:latin typeface="Times New Roman" panose="02020603050405020304" pitchFamily="18" charset="0"/>
                <a:cs typeface="Times New Roman" panose="02020603050405020304" pitchFamily="18" charset="0"/>
              </a:rPr>
              <a:t>The user’s perception of physical memory is quite similar to segmentation. Users can divide user programmes into modules via segmentation. These modules are nothing more than the separate processes’ codes.</a:t>
            </a:r>
          </a:p>
          <a:p>
            <a:pPr algn="just" fontAlgn="base"/>
            <a:r>
              <a:rPr lang="en-US" dirty="0">
                <a:solidFill>
                  <a:srgbClr val="FF0000"/>
                </a:solidFill>
                <a:latin typeface="Times New Roman" panose="02020603050405020304" pitchFamily="18" charset="0"/>
                <a:cs typeface="Times New Roman" panose="02020603050405020304" pitchFamily="18" charset="0"/>
              </a:rPr>
              <a:t>The user specifies the segment size, whereas in paging, the hardware determines the page size.</a:t>
            </a:r>
          </a:p>
          <a:p>
            <a:pPr algn="just" fontAlgn="base"/>
            <a:r>
              <a:rPr lang="en-US" dirty="0">
                <a:solidFill>
                  <a:srgbClr val="7030A0"/>
                </a:solidFill>
                <a:latin typeface="Times New Roman" panose="02020603050405020304" pitchFamily="18" charset="0"/>
                <a:cs typeface="Times New Roman" panose="02020603050405020304" pitchFamily="18" charset="0"/>
              </a:rPr>
              <a:t>Segmentation is a method that can be used to segregate data from security operations</a:t>
            </a:r>
            <a:r>
              <a:rPr lang="en-US" dirty="0" smtClean="0">
                <a:solidFill>
                  <a:srgbClr val="7030A0"/>
                </a:solidFill>
                <a:latin typeface="Times New Roman" panose="02020603050405020304" pitchFamily="18" charset="0"/>
                <a:cs typeface="Times New Roman" panose="02020603050405020304" pitchFamily="18" charset="0"/>
              </a:rPr>
              <a:t>.</a:t>
            </a:r>
            <a:endParaRPr lang="en-US"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089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solidFill>
                  <a:srgbClr val="C00000"/>
                </a:solidFill>
                <a:latin typeface="Times New Roman" panose="02020603050405020304" pitchFamily="18" charset="0"/>
                <a:cs typeface="Times New Roman" panose="02020603050405020304" pitchFamily="18" charset="0"/>
              </a:rPr>
              <a:t>Disadvantage of Segmentation </a:t>
            </a:r>
            <a:r>
              <a:rPr lang="en-IN" b="1" dirty="0" smtClean="0">
                <a:solidFill>
                  <a:srgbClr val="C00000"/>
                </a:solidFill>
                <a:latin typeface="Times New Roman" panose="02020603050405020304" pitchFamily="18" charset="0"/>
                <a:cs typeface="Times New Roman" panose="02020603050405020304" pitchFamily="18" charset="0"/>
              </a:rPr>
              <a:t>–</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fontAlgn="base"/>
            <a:r>
              <a:rPr lang="en-US" dirty="0">
                <a:latin typeface="Times New Roman" panose="02020603050405020304" pitchFamily="18" charset="0"/>
                <a:cs typeface="Times New Roman" panose="02020603050405020304" pitchFamily="18" charset="0"/>
              </a:rPr>
              <a:t>As processes are loaded and removed from the memory, the free memory space is broken into little pieces, causing External fragmentation.</a:t>
            </a:r>
          </a:p>
          <a:p>
            <a:pPr algn="just" fontAlgn="base"/>
            <a:r>
              <a:rPr lang="en-US" dirty="0">
                <a:solidFill>
                  <a:srgbClr val="FF0000"/>
                </a:solidFill>
                <a:latin typeface="Times New Roman" panose="02020603050405020304" pitchFamily="18" charset="0"/>
                <a:cs typeface="Times New Roman" panose="02020603050405020304" pitchFamily="18" charset="0"/>
              </a:rPr>
              <a:t>Overhead is associated with keeping a segment table for each activity.</a:t>
            </a:r>
          </a:p>
          <a:p>
            <a:pPr algn="just" fontAlgn="base"/>
            <a:r>
              <a:rPr lang="en-US" dirty="0">
                <a:solidFill>
                  <a:srgbClr val="002060"/>
                </a:solidFill>
                <a:latin typeface="Times New Roman" panose="02020603050405020304" pitchFamily="18" charset="0"/>
                <a:cs typeface="Times New Roman" panose="02020603050405020304" pitchFamily="18" charset="0"/>
              </a:rPr>
              <a:t>Due to the need for two memory accesses, one for the segment table and the other for main memory, access time to retrieve the instruction increases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783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1598" y="1972731"/>
            <a:ext cx="6815669" cy="1718736"/>
          </a:xfrm>
        </p:spPr>
        <p:txBody>
          <a:bodyPr>
            <a:noAutofit/>
          </a:bodyPr>
          <a:lstStyle/>
          <a:p>
            <a:r>
              <a:rPr lang="en-IN" sz="6000" b="1" dirty="0" smtClean="0">
                <a:solidFill>
                  <a:srgbClr val="002060"/>
                </a:solidFill>
                <a:latin typeface="Times New Roman" panose="02020603050405020304" pitchFamily="18" charset="0"/>
                <a:cs typeface="Times New Roman" panose="02020603050405020304" pitchFamily="18" charset="0"/>
              </a:rPr>
              <a:t>Introduction to Linux</a:t>
            </a:r>
            <a:endParaRPr lang="en-IN" sz="6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5266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C00000"/>
                </a:solidFill>
              </a:rPr>
              <a:t>Linux Operating </a:t>
            </a:r>
            <a:r>
              <a:rPr lang="en-IN" b="1" dirty="0" smtClean="0">
                <a:solidFill>
                  <a:srgbClr val="C00000"/>
                </a:solidFill>
              </a:rPr>
              <a:t>System</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US" dirty="0">
                <a:solidFill>
                  <a:schemeClr val="tx1"/>
                </a:solidFill>
              </a:rPr>
              <a:t>The Linux Operating System is a type of operating system that is similar to Unix, and it is built upon the Linux Kernel.</a:t>
            </a:r>
          </a:p>
          <a:p>
            <a:r>
              <a:rPr lang="en-US" dirty="0">
                <a:solidFill>
                  <a:schemeClr val="tx1"/>
                </a:solidFill>
              </a:rPr>
              <a:t>The Linux Kernel is like the brain of the operating system because it manages how the computer interacts with its hardware and resources.</a:t>
            </a:r>
          </a:p>
          <a:p>
            <a:r>
              <a:rPr lang="en-US" dirty="0">
                <a:solidFill>
                  <a:schemeClr val="tx1"/>
                </a:solidFill>
              </a:rPr>
              <a:t>It makes sure everything works smoothly and efficiently. But the Linux Kernel alone is not enough to make a complete operating system</a:t>
            </a:r>
            <a:r>
              <a:rPr lang="en-US" dirty="0" smtClean="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251052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Swapping in Operating </a:t>
            </a:r>
            <a:r>
              <a:rPr lang="en-IN" dirty="0" smtClean="0"/>
              <a:t>System Advantages:</a:t>
            </a:r>
            <a:endParaRPr lang="en-IN"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a:solidFill>
                  <a:srgbClr val="C00000"/>
                </a:solidFill>
              </a:rPr>
              <a:t>If there is low main memory so some processes may has to wait for much long but by using swapping process do not have to wait long for execution on CPU.</a:t>
            </a:r>
          </a:p>
          <a:p>
            <a:pPr marL="457200" indent="-457200">
              <a:buFont typeface="+mj-lt"/>
              <a:buAutoNum type="arabicPeriod"/>
            </a:pPr>
            <a:r>
              <a:rPr lang="en-US" dirty="0"/>
              <a:t>It utilize the main memory.</a:t>
            </a:r>
          </a:p>
          <a:p>
            <a:pPr marL="457200" indent="-457200">
              <a:buFont typeface="+mj-lt"/>
              <a:buAutoNum type="arabicPeriod"/>
            </a:pPr>
            <a:r>
              <a:rPr lang="en-US" dirty="0">
                <a:solidFill>
                  <a:srgbClr val="7030A0"/>
                </a:solidFill>
              </a:rPr>
              <a:t>Using only single main memory, multiple process can be run by CPU using swap partition.</a:t>
            </a:r>
          </a:p>
          <a:p>
            <a:pPr marL="457200" indent="-457200">
              <a:buFont typeface="+mj-lt"/>
              <a:buAutoNum type="arabicPeriod"/>
            </a:pPr>
            <a:r>
              <a:rPr lang="en-US" dirty="0">
                <a:solidFill>
                  <a:srgbClr val="FF0000"/>
                </a:solidFill>
              </a:rPr>
              <a:t>The concept of virtual memory start from here and it utilize it in better way.</a:t>
            </a:r>
          </a:p>
          <a:p>
            <a:pPr marL="457200" indent="-457200">
              <a:buFont typeface="+mj-lt"/>
              <a:buAutoNum type="arabicPeriod"/>
            </a:pPr>
            <a:r>
              <a:rPr lang="en-US" dirty="0"/>
              <a:t>This concept can be useful in priority based scheduling to optimize the swapping process.</a:t>
            </a:r>
            <a:endParaRPr lang="en-IN" dirty="0"/>
          </a:p>
        </p:txBody>
      </p:sp>
    </p:spTree>
    <p:extLst>
      <p:ext uri="{BB962C8B-B14F-4D97-AF65-F5344CB8AC3E}">
        <p14:creationId xmlns:p14="http://schemas.microsoft.com/office/powerpoint/2010/main" val="4026432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C00000"/>
                </a:solidFill>
              </a:rPr>
              <a:t>Linux Operating </a:t>
            </a:r>
            <a:r>
              <a:rPr lang="en-IN" b="1" dirty="0" smtClean="0">
                <a:solidFill>
                  <a:srgbClr val="C00000"/>
                </a:solidFill>
              </a:rPr>
              <a:t>System</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US" dirty="0">
                <a:solidFill>
                  <a:schemeClr val="tx1"/>
                </a:solidFill>
              </a:rPr>
              <a:t>To create a full and functional system, the Linux Kernel is combined with a collection of software packages and utilities, which are together called Linux distributions.</a:t>
            </a:r>
          </a:p>
          <a:p>
            <a:r>
              <a:rPr lang="en-US" dirty="0">
                <a:solidFill>
                  <a:schemeClr val="tx1"/>
                </a:solidFill>
              </a:rPr>
              <a:t>These distributions make the Linux Operating System ready for users to run their applications and perform tasks on their computers securely and effectively.</a:t>
            </a:r>
          </a:p>
          <a:p>
            <a:r>
              <a:rPr lang="en-US" dirty="0">
                <a:solidFill>
                  <a:schemeClr val="tx1"/>
                </a:solidFill>
              </a:rPr>
              <a:t>Linux distributions come in different flavors, each tailored to suit the specific needs and preferences of users.</a:t>
            </a:r>
            <a:endParaRPr lang="en-IN" dirty="0">
              <a:solidFill>
                <a:schemeClr val="tx1"/>
              </a:solidFill>
            </a:endParaRPr>
          </a:p>
        </p:txBody>
      </p:sp>
    </p:spTree>
    <p:extLst>
      <p:ext uri="{BB962C8B-B14F-4D97-AF65-F5344CB8AC3E}">
        <p14:creationId xmlns:p14="http://schemas.microsoft.com/office/powerpoint/2010/main" val="15529960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Linux</a:t>
            </a:r>
            <a:endParaRPr lang="en-IN" dirty="0">
              <a:solidFill>
                <a:srgbClr val="C00000"/>
              </a:solidFill>
            </a:endParaRPr>
          </a:p>
        </p:txBody>
      </p:sp>
      <p:sp>
        <p:nvSpPr>
          <p:cNvPr id="3" name="Content Placeholder 2"/>
          <p:cNvSpPr>
            <a:spLocks noGrp="1"/>
          </p:cNvSpPr>
          <p:nvPr>
            <p:ph idx="1"/>
          </p:nvPr>
        </p:nvSpPr>
        <p:spPr/>
        <p:txBody>
          <a:bodyPr/>
          <a:lstStyle/>
          <a:p>
            <a:r>
              <a:rPr lang="en-US" dirty="0">
                <a:solidFill>
                  <a:schemeClr val="tx1"/>
                </a:solidFill>
              </a:rPr>
              <a:t>Linux is a powerful and flexible family of operating systems that are free to use and share.</a:t>
            </a:r>
          </a:p>
          <a:p>
            <a:r>
              <a:rPr lang="en-US" dirty="0">
                <a:solidFill>
                  <a:schemeClr val="tx1"/>
                </a:solidFill>
              </a:rPr>
              <a:t>It was created by a person named Linus Torvalds in 1991.</a:t>
            </a:r>
          </a:p>
          <a:p>
            <a:r>
              <a:rPr lang="en-US" dirty="0">
                <a:solidFill>
                  <a:schemeClr val="tx1"/>
                </a:solidFill>
              </a:rPr>
              <a:t>What’s cool is that anyone can see how the system works because its source code is open for everyone to explore and modify.</a:t>
            </a:r>
          </a:p>
          <a:p>
            <a:r>
              <a:rPr lang="en-US" dirty="0">
                <a:solidFill>
                  <a:schemeClr val="tx1"/>
                </a:solidFill>
              </a:rPr>
              <a:t>This openness encourages people from all over the world to work together and make Linux better and better.</a:t>
            </a:r>
            <a:endParaRPr lang="en-IN" dirty="0">
              <a:solidFill>
                <a:schemeClr val="tx1"/>
              </a:solidFill>
            </a:endParaRPr>
          </a:p>
        </p:txBody>
      </p:sp>
    </p:spTree>
    <p:extLst>
      <p:ext uri="{BB962C8B-B14F-4D97-AF65-F5344CB8AC3E}">
        <p14:creationId xmlns:p14="http://schemas.microsoft.com/office/powerpoint/2010/main" val="27800413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Linux</a:t>
            </a:r>
            <a:endParaRPr lang="en-IN"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a:solidFill>
                  <a:schemeClr val="tx1"/>
                </a:solidFill>
              </a:rPr>
              <a:t>Since its beginning, Linux has grown into a stable and safe system used in many different things, like computers, smartphones, and big supercomputers.</a:t>
            </a:r>
          </a:p>
          <a:p>
            <a:r>
              <a:rPr lang="en-US" dirty="0">
                <a:solidFill>
                  <a:schemeClr val="tx1"/>
                </a:solidFill>
              </a:rPr>
              <a:t>It’s known for being efficient, meaning it can do a lot of tasks quickly, and it’s also cost-effective, which means it doesn’t cost a lot to use.</a:t>
            </a:r>
          </a:p>
          <a:p>
            <a:r>
              <a:rPr lang="en-US" dirty="0">
                <a:solidFill>
                  <a:schemeClr val="tx1"/>
                </a:solidFill>
              </a:rPr>
              <a:t>Lots of people love Linux, and they’re part of a big community where they share ideas and help each other out.</a:t>
            </a:r>
          </a:p>
          <a:p>
            <a:r>
              <a:rPr lang="en-US" dirty="0">
                <a:solidFill>
                  <a:schemeClr val="tx1"/>
                </a:solidFill>
              </a:rPr>
              <a:t>As technology keeps moving forward, Linux will keep evolving and staying important in the world of computers.</a:t>
            </a:r>
            <a:endParaRPr lang="en-IN" dirty="0">
              <a:solidFill>
                <a:schemeClr val="tx1"/>
              </a:solidFill>
            </a:endParaRPr>
          </a:p>
        </p:txBody>
      </p:sp>
    </p:spTree>
    <p:extLst>
      <p:ext uri="{BB962C8B-B14F-4D97-AF65-F5344CB8AC3E}">
        <p14:creationId xmlns:p14="http://schemas.microsoft.com/office/powerpoint/2010/main" val="40928497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592666"/>
          </a:xfrm>
        </p:spPr>
        <p:txBody>
          <a:bodyPr>
            <a:normAutofit fontScale="90000"/>
          </a:bodyPr>
          <a:lstStyle/>
          <a:p>
            <a:pPr fontAlgn="base"/>
            <a:r>
              <a:rPr lang="en-IN" sz="3600" b="1" dirty="0">
                <a:solidFill>
                  <a:srgbClr val="C00000"/>
                </a:solidFill>
              </a:rPr>
              <a:t>Linux </a:t>
            </a:r>
            <a:r>
              <a:rPr lang="en-IN" sz="3600" b="1" dirty="0" smtClean="0">
                <a:solidFill>
                  <a:srgbClr val="C00000"/>
                </a:solidFill>
              </a:rPr>
              <a:t>Distribution</a:t>
            </a:r>
            <a:endParaRPr lang="en-IN" sz="3600"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IN" dirty="0"/>
              <a:t>Around 600 + Linux Distributions are available and some of the popular Linux distributions are: </a:t>
            </a:r>
          </a:p>
          <a:p>
            <a:r>
              <a:rPr lang="en-IN" dirty="0"/>
              <a:t>MX Linux</a:t>
            </a:r>
          </a:p>
          <a:p>
            <a:r>
              <a:rPr lang="en-IN" dirty="0" err="1"/>
              <a:t>Manjaro</a:t>
            </a:r>
            <a:endParaRPr lang="en-IN" dirty="0"/>
          </a:p>
          <a:p>
            <a:r>
              <a:rPr lang="en-IN" dirty="0"/>
              <a:t>Linux Mint</a:t>
            </a:r>
          </a:p>
          <a:p>
            <a:r>
              <a:rPr lang="en-IN" dirty="0"/>
              <a:t>elementary</a:t>
            </a:r>
          </a:p>
          <a:p>
            <a:r>
              <a:rPr lang="en-IN" dirty="0"/>
              <a:t>Ubuntu</a:t>
            </a:r>
          </a:p>
          <a:p>
            <a:r>
              <a:rPr lang="en-IN" dirty="0" err="1"/>
              <a:t>Debian</a:t>
            </a:r>
            <a:endParaRPr lang="en-IN" dirty="0"/>
          </a:p>
          <a:p>
            <a:r>
              <a:rPr lang="en-IN" dirty="0" err="1"/>
              <a:t>Solus</a:t>
            </a:r>
            <a:endParaRPr lang="en-IN" dirty="0"/>
          </a:p>
          <a:p>
            <a:r>
              <a:rPr lang="en-IN" dirty="0"/>
              <a:t>Fedora</a:t>
            </a:r>
          </a:p>
          <a:p>
            <a:r>
              <a:rPr lang="en-IN" dirty="0" err="1"/>
              <a:t>openSUSE</a:t>
            </a:r>
            <a:endParaRPr lang="en-IN" dirty="0"/>
          </a:p>
          <a:p>
            <a:r>
              <a:rPr lang="en-IN" dirty="0" err="1"/>
              <a:t>Deepin</a:t>
            </a:r>
            <a:endParaRPr lang="en-IN" dirty="0"/>
          </a:p>
        </p:txBody>
      </p:sp>
      <p:sp>
        <p:nvSpPr>
          <p:cNvPr id="4" name="Text Placeholder 3"/>
          <p:cNvSpPr>
            <a:spLocks noGrp="1"/>
          </p:cNvSpPr>
          <p:nvPr>
            <p:ph type="body" sz="half" idx="2"/>
          </p:nvPr>
        </p:nvSpPr>
        <p:spPr>
          <a:xfrm>
            <a:off x="474134" y="1981200"/>
            <a:ext cx="4758266" cy="3894666"/>
          </a:xfrm>
        </p:spPr>
        <p:txBody>
          <a:bodyPr>
            <a:noAutofit/>
          </a:bodyPr>
          <a:lstStyle/>
          <a:p>
            <a:pPr marL="342900" indent="-342900" algn="just">
              <a:buFont typeface="Arial" panose="020B0604020202020204" pitchFamily="34" charset="0"/>
              <a:buChar char="•"/>
            </a:pPr>
            <a:r>
              <a:rPr lang="en-US" sz="2000" dirty="0">
                <a:solidFill>
                  <a:schemeClr val="tx1"/>
                </a:solidFill>
              </a:rPr>
              <a:t>Linux distribution is an operating system that is made up of a collection of software based on Linux kernel or you can say distribution contains the Linux kernel and supporting libraries and software.</a:t>
            </a:r>
          </a:p>
          <a:p>
            <a:pPr marL="342900" indent="-342900" algn="just">
              <a:buFont typeface="Arial" panose="020B0604020202020204" pitchFamily="34" charset="0"/>
              <a:buChar char="•"/>
            </a:pPr>
            <a:r>
              <a:rPr lang="en-US" sz="2000" dirty="0">
                <a:solidFill>
                  <a:schemeClr val="tx1"/>
                </a:solidFill>
              </a:rPr>
              <a:t>And you can get Linux based operating system by downloading one of the Linux distributions and these distributions are available for different types of devices like embedded devices, personal computers, etc.</a:t>
            </a:r>
            <a:endParaRPr lang="en-IN" sz="2000" dirty="0">
              <a:solidFill>
                <a:schemeClr val="tx1"/>
              </a:solidFill>
            </a:endParaRPr>
          </a:p>
        </p:txBody>
      </p:sp>
    </p:spTree>
    <p:extLst>
      <p:ext uri="{BB962C8B-B14F-4D97-AF65-F5344CB8AC3E}">
        <p14:creationId xmlns:p14="http://schemas.microsoft.com/office/powerpoint/2010/main" val="37418352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0000"/>
                </a:solidFill>
              </a:rPr>
              <a:t>Architecture of Linux</a:t>
            </a:r>
            <a:endParaRPr lang="en-IN"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7063" y="982663"/>
            <a:ext cx="4892675" cy="4892675"/>
          </a:xfrm>
        </p:spPr>
      </p:pic>
      <p:sp>
        <p:nvSpPr>
          <p:cNvPr id="4" name="Text Placeholder 3"/>
          <p:cNvSpPr>
            <a:spLocks noGrp="1"/>
          </p:cNvSpPr>
          <p:nvPr>
            <p:ph type="body" sz="half" idx="2"/>
          </p:nvPr>
        </p:nvSpPr>
        <p:spPr/>
        <p:txBody>
          <a:bodyPr>
            <a:normAutofit/>
          </a:bodyPr>
          <a:lstStyle/>
          <a:p>
            <a:pPr algn="just"/>
            <a:r>
              <a:rPr lang="en-US" sz="3600" dirty="0"/>
              <a:t>Linux architecture has the following components: </a:t>
            </a:r>
          </a:p>
          <a:p>
            <a:pPr algn="just"/>
            <a:endParaRPr lang="en-US" sz="3600" dirty="0"/>
          </a:p>
          <a:p>
            <a:pPr algn="just"/>
            <a:endParaRPr lang="en-IN" sz="3600" dirty="0"/>
          </a:p>
        </p:txBody>
      </p:sp>
    </p:spTree>
    <p:extLst>
      <p:ext uri="{BB962C8B-B14F-4D97-AF65-F5344CB8AC3E}">
        <p14:creationId xmlns:p14="http://schemas.microsoft.com/office/powerpoint/2010/main" val="6526687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Architecture of Linux</a:t>
            </a:r>
            <a:endParaRPr lang="en-IN" dirty="0">
              <a:solidFill>
                <a:srgbClr val="C00000"/>
              </a:solidFill>
            </a:endParaRPr>
          </a:p>
        </p:txBody>
      </p:sp>
      <p:sp>
        <p:nvSpPr>
          <p:cNvPr id="3" name="Content Placeholder 2"/>
          <p:cNvSpPr>
            <a:spLocks noGrp="1"/>
          </p:cNvSpPr>
          <p:nvPr>
            <p:ph idx="1"/>
          </p:nvPr>
        </p:nvSpPr>
        <p:spPr>
          <a:xfrm>
            <a:off x="1295401" y="2556932"/>
            <a:ext cx="9601196" cy="3691468"/>
          </a:xfrm>
        </p:spPr>
        <p:txBody>
          <a:bodyPr>
            <a:normAutofit fontScale="70000" lnSpcReduction="20000"/>
          </a:bodyPr>
          <a:lstStyle/>
          <a:p>
            <a:pPr algn="just"/>
            <a:r>
              <a:rPr lang="en-US" dirty="0"/>
              <a:t>1. Kernel: Kernel is the core of the Linux based operating system. It virtualizes the common hardware resources of the computer to provide each process with its virtual resources. This makes the process seem as if it is the sole process running on the machine. The kernel is also responsible for preventing and mitigating conflicts between different processes. Different types of the kernel are: </a:t>
            </a:r>
          </a:p>
          <a:p>
            <a:pPr lvl="1"/>
            <a:r>
              <a:rPr lang="en-US" sz="2600" dirty="0">
                <a:solidFill>
                  <a:srgbClr val="C00000"/>
                </a:solidFill>
              </a:rPr>
              <a:t>Monolithic </a:t>
            </a:r>
            <a:r>
              <a:rPr lang="en-US" sz="2600" dirty="0" smtClean="0">
                <a:solidFill>
                  <a:srgbClr val="C00000"/>
                </a:solidFill>
              </a:rPr>
              <a:t>Kernel- </a:t>
            </a:r>
            <a:r>
              <a:rPr lang="en-US" sz="2600" dirty="0"/>
              <a:t>an operating system architecture where the entire operating system is working in kernel space</a:t>
            </a:r>
            <a:endParaRPr lang="en-US" sz="2600" dirty="0"/>
          </a:p>
          <a:p>
            <a:pPr lvl="1"/>
            <a:r>
              <a:rPr lang="en-US" sz="2600" dirty="0">
                <a:solidFill>
                  <a:srgbClr val="C00000"/>
                </a:solidFill>
              </a:rPr>
              <a:t>Hybrid </a:t>
            </a:r>
            <a:r>
              <a:rPr lang="en-US" sz="2600" dirty="0" smtClean="0">
                <a:solidFill>
                  <a:srgbClr val="C00000"/>
                </a:solidFill>
              </a:rPr>
              <a:t>kernels- </a:t>
            </a:r>
            <a:r>
              <a:rPr lang="en-US" sz="2600" dirty="0"/>
              <a:t>an operating system kernel architecture that attempts to combine aspects and benefits of microkernel and monolithic kernel architectures used in operating systems.</a:t>
            </a:r>
            <a:endParaRPr lang="en-US" sz="2600" dirty="0"/>
          </a:p>
          <a:p>
            <a:pPr lvl="1"/>
            <a:r>
              <a:rPr lang="en-US" sz="2600" dirty="0">
                <a:solidFill>
                  <a:srgbClr val="C00000"/>
                </a:solidFill>
              </a:rPr>
              <a:t>Exo </a:t>
            </a:r>
            <a:r>
              <a:rPr lang="en-US" sz="2600" dirty="0" smtClean="0">
                <a:solidFill>
                  <a:srgbClr val="C00000"/>
                </a:solidFill>
              </a:rPr>
              <a:t>kernels- </a:t>
            </a:r>
            <a:r>
              <a:rPr lang="en-US" sz="2600" dirty="0" err="1"/>
              <a:t>Exokernel</a:t>
            </a:r>
            <a:r>
              <a:rPr lang="en-US" sz="2600" dirty="0"/>
              <a:t> is an operating system kernel developed by the MIT Parallel and Distributed Operating Systems group, and also a class of similar operating systems. Operating systems generally present hardware resources to applications through high-level abstractions such as file systems</a:t>
            </a:r>
            <a:endParaRPr lang="en-US" sz="2600" dirty="0"/>
          </a:p>
          <a:p>
            <a:pPr lvl="1"/>
            <a:r>
              <a:rPr lang="en-US" sz="2600" dirty="0">
                <a:solidFill>
                  <a:srgbClr val="C00000"/>
                </a:solidFill>
              </a:rPr>
              <a:t>Micro </a:t>
            </a:r>
            <a:r>
              <a:rPr lang="en-US" sz="2600" dirty="0" smtClean="0">
                <a:solidFill>
                  <a:srgbClr val="C00000"/>
                </a:solidFill>
              </a:rPr>
              <a:t>kernels- </a:t>
            </a:r>
            <a:r>
              <a:rPr lang="en-US" sz="2600" dirty="0"/>
              <a:t>A microkernel is a type of operating system kernel that is designed to provide only the most basic services required for an operating system to function</a:t>
            </a:r>
            <a:endParaRPr lang="en-IN" sz="2600" dirty="0"/>
          </a:p>
        </p:txBody>
      </p:sp>
    </p:spTree>
    <p:extLst>
      <p:ext uri="{BB962C8B-B14F-4D97-AF65-F5344CB8AC3E}">
        <p14:creationId xmlns:p14="http://schemas.microsoft.com/office/powerpoint/2010/main" val="2296389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Architecture of Linux</a:t>
            </a:r>
            <a:endParaRPr lang="en-IN" dirty="0">
              <a:solidFill>
                <a:srgbClr val="C00000"/>
              </a:solidFill>
            </a:endParaRPr>
          </a:p>
        </p:txBody>
      </p:sp>
      <p:sp>
        <p:nvSpPr>
          <p:cNvPr id="3" name="Content Placeholder 2"/>
          <p:cNvSpPr>
            <a:spLocks noGrp="1"/>
          </p:cNvSpPr>
          <p:nvPr>
            <p:ph idx="1"/>
          </p:nvPr>
        </p:nvSpPr>
        <p:spPr/>
        <p:txBody>
          <a:bodyPr/>
          <a:lstStyle/>
          <a:p>
            <a:r>
              <a:rPr lang="en-US" dirty="0"/>
              <a:t>2. System </a:t>
            </a:r>
            <a:r>
              <a:rPr lang="en-US" dirty="0" smtClean="0"/>
              <a:t>Library: Linux </a:t>
            </a:r>
            <a:r>
              <a:rPr lang="en-US" dirty="0"/>
              <a:t>uses system libraries, also known as shared libraries, to implement various functionalities of the operating system. These libraries contain pre-written code that applications can use to perform specific tasks. By using these libraries, developers can save time and effort, as they don’t need to write the same code repeatedly. System libraries act as an interface between applications and the kernel, providing a standardized and efficient way for applications to interact with the underlying system.</a:t>
            </a:r>
            <a:endParaRPr lang="en-IN" dirty="0"/>
          </a:p>
        </p:txBody>
      </p:sp>
    </p:spTree>
    <p:extLst>
      <p:ext uri="{BB962C8B-B14F-4D97-AF65-F5344CB8AC3E}">
        <p14:creationId xmlns:p14="http://schemas.microsoft.com/office/powerpoint/2010/main" val="10039261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Architecture of Linux</a:t>
            </a:r>
            <a:endParaRPr lang="en-IN" dirty="0">
              <a:solidFill>
                <a:srgbClr val="C00000"/>
              </a:solidFill>
            </a:endParaRPr>
          </a:p>
        </p:txBody>
      </p:sp>
      <p:sp>
        <p:nvSpPr>
          <p:cNvPr id="3" name="Content Placeholder 2"/>
          <p:cNvSpPr>
            <a:spLocks noGrp="1"/>
          </p:cNvSpPr>
          <p:nvPr>
            <p:ph idx="1"/>
          </p:nvPr>
        </p:nvSpPr>
        <p:spPr/>
        <p:txBody>
          <a:bodyPr/>
          <a:lstStyle/>
          <a:p>
            <a:r>
              <a:rPr lang="en-US" dirty="0"/>
              <a:t>3. </a:t>
            </a:r>
            <a:r>
              <a:rPr lang="en-US" dirty="0" err="1"/>
              <a:t>Shell:The</a:t>
            </a:r>
            <a:r>
              <a:rPr lang="en-US" dirty="0"/>
              <a:t> shell is the user interface of the Linux Operating System. It allows users to interact with the system by entering commands, which the shell interprets and executes. The shell serves as a bridge between the user and the kernel, forwarding the user’s requests to the kernel for processing. It provides a convenient way for users to perform various tasks, such as running programs, managing files, and configuring the system.</a:t>
            </a:r>
            <a:endParaRPr lang="en-IN" dirty="0"/>
          </a:p>
        </p:txBody>
      </p:sp>
    </p:spTree>
    <p:extLst>
      <p:ext uri="{BB962C8B-B14F-4D97-AF65-F5344CB8AC3E}">
        <p14:creationId xmlns:p14="http://schemas.microsoft.com/office/powerpoint/2010/main" val="25913018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Architecture of Linux</a:t>
            </a:r>
            <a:endParaRPr lang="en-IN" dirty="0">
              <a:solidFill>
                <a:srgbClr val="C00000"/>
              </a:solidFill>
            </a:endParaRPr>
          </a:p>
        </p:txBody>
      </p:sp>
      <p:sp>
        <p:nvSpPr>
          <p:cNvPr id="3" name="Content Placeholder 2"/>
          <p:cNvSpPr>
            <a:spLocks noGrp="1"/>
          </p:cNvSpPr>
          <p:nvPr>
            <p:ph idx="1"/>
          </p:nvPr>
        </p:nvSpPr>
        <p:spPr/>
        <p:txBody>
          <a:bodyPr/>
          <a:lstStyle/>
          <a:p>
            <a:r>
              <a:rPr lang="en-US" dirty="0"/>
              <a:t>4. Hardware Layer: The hardware layer encompasses all the physical components of the computer, such as RAM (Random Access Memory), HDD (Hard Disk Drive), CPU (Central Processing Unit), and input/output devices. This layer is responsible for interacting with the Linux Operating System and providing the necessary resources for the system and applications to function properly. The Linux kernel and system libraries enable communication and control over these hardware components, ensuring that they work harmoniously together.</a:t>
            </a:r>
            <a:endParaRPr lang="en-IN" dirty="0"/>
          </a:p>
        </p:txBody>
      </p:sp>
    </p:spTree>
    <p:extLst>
      <p:ext uri="{BB962C8B-B14F-4D97-AF65-F5344CB8AC3E}">
        <p14:creationId xmlns:p14="http://schemas.microsoft.com/office/powerpoint/2010/main" val="19087894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Architecture of Linux</a:t>
            </a:r>
            <a:endParaRPr lang="en-IN" dirty="0">
              <a:solidFill>
                <a:srgbClr val="C00000"/>
              </a:solidFill>
            </a:endParaRPr>
          </a:p>
        </p:txBody>
      </p:sp>
      <p:sp>
        <p:nvSpPr>
          <p:cNvPr id="3" name="Content Placeholder 2"/>
          <p:cNvSpPr>
            <a:spLocks noGrp="1"/>
          </p:cNvSpPr>
          <p:nvPr>
            <p:ph idx="1"/>
          </p:nvPr>
        </p:nvSpPr>
        <p:spPr/>
        <p:txBody>
          <a:bodyPr/>
          <a:lstStyle/>
          <a:p>
            <a:r>
              <a:rPr lang="en-US" dirty="0"/>
              <a:t>5. System Utility: System utilities are essential tools and programs provided by the Linux Operating System to manage and configure various aspects of the system. These utilities perform tasks such as installing software, configuring network settings, monitoring system performance, managing users and permissions, and much more. System utilities simplify system administration tasks, making it easier for users to maintain their Linux systems efficiently.</a:t>
            </a:r>
            <a:endParaRPr lang="en-IN" dirty="0"/>
          </a:p>
        </p:txBody>
      </p:sp>
    </p:spTree>
    <p:extLst>
      <p:ext uri="{BB962C8B-B14F-4D97-AF65-F5344CB8AC3E}">
        <p14:creationId xmlns:p14="http://schemas.microsoft.com/office/powerpoint/2010/main" val="1131252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Swapping in Operating </a:t>
            </a:r>
            <a:r>
              <a:rPr lang="en-IN" dirty="0" smtClean="0"/>
              <a:t>System Disadvantages:</a:t>
            </a:r>
            <a:endParaRPr lang="en-IN" dirty="0"/>
          </a:p>
        </p:txBody>
      </p:sp>
      <p:sp>
        <p:nvSpPr>
          <p:cNvPr id="3" name="Content Placeholder 2"/>
          <p:cNvSpPr>
            <a:spLocks noGrp="1"/>
          </p:cNvSpPr>
          <p:nvPr>
            <p:ph idx="1"/>
          </p:nvPr>
        </p:nvSpPr>
        <p:spPr/>
        <p:txBody>
          <a:bodyPr/>
          <a:lstStyle/>
          <a:p>
            <a:r>
              <a:rPr lang="en-US" dirty="0">
                <a:solidFill>
                  <a:srgbClr val="002060"/>
                </a:solidFill>
              </a:rPr>
              <a:t>If there is low main memory resource and user is executing too many processes and suddenly the power of system goes off there might be a scenario where data get erase of the processes which are took parts in swapping.</a:t>
            </a:r>
          </a:p>
          <a:p>
            <a:r>
              <a:rPr lang="en-US" dirty="0">
                <a:solidFill>
                  <a:srgbClr val="00B050"/>
                </a:solidFill>
              </a:rPr>
              <a:t>Chances of number of page faults occur</a:t>
            </a:r>
          </a:p>
          <a:p>
            <a:r>
              <a:rPr lang="en-US" dirty="0">
                <a:solidFill>
                  <a:srgbClr val="FF0000"/>
                </a:solidFill>
              </a:rPr>
              <a:t>Low processing performance</a:t>
            </a:r>
            <a:endParaRPr lang="en-IN" dirty="0">
              <a:solidFill>
                <a:srgbClr val="FF0000"/>
              </a:solidFill>
            </a:endParaRPr>
          </a:p>
        </p:txBody>
      </p:sp>
    </p:spTree>
    <p:extLst>
      <p:ext uri="{BB962C8B-B14F-4D97-AF65-F5344CB8AC3E}">
        <p14:creationId xmlns:p14="http://schemas.microsoft.com/office/powerpoint/2010/main" val="18083094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Advantages of Linux</a:t>
            </a:r>
            <a:endParaRPr lang="en-IN" dirty="0">
              <a:solidFill>
                <a:srgbClr val="C00000"/>
              </a:solidFill>
            </a:endParaRPr>
          </a:p>
        </p:txBody>
      </p:sp>
      <p:sp>
        <p:nvSpPr>
          <p:cNvPr id="3" name="Content Placeholder 2"/>
          <p:cNvSpPr>
            <a:spLocks noGrp="1"/>
          </p:cNvSpPr>
          <p:nvPr>
            <p:ph idx="1"/>
          </p:nvPr>
        </p:nvSpPr>
        <p:spPr>
          <a:xfrm>
            <a:off x="829733" y="2523067"/>
            <a:ext cx="10617200" cy="3352801"/>
          </a:xfrm>
        </p:spPr>
        <p:txBody>
          <a:bodyPr>
            <a:normAutofit fontScale="85000" lnSpcReduction="20000"/>
          </a:bodyPr>
          <a:lstStyle/>
          <a:p>
            <a:r>
              <a:rPr lang="en-US" dirty="0"/>
              <a:t>1. The main advantage of Linux is it is an open-source operating system. This means the source code is easily available for everyone and you are allowed to contribute, modify and distribute the code to anyone without any permissions.</a:t>
            </a:r>
          </a:p>
          <a:p>
            <a:r>
              <a:rPr lang="en-US" dirty="0"/>
              <a:t>2.In terms of security, Linux is more secure than any other operating system. It does not mean that Linux is 100 percent secure, it has some malware for it but is less vulnerable than any other operating system. So, it does not require any anti-virus software.</a:t>
            </a:r>
          </a:p>
          <a:p>
            <a:r>
              <a:rPr lang="en-US" dirty="0"/>
              <a:t>3.  The software updates in Linux are easy and frequent.</a:t>
            </a:r>
          </a:p>
          <a:p>
            <a:r>
              <a:rPr lang="en-US" dirty="0"/>
              <a:t>4. Various Linux distributions are </a:t>
            </a:r>
            <a:r>
              <a:rPr lang="en-US" dirty="0" smtClean="0"/>
              <a:t>6</a:t>
            </a:r>
            <a:r>
              <a:rPr lang="en-US" dirty="0"/>
              <a:t>. It has large community support</a:t>
            </a:r>
            <a:r>
              <a:rPr lang="en-US" dirty="0" smtClean="0"/>
              <a:t>.</a:t>
            </a:r>
            <a:r>
              <a:rPr lang="en-US" dirty="0"/>
              <a:t> available so that you can use them according to your requirements or according to your taste.</a:t>
            </a:r>
          </a:p>
          <a:p>
            <a:r>
              <a:rPr lang="en-US" dirty="0"/>
              <a:t>5. Linux is freely available to use on the internet</a:t>
            </a:r>
            <a:r>
              <a:rPr lang="en-US" dirty="0" smtClean="0"/>
              <a:t>.</a:t>
            </a:r>
            <a:endParaRPr lang="en-US" dirty="0"/>
          </a:p>
        </p:txBody>
      </p:sp>
    </p:spTree>
    <p:extLst>
      <p:ext uri="{BB962C8B-B14F-4D97-AF65-F5344CB8AC3E}">
        <p14:creationId xmlns:p14="http://schemas.microsoft.com/office/powerpoint/2010/main" val="12782700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Advantages of Linux</a:t>
            </a:r>
            <a:endParaRPr lang="en-IN" dirty="0"/>
          </a:p>
        </p:txBody>
      </p:sp>
      <p:sp>
        <p:nvSpPr>
          <p:cNvPr id="3" name="Content Placeholder 2"/>
          <p:cNvSpPr>
            <a:spLocks noGrp="1"/>
          </p:cNvSpPr>
          <p:nvPr>
            <p:ph idx="1"/>
          </p:nvPr>
        </p:nvSpPr>
        <p:spPr/>
        <p:txBody>
          <a:bodyPr>
            <a:normAutofit fontScale="92500" lnSpcReduction="10000"/>
          </a:bodyPr>
          <a:lstStyle/>
          <a:p>
            <a:r>
              <a:rPr lang="en-US" dirty="0"/>
              <a:t>6. It has large community support.</a:t>
            </a:r>
          </a:p>
          <a:p>
            <a:r>
              <a:rPr lang="en-US" dirty="0"/>
              <a:t>7. It provides high stability. It rarely slows down or freezes and there is no need to reboot it after a short time.</a:t>
            </a:r>
          </a:p>
          <a:p>
            <a:r>
              <a:rPr lang="en-US" dirty="0"/>
              <a:t>8. It maintains the privacy of the user.</a:t>
            </a:r>
          </a:p>
          <a:p>
            <a:r>
              <a:rPr lang="en-US" dirty="0"/>
              <a:t>9. The performance of the Linux system is much higher than other operating systems. It allows a large number of people to work at the same time and it handles them efficiently.</a:t>
            </a:r>
          </a:p>
          <a:p>
            <a:r>
              <a:rPr lang="en-US" dirty="0"/>
              <a:t>10. It is network friendly.</a:t>
            </a:r>
            <a:endParaRPr lang="en-IN" dirty="0"/>
          </a:p>
        </p:txBody>
      </p:sp>
    </p:spTree>
    <p:extLst>
      <p:ext uri="{BB962C8B-B14F-4D97-AF65-F5344CB8AC3E}">
        <p14:creationId xmlns:p14="http://schemas.microsoft.com/office/powerpoint/2010/main" val="24739122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Disadvantages of Linux</a:t>
            </a:r>
            <a:endParaRPr lang="en-IN" dirty="0">
              <a:solidFill>
                <a:srgbClr val="C00000"/>
              </a:solidFill>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chemeClr val="tx1"/>
                </a:solidFill>
              </a:rPr>
              <a:t>It is not very user-friendly. So, it may be confusing for beginners.</a:t>
            </a:r>
          </a:p>
          <a:p>
            <a:pPr marL="457200" indent="-457200">
              <a:buFont typeface="+mj-lt"/>
              <a:buAutoNum type="arabicPeriod"/>
            </a:pPr>
            <a:r>
              <a:rPr lang="en-US" dirty="0">
                <a:solidFill>
                  <a:schemeClr val="tx1"/>
                </a:solidFill>
              </a:rPr>
              <a:t>It has small peripheral hardware drivers as compared to windows.</a:t>
            </a:r>
            <a:endParaRPr lang="en-IN" dirty="0">
              <a:solidFill>
                <a:schemeClr val="tx1"/>
              </a:solidFill>
            </a:endParaRPr>
          </a:p>
        </p:txBody>
      </p:sp>
    </p:spTree>
    <p:extLst>
      <p:ext uri="{BB962C8B-B14F-4D97-AF65-F5344CB8AC3E}">
        <p14:creationId xmlns:p14="http://schemas.microsoft.com/office/powerpoint/2010/main" val="14759226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Features of Linux</a:t>
            </a:r>
            <a:endParaRPr lang="en-IN" dirty="0"/>
          </a:p>
        </p:txBody>
      </p:sp>
      <p:sp>
        <p:nvSpPr>
          <p:cNvPr id="3" name="Content Placeholder 2"/>
          <p:cNvSpPr>
            <a:spLocks noGrp="1"/>
          </p:cNvSpPr>
          <p:nvPr>
            <p:ph sz="half" idx="1"/>
          </p:nvPr>
        </p:nvSpPr>
        <p:spPr/>
        <p:txBody>
          <a:bodyPr>
            <a:normAutofit lnSpcReduction="10000"/>
          </a:bodyPr>
          <a:lstStyle/>
          <a:p>
            <a:r>
              <a:rPr lang="en-US" dirty="0"/>
              <a:t>The following are various features of Linux operating system: </a:t>
            </a:r>
          </a:p>
          <a:p>
            <a:r>
              <a:rPr lang="en-US" dirty="0"/>
              <a:t>1. Low Cost </a:t>
            </a:r>
          </a:p>
          <a:p>
            <a:r>
              <a:rPr lang="en-US" dirty="0"/>
              <a:t>2. Stability </a:t>
            </a:r>
          </a:p>
          <a:p>
            <a:r>
              <a:rPr lang="en-US" dirty="0"/>
              <a:t>3. Performance </a:t>
            </a:r>
          </a:p>
          <a:p>
            <a:r>
              <a:rPr lang="en-US" dirty="0"/>
              <a:t>4. Networking</a:t>
            </a:r>
          </a:p>
          <a:p>
            <a:r>
              <a:rPr lang="en-US" dirty="0"/>
              <a:t>5. Flexibility </a:t>
            </a:r>
          </a:p>
        </p:txBody>
      </p:sp>
      <p:sp>
        <p:nvSpPr>
          <p:cNvPr id="4" name="Content Placeholder 3"/>
          <p:cNvSpPr>
            <a:spLocks noGrp="1"/>
          </p:cNvSpPr>
          <p:nvPr>
            <p:ph sz="half" idx="2"/>
          </p:nvPr>
        </p:nvSpPr>
        <p:spPr/>
        <p:txBody>
          <a:bodyPr>
            <a:normAutofit lnSpcReduction="10000"/>
          </a:bodyPr>
          <a:lstStyle/>
          <a:p>
            <a:r>
              <a:rPr lang="en-US" dirty="0"/>
              <a:t>6. Compatibility </a:t>
            </a:r>
            <a:endParaRPr lang="en-US" dirty="0" smtClean="0"/>
          </a:p>
          <a:p>
            <a:r>
              <a:rPr lang="en-US" dirty="0" smtClean="0"/>
              <a:t>7</a:t>
            </a:r>
            <a:r>
              <a:rPr lang="en-US" dirty="0"/>
              <a:t>. Fast and Easy Installation</a:t>
            </a:r>
          </a:p>
          <a:p>
            <a:r>
              <a:rPr lang="en-US" dirty="0"/>
              <a:t>8. Better use of Hard Disk </a:t>
            </a:r>
          </a:p>
          <a:p>
            <a:r>
              <a:rPr lang="en-US" dirty="0"/>
              <a:t>9. Multitasking</a:t>
            </a:r>
          </a:p>
          <a:p>
            <a:r>
              <a:rPr lang="en-US" dirty="0"/>
              <a:t>10. Open Source </a:t>
            </a:r>
          </a:p>
          <a:p>
            <a:r>
              <a:rPr lang="en-US" dirty="0"/>
              <a:t>11. Powerful Kernel </a:t>
            </a:r>
            <a:endParaRPr lang="en-IN" dirty="0"/>
          </a:p>
        </p:txBody>
      </p:sp>
    </p:spTree>
    <p:extLst>
      <p:ext uri="{BB962C8B-B14F-4D97-AF65-F5344CB8AC3E}">
        <p14:creationId xmlns:p14="http://schemas.microsoft.com/office/powerpoint/2010/main" val="6763713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Features of Linux</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smtClean="0"/>
              <a:t>1</a:t>
            </a:r>
            <a:r>
              <a:rPr lang="en-US" dirty="0"/>
              <a:t>. Low Cost </a:t>
            </a:r>
          </a:p>
          <a:p>
            <a:r>
              <a:rPr lang="en-US" dirty="0"/>
              <a:t>There is no need to spend time and huge amount money to obtain licenses since </a:t>
            </a:r>
            <a:r>
              <a:rPr lang="en-US" dirty="0" smtClean="0"/>
              <a:t> Linux </a:t>
            </a:r>
            <a:r>
              <a:rPr lang="en-US" dirty="0"/>
              <a:t>and much of its software come with the GNU General Public License. There is </a:t>
            </a:r>
            <a:r>
              <a:rPr lang="en-US" dirty="0" smtClean="0"/>
              <a:t> no </a:t>
            </a:r>
            <a:r>
              <a:rPr lang="en-US" dirty="0"/>
              <a:t>need to worry about any software that you use in Linux. </a:t>
            </a:r>
          </a:p>
          <a:p>
            <a:pPr marL="0" indent="0">
              <a:buNone/>
            </a:pPr>
            <a:r>
              <a:rPr lang="en-US" dirty="0"/>
              <a:t>2. Stability </a:t>
            </a:r>
          </a:p>
          <a:p>
            <a:r>
              <a:rPr lang="en-US" dirty="0"/>
              <a:t>Linux has high stability compared with other operating systems. There is no need to </a:t>
            </a:r>
            <a:r>
              <a:rPr lang="en-US" dirty="0" smtClean="0"/>
              <a:t> reboot </a:t>
            </a:r>
            <a:r>
              <a:rPr lang="en-US" dirty="0"/>
              <a:t>the Linux system to maintain performance levels rarely. Its freezes up or slow </a:t>
            </a:r>
            <a:r>
              <a:rPr lang="en-US" dirty="0" smtClean="0"/>
              <a:t>down</a:t>
            </a:r>
            <a:r>
              <a:rPr lang="en-US" dirty="0"/>
              <a:t>. It has a continuous up-times of hundreds of days or more. </a:t>
            </a:r>
            <a:endParaRPr lang="en-IN" dirty="0"/>
          </a:p>
        </p:txBody>
      </p:sp>
    </p:spTree>
    <p:extLst>
      <p:ext uri="{BB962C8B-B14F-4D97-AF65-F5344CB8AC3E}">
        <p14:creationId xmlns:p14="http://schemas.microsoft.com/office/powerpoint/2010/main" val="23743809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Features of Linux</a:t>
            </a:r>
            <a:endParaRPr lang="en-IN" dirty="0"/>
          </a:p>
        </p:txBody>
      </p:sp>
      <p:sp>
        <p:nvSpPr>
          <p:cNvPr id="3" name="Content Placeholder 2"/>
          <p:cNvSpPr>
            <a:spLocks noGrp="1"/>
          </p:cNvSpPr>
          <p:nvPr>
            <p:ph idx="1"/>
          </p:nvPr>
        </p:nvSpPr>
        <p:spPr/>
        <p:txBody>
          <a:bodyPr>
            <a:normAutofit/>
          </a:bodyPr>
          <a:lstStyle/>
          <a:p>
            <a:pPr marL="0" indent="0">
              <a:buNone/>
            </a:pPr>
            <a:r>
              <a:rPr lang="en-US" dirty="0"/>
              <a:t>3. Performance </a:t>
            </a:r>
          </a:p>
          <a:p>
            <a:r>
              <a:rPr lang="en-US" dirty="0"/>
              <a:t>Linux provides high performance on various networks. It has the ability to handle  large numbers of users simultaneously. </a:t>
            </a:r>
          </a:p>
          <a:p>
            <a:pPr marL="0" indent="0">
              <a:buNone/>
            </a:pPr>
            <a:r>
              <a:rPr lang="en-US" dirty="0"/>
              <a:t>4. Networking  </a:t>
            </a:r>
          </a:p>
          <a:p>
            <a:r>
              <a:rPr lang="en-US" dirty="0"/>
              <a:t>Linux provides a strong support for network functionality; client and server systems  can be easily set up on any computer running Linux. It can perform tasks like network  backup faster than other operating systems. </a:t>
            </a:r>
          </a:p>
        </p:txBody>
      </p:sp>
    </p:spTree>
    <p:extLst>
      <p:ext uri="{BB962C8B-B14F-4D97-AF65-F5344CB8AC3E}">
        <p14:creationId xmlns:p14="http://schemas.microsoft.com/office/powerpoint/2010/main" val="36262792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Features of Linux</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5. Flexibility </a:t>
            </a:r>
          </a:p>
          <a:p>
            <a:r>
              <a:rPr lang="en-US" dirty="0"/>
              <a:t>Linux is very flexible. Linux can be used for high performance server applications,  desktop applications, and embedded systems. You can install only the needed  components for a particular use. You can also restrict the use of specific computers. </a:t>
            </a:r>
          </a:p>
          <a:p>
            <a:pPr marL="0" indent="0">
              <a:buNone/>
            </a:pPr>
            <a:r>
              <a:rPr lang="en-US" dirty="0"/>
              <a:t>6. Compatibility </a:t>
            </a:r>
          </a:p>
          <a:p>
            <a:r>
              <a:rPr lang="en-US" dirty="0"/>
              <a:t>It runs all common Unix software packages and can process all common file formats. </a:t>
            </a:r>
          </a:p>
        </p:txBody>
      </p:sp>
    </p:spTree>
    <p:extLst>
      <p:ext uri="{BB962C8B-B14F-4D97-AF65-F5344CB8AC3E}">
        <p14:creationId xmlns:p14="http://schemas.microsoft.com/office/powerpoint/2010/main" val="10884616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Features of Linux</a:t>
            </a:r>
            <a:endParaRPr lang="en-IN" dirty="0"/>
          </a:p>
        </p:txBody>
      </p:sp>
      <p:sp>
        <p:nvSpPr>
          <p:cNvPr id="3" name="Content Placeholder 2"/>
          <p:cNvSpPr>
            <a:spLocks noGrp="1"/>
          </p:cNvSpPr>
          <p:nvPr>
            <p:ph idx="1"/>
          </p:nvPr>
        </p:nvSpPr>
        <p:spPr>
          <a:xfrm>
            <a:off x="914400" y="2556932"/>
            <a:ext cx="10227733" cy="3318936"/>
          </a:xfrm>
        </p:spPr>
        <p:txBody>
          <a:bodyPr>
            <a:normAutofit fontScale="85000" lnSpcReduction="20000"/>
          </a:bodyPr>
          <a:lstStyle/>
          <a:p>
            <a:pPr marL="0" indent="0">
              <a:buNone/>
            </a:pPr>
            <a:r>
              <a:rPr lang="en-US" dirty="0"/>
              <a:t>7. Fast and Easy Installation </a:t>
            </a:r>
          </a:p>
          <a:p>
            <a:r>
              <a:rPr lang="en-US" dirty="0"/>
              <a:t>Linux distributions come with user-friendly installation.  </a:t>
            </a:r>
          </a:p>
          <a:p>
            <a:pPr marL="0" indent="0">
              <a:buNone/>
            </a:pPr>
            <a:r>
              <a:rPr lang="en-US" dirty="0"/>
              <a:t>8. Better use of Hard Disk </a:t>
            </a:r>
          </a:p>
          <a:p>
            <a:r>
              <a:rPr lang="en-US" dirty="0"/>
              <a:t>Linux uses its resources well enough even when the hard disk is almost full. </a:t>
            </a:r>
          </a:p>
          <a:p>
            <a:pPr marL="0" indent="0">
              <a:buNone/>
            </a:pPr>
            <a:r>
              <a:rPr lang="en-US" dirty="0"/>
              <a:t>9. Multitasking </a:t>
            </a:r>
          </a:p>
          <a:p>
            <a:r>
              <a:rPr lang="en-US" dirty="0"/>
              <a:t>Linux is a multitasking operating system. It can handle many things at the same time. </a:t>
            </a:r>
            <a:endParaRPr lang="en-US" dirty="0" smtClean="0"/>
          </a:p>
          <a:p>
            <a:pPr marL="0" indent="0">
              <a:buNone/>
            </a:pPr>
            <a:r>
              <a:rPr lang="en-US" dirty="0"/>
              <a:t>10. Open Source </a:t>
            </a:r>
          </a:p>
          <a:p>
            <a:r>
              <a:rPr lang="en-US" dirty="0"/>
              <a:t>Linux is an Open source operating systems. You can easily get the source code for  Linux and edit it to develop your personal operating system. </a:t>
            </a:r>
          </a:p>
        </p:txBody>
      </p:sp>
    </p:spTree>
    <p:extLst>
      <p:ext uri="{BB962C8B-B14F-4D97-AF65-F5344CB8AC3E}">
        <p14:creationId xmlns:p14="http://schemas.microsoft.com/office/powerpoint/2010/main" val="41169462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Features of Linux</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11. Powerful Kernel  </a:t>
            </a:r>
          </a:p>
          <a:p>
            <a:pPr marL="457200" lvl="1" indent="0">
              <a:buNone/>
            </a:pPr>
            <a:r>
              <a:rPr lang="en-US" dirty="0"/>
              <a:t>The kernel is heart of the Linux operating system. It manages the resources of Linux. </a:t>
            </a:r>
            <a:r>
              <a:rPr lang="en-US" dirty="0" smtClean="0"/>
              <a:t>Resources </a:t>
            </a:r>
            <a:r>
              <a:rPr lang="en-US" dirty="0"/>
              <a:t>include:  </a:t>
            </a:r>
          </a:p>
          <a:p>
            <a:pPr marL="971550" lvl="1" indent="-514350">
              <a:buFont typeface="+mj-lt"/>
              <a:buAutoNum type="romanLcPeriod"/>
            </a:pPr>
            <a:r>
              <a:rPr lang="en-US" dirty="0" smtClean="0"/>
              <a:t>File </a:t>
            </a:r>
            <a:r>
              <a:rPr lang="en-US" dirty="0"/>
              <a:t>management  </a:t>
            </a:r>
          </a:p>
          <a:p>
            <a:pPr marL="971550" lvl="1" indent="-514350">
              <a:buFont typeface="+mj-lt"/>
              <a:buAutoNum type="romanLcPeriod"/>
            </a:pPr>
            <a:r>
              <a:rPr lang="en-US" dirty="0" smtClean="0"/>
              <a:t>Multitasking  </a:t>
            </a:r>
            <a:endParaRPr lang="en-US" dirty="0"/>
          </a:p>
          <a:p>
            <a:pPr marL="971550" lvl="1" indent="-514350">
              <a:buFont typeface="+mj-lt"/>
              <a:buAutoNum type="romanLcPeriod"/>
            </a:pPr>
            <a:r>
              <a:rPr lang="en-US" dirty="0" smtClean="0"/>
              <a:t>Memory </a:t>
            </a:r>
            <a:r>
              <a:rPr lang="en-US" dirty="0"/>
              <a:t>management  </a:t>
            </a:r>
          </a:p>
          <a:p>
            <a:pPr marL="971550" lvl="1" indent="-514350">
              <a:buFont typeface="+mj-lt"/>
              <a:buAutoNum type="romanLcPeriod"/>
            </a:pPr>
            <a:r>
              <a:rPr lang="en-US" dirty="0" smtClean="0"/>
              <a:t>I/O </a:t>
            </a:r>
            <a:r>
              <a:rPr lang="en-US" dirty="0"/>
              <a:t>management  </a:t>
            </a:r>
          </a:p>
          <a:p>
            <a:pPr marL="971550" lvl="1" indent="-514350">
              <a:buFont typeface="+mj-lt"/>
              <a:buAutoNum type="romanLcPeriod"/>
            </a:pPr>
            <a:r>
              <a:rPr lang="en-US" dirty="0" smtClean="0"/>
              <a:t>Process </a:t>
            </a:r>
            <a:r>
              <a:rPr lang="en-US" dirty="0"/>
              <a:t>management  </a:t>
            </a:r>
          </a:p>
          <a:p>
            <a:pPr marL="971550" lvl="1" indent="-514350">
              <a:buFont typeface="+mj-lt"/>
              <a:buAutoNum type="romanLcPeriod"/>
            </a:pPr>
            <a:r>
              <a:rPr lang="en-US" dirty="0" smtClean="0"/>
              <a:t>Device </a:t>
            </a:r>
            <a:r>
              <a:rPr lang="en-US" dirty="0"/>
              <a:t>management  </a:t>
            </a:r>
          </a:p>
          <a:p>
            <a:pPr marL="971550" lvl="1" indent="-514350">
              <a:buFont typeface="+mj-lt"/>
              <a:buAutoNum type="romanLcPeriod"/>
            </a:pPr>
            <a:r>
              <a:rPr lang="en-US" dirty="0"/>
              <a:t>Introduction to Linux </a:t>
            </a:r>
          </a:p>
          <a:p>
            <a:pPr marL="971550" lvl="1" indent="-514350">
              <a:buFont typeface="+mj-lt"/>
              <a:buAutoNum type="romanLcPeriod"/>
            </a:pPr>
            <a:r>
              <a:rPr lang="en-US" dirty="0" smtClean="0"/>
              <a:t>Networking </a:t>
            </a:r>
            <a:r>
              <a:rPr lang="en-US" dirty="0"/>
              <a:t>support including IPv4 and IPv6 </a:t>
            </a:r>
            <a:endParaRPr lang="en-IN" dirty="0"/>
          </a:p>
        </p:txBody>
      </p:sp>
    </p:spTree>
    <p:extLst>
      <p:ext uri="{BB962C8B-B14F-4D97-AF65-F5344CB8AC3E}">
        <p14:creationId xmlns:p14="http://schemas.microsoft.com/office/powerpoint/2010/main" val="11496085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a:t>
            </a:r>
            <a:r>
              <a:rPr lang="en-IN" dirty="0" err="1" smtClean="0">
                <a:solidFill>
                  <a:srgbClr val="C00000"/>
                </a:solidFill>
              </a:rPr>
              <a:t>ntroduction</a:t>
            </a:r>
            <a:r>
              <a:rPr lang="en-IN" dirty="0" smtClean="0">
                <a:solidFill>
                  <a:srgbClr val="C00000"/>
                </a:solidFill>
              </a:rPr>
              <a:t> </a:t>
            </a:r>
            <a:r>
              <a:rPr lang="en-IN" dirty="0">
                <a:solidFill>
                  <a:srgbClr val="C00000"/>
                </a:solidFill>
              </a:rPr>
              <a:t>to </a:t>
            </a:r>
            <a:r>
              <a:rPr lang="en-IN" dirty="0">
                <a:solidFill>
                  <a:srgbClr val="002060"/>
                </a:solidFill>
              </a:rPr>
              <a:t>vi</a:t>
            </a:r>
            <a:r>
              <a:rPr lang="en-IN" dirty="0">
                <a:solidFill>
                  <a:srgbClr val="C00000"/>
                </a:solidFill>
              </a:rPr>
              <a:t> editor. </a:t>
            </a:r>
          </a:p>
        </p:txBody>
      </p:sp>
      <p:sp>
        <p:nvSpPr>
          <p:cNvPr id="3" name="Content Placeholder 2"/>
          <p:cNvSpPr>
            <a:spLocks noGrp="1"/>
          </p:cNvSpPr>
          <p:nvPr>
            <p:ph idx="1"/>
          </p:nvPr>
        </p:nvSpPr>
        <p:spPr/>
        <p:txBody>
          <a:bodyPr/>
          <a:lstStyle/>
          <a:p>
            <a:r>
              <a:rPr lang="en-US" dirty="0"/>
              <a:t>The vi editor is one of most popular text editors on Linux. It is a command-line-based editor that comes pre-installed on most Linux distributions. Although it may seem daunting to new users, it is a powerful and efficient tool for editing text files. In this guide, we will cover basics of using vi editor on Linux..</a:t>
            </a:r>
          </a:p>
          <a:p>
            <a:pPr marL="0" indent="0">
              <a:buNone/>
            </a:pPr>
            <a:endParaRPr lang="en-US" dirty="0"/>
          </a:p>
        </p:txBody>
      </p:sp>
    </p:spTree>
    <p:extLst>
      <p:ext uri="{BB962C8B-B14F-4D97-AF65-F5344CB8AC3E}">
        <p14:creationId xmlns:p14="http://schemas.microsoft.com/office/powerpoint/2010/main" val="1654301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002060"/>
                </a:solidFill>
                <a:latin typeface="Times New Roman" panose="02020603050405020304" pitchFamily="18" charset="0"/>
                <a:cs typeface="Times New Roman" panose="02020603050405020304" pitchFamily="18" charset="0"/>
              </a:rPr>
              <a:t>Contiguous Memory Allocation</a:t>
            </a:r>
          </a:p>
        </p:txBody>
      </p:sp>
    </p:spTree>
    <p:extLst>
      <p:ext uri="{BB962C8B-B14F-4D97-AF65-F5344CB8AC3E}">
        <p14:creationId xmlns:p14="http://schemas.microsoft.com/office/powerpoint/2010/main" val="35118329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introduction </a:t>
            </a:r>
            <a:r>
              <a:rPr lang="en-IN" dirty="0">
                <a:solidFill>
                  <a:srgbClr val="C00000"/>
                </a:solidFill>
              </a:rPr>
              <a:t>to </a:t>
            </a:r>
            <a:r>
              <a:rPr lang="en-IN" dirty="0">
                <a:solidFill>
                  <a:srgbClr val="002060"/>
                </a:solidFill>
              </a:rPr>
              <a:t>vi</a:t>
            </a:r>
            <a:r>
              <a:rPr lang="en-IN" dirty="0">
                <a:solidFill>
                  <a:srgbClr val="C00000"/>
                </a:solidFill>
              </a:rPr>
              <a:t> editor. </a:t>
            </a:r>
          </a:p>
        </p:txBody>
      </p:sp>
      <p:sp>
        <p:nvSpPr>
          <p:cNvPr id="3" name="Content Placeholder 2"/>
          <p:cNvSpPr>
            <a:spLocks noGrp="1"/>
          </p:cNvSpPr>
          <p:nvPr>
            <p:ph idx="1"/>
          </p:nvPr>
        </p:nvSpPr>
        <p:spPr/>
        <p:txBody>
          <a:bodyPr/>
          <a:lstStyle/>
          <a:p>
            <a:r>
              <a:rPr lang="en-US" dirty="0">
                <a:solidFill>
                  <a:srgbClr val="C00000"/>
                </a:solidFill>
              </a:rPr>
              <a:t>Opening vi Editor</a:t>
            </a:r>
          </a:p>
          <a:p>
            <a:pPr marL="0" indent="0">
              <a:buNone/>
            </a:pPr>
            <a:r>
              <a:rPr lang="en-US" dirty="0"/>
              <a:t>To open vi editor, open a terminal window and type "vi" followed by name of file you want to edit. For example, to edit a file called "example.txt", type −</a:t>
            </a:r>
          </a:p>
          <a:p>
            <a:pPr marL="0" indent="0">
              <a:buNone/>
            </a:pPr>
            <a:endParaRPr lang="en-US" dirty="0"/>
          </a:p>
          <a:p>
            <a:pPr marL="0" indent="0">
              <a:buNone/>
            </a:pPr>
            <a:r>
              <a:rPr lang="en-US" dirty="0" smtClean="0"/>
              <a:t>If </a:t>
            </a:r>
            <a:r>
              <a:rPr lang="en-US" dirty="0"/>
              <a:t>file does not exist, vi will create a new file with that name. Once you have opened a file in vi, you will see contents of file on screen</a:t>
            </a:r>
            <a:r>
              <a:rPr lang="en-US" dirty="0" smtClean="0"/>
              <a:t>.</a:t>
            </a:r>
            <a:endParaRPr lang="en-US" dirty="0"/>
          </a:p>
        </p:txBody>
      </p:sp>
      <p:sp>
        <p:nvSpPr>
          <p:cNvPr id="4" name="Rectangle 3"/>
          <p:cNvSpPr/>
          <p:nvPr/>
        </p:nvSpPr>
        <p:spPr>
          <a:xfrm>
            <a:off x="3302000" y="3903133"/>
            <a:ext cx="3996267" cy="6265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solidFill>
                  <a:schemeClr val="bg1"/>
                </a:solidFill>
              </a:rPr>
              <a:t>vi example.txt</a:t>
            </a:r>
            <a:endParaRPr lang="en-IN" sz="3600" dirty="0">
              <a:solidFill>
                <a:schemeClr val="bg1"/>
              </a:solidFill>
            </a:endParaRPr>
          </a:p>
        </p:txBody>
      </p:sp>
    </p:spTree>
    <p:extLst>
      <p:ext uri="{BB962C8B-B14F-4D97-AF65-F5344CB8AC3E}">
        <p14:creationId xmlns:p14="http://schemas.microsoft.com/office/powerpoint/2010/main" val="9729750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introduction </a:t>
            </a:r>
            <a:r>
              <a:rPr lang="en-IN" dirty="0">
                <a:solidFill>
                  <a:srgbClr val="C00000"/>
                </a:solidFill>
              </a:rPr>
              <a:t>to </a:t>
            </a:r>
            <a:r>
              <a:rPr lang="en-IN" dirty="0">
                <a:solidFill>
                  <a:srgbClr val="002060"/>
                </a:solidFill>
              </a:rPr>
              <a:t>vi</a:t>
            </a:r>
            <a:r>
              <a:rPr lang="en-IN" dirty="0">
                <a:solidFill>
                  <a:srgbClr val="C00000"/>
                </a:solidFill>
              </a:rPr>
              <a:t> editor. </a:t>
            </a:r>
          </a:p>
        </p:txBody>
      </p:sp>
      <p:sp>
        <p:nvSpPr>
          <p:cNvPr id="3" name="Content Placeholder 2"/>
          <p:cNvSpPr>
            <a:spLocks noGrp="1"/>
          </p:cNvSpPr>
          <p:nvPr>
            <p:ph idx="1"/>
          </p:nvPr>
        </p:nvSpPr>
        <p:spPr/>
        <p:txBody>
          <a:bodyPr/>
          <a:lstStyle/>
          <a:p>
            <a:r>
              <a:rPr lang="en-US" dirty="0" smtClean="0">
                <a:solidFill>
                  <a:srgbClr val="C00000"/>
                </a:solidFill>
              </a:rPr>
              <a:t>Modes in vi</a:t>
            </a:r>
          </a:p>
          <a:p>
            <a:r>
              <a:rPr lang="en-US" dirty="0"/>
              <a:t>One of most important concepts to understand when using vi is concept of modes. </a:t>
            </a:r>
            <a:endParaRPr lang="en-US" dirty="0" smtClean="0"/>
          </a:p>
          <a:p>
            <a:r>
              <a:rPr lang="en-US" dirty="0" smtClean="0"/>
              <a:t>vi </a:t>
            </a:r>
            <a:r>
              <a:rPr lang="en-US" dirty="0"/>
              <a:t>has two modes</a:t>
            </a:r>
            <a:r>
              <a:rPr lang="en-US" dirty="0" smtClean="0"/>
              <a:t>:</a:t>
            </a:r>
          </a:p>
          <a:p>
            <a:pPr marL="971550" lvl="1" indent="-514350">
              <a:buFont typeface="+mj-lt"/>
              <a:buAutoNum type="romanLcPeriod"/>
            </a:pPr>
            <a:r>
              <a:rPr lang="en-US" sz="2400" dirty="0" smtClean="0"/>
              <a:t>command mode</a:t>
            </a:r>
          </a:p>
          <a:p>
            <a:pPr marL="971550" lvl="1" indent="-514350">
              <a:buFont typeface="+mj-lt"/>
              <a:buAutoNum type="romanLcPeriod"/>
            </a:pPr>
            <a:r>
              <a:rPr lang="en-US" sz="2400" dirty="0" smtClean="0"/>
              <a:t>insert </a:t>
            </a:r>
            <a:r>
              <a:rPr lang="en-US" sz="2400" dirty="0"/>
              <a:t>mode.</a:t>
            </a:r>
          </a:p>
          <a:p>
            <a:pPr marL="0" indent="0">
              <a:buNone/>
            </a:pPr>
            <a:endParaRPr lang="en-US" dirty="0">
              <a:solidFill>
                <a:srgbClr val="C00000"/>
              </a:solidFill>
            </a:endParaRPr>
          </a:p>
        </p:txBody>
      </p:sp>
    </p:spTree>
    <p:extLst>
      <p:ext uri="{BB962C8B-B14F-4D97-AF65-F5344CB8AC3E}">
        <p14:creationId xmlns:p14="http://schemas.microsoft.com/office/powerpoint/2010/main" val="37634828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33" y="863600"/>
            <a:ext cx="10617199" cy="1659467"/>
          </a:xfrm>
        </p:spPr>
        <p:txBody>
          <a:bodyPr>
            <a:normAutofit fontScale="90000"/>
          </a:bodyPr>
          <a:lstStyle/>
          <a:p>
            <a:pPr marL="0" indent="0" algn="l"/>
            <a:r>
              <a:rPr lang="en-US" dirty="0" smtClean="0">
                <a:solidFill>
                  <a:srgbClr val="C00000"/>
                </a:solidFill>
              </a:rPr>
              <a:t/>
            </a:r>
            <a:br>
              <a:rPr lang="en-US" dirty="0" smtClean="0">
                <a:solidFill>
                  <a:srgbClr val="C00000"/>
                </a:solidFill>
              </a:rPr>
            </a:br>
            <a:r>
              <a:rPr lang="en-US" dirty="0" smtClean="0">
                <a:solidFill>
                  <a:srgbClr val="C00000"/>
                </a:solidFill>
              </a:rPr>
              <a:t>Command Mode: </a:t>
            </a:r>
            <a:r>
              <a:rPr lang="en-US" sz="2200" dirty="0" smtClean="0">
                <a:solidFill>
                  <a:schemeClr val="tx1"/>
                </a:solidFill>
              </a:rPr>
              <a:t>When </a:t>
            </a:r>
            <a:r>
              <a:rPr lang="en-US" sz="2200" dirty="0">
                <a:solidFill>
                  <a:schemeClr val="tx1"/>
                </a:solidFill>
              </a:rPr>
              <a:t>you first open a file in vi, you are in command mode</a:t>
            </a:r>
            <a:r>
              <a:rPr lang="en-US" sz="2200" dirty="0" smtClean="0">
                <a:solidFill>
                  <a:schemeClr val="tx1"/>
                </a:solidFill>
              </a:rPr>
              <a:t>.</a:t>
            </a:r>
            <a:br>
              <a:rPr lang="en-US" sz="2200" dirty="0" smtClean="0">
                <a:solidFill>
                  <a:schemeClr val="tx1"/>
                </a:solidFill>
              </a:rPr>
            </a:br>
            <a:r>
              <a:rPr lang="en-US" sz="2200" dirty="0" smtClean="0">
                <a:solidFill>
                  <a:schemeClr val="tx1"/>
                </a:solidFill>
              </a:rPr>
              <a:t>In </a:t>
            </a:r>
            <a:r>
              <a:rPr lang="en-US" sz="2200" dirty="0">
                <a:solidFill>
                  <a:schemeClr val="tx1"/>
                </a:solidFill>
              </a:rPr>
              <a:t>command mode, you can use various keyboard commands to navigate file </a:t>
            </a:r>
            <a:r>
              <a:rPr lang="en-US" sz="2200" dirty="0" smtClean="0">
                <a:solidFill>
                  <a:schemeClr val="tx1"/>
                </a:solidFill>
              </a:rPr>
              <a:t>and perform </a:t>
            </a:r>
            <a:r>
              <a:rPr lang="en-US" sz="2200" dirty="0">
                <a:solidFill>
                  <a:schemeClr val="tx1"/>
                </a:solidFill>
              </a:rPr>
              <a:t>various editing functions.  </a:t>
            </a:r>
            <a:r>
              <a:rPr lang="en-US" sz="2200" dirty="0" smtClean="0">
                <a:solidFill>
                  <a:schemeClr val="tx1"/>
                </a:solidFill>
              </a:rPr>
              <a:t>Here </a:t>
            </a:r>
            <a:r>
              <a:rPr lang="en-US" sz="2200" dirty="0">
                <a:solidFill>
                  <a:schemeClr val="tx1"/>
                </a:solidFill>
              </a:rPr>
              <a:t>are some of most commonly used commands in command mode −</a:t>
            </a:r>
            <a:br>
              <a:rPr lang="en-US" sz="2200" dirty="0">
                <a:solidFill>
                  <a:schemeClr val="tx1"/>
                </a:solidFill>
              </a:rPr>
            </a:br>
            <a:endParaRPr lang="en-IN" dirty="0"/>
          </a:p>
        </p:txBody>
      </p:sp>
      <p:sp>
        <p:nvSpPr>
          <p:cNvPr id="3" name="Text Placeholder 2"/>
          <p:cNvSpPr>
            <a:spLocks noGrp="1"/>
          </p:cNvSpPr>
          <p:nvPr>
            <p:ph type="body" idx="1"/>
          </p:nvPr>
        </p:nvSpPr>
        <p:spPr/>
        <p:txBody>
          <a:bodyPr/>
          <a:lstStyle/>
          <a:p>
            <a:r>
              <a:rPr lang="en-US" dirty="0">
                <a:solidFill>
                  <a:srgbClr val="C00000"/>
                </a:solidFill>
              </a:rPr>
              <a:t>Command Mode</a:t>
            </a:r>
            <a:endParaRPr lang="en-IN" dirty="0"/>
          </a:p>
        </p:txBody>
      </p:sp>
      <p:sp>
        <p:nvSpPr>
          <p:cNvPr id="4" name="Content Placeholder 3"/>
          <p:cNvSpPr>
            <a:spLocks noGrp="1"/>
          </p:cNvSpPr>
          <p:nvPr>
            <p:ph sz="half" idx="2"/>
          </p:nvPr>
        </p:nvSpPr>
        <p:spPr/>
        <p:txBody>
          <a:bodyPr/>
          <a:lstStyle/>
          <a:p>
            <a:r>
              <a:rPr lang="en-US" dirty="0"/>
              <a:t>h − Move cursor left</a:t>
            </a:r>
          </a:p>
          <a:p>
            <a:r>
              <a:rPr lang="en-US" dirty="0"/>
              <a:t>j − Move cursor down</a:t>
            </a:r>
          </a:p>
          <a:p>
            <a:r>
              <a:rPr lang="en-US" dirty="0"/>
              <a:t>k − Move cursor up</a:t>
            </a:r>
          </a:p>
          <a:p>
            <a:r>
              <a:rPr lang="en-US" dirty="0"/>
              <a:t>l − Move cursor right</a:t>
            </a:r>
          </a:p>
          <a:p>
            <a:r>
              <a:rPr lang="en-US" dirty="0" err="1"/>
              <a:t>i</a:t>
            </a:r>
            <a:r>
              <a:rPr lang="en-US" dirty="0"/>
              <a:t> − Switch to insert </a:t>
            </a:r>
            <a:r>
              <a:rPr lang="en-US" dirty="0" smtClean="0"/>
              <a:t>mode</a:t>
            </a:r>
            <a:endParaRPr lang="en-US" dirty="0"/>
          </a:p>
        </p:txBody>
      </p:sp>
      <p:sp>
        <p:nvSpPr>
          <p:cNvPr id="5" name="Text Placeholder 4"/>
          <p:cNvSpPr>
            <a:spLocks noGrp="1"/>
          </p:cNvSpPr>
          <p:nvPr>
            <p:ph type="body" sz="quarter" idx="3"/>
          </p:nvPr>
        </p:nvSpPr>
        <p:spPr/>
        <p:txBody>
          <a:bodyPr/>
          <a:lstStyle/>
          <a:p>
            <a:r>
              <a:rPr lang="en-US" dirty="0">
                <a:solidFill>
                  <a:srgbClr val="C00000"/>
                </a:solidFill>
              </a:rPr>
              <a:t>Command Mode</a:t>
            </a:r>
            <a:endParaRPr lang="en-IN" dirty="0"/>
          </a:p>
        </p:txBody>
      </p:sp>
      <p:sp>
        <p:nvSpPr>
          <p:cNvPr id="6" name="Content Placeholder 5"/>
          <p:cNvSpPr>
            <a:spLocks noGrp="1"/>
          </p:cNvSpPr>
          <p:nvPr>
            <p:ph sz="quarter" idx="4"/>
          </p:nvPr>
        </p:nvSpPr>
        <p:spPr/>
        <p:txBody>
          <a:bodyPr>
            <a:normAutofit fontScale="92500"/>
          </a:bodyPr>
          <a:lstStyle/>
          <a:p>
            <a:r>
              <a:rPr lang="en-IN" dirty="0"/>
              <a:t>x − Delete character under cursor</a:t>
            </a:r>
          </a:p>
          <a:p>
            <a:r>
              <a:rPr lang="en-IN" dirty="0" err="1"/>
              <a:t>dd</a:t>
            </a:r>
            <a:r>
              <a:rPr lang="en-IN" dirty="0"/>
              <a:t> − Delete current line</a:t>
            </a:r>
          </a:p>
          <a:p>
            <a:r>
              <a:rPr lang="en-IN" dirty="0"/>
              <a:t>:w − Save file</a:t>
            </a:r>
          </a:p>
          <a:p>
            <a:r>
              <a:rPr lang="en-IN" dirty="0"/>
              <a:t>:q − Quit vi</a:t>
            </a:r>
          </a:p>
          <a:p>
            <a:r>
              <a:rPr lang="en-IN" dirty="0"/>
              <a:t>:q! − Quit vi without saving </a:t>
            </a:r>
            <a:r>
              <a:rPr lang="en-IN" dirty="0" smtClean="0"/>
              <a:t>changes</a:t>
            </a:r>
            <a:endParaRPr lang="en-IN" dirty="0"/>
          </a:p>
        </p:txBody>
      </p:sp>
    </p:spTree>
    <p:extLst>
      <p:ext uri="{BB962C8B-B14F-4D97-AF65-F5344CB8AC3E}">
        <p14:creationId xmlns:p14="http://schemas.microsoft.com/office/powerpoint/2010/main" val="947066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introduction to </a:t>
            </a:r>
            <a:r>
              <a:rPr lang="en-IN" dirty="0">
                <a:solidFill>
                  <a:srgbClr val="002060"/>
                </a:solidFill>
              </a:rPr>
              <a:t>vi</a:t>
            </a:r>
            <a:r>
              <a:rPr lang="en-IN" dirty="0">
                <a:solidFill>
                  <a:srgbClr val="C00000"/>
                </a:solidFill>
              </a:rPr>
              <a:t> editor. </a:t>
            </a:r>
            <a:endParaRPr lang="en-IN" dirty="0"/>
          </a:p>
        </p:txBody>
      </p:sp>
      <p:sp>
        <p:nvSpPr>
          <p:cNvPr id="3" name="Content Placeholder 2"/>
          <p:cNvSpPr>
            <a:spLocks noGrp="1"/>
          </p:cNvSpPr>
          <p:nvPr>
            <p:ph idx="1"/>
          </p:nvPr>
        </p:nvSpPr>
        <p:spPr>
          <a:xfrm>
            <a:off x="795868" y="2556932"/>
            <a:ext cx="10532532" cy="3318936"/>
          </a:xfrm>
        </p:spPr>
        <p:txBody>
          <a:bodyPr>
            <a:normAutofit fontScale="92500" lnSpcReduction="10000"/>
          </a:bodyPr>
          <a:lstStyle/>
          <a:p>
            <a:pPr marL="0" indent="0">
              <a:buNone/>
            </a:pPr>
            <a:r>
              <a:rPr lang="en-US" dirty="0">
                <a:solidFill>
                  <a:srgbClr val="C00000"/>
                </a:solidFill>
              </a:rPr>
              <a:t>Insert Mode</a:t>
            </a:r>
          </a:p>
          <a:p>
            <a:r>
              <a:rPr lang="en-US" dirty="0"/>
              <a:t>Insert mode is used to enter text into file. To switch to insert mode from command mode, press "</a:t>
            </a:r>
            <a:r>
              <a:rPr lang="en-US" dirty="0" err="1"/>
              <a:t>i</a:t>
            </a:r>
            <a:r>
              <a:rPr lang="en-US" dirty="0"/>
              <a:t>" key. In insert mode, you can enter text just like you would in any other text editor. To return to command mode, press "Esc" key</a:t>
            </a:r>
            <a:r>
              <a:rPr lang="en-US" dirty="0" smtClean="0"/>
              <a:t>.</a:t>
            </a:r>
            <a:endParaRPr lang="en-US" dirty="0"/>
          </a:p>
          <a:p>
            <a:pPr marL="0" indent="0">
              <a:buNone/>
            </a:pPr>
            <a:r>
              <a:rPr lang="en-US" dirty="0">
                <a:solidFill>
                  <a:srgbClr val="C00000"/>
                </a:solidFill>
              </a:rPr>
              <a:t>Editing Text</a:t>
            </a:r>
          </a:p>
          <a:p>
            <a:r>
              <a:rPr lang="en-US" dirty="0"/>
              <a:t>To edit text in vi, you must first be in command mode. Then, use various commands available in command mode to make changes to text. For example, to delete a line of text, position cursor on line you want to delete and type "dd". To delete a single character, position cursor on character and type "</a:t>
            </a:r>
            <a:r>
              <a:rPr lang="en-US" dirty="0" smtClean="0"/>
              <a:t>x“.</a:t>
            </a:r>
            <a:endParaRPr lang="en-US" dirty="0"/>
          </a:p>
        </p:txBody>
      </p:sp>
    </p:spTree>
    <p:extLst>
      <p:ext uri="{BB962C8B-B14F-4D97-AF65-F5344CB8AC3E}">
        <p14:creationId xmlns:p14="http://schemas.microsoft.com/office/powerpoint/2010/main" val="30701217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introduction to </a:t>
            </a:r>
            <a:r>
              <a:rPr lang="en-IN" dirty="0">
                <a:solidFill>
                  <a:srgbClr val="002060"/>
                </a:solidFill>
              </a:rPr>
              <a:t>vi</a:t>
            </a:r>
            <a:r>
              <a:rPr lang="en-IN" dirty="0">
                <a:solidFill>
                  <a:srgbClr val="C00000"/>
                </a:solidFill>
              </a:rPr>
              <a:t> editor. </a:t>
            </a:r>
            <a:endParaRPr lang="en-IN" dirty="0"/>
          </a:p>
        </p:txBody>
      </p:sp>
      <p:sp>
        <p:nvSpPr>
          <p:cNvPr id="3" name="Content Placeholder 2"/>
          <p:cNvSpPr>
            <a:spLocks noGrp="1"/>
          </p:cNvSpPr>
          <p:nvPr>
            <p:ph idx="1"/>
          </p:nvPr>
        </p:nvSpPr>
        <p:spPr>
          <a:xfrm>
            <a:off x="795868" y="2556932"/>
            <a:ext cx="10532532" cy="3318936"/>
          </a:xfrm>
        </p:spPr>
        <p:txBody>
          <a:bodyPr>
            <a:normAutofit fontScale="62500" lnSpcReduction="20000"/>
          </a:bodyPr>
          <a:lstStyle/>
          <a:p>
            <a:pPr marL="0" indent="0">
              <a:buNone/>
            </a:pPr>
            <a:r>
              <a:rPr lang="en-US" dirty="0">
                <a:solidFill>
                  <a:srgbClr val="C00000"/>
                </a:solidFill>
              </a:rPr>
              <a:t>Moving Cursor</a:t>
            </a:r>
          </a:p>
          <a:p>
            <a:pPr marL="0" indent="0">
              <a:buNone/>
            </a:pPr>
            <a:r>
              <a:rPr lang="en-US" dirty="0">
                <a:solidFill>
                  <a:schemeClr val="tx1"/>
                </a:solidFill>
              </a:rPr>
              <a:t>One of most important functions of vi is navigating text using keyboard. Here are some of most commonly used commands for moving cursor </a:t>
            </a:r>
            <a:r>
              <a:rPr lang="en-US" dirty="0" smtClean="0">
                <a:solidFill>
                  <a:schemeClr val="tx1"/>
                </a:solidFill>
              </a:rPr>
              <a:t>−</a:t>
            </a:r>
            <a:endParaRPr lang="en-US" dirty="0">
              <a:solidFill>
                <a:schemeClr val="tx1"/>
              </a:solidFill>
            </a:endParaRPr>
          </a:p>
          <a:p>
            <a:pPr marL="0" indent="0">
              <a:buNone/>
            </a:pPr>
            <a:r>
              <a:rPr lang="en-US" dirty="0">
                <a:solidFill>
                  <a:srgbClr val="C00000"/>
                </a:solidFill>
              </a:rPr>
              <a:t>h − Move cursor </a:t>
            </a:r>
            <a:r>
              <a:rPr lang="en-US" dirty="0" smtClean="0">
                <a:solidFill>
                  <a:srgbClr val="C00000"/>
                </a:solidFill>
              </a:rPr>
              <a:t>left</a:t>
            </a:r>
            <a:endParaRPr lang="en-US" dirty="0">
              <a:solidFill>
                <a:srgbClr val="C00000"/>
              </a:solidFill>
            </a:endParaRPr>
          </a:p>
          <a:p>
            <a:pPr marL="0" indent="0">
              <a:buNone/>
            </a:pPr>
            <a:r>
              <a:rPr lang="en-US" dirty="0">
                <a:solidFill>
                  <a:srgbClr val="C00000"/>
                </a:solidFill>
              </a:rPr>
              <a:t>j − Move cursor </a:t>
            </a:r>
            <a:r>
              <a:rPr lang="en-US" dirty="0" smtClean="0">
                <a:solidFill>
                  <a:srgbClr val="C00000"/>
                </a:solidFill>
              </a:rPr>
              <a:t>down</a:t>
            </a:r>
            <a:endParaRPr lang="en-US" dirty="0">
              <a:solidFill>
                <a:srgbClr val="C00000"/>
              </a:solidFill>
            </a:endParaRPr>
          </a:p>
          <a:p>
            <a:pPr marL="0" indent="0">
              <a:buNone/>
            </a:pPr>
            <a:r>
              <a:rPr lang="en-US" dirty="0">
                <a:solidFill>
                  <a:srgbClr val="C00000"/>
                </a:solidFill>
              </a:rPr>
              <a:t>k − Move cursor </a:t>
            </a:r>
            <a:r>
              <a:rPr lang="en-US" dirty="0" smtClean="0">
                <a:solidFill>
                  <a:srgbClr val="C00000"/>
                </a:solidFill>
              </a:rPr>
              <a:t>up</a:t>
            </a:r>
            <a:endParaRPr lang="en-US" dirty="0">
              <a:solidFill>
                <a:srgbClr val="C00000"/>
              </a:solidFill>
            </a:endParaRPr>
          </a:p>
          <a:p>
            <a:pPr marL="0" indent="0">
              <a:buNone/>
            </a:pPr>
            <a:r>
              <a:rPr lang="en-US" dirty="0">
                <a:solidFill>
                  <a:srgbClr val="C00000"/>
                </a:solidFill>
              </a:rPr>
              <a:t>l − Move cursor </a:t>
            </a:r>
            <a:r>
              <a:rPr lang="en-US" dirty="0" smtClean="0">
                <a:solidFill>
                  <a:srgbClr val="C00000"/>
                </a:solidFill>
              </a:rPr>
              <a:t>right</a:t>
            </a:r>
            <a:endParaRPr lang="en-US" dirty="0">
              <a:solidFill>
                <a:srgbClr val="C00000"/>
              </a:solidFill>
            </a:endParaRPr>
          </a:p>
          <a:p>
            <a:pPr marL="0" indent="0">
              <a:buNone/>
            </a:pPr>
            <a:r>
              <a:rPr lang="en-US" dirty="0">
                <a:solidFill>
                  <a:srgbClr val="C00000"/>
                </a:solidFill>
              </a:rPr>
              <a:t>0 − Move cursor to beginning of </a:t>
            </a:r>
            <a:r>
              <a:rPr lang="en-US" dirty="0" smtClean="0">
                <a:solidFill>
                  <a:srgbClr val="C00000"/>
                </a:solidFill>
              </a:rPr>
              <a:t>line</a:t>
            </a:r>
            <a:endParaRPr lang="en-US" dirty="0">
              <a:solidFill>
                <a:srgbClr val="C00000"/>
              </a:solidFill>
            </a:endParaRPr>
          </a:p>
          <a:p>
            <a:pPr marL="0" indent="0">
              <a:buNone/>
            </a:pPr>
            <a:r>
              <a:rPr lang="en-US" dirty="0">
                <a:solidFill>
                  <a:srgbClr val="C00000"/>
                </a:solidFill>
              </a:rPr>
              <a:t>$ − Move cursor to end of </a:t>
            </a:r>
            <a:r>
              <a:rPr lang="en-US" dirty="0" smtClean="0">
                <a:solidFill>
                  <a:srgbClr val="C00000"/>
                </a:solidFill>
              </a:rPr>
              <a:t>line</a:t>
            </a:r>
            <a:endParaRPr lang="en-US" dirty="0">
              <a:solidFill>
                <a:srgbClr val="C00000"/>
              </a:solidFill>
            </a:endParaRPr>
          </a:p>
          <a:p>
            <a:pPr marL="0" indent="0">
              <a:buNone/>
            </a:pPr>
            <a:r>
              <a:rPr lang="en-US" dirty="0">
                <a:solidFill>
                  <a:srgbClr val="C00000"/>
                </a:solidFill>
              </a:rPr>
              <a:t>G − Move cursor to end of </a:t>
            </a:r>
            <a:r>
              <a:rPr lang="en-US" dirty="0" smtClean="0">
                <a:solidFill>
                  <a:srgbClr val="C00000"/>
                </a:solidFill>
              </a:rPr>
              <a:t>file</a:t>
            </a:r>
            <a:endParaRPr lang="en-US" dirty="0">
              <a:solidFill>
                <a:srgbClr val="C00000"/>
              </a:solidFill>
            </a:endParaRPr>
          </a:p>
          <a:p>
            <a:pPr marL="0" indent="0">
              <a:buNone/>
            </a:pPr>
            <a:r>
              <a:rPr lang="en-US" dirty="0" err="1">
                <a:solidFill>
                  <a:srgbClr val="C00000"/>
                </a:solidFill>
              </a:rPr>
              <a:t>gg</a:t>
            </a:r>
            <a:r>
              <a:rPr lang="en-US" dirty="0">
                <a:solidFill>
                  <a:srgbClr val="C00000"/>
                </a:solidFill>
              </a:rPr>
              <a:t> − Move cursor to beginning of file</a:t>
            </a:r>
            <a:endParaRPr lang="en-US" dirty="0" smtClean="0">
              <a:solidFill>
                <a:srgbClr val="C00000"/>
              </a:solidFill>
            </a:endParaRPr>
          </a:p>
        </p:txBody>
      </p:sp>
    </p:spTree>
    <p:extLst>
      <p:ext uri="{BB962C8B-B14F-4D97-AF65-F5344CB8AC3E}">
        <p14:creationId xmlns:p14="http://schemas.microsoft.com/office/powerpoint/2010/main" val="34741132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introduction to </a:t>
            </a:r>
            <a:r>
              <a:rPr lang="en-IN" dirty="0">
                <a:solidFill>
                  <a:srgbClr val="002060"/>
                </a:solidFill>
              </a:rPr>
              <a:t>vi</a:t>
            </a:r>
            <a:r>
              <a:rPr lang="en-IN" dirty="0">
                <a:solidFill>
                  <a:srgbClr val="C00000"/>
                </a:solidFill>
              </a:rPr>
              <a:t> editor. </a:t>
            </a:r>
            <a:endParaRPr lang="en-IN" dirty="0"/>
          </a:p>
        </p:txBody>
      </p:sp>
      <p:sp>
        <p:nvSpPr>
          <p:cNvPr id="3" name="Content Placeholder 2"/>
          <p:cNvSpPr>
            <a:spLocks noGrp="1"/>
          </p:cNvSpPr>
          <p:nvPr>
            <p:ph idx="1"/>
          </p:nvPr>
        </p:nvSpPr>
        <p:spPr>
          <a:xfrm>
            <a:off x="829733" y="1998133"/>
            <a:ext cx="10515600" cy="4064000"/>
          </a:xfrm>
        </p:spPr>
        <p:txBody>
          <a:bodyPr>
            <a:normAutofit fontScale="85000" lnSpcReduction="20000"/>
          </a:bodyPr>
          <a:lstStyle/>
          <a:p>
            <a:pPr marL="0" indent="0">
              <a:buNone/>
            </a:pPr>
            <a:r>
              <a:rPr lang="en-US" dirty="0">
                <a:solidFill>
                  <a:srgbClr val="C00000"/>
                </a:solidFill>
              </a:rPr>
              <a:t>Searching for Text</a:t>
            </a:r>
          </a:p>
          <a:p>
            <a:r>
              <a:rPr lang="en-US" dirty="0"/>
              <a:t>To search for text in vi, you must be in command mode. Then, type "/searchterm" and press Enter. vi will search for first instance of "searchterm" in file and position cursor on it. To search for next instance of search term, type "n". To search for previous instance, type "N".</a:t>
            </a:r>
          </a:p>
          <a:p>
            <a:pPr marL="0" indent="0">
              <a:buNone/>
            </a:pPr>
            <a:r>
              <a:rPr lang="en-US" dirty="0">
                <a:solidFill>
                  <a:srgbClr val="C00000"/>
                </a:solidFill>
              </a:rPr>
              <a:t>Replacing Text</a:t>
            </a:r>
          </a:p>
          <a:p>
            <a:r>
              <a:rPr lang="en-US" dirty="0"/>
              <a:t>To replace text in vi, you must be in command mode. Position cursor on character you want to replace and type "r" followed by replacement character. To replace a word, position cursor on first character of word and type "</a:t>
            </a:r>
            <a:r>
              <a:rPr lang="en-US" dirty="0" err="1"/>
              <a:t>cw</a:t>
            </a:r>
            <a:r>
              <a:rPr lang="en-US" dirty="0"/>
              <a:t>" followed by replacement text.</a:t>
            </a:r>
          </a:p>
          <a:p>
            <a:pPr marL="0" indent="0">
              <a:buNone/>
            </a:pPr>
            <a:r>
              <a:rPr lang="en-US" dirty="0">
                <a:solidFill>
                  <a:srgbClr val="C00000"/>
                </a:solidFill>
              </a:rPr>
              <a:t>Saving and Quitting</a:t>
            </a:r>
          </a:p>
          <a:p>
            <a:r>
              <a:rPr lang="en-US" dirty="0"/>
              <a:t>To save changes to a file in vi, you must be in command mode. Type ":w" and press Enter. To quit vi, type ":q". </a:t>
            </a:r>
            <a:r>
              <a:rPr lang="en-US" dirty="0" smtClean="0"/>
              <a:t>If </a:t>
            </a:r>
            <a:r>
              <a:rPr lang="en-US" dirty="0"/>
              <a:t>you have made changes to file and want to save them before quitting, type ":</a:t>
            </a:r>
            <a:r>
              <a:rPr lang="en-US" dirty="0" err="1"/>
              <a:t>wq</a:t>
            </a:r>
            <a:r>
              <a:rPr lang="en-US" dirty="0"/>
              <a:t>" and press Enter. If you want to quit without saving changes, type ":q!" and press Enter</a:t>
            </a:r>
            <a:r>
              <a:rPr lang="en-US" dirty="0" smtClean="0"/>
              <a:t>.</a:t>
            </a:r>
            <a:endParaRPr lang="en-US" dirty="0"/>
          </a:p>
        </p:txBody>
      </p:sp>
    </p:spTree>
    <p:extLst>
      <p:ext uri="{BB962C8B-B14F-4D97-AF65-F5344CB8AC3E}">
        <p14:creationId xmlns:p14="http://schemas.microsoft.com/office/powerpoint/2010/main" val="39548079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introduction to </a:t>
            </a:r>
            <a:r>
              <a:rPr lang="en-IN" dirty="0">
                <a:solidFill>
                  <a:srgbClr val="002060"/>
                </a:solidFill>
              </a:rPr>
              <a:t>vi</a:t>
            </a:r>
            <a:r>
              <a:rPr lang="en-IN" dirty="0">
                <a:solidFill>
                  <a:srgbClr val="C00000"/>
                </a:solidFill>
              </a:rPr>
              <a:t> editor. </a:t>
            </a:r>
            <a:endParaRPr lang="en-IN" dirty="0"/>
          </a:p>
        </p:txBody>
      </p:sp>
      <p:sp>
        <p:nvSpPr>
          <p:cNvPr id="3" name="Content Placeholder 2"/>
          <p:cNvSpPr>
            <a:spLocks noGrp="1"/>
          </p:cNvSpPr>
          <p:nvPr>
            <p:ph idx="1"/>
          </p:nvPr>
        </p:nvSpPr>
        <p:spPr/>
        <p:txBody>
          <a:bodyPr/>
          <a:lstStyle/>
          <a:p>
            <a:pPr marL="0" indent="0">
              <a:buNone/>
            </a:pPr>
            <a:r>
              <a:rPr lang="en-US" dirty="0"/>
              <a:t>User information commands: </a:t>
            </a:r>
          </a:p>
          <a:p>
            <a:r>
              <a:rPr lang="en-US" dirty="0" smtClean="0"/>
              <a:t>id </a:t>
            </a:r>
            <a:r>
              <a:rPr lang="en-US" dirty="0"/>
              <a:t>command  – Shows effective UID </a:t>
            </a:r>
          </a:p>
          <a:p>
            <a:r>
              <a:rPr lang="en-US" dirty="0" smtClean="0"/>
              <a:t>logname </a:t>
            </a:r>
            <a:r>
              <a:rPr lang="en-US" dirty="0"/>
              <a:t>command – View user name that you used to log in </a:t>
            </a:r>
          </a:p>
          <a:p>
            <a:r>
              <a:rPr lang="en-US" dirty="0" smtClean="0"/>
              <a:t>whoami </a:t>
            </a:r>
            <a:r>
              <a:rPr lang="en-US" dirty="0"/>
              <a:t>command – Shows user name of currently effective UID </a:t>
            </a:r>
          </a:p>
          <a:p>
            <a:r>
              <a:rPr lang="en-US" dirty="0" smtClean="0"/>
              <a:t>groups </a:t>
            </a:r>
            <a:r>
              <a:rPr lang="en-US" dirty="0"/>
              <a:t>command – Lists all groups you are a member of</a:t>
            </a:r>
            <a:endParaRPr lang="en-IN" dirty="0"/>
          </a:p>
        </p:txBody>
      </p:sp>
    </p:spTree>
    <p:extLst>
      <p:ext uri="{BB962C8B-B14F-4D97-AF65-F5344CB8AC3E}">
        <p14:creationId xmlns:p14="http://schemas.microsoft.com/office/powerpoint/2010/main" val="21187406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2453760"/>
              </p:ext>
            </p:extLst>
          </p:nvPr>
        </p:nvGraphicFramePr>
        <p:xfrm>
          <a:off x="2032000" y="508002"/>
          <a:ext cx="8128000" cy="5774265"/>
        </p:xfrm>
        <a:graphic>
          <a:graphicData uri="http://schemas.openxmlformats.org/drawingml/2006/table">
            <a:tbl>
              <a:tblPr firstRow="1" bandRow="1">
                <a:tableStyleId>{C083E6E3-FA7D-4D7B-A595-EF9225AFEA82}</a:tableStyleId>
              </a:tblPr>
              <a:tblGrid>
                <a:gridCol w="2099733"/>
                <a:gridCol w="6028267"/>
              </a:tblGrid>
              <a:tr h="384951">
                <a:tc>
                  <a:txBody>
                    <a:bodyPr/>
                    <a:lstStyle/>
                    <a:p>
                      <a:r>
                        <a:rPr lang="en-US" dirty="0" smtClean="0"/>
                        <a:t>Command</a:t>
                      </a:r>
                      <a:endParaRPr lang="en-IN" dirty="0"/>
                    </a:p>
                  </a:txBody>
                  <a:tcPr/>
                </a:tc>
                <a:tc>
                  <a:txBody>
                    <a:bodyPr/>
                    <a:lstStyle/>
                    <a:p>
                      <a:r>
                        <a:rPr lang="en-US" dirty="0" smtClean="0"/>
                        <a:t>Function</a:t>
                      </a:r>
                      <a:endParaRPr lang="en-IN" dirty="0"/>
                    </a:p>
                  </a:txBody>
                  <a:tcPr/>
                </a:tc>
              </a:tr>
              <a:tr h="384951">
                <a:tc>
                  <a:txBody>
                    <a:bodyPr/>
                    <a:lstStyle/>
                    <a:p>
                      <a:r>
                        <a:rPr lang="en-US" baseline="0" dirty="0" smtClean="0"/>
                        <a:t> </a:t>
                      </a:r>
                      <a:r>
                        <a:rPr lang="en-US" baseline="0" dirty="0" err="1" smtClean="0"/>
                        <a:t>ls</a:t>
                      </a:r>
                      <a:endParaRPr lang="en-IN" dirty="0"/>
                    </a:p>
                  </a:txBody>
                  <a:tcPr/>
                </a:tc>
                <a:tc>
                  <a:txBody>
                    <a:bodyPr/>
                    <a:lstStyle/>
                    <a:p>
                      <a:r>
                        <a:rPr lang="en-US" dirty="0" smtClean="0"/>
                        <a:t> Lists a </a:t>
                      </a:r>
                      <a:r>
                        <a:rPr lang="en-US" dirty="0" err="1" smtClean="0"/>
                        <a:t>directiory's</a:t>
                      </a:r>
                      <a:r>
                        <a:rPr lang="en-US" dirty="0" smtClean="0"/>
                        <a:t> content</a:t>
                      </a:r>
                      <a:endParaRPr lang="en-IN" dirty="0"/>
                    </a:p>
                  </a:txBody>
                  <a:tcPr/>
                </a:tc>
              </a:tr>
              <a:tr h="384951">
                <a:tc>
                  <a:txBody>
                    <a:bodyPr/>
                    <a:lstStyle/>
                    <a:p>
                      <a:r>
                        <a:rPr lang="en-IN" dirty="0" err="1" smtClean="0"/>
                        <a:t>pwd</a:t>
                      </a:r>
                      <a:endParaRPr lang="en-IN" dirty="0"/>
                    </a:p>
                  </a:txBody>
                  <a:tcPr/>
                </a:tc>
                <a:tc>
                  <a:txBody>
                    <a:bodyPr/>
                    <a:lstStyle/>
                    <a:p>
                      <a:r>
                        <a:rPr lang="en-US" dirty="0" smtClean="0"/>
                        <a:t>Shows the current working directory’s path</a:t>
                      </a:r>
                      <a:endParaRPr lang="en-IN" dirty="0"/>
                    </a:p>
                  </a:txBody>
                  <a:tcPr/>
                </a:tc>
              </a:tr>
              <a:tr h="384951">
                <a:tc>
                  <a:txBody>
                    <a:bodyPr/>
                    <a:lstStyle/>
                    <a:p>
                      <a:r>
                        <a:rPr lang="en-US" dirty="0" smtClean="0"/>
                        <a:t>cd</a:t>
                      </a:r>
                      <a:endParaRPr lang="en-IN" dirty="0"/>
                    </a:p>
                  </a:txBody>
                  <a:tcPr/>
                </a:tc>
                <a:tc>
                  <a:txBody>
                    <a:bodyPr/>
                    <a:lstStyle/>
                    <a:p>
                      <a:r>
                        <a:rPr lang="en-IN" dirty="0" smtClean="0"/>
                        <a:t>Changes the working directory</a:t>
                      </a:r>
                      <a:endParaRPr lang="en-IN" dirty="0"/>
                    </a:p>
                  </a:txBody>
                  <a:tcPr/>
                </a:tc>
              </a:tr>
              <a:tr h="384951">
                <a:tc>
                  <a:txBody>
                    <a:bodyPr/>
                    <a:lstStyle/>
                    <a:p>
                      <a:r>
                        <a:rPr lang="en-IN" dirty="0" err="1" smtClean="0"/>
                        <a:t>mkdir</a:t>
                      </a:r>
                      <a:endParaRPr lang="en-IN" dirty="0"/>
                    </a:p>
                  </a:txBody>
                  <a:tcPr/>
                </a:tc>
                <a:tc>
                  <a:txBody>
                    <a:bodyPr/>
                    <a:lstStyle/>
                    <a:p>
                      <a:r>
                        <a:rPr lang="en-IN" dirty="0" smtClean="0"/>
                        <a:t>Creates a new directory</a:t>
                      </a:r>
                      <a:endParaRPr lang="en-IN" dirty="0"/>
                    </a:p>
                  </a:txBody>
                  <a:tcPr/>
                </a:tc>
              </a:tr>
              <a:tr h="384951">
                <a:tc>
                  <a:txBody>
                    <a:bodyPr/>
                    <a:lstStyle/>
                    <a:p>
                      <a:r>
                        <a:rPr lang="en-US" dirty="0" err="1" smtClean="0"/>
                        <a:t>rm</a:t>
                      </a:r>
                      <a:endParaRPr lang="en-IN" dirty="0"/>
                    </a:p>
                  </a:txBody>
                  <a:tcPr/>
                </a:tc>
                <a:tc>
                  <a:txBody>
                    <a:bodyPr/>
                    <a:lstStyle/>
                    <a:p>
                      <a:r>
                        <a:rPr lang="en-US" dirty="0" smtClean="0"/>
                        <a:t>Deletes a file</a:t>
                      </a:r>
                    </a:p>
                  </a:txBody>
                  <a:tcPr/>
                </a:tc>
              </a:tr>
              <a:tr h="384951">
                <a:tc>
                  <a:txBody>
                    <a:bodyPr/>
                    <a:lstStyle/>
                    <a:p>
                      <a:r>
                        <a:rPr lang="en-US" dirty="0" err="1" smtClean="0"/>
                        <a:t>cp</a:t>
                      </a:r>
                      <a:endParaRPr lang="en-IN" dirty="0"/>
                    </a:p>
                  </a:txBody>
                  <a:tcPr/>
                </a:tc>
                <a:tc>
                  <a:txBody>
                    <a:bodyPr/>
                    <a:lstStyle/>
                    <a:p>
                      <a:r>
                        <a:rPr lang="en-US" dirty="0" smtClean="0"/>
                        <a:t>Copies files and directories, including their content</a:t>
                      </a:r>
                    </a:p>
                  </a:txBody>
                  <a:tcPr/>
                </a:tc>
              </a:tr>
              <a:tr h="384951">
                <a:tc>
                  <a:txBody>
                    <a:bodyPr/>
                    <a:lstStyle/>
                    <a:p>
                      <a:r>
                        <a:rPr lang="en-US" dirty="0" smtClean="0"/>
                        <a:t>mv</a:t>
                      </a:r>
                      <a:endParaRPr lang="en-IN" dirty="0"/>
                    </a:p>
                  </a:txBody>
                  <a:tcPr/>
                </a:tc>
                <a:tc>
                  <a:txBody>
                    <a:bodyPr/>
                    <a:lstStyle/>
                    <a:p>
                      <a:r>
                        <a:rPr lang="en-US" dirty="0" smtClean="0"/>
                        <a:t>Moves or renames files and directories</a:t>
                      </a:r>
                    </a:p>
                  </a:txBody>
                  <a:tcPr/>
                </a:tc>
              </a:tr>
              <a:tr h="384951">
                <a:tc>
                  <a:txBody>
                    <a:bodyPr/>
                    <a:lstStyle/>
                    <a:p>
                      <a:r>
                        <a:rPr lang="en-US" dirty="0" smtClean="0"/>
                        <a:t>touch</a:t>
                      </a:r>
                      <a:endParaRPr lang="en-IN" dirty="0"/>
                    </a:p>
                  </a:txBody>
                  <a:tcPr/>
                </a:tc>
                <a:tc>
                  <a:txBody>
                    <a:bodyPr/>
                    <a:lstStyle/>
                    <a:p>
                      <a:r>
                        <a:rPr lang="en-US" dirty="0" smtClean="0"/>
                        <a:t>Creates a new empty file</a:t>
                      </a:r>
                    </a:p>
                  </a:txBody>
                  <a:tcPr/>
                </a:tc>
              </a:tr>
              <a:tr h="384951">
                <a:tc>
                  <a:txBody>
                    <a:bodyPr/>
                    <a:lstStyle/>
                    <a:p>
                      <a:r>
                        <a:rPr lang="en-US" dirty="0" smtClean="0"/>
                        <a:t>file</a:t>
                      </a:r>
                      <a:endParaRPr lang="en-IN" dirty="0"/>
                    </a:p>
                  </a:txBody>
                  <a:tcPr/>
                </a:tc>
                <a:tc>
                  <a:txBody>
                    <a:bodyPr/>
                    <a:lstStyle/>
                    <a:p>
                      <a:r>
                        <a:rPr lang="en-US" dirty="0" smtClean="0"/>
                        <a:t>Checks a file’s type</a:t>
                      </a:r>
                    </a:p>
                  </a:txBody>
                  <a:tcPr/>
                </a:tc>
              </a:tr>
              <a:tr h="384951">
                <a:tc>
                  <a:txBody>
                    <a:bodyPr/>
                    <a:lstStyle/>
                    <a:p>
                      <a:r>
                        <a:rPr lang="en-IN" dirty="0" smtClean="0"/>
                        <a:t>zip and unzip</a:t>
                      </a:r>
                      <a:endParaRPr lang="en-IN" dirty="0"/>
                    </a:p>
                  </a:txBody>
                  <a:tcPr/>
                </a:tc>
                <a:tc>
                  <a:txBody>
                    <a:bodyPr/>
                    <a:lstStyle/>
                    <a:p>
                      <a:r>
                        <a:rPr lang="en-US" dirty="0" smtClean="0"/>
                        <a:t>Creates and extracts a ZIP archive</a:t>
                      </a:r>
                    </a:p>
                  </a:txBody>
                  <a:tcPr/>
                </a:tc>
              </a:tr>
              <a:tr h="384951">
                <a:tc>
                  <a:txBody>
                    <a:bodyPr/>
                    <a:lstStyle/>
                    <a:p>
                      <a:r>
                        <a:rPr lang="en-US" dirty="0" smtClean="0"/>
                        <a:t>tar</a:t>
                      </a:r>
                      <a:endParaRPr lang="en-IN" dirty="0"/>
                    </a:p>
                  </a:txBody>
                  <a:tcPr/>
                </a:tc>
                <a:tc>
                  <a:txBody>
                    <a:bodyPr/>
                    <a:lstStyle/>
                    <a:p>
                      <a:r>
                        <a:rPr lang="en-US" dirty="0" smtClean="0"/>
                        <a:t>Archives files without compression in a TAR format</a:t>
                      </a:r>
                    </a:p>
                  </a:txBody>
                  <a:tcPr/>
                </a:tc>
              </a:tr>
              <a:tr h="384951">
                <a:tc>
                  <a:txBody>
                    <a:bodyPr/>
                    <a:lstStyle/>
                    <a:p>
                      <a:r>
                        <a:rPr lang="en-IN" dirty="0" err="1" smtClean="0"/>
                        <a:t>nano</a:t>
                      </a:r>
                      <a:r>
                        <a:rPr lang="en-IN" dirty="0" smtClean="0"/>
                        <a:t>, vi</a:t>
                      </a:r>
                      <a:endParaRPr lang="en-IN" dirty="0"/>
                    </a:p>
                  </a:txBody>
                  <a:tcPr/>
                </a:tc>
                <a:tc>
                  <a:txBody>
                    <a:bodyPr/>
                    <a:lstStyle/>
                    <a:p>
                      <a:r>
                        <a:rPr lang="en-US" dirty="0" smtClean="0"/>
                        <a:t>Edits a file with a text editor</a:t>
                      </a:r>
                    </a:p>
                  </a:txBody>
                  <a:tcPr/>
                </a:tc>
              </a:tr>
              <a:tr h="384951">
                <a:tc>
                  <a:txBody>
                    <a:bodyPr/>
                    <a:lstStyle/>
                    <a:p>
                      <a:r>
                        <a:rPr lang="en-US" dirty="0" smtClean="0"/>
                        <a:t>cat</a:t>
                      </a:r>
                      <a:endParaRPr lang="en-IN" dirty="0"/>
                    </a:p>
                  </a:txBody>
                  <a:tcPr/>
                </a:tc>
                <a:tc>
                  <a:txBody>
                    <a:bodyPr/>
                    <a:lstStyle/>
                    <a:p>
                      <a:r>
                        <a:rPr lang="en-US" dirty="0" smtClean="0"/>
                        <a:t>Lists, combines, and writes a file’s content as a standard output</a:t>
                      </a:r>
                      <a:endParaRPr lang="en-IN" dirty="0"/>
                    </a:p>
                  </a:txBody>
                  <a:tcPr/>
                </a:tc>
              </a:tr>
              <a:tr h="384951">
                <a:tc>
                  <a:txBody>
                    <a:bodyPr/>
                    <a:lstStyle/>
                    <a:p>
                      <a:r>
                        <a:rPr lang="en-US" dirty="0" err="1" smtClean="0"/>
                        <a:t>grep</a:t>
                      </a:r>
                      <a:endParaRPr lang="en-IN" dirty="0"/>
                    </a:p>
                  </a:txBody>
                  <a:tcPr/>
                </a:tc>
                <a:tc>
                  <a:txBody>
                    <a:bodyPr/>
                    <a:lstStyle/>
                    <a:p>
                      <a:r>
                        <a:rPr lang="en-US" dirty="0" smtClean="0"/>
                        <a:t>Searches a string within a file</a:t>
                      </a:r>
                      <a:endParaRPr lang="en-IN" dirty="0"/>
                    </a:p>
                  </a:txBody>
                  <a:tcPr/>
                </a:tc>
              </a:tr>
            </a:tbl>
          </a:graphicData>
        </a:graphic>
      </p:graphicFrame>
    </p:spTree>
    <p:extLst>
      <p:ext uri="{BB962C8B-B14F-4D97-AF65-F5344CB8AC3E}">
        <p14:creationId xmlns:p14="http://schemas.microsoft.com/office/powerpoint/2010/main" val="22929248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800" b="1" dirty="0" smtClean="0">
                <a:solidFill>
                  <a:srgbClr val="002060"/>
                </a:solidFill>
              </a:rPr>
              <a:t>Thank you</a:t>
            </a:r>
            <a:endParaRPr lang="en-IN" sz="8800" b="1" dirty="0">
              <a:solidFill>
                <a:srgbClr val="002060"/>
              </a:solidFill>
            </a:endParaRPr>
          </a:p>
        </p:txBody>
      </p:sp>
    </p:spTree>
    <p:extLst>
      <p:ext uri="{BB962C8B-B14F-4D97-AF65-F5344CB8AC3E}">
        <p14:creationId xmlns:p14="http://schemas.microsoft.com/office/powerpoint/2010/main" val="3252477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2060"/>
                </a:solidFill>
                <a:latin typeface="Times New Roman" panose="02020603050405020304" pitchFamily="18" charset="0"/>
                <a:cs typeface="Times New Roman" panose="02020603050405020304" pitchFamily="18" charset="0"/>
              </a:rPr>
              <a:t>Contiguous Memory Allocation</a:t>
            </a:r>
            <a:endParaRPr lang="en-IN" dirty="0"/>
          </a:p>
        </p:txBody>
      </p:sp>
      <p:sp>
        <p:nvSpPr>
          <p:cNvPr id="3" name="Content Placeholder 2"/>
          <p:cNvSpPr>
            <a:spLocks noGrp="1"/>
          </p:cNvSpPr>
          <p:nvPr>
            <p:ph idx="1"/>
          </p:nvPr>
        </p:nvSpPr>
        <p:spPr/>
        <p:txBody>
          <a:bodyPr/>
          <a:lstStyle/>
          <a:p>
            <a:r>
              <a:rPr lang="en-US" dirty="0">
                <a:solidFill>
                  <a:srgbClr val="002060"/>
                </a:solidFill>
              </a:rPr>
              <a:t>Contiguous Memory Allocation is a type of memory allocation technique where processes are allotted a continuous block of space in memory. </a:t>
            </a:r>
            <a:endParaRPr lang="en-US" dirty="0" smtClean="0">
              <a:solidFill>
                <a:srgbClr val="002060"/>
              </a:solidFill>
            </a:endParaRPr>
          </a:p>
          <a:p>
            <a:r>
              <a:rPr lang="en-US" dirty="0" smtClean="0">
                <a:solidFill>
                  <a:srgbClr val="FF0000"/>
                </a:solidFill>
              </a:rPr>
              <a:t>This </a:t>
            </a:r>
            <a:r>
              <a:rPr lang="en-US" dirty="0">
                <a:solidFill>
                  <a:srgbClr val="FF0000"/>
                </a:solidFill>
              </a:rPr>
              <a:t>block can be of fixed size for all the processes in a fixed-size partition scheme or can be of variable size depending on the requirements of the process in a variable-size partition scheme.</a:t>
            </a:r>
            <a:endParaRPr lang="en-IN" dirty="0">
              <a:solidFill>
                <a:srgbClr val="FF0000"/>
              </a:solidFill>
            </a:endParaRPr>
          </a:p>
        </p:txBody>
      </p:sp>
    </p:spTree>
    <p:extLst>
      <p:ext uri="{BB962C8B-B14F-4D97-AF65-F5344CB8AC3E}">
        <p14:creationId xmlns:p14="http://schemas.microsoft.com/office/powerpoint/2010/main" val="61845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latin typeface="Times New Roman" panose="02020603050405020304" pitchFamily="18" charset="0"/>
                <a:cs typeface="Times New Roman" panose="02020603050405020304" pitchFamily="18" charset="0"/>
              </a:rPr>
              <a:t>What is Contiguous Memory Allocation in OS?</a:t>
            </a:r>
            <a:endParaRPr lang="en-IN" dirty="0"/>
          </a:p>
        </p:txBody>
      </p:sp>
      <p:sp>
        <p:nvSpPr>
          <p:cNvPr id="3" name="Content Placeholder 2"/>
          <p:cNvSpPr>
            <a:spLocks noGrp="1"/>
          </p:cNvSpPr>
          <p:nvPr>
            <p:ph idx="1"/>
          </p:nvPr>
        </p:nvSpPr>
        <p:spPr>
          <a:xfrm>
            <a:off x="1295401" y="2556931"/>
            <a:ext cx="9976944" cy="3433965"/>
          </a:xfrm>
        </p:spPr>
        <p:txBody>
          <a:bodyPr>
            <a:normAutofit fontScale="92500"/>
          </a:bodyPr>
          <a:lstStyle/>
          <a:p>
            <a:pPr algn="just"/>
            <a:r>
              <a:rPr lang="en-US" dirty="0">
                <a:solidFill>
                  <a:srgbClr val="002060"/>
                </a:solidFill>
                <a:latin typeface="Times New Roman" panose="02020603050405020304" pitchFamily="18" charset="0"/>
                <a:cs typeface="Times New Roman" panose="02020603050405020304" pitchFamily="18" charset="0"/>
              </a:rPr>
              <a:t>Contiguous memory allocation in the operating system is a memory allocation technique. But what is memory allocation? When a program or process is to be executed, it needs some space in the memory. For this reason, some part of the memory has to be allotted to a process according to its requirements. This process is called memory allocation</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solidFill>
                  <a:srgbClr val="7030A0"/>
                </a:solidFill>
                <a:latin typeface="Times New Roman" panose="02020603050405020304" pitchFamily="18" charset="0"/>
                <a:cs typeface="Times New Roman" panose="02020603050405020304" pitchFamily="18" charset="0"/>
              </a:rPr>
              <a:t>One such memory allocation technique is contiguous memory allocation. As the name implies, we allocate contiguous blocks of memory to each process using this technique. So, whenever a process wants to enter the main memory, we allocate a continuous segment from the totally empty space to the process based on its size.</a:t>
            </a:r>
            <a:endParaRPr lang="en-IN"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666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171</TotalTime>
  <Words>5076</Words>
  <Application>Microsoft Office PowerPoint</Application>
  <PresentationFormat>Widescreen</PresentationFormat>
  <Paragraphs>376</Paragraphs>
  <Slides>78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Garamond</vt:lpstr>
      <vt:lpstr>Times New Roman</vt:lpstr>
      <vt:lpstr>Organic</vt:lpstr>
      <vt:lpstr>SWAPPING</vt:lpstr>
      <vt:lpstr>Swapping in Operating System</vt:lpstr>
      <vt:lpstr>Swapping in Operating System</vt:lpstr>
      <vt:lpstr>Swapping in Operating System: Below figure shows the swapping process in operating system:</vt:lpstr>
      <vt:lpstr>Swapping in Operating System Advantages:</vt:lpstr>
      <vt:lpstr>Swapping in Operating System Disadvantages:</vt:lpstr>
      <vt:lpstr>Contiguous Memory Allocation</vt:lpstr>
      <vt:lpstr>Contiguous Memory Allocation</vt:lpstr>
      <vt:lpstr>What is Contiguous Memory Allocation in OS?</vt:lpstr>
      <vt:lpstr>Contiguous Memory Allocation Techniques:</vt:lpstr>
      <vt:lpstr>Contiguous Memory Allocation Techniques: Fixed-size Partition Scheme</vt:lpstr>
      <vt:lpstr>Contiguous Memory Allocation Techniques: Fixed-size Partition Scheme</vt:lpstr>
      <vt:lpstr>Contiguous Memory Allocation Techniques: Fixed-size Partition Scheme</vt:lpstr>
      <vt:lpstr>Contiguous Memory Allocation Techniques: Fixed-size Partition Scheme</vt:lpstr>
      <vt:lpstr>Contiguous Memory Allocation Techniques: Fixed-size Partition Scheme</vt:lpstr>
      <vt:lpstr>Contiguous Memory Allocation Techniques: Fixed-size Partition Scheme</vt:lpstr>
      <vt:lpstr>Contiguous Memory Allocation Techniques: Variable-size Partition Scheme</vt:lpstr>
      <vt:lpstr>Contiguous Memory Allocation Techniques: Variable-size Partition Scheme</vt:lpstr>
      <vt:lpstr>Contiguous Memory Allocation Techniques: Variable-size Partition Scheme Advantages</vt:lpstr>
      <vt:lpstr>Contiguous Memory Allocation Techniques: Variable-size Partition Scheme Disadvantages</vt:lpstr>
      <vt:lpstr>Strategies Used for Contiguous Memory Allocation Input Queues</vt:lpstr>
      <vt:lpstr>Strategies Used for Contiguous Memory Allocation Input Queues</vt:lpstr>
      <vt:lpstr>Strategies Used for Contiguous Memory Allocation Input Queues</vt:lpstr>
      <vt:lpstr>Strategies Used for Contiguous Memory Allocation Input Queues: First-Fit Memory Allocation</vt:lpstr>
      <vt:lpstr>Strategies Used for Contiguous Memory Allocation Input Queues</vt:lpstr>
      <vt:lpstr>Strategies Used for Contiguous Memory Allocation Input Queues: Best-Fit Memory Allocation:</vt:lpstr>
      <vt:lpstr>Strategies Used for Contiguous Memory Allocation Input Queues</vt:lpstr>
      <vt:lpstr>Strategies Used for Contiguous Memory Allocation Input Queues Worst-Fit Memory Allocation:</vt:lpstr>
      <vt:lpstr>PowerPoint Presentation</vt:lpstr>
      <vt:lpstr>PowerPoint Presentation</vt:lpstr>
      <vt:lpstr>Paging </vt:lpstr>
      <vt:lpstr>Paging in Operating System</vt:lpstr>
      <vt:lpstr>Paging in Operating System</vt:lpstr>
      <vt:lpstr>Paging in Operating System</vt:lpstr>
      <vt:lpstr>Paging in Operating System</vt:lpstr>
      <vt:lpstr>PowerPoint Presentation</vt:lpstr>
      <vt:lpstr>Paging in Operating System</vt:lpstr>
      <vt:lpstr>Paging in Operating System</vt:lpstr>
      <vt:lpstr>Thank you</vt:lpstr>
      <vt:lpstr>Segmentation </vt:lpstr>
      <vt:lpstr>Segmentation in Operating System</vt:lpstr>
      <vt:lpstr>Segmentation in Operating System</vt:lpstr>
      <vt:lpstr>PowerPoint Presentation</vt:lpstr>
      <vt:lpstr>Translation of Two dimensional Logical Address to dimensional Physical Address.</vt:lpstr>
      <vt:lpstr>Translation of Two dimensional Logical Address to dimensional Physical Address.</vt:lpstr>
      <vt:lpstr>Advantages of Segmentation –</vt:lpstr>
      <vt:lpstr>Disadvantage of Segmentation –</vt:lpstr>
      <vt:lpstr>Introduction to Linux</vt:lpstr>
      <vt:lpstr>Linux Operating System</vt:lpstr>
      <vt:lpstr>Linux Operating System</vt:lpstr>
      <vt:lpstr>What is Linux</vt:lpstr>
      <vt:lpstr>What is Linux</vt:lpstr>
      <vt:lpstr>Linux Distribution</vt:lpstr>
      <vt:lpstr>Architecture of Linux</vt:lpstr>
      <vt:lpstr>Architecture of Linux</vt:lpstr>
      <vt:lpstr>Architecture of Linux</vt:lpstr>
      <vt:lpstr>Architecture of Linux</vt:lpstr>
      <vt:lpstr>Architecture of Linux</vt:lpstr>
      <vt:lpstr>Architecture of Linux</vt:lpstr>
      <vt:lpstr>Advantages of Linux</vt:lpstr>
      <vt:lpstr>Advantages of Linux</vt:lpstr>
      <vt:lpstr>Disadvantages of Linux</vt:lpstr>
      <vt:lpstr>Features of Linux</vt:lpstr>
      <vt:lpstr>Features of Linux</vt:lpstr>
      <vt:lpstr>Features of Linux</vt:lpstr>
      <vt:lpstr>Features of Linux</vt:lpstr>
      <vt:lpstr>Features of Linux</vt:lpstr>
      <vt:lpstr>Features of Linux</vt:lpstr>
      <vt:lpstr>Introduction to vi editor. </vt:lpstr>
      <vt:lpstr>introduction to vi editor. </vt:lpstr>
      <vt:lpstr>introduction to vi editor. </vt:lpstr>
      <vt:lpstr> Command Mode: When you first open a file in vi, you are in command mode. In command mode, you can use various keyboard commands to navigate file and perform various editing functions.  Here are some of most commonly used commands in command mode − </vt:lpstr>
      <vt:lpstr>introduction to vi editor. </vt:lpstr>
      <vt:lpstr>introduction to vi editor. </vt:lpstr>
      <vt:lpstr>introduction to vi editor. </vt:lpstr>
      <vt:lpstr>introduction to vi editor. </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SWAPPING</dc:title>
  <dc:creator>SOE-III</dc:creator>
  <cp:lastModifiedBy>SOE-III</cp:lastModifiedBy>
  <cp:revision>32</cp:revision>
  <dcterms:created xsi:type="dcterms:W3CDTF">2024-04-03T04:25:05Z</dcterms:created>
  <dcterms:modified xsi:type="dcterms:W3CDTF">2024-04-22T05:46:45Z</dcterms:modified>
</cp:coreProperties>
</file>