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ms-powerpoint.presentation.macroEnabled.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2921863-90E9-4DD6-817F-AE84D2913C3E}" type="datetimeFigureOut">
              <a:rPr lang="en-IN" smtClean="0"/>
              <a:t>09-02-2024</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772ECE7D-DDFF-42E3-8C61-F2C5DBBAC086}" type="slidenum">
              <a:rPr lang="en-IN" smtClean="0"/>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2921863-90E9-4DD6-817F-AE84D2913C3E}" type="datetimeFigureOut">
              <a:rPr lang="en-IN" smtClean="0"/>
              <a:t>09-02-2024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72ECE7D-DDFF-42E3-8C61-F2C5DBBAC08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2921863-90E9-4DD6-817F-AE84D2913C3E}" type="datetimeFigureOut">
              <a:rPr lang="en-IN" smtClean="0"/>
              <a:t>09-02-2024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72ECE7D-DDFF-42E3-8C61-F2C5DBBAC08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2921863-90E9-4DD6-817F-AE84D2913C3E}" type="datetimeFigureOut">
              <a:rPr lang="en-IN" smtClean="0"/>
              <a:t>09-02-2024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72ECE7D-DDFF-42E3-8C61-F2C5DBBAC08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2921863-90E9-4DD6-817F-AE84D2913C3E}" type="datetimeFigureOut">
              <a:rPr lang="en-IN" smtClean="0"/>
              <a:t>09-02-2024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72ECE7D-DDFF-42E3-8C61-F2C5DBBAC086}" type="slidenum">
              <a:rPr lang="en-IN" smtClean="0"/>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2921863-90E9-4DD6-817F-AE84D2913C3E}" type="datetimeFigureOut">
              <a:rPr lang="en-IN" smtClean="0"/>
              <a:t>09-02-2024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72ECE7D-DDFF-42E3-8C61-F2C5DBBAC08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2921863-90E9-4DD6-817F-AE84D2913C3E}" type="datetimeFigureOut">
              <a:rPr lang="en-IN" smtClean="0"/>
              <a:t>09-02-2024</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772ECE7D-DDFF-42E3-8C61-F2C5DBBAC08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2921863-90E9-4DD6-817F-AE84D2913C3E}" type="datetimeFigureOut">
              <a:rPr lang="en-IN" smtClean="0"/>
              <a:t>09-02-2024</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772ECE7D-DDFF-42E3-8C61-F2C5DBBAC08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2921863-90E9-4DD6-817F-AE84D2913C3E}" type="datetimeFigureOut">
              <a:rPr lang="en-IN" smtClean="0"/>
              <a:t>09-02-2024</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772ECE7D-DDFF-42E3-8C61-F2C5DBBAC086}" type="slidenum">
              <a:rPr lang="en-IN" smtClean="0"/>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2921863-90E9-4DD6-817F-AE84D2913C3E}" type="datetimeFigureOut">
              <a:rPr lang="en-IN" smtClean="0"/>
              <a:t>09-02-2024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72ECE7D-DDFF-42E3-8C61-F2C5DBBAC08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42921863-90E9-4DD6-817F-AE84D2913C3E}" type="datetimeFigureOut">
              <a:rPr lang="en-IN" smtClean="0"/>
              <a:t>09-02-2024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72ECE7D-DDFF-42E3-8C61-F2C5DBBAC086}" type="slidenum">
              <a:rPr lang="en-IN" smtClean="0"/>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2921863-90E9-4DD6-817F-AE84D2913C3E}" type="datetimeFigureOut">
              <a:rPr lang="en-IN" smtClean="0"/>
              <a:t>09-02-2024</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72ECE7D-DDFF-42E3-8C61-F2C5DBBAC086}" type="slidenum">
              <a:rPr lang="en-IN" smtClean="0"/>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CV WRITING TIPS</a:t>
            </a:r>
            <a:r>
              <a:rPr lang="en-IN" dirty="0"/>
              <a:t/>
            </a:r>
            <a:br>
              <a:rPr lang="en-IN" dirty="0"/>
            </a:b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753396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Internship(s)</a:t>
            </a:r>
            <a:r>
              <a:rPr lang="en-IN" dirty="0"/>
              <a:t/>
            </a:r>
            <a:br>
              <a:rPr lang="en-IN" dirty="0"/>
            </a:br>
            <a:endParaRPr lang="en-IN" dirty="0"/>
          </a:p>
        </p:txBody>
      </p:sp>
      <p:sp>
        <p:nvSpPr>
          <p:cNvPr id="3" name="Content Placeholder 2"/>
          <p:cNvSpPr>
            <a:spLocks noGrp="1"/>
          </p:cNvSpPr>
          <p:nvPr>
            <p:ph idx="1"/>
          </p:nvPr>
        </p:nvSpPr>
        <p:spPr/>
        <p:txBody>
          <a:bodyPr/>
          <a:lstStyle/>
          <a:p>
            <a:pPr marL="82296" indent="0">
              <a:buNone/>
            </a:pPr>
            <a:r>
              <a:rPr lang="en-US" dirty="0" smtClean="0"/>
              <a:t>Give </a:t>
            </a:r>
            <a:r>
              <a:rPr lang="en-US" dirty="0"/>
              <a:t>details of the company / institution / agency where you have done your internship and a brief description of the project.</a:t>
            </a:r>
            <a:endParaRPr lang="en-IN" dirty="0"/>
          </a:p>
          <a:p>
            <a:endParaRPr lang="en-IN" dirty="0"/>
          </a:p>
        </p:txBody>
      </p:sp>
    </p:spTree>
    <p:extLst>
      <p:ext uri="{BB962C8B-B14F-4D97-AF65-F5344CB8AC3E}">
        <p14:creationId xmlns:p14="http://schemas.microsoft.com/office/powerpoint/2010/main" val="4037030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Industrial visits</a:t>
            </a:r>
            <a:r>
              <a:rPr lang="en-IN" dirty="0"/>
              <a:t/>
            </a:r>
            <a:br>
              <a:rPr lang="en-IN" dirty="0"/>
            </a:br>
            <a:endParaRPr lang="en-IN" dirty="0"/>
          </a:p>
        </p:txBody>
      </p:sp>
      <p:sp>
        <p:nvSpPr>
          <p:cNvPr id="3" name="Content Placeholder 2"/>
          <p:cNvSpPr>
            <a:spLocks noGrp="1"/>
          </p:cNvSpPr>
          <p:nvPr>
            <p:ph idx="1"/>
          </p:nvPr>
        </p:nvSpPr>
        <p:spPr/>
        <p:txBody>
          <a:bodyPr/>
          <a:lstStyle/>
          <a:p>
            <a:pPr marL="82296" indent="0">
              <a:buNone/>
            </a:pPr>
            <a:r>
              <a:rPr lang="en-US" dirty="0" smtClean="0"/>
              <a:t>In </a:t>
            </a:r>
            <a:r>
              <a:rPr lang="en-US" dirty="0"/>
              <a:t>addition to the above, if you have visited any industry / facility, you need to mention the details viz. type and name of industry, processes / departments visited and key learnings out of the visit.</a:t>
            </a:r>
            <a:endParaRPr lang="en-IN" dirty="0"/>
          </a:p>
          <a:p>
            <a:endParaRPr lang="en-IN" dirty="0"/>
          </a:p>
        </p:txBody>
      </p:sp>
    </p:spTree>
    <p:extLst>
      <p:ext uri="{BB962C8B-B14F-4D97-AF65-F5344CB8AC3E}">
        <p14:creationId xmlns:p14="http://schemas.microsoft.com/office/powerpoint/2010/main" val="344849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Participation in Industry Competitions</a:t>
            </a:r>
            <a:r>
              <a:rPr lang="en-IN" dirty="0"/>
              <a:t/>
            </a:r>
            <a:br>
              <a:rPr lang="en-IN" dirty="0"/>
            </a:br>
            <a:endParaRPr lang="en-IN" dirty="0"/>
          </a:p>
        </p:txBody>
      </p:sp>
      <p:sp>
        <p:nvSpPr>
          <p:cNvPr id="3" name="Content Placeholder 2"/>
          <p:cNvSpPr>
            <a:spLocks noGrp="1"/>
          </p:cNvSpPr>
          <p:nvPr>
            <p:ph idx="1"/>
          </p:nvPr>
        </p:nvSpPr>
        <p:spPr/>
        <p:txBody>
          <a:bodyPr/>
          <a:lstStyle/>
          <a:p>
            <a:pPr marL="82296" indent="0">
              <a:buNone/>
            </a:pPr>
            <a:r>
              <a:rPr lang="en-US" dirty="0" smtClean="0"/>
              <a:t>You </a:t>
            </a:r>
            <a:r>
              <a:rPr lang="en-US" dirty="0"/>
              <a:t>need to provide relevant competition details if at all you have participated in any sort of the above</a:t>
            </a:r>
            <a:endParaRPr lang="en-IN" dirty="0"/>
          </a:p>
          <a:p>
            <a:endParaRPr lang="en-IN" dirty="0"/>
          </a:p>
        </p:txBody>
      </p:sp>
    </p:spTree>
    <p:extLst>
      <p:ext uri="{BB962C8B-B14F-4D97-AF65-F5344CB8AC3E}">
        <p14:creationId xmlns:p14="http://schemas.microsoft.com/office/powerpoint/2010/main" val="222778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Academic Project Details</a:t>
            </a:r>
            <a:r>
              <a:rPr lang="en-IN" dirty="0"/>
              <a:t/>
            </a:r>
            <a:br>
              <a:rPr lang="en-IN" dirty="0"/>
            </a:br>
            <a:endParaRPr lang="en-IN" dirty="0"/>
          </a:p>
        </p:txBody>
      </p:sp>
      <p:sp>
        <p:nvSpPr>
          <p:cNvPr id="3" name="Content Placeholder 2"/>
          <p:cNvSpPr>
            <a:spLocks noGrp="1"/>
          </p:cNvSpPr>
          <p:nvPr>
            <p:ph idx="1"/>
          </p:nvPr>
        </p:nvSpPr>
        <p:spPr/>
        <p:txBody>
          <a:bodyPr/>
          <a:lstStyle/>
          <a:p>
            <a:pPr marL="82296" indent="0">
              <a:buNone/>
            </a:pPr>
            <a:r>
              <a:rPr lang="en-US" dirty="0" smtClean="0"/>
              <a:t>Give </a:t>
            </a:r>
            <a:r>
              <a:rPr lang="en-US" dirty="0"/>
              <a:t>details of your projects in 2 / 3 lines by mentioning the principle and main features of it. </a:t>
            </a:r>
            <a:endParaRPr lang="en-US" dirty="0" smtClean="0"/>
          </a:p>
          <a:p>
            <a:pPr marL="82296" indent="0">
              <a:buNone/>
            </a:pPr>
            <a:r>
              <a:rPr lang="en-US" dirty="0" smtClean="0"/>
              <a:t>See </a:t>
            </a:r>
            <a:r>
              <a:rPr lang="en-US" dirty="0"/>
              <a:t>that your internship and project details sections should serve as fillers in the sense that any space is left in the CV it should fill it.</a:t>
            </a:r>
            <a:endParaRPr lang="en-IN" dirty="0"/>
          </a:p>
          <a:p>
            <a:endParaRPr lang="en-IN" dirty="0"/>
          </a:p>
        </p:txBody>
      </p:sp>
    </p:spTree>
    <p:extLst>
      <p:ext uri="{BB962C8B-B14F-4D97-AF65-F5344CB8AC3E}">
        <p14:creationId xmlns:p14="http://schemas.microsoft.com/office/powerpoint/2010/main" val="1704705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476672"/>
            <a:ext cx="7498080" cy="360040"/>
          </a:xfrm>
        </p:spPr>
        <p:txBody>
          <a:bodyPr>
            <a:normAutofit fontScale="90000"/>
          </a:bodyPr>
          <a:lstStyle/>
          <a:p>
            <a:pPr lvl="0"/>
            <a:r>
              <a:rPr lang="en-US" b="1" dirty="0"/>
              <a:t>Achievements</a:t>
            </a:r>
            <a:r>
              <a:rPr lang="en-IN" dirty="0"/>
              <a:t/>
            </a:r>
            <a:br>
              <a:rPr lang="en-IN" dirty="0"/>
            </a:br>
            <a:endParaRPr lang="en-IN" dirty="0"/>
          </a:p>
        </p:txBody>
      </p:sp>
      <p:sp>
        <p:nvSpPr>
          <p:cNvPr id="3" name="Content Placeholder 2"/>
          <p:cNvSpPr>
            <a:spLocks noGrp="1"/>
          </p:cNvSpPr>
          <p:nvPr>
            <p:ph idx="1"/>
          </p:nvPr>
        </p:nvSpPr>
        <p:spPr>
          <a:xfrm>
            <a:off x="1435608" y="836712"/>
            <a:ext cx="7498080" cy="5616624"/>
          </a:xfrm>
        </p:spPr>
        <p:txBody>
          <a:bodyPr>
            <a:normAutofit fontScale="32500" lnSpcReduction="20000"/>
          </a:bodyPr>
          <a:lstStyle/>
          <a:p>
            <a:r>
              <a:rPr lang="en-US" sz="5600" dirty="0" smtClean="0"/>
              <a:t>This </a:t>
            </a:r>
            <a:r>
              <a:rPr lang="en-US" sz="5600" dirty="0"/>
              <a:t>section is very important since you need to draw / extract your strengths from your achievements. The reason is, you have achieved some thing in any field means you are strong in that area. So you can group it under achievements list.</a:t>
            </a:r>
            <a:endParaRPr lang="en-IN" sz="5600" dirty="0"/>
          </a:p>
          <a:p>
            <a:r>
              <a:rPr lang="en-US" sz="5600" dirty="0"/>
              <a:t>You need to divide your achievements section in to 3 parts viz. academic, </a:t>
            </a:r>
            <a:r>
              <a:rPr lang="en-US" sz="5600" dirty="0" smtClean="0"/>
              <a:t>co-curricular </a:t>
            </a:r>
            <a:r>
              <a:rPr lang="en-US" sz="5600" dirty="0"/>
              <a:t>and extracurricular. </a:t>
            </a:r>
            <a:endParaRPr lang="en-IN" sz="5600" dirty="0"/>
          </a:p>
          <a:p>
            <a:r>
              <a:rPr lang="en-US" sz="5600" b="1" dirty="0"/>
              <a:t>Academic - </a:t>
            </a:r>
            <a:r>
              <a:rPr lang="en-US" sz="5600" dirty="0"/>
              <a:t> would host your achievement purely in academics right from school level but you need to mention biggest achievements first viz. your ranks, marks, medals / trophies you have won in competitions such as Olympiads (</a:t>
            </a:r>
            <a:r>
              <a:rPr lang="en-US" sz="5600" dirty="0" err="1"/>
              <a:t>maths</a:t>
            </a:r>
            <a:r>
              <a:rPr lang="en-US" sz="5600" dirty="0"/>
              <a:t>, science), </a:t>
            </a:r>
            <a:r>
              <a:rPr lang="en-US" sz="5600" dirty="0" err="1"/>
              <a:t>spellbee</a:t>
            </a:r>
            <a:r>
              <a:rPr lang="en-US" sz="5600" dirty="0"/>
              <a:t>, national Talent </a:t>
            </a:r>
            <a:r>
              <a:rPr lang="en-US" sz="5600" dirty="0" err="1"/>
              <a:t>Searh</a:t>
            </a:r>
            <a:r>
              <a:rPr lang="en-US" sz="5600" dirty="0"/>
              <a:t>, science exhibitions, inter-school / Inter-college / district / state-level essay-writing / elocution competitions or any other competitions where you got appreciation.</a:t>
            </a:r>
            <a:endParaRPr lang="en-IN" sz="5600" dirty="0"/>
          </a:p>
          <a:p>
            <a:r>
              <a:rPr lang="en-US" sz="5600" b="1" dirty="0" err="1"/>
              <a:t>Cocurricular</a:t>
            </a:r>
            <a:r>
              <a:rPr lang="en-US" sz="5600" b="1" dirty="0"/>
              <a:t> </a:t>
            </a:r>
            <a:r>
              <a:rPr lang="en-US" sz="5600" dirty="0"/>
              <a:t>– It refers to any activity that is connected to academics but it is not reflected in your marks / certificates viz. workshops, trainings, conferences, guest lectures, participations or prizes you got in technical fests within your college or other institutions particularly in NITs / IITs etc. The activities include paper / poster presentations, quiz, hackathons, coding contests, preparing models / robots any innovative projects / inventions / designing websites, maintaining tech related blogs / vlogs etc. Serving as </a:t>
            </a:r>
            <a:r>
              <a:rPr lang="en-US" sz="5600" dirty="0" err="1"/>
              <a:t>amember</a:t>
            </a:r>
            <a:r>
              <a:rPr lang="en-US" sz="5600" dirty="0"/>
              <a:t> / coordinator / organizer for association activities viz. IEEE, ISTE, CSI, ISHRAE etc. </a:t>
            </a:r>
            <a:endParaRPr lang="en-IN" sz="5600" dirty="0"/>
          </a:p>
        </p:txBody>
      </p:sp>
    </p:spTree>
    <p:extLst>
      <p:ext uri="{BB962C8B-B14F-4D97-AF65-F5344CB8AC3E}">
        <p14:creationId xmlns:p14="http://schemas.microsoft.com/office/powerpoint/2010/main" val="4207036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476672"/>
            <a:ext cx="7498080" cy="360040"/>
          </a:xfrm>
        </p:spPr>
        <p:txBody>
          <a:bodyPr>
            <a:normAutofit fontScale="90000"/>
          </a:bodyPr>
          <a:lstStyle/>
          <a:p>
            <a:pPr lvl="0"/>
            <a:r>
              <a:rPr lang="en-US" b="1" dirty="0"/>
              <a:t>Achievements</a:t>
            </a:r>
            <a:r>
              <a:rPr lang="en-IN" dirty="0"/>
              <a:t/>
            </a:r>
            <a:br>
              <a:rPr lang="en-IN" dirty="0"/>
            </a:br>
            <a:endParaRPr lang="en-IN" dirty="0"/>
          </a:p>
        </p:txBody>
      </p:sp>
      <p:sp>
        <p:nvSpPr>
          <p:cNvPr id="3" name="Content Placeholder 2"/>
          <p:cNvSpPr>
            <a:spLocks noGrp="1"/>
          </p:cNvSpPr>
          <p:nvPr>
            <p:ph idx="1"/>
          </p:nvPr>
        </p:nvSpPr>
        <p:spPr>
          <a:xfrm>
            <a:off x="1435608" y="836712"/>
            <a:ext cx="7498080" cy="5616624"/>
          </a:xfrm>
        </p:spPr>
        <p:txBody>
          <a:bodyPr>
            <a:normAutofit fontScale="40000" lnSpcReduction="20000"/>
          </a:bodyPr>
          <a:lstStyle/>
          <a:p>
            <a:r>
              <a:rPr lang="en-US" sz="5600" b="1" dirty="0" smtClean="0"/>
              <a:t>Extracurricular </a:t>
            </a:r>
            <a:r>
              <a:rPr lang="en-US" sz="5600" dirty="0"/>
              <a:t>– This is no way related to academics but very important in the sense that academic performance can not give any clues about a person’s personality, </a:t>
            </a:r>
            <a:r>
              <a:rPr lang="en-US" sz="5600" dirty="0" err="1"/>
              <a:t>behaviour</a:t>
            </a:r>
            <a:r>
              <a:rPr lang="en-US" sz="5600" dirty="0"/>
              <a:t>, social conduct etc. where as </a:t>
            </a:r>
            <a:r>
              <a:rPr lang="en-US" sz="5600" dirty="0" err="1"/>
              <a:t>cocurricular</a:t>
            </a:r>
            <a:r>
              <a:rPr lang="en-US" sz="5600" dirty="0"/>
              <a:t> and extracurricular activities show case the same. Under this section you may include your participation or prizes you have won in games, sports, NCC, NSS, literary (essay writing, elocution, debates, drawing, </a:t>
            </a:r>
            <a:r>
              <a:rPr lang="en-US" sz="5600" dirty="0" err="1"/>
              <a:t>painiting</a:t>
            </a:r>
            <a:r>
              <a:rPr lang="en-US" sz="5600" dirty="0"/>
              <a:t>, model making, crafts etc.), cultural (drama, skits, singing, dance, anchoring/compering, </a:t>
            </a:r>
            <a:r>
              <a:rPr lang="en-US" sz="5600" dirty="0" err="1"/>
              <a:t>antakshari</a:t>
            </a:r>
            <a:r>
              <a:rPr lang="en-US" sz="5600" dirty="0"/>
              <a:t>, </a:t>
            </a:r>
            <a:r>
              <a:rPr lang="en-US" sz="5600" dirty="0" err="1"/>
              <a:t>rangoli</a:t>
            </a:r>
            <a:r>
              <a:rPr lang="en-US" sz="5600" dirty="0"/>
              <a:t>, event management, coordinator / volunteer / organizer for various events within college or outside the college etc.) activities. Write as many achievements as possible to show case your skills and traits; achievement doesn’t mean winning a prize, participation is also considered as achievement since it gives an experience to you. When you are participating in any activity you are trying to accomplish some thing, you are not a spectator, you are a performer, winning or losing does not matter as long as you are learning from any activity and it gives you rich experience.  </a:t>
            </a:r>
            <a:r>
              <a:rPr lang="en-US" dirty="0"/>
              <a:t>   </a:t>
            </a:r>
            <a:endParaRPr lang="en-IN" dirty="0"/>
          </a:p>
          <a:p>
            <a:endParaRPr lang="en-IN" dirty="0"/>
          </a:p>
        </p:txBody>
      </p:sp>
    </p:spTree>
    <p:extLst>
      <p:ext uri="{BB962C8B-B14F-4D97-AF65-F5344CB8AC3E}">
        <p14:creationId xmlns:p14="http://schemas.microsoft.com/office/powerpoint/2010/main" val="2310244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Strengths</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pPr marL="82296" indent="0">
              <a:buNone/>
            </a:pPr>
            <a:r>
              <a:rPr lang="en-US" dirty="0" smtClean="0"/>
              <a:t>This </a:t>
            </a:r>
            <a:r>
              <a:rPr lang="en-US" dirty="0"/>
              <a:t>is the most important section in your CV as many students do not know how to identify their strengths. The critical part of identifying strengths is the way how you convert your achievement in to a strength. The same is explained below. </a:t>
            </a:r>
            <a:endParaRPr lang="en-US" dirty="0" smtClean="0"/>
          </a:p>
          <a:p>
            <a:pPr marL="82296" indent="0">
              <a:buNone/>
            </a:pPr>
            <a:r>
              <a:rPr lang="en-US" dirty="0" smtClean="0"/>
              <a:t>Before </a:t>
            </a:r>
            <a:r>
              <a:rPr lang="en-US" dirty="0"/>
              <a:t>identifying your strengths, let us first try to understand the nature of strengths, how are they different from your technical skills and how do they help you in your job or life in general. </a:t>
            </a:r>
            <a:endParaRPr lang="en-IN" dirty="0"/>
          </a:p>
        </p:txBody>
      </p:sp>
    </p:spTree>
    <p:extLst>
      <p:ext uri="{BB962C8B-B14F-4D97-AF65-F5344CB8AC3E}">
        <p14:creationId xmlns:p14="http://schemas.microsoft.com/office/powerpoint/2010/main" val="3169857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22114"/>
          </a:xfrm>
        </p:spPr>
        <p:txBody>
          <a:bodyPr>
            <a:noAutofit/>
          </a:bodyPr>
          <a:lstStyle/>
          <a:p>
            <a:r>
              <a:rPr lang="en-US" sz="1200" dirty="0">
                <a:effectLst/>
              </a:rPr>
              <a:t>Basically talent is some thing that you possess without learning / practice; you are aware of it, some times you are not aware of your own talent. But skills are acquired through conscious learning efforts by way of practice / rehearsal / exercise. Skill types are explained below</a:t>
            </a:r>
            <a:r>
              <a:rPr lang="en-US" sz="1200" dirty="0" smtClean="0">
                <a:effectLst/>
              </a:rPr>
              <a:t>.</a:t>
            </a:r>
            <a:endParaRPr lang="en-IN" sz="1200" dirty="0"/>
          </a:p>
        </p:txBody>
      </p:sp>
      <p:sp>
        <p:nvSpPr>
          <p:cNvPr id="3" name="Content Placeholder 2"/>
          <p:cNvSpPr>
            <a:spLocks noGrp="1"/>
          </p:cNvSpPr>
          <p:nvPr>
            <p:ph idx="1"/>
          </p:nvPr>
        </p:nvSpPr>
        <p:spPr>
          <a:xfrm>
            <a:off x="1435608" y="908720"/>
            <a:ext cx="7498080" cy="5904656"/>
          </a:xfrm>
        </p:spPr>
        <p:txBody>
          <a:bodyPr/>
          <a:lstStyle/>
          <a:p>
            <a:pPr marL="82296" indent="0">
              <a:buNone/>
            </a:pPr>
            <a:endParaRPr lang="en-US" dirty="0" smtClean="0"/>
          </a:p>
          <a:p>
            <a:pPr marL="82296" indent="0">
              <a:buNone/>
            </a:pPr>
            <a:endParaRPr lang="en-US" dirty="0"/>
          </a:p>
          <a:p>
            <a:pPr marL="82296" indent="0">
              <a:buNone/>
            </a:pPr>
            <a:endParaRPr lang="en-US" dirty="0" smtClean="0"/>
          </a:p>
          <a:p>
            <a:pPr marL="82296" indent="0">
              <a:buNone/>
            </a:pPr>
            <a:endParaRPr lang="en-IN" dirty="0"/>
          </a:p>
        </p:txBody>
      </p:sp>
      <p:graphicFrame>
        <p:nvGraphicFramePr>
          <p:cNvPr id="14" name="Table 13"/>
          <p:cNvGraphicFramePr>
            <a:graphicFrameLocks noGrp="1"/>
          </p:cNvGraphicFramePr>
          <p:nvPr>
            <p:extLst>
              <p:ext uri="{D42A27DB-BD31-4B8C-83A1-F6EECF244321}">
                <p14:modId xmlns:p14="http://schemas.microsoft.com/office/powerpoint/2010/main" val="3972440945"/>
              </p:ext>
            </p:extLst>
          </p:nvPr>
        </p:nvGraphicFramePr>
        <p:xfrm>
          <a:off x="1912942" y="2441540"/>
          <a:ext cx="6030595" cy="3359595"/>
        </p:xfrm>
        <a:graphic>
          <a:graphicData uri="http://schemas.openxmlformats.org/drawingml/2006/table">
            <a:tbl>
              <a:tblPr firstRow="1" firstCol="1" bandRow="1">
                <a:tableStyleId>{5C22544A-7EE6-4342-B048-85BDC9FD1C3A}</a:tableStyleId>
              </a:tblPr>
              <a:tblGrid>
                <a:gridCol w="2995295"/>
                <a:gridCol w="3035300"/>
              </a:tblGrid>
              <a:tr h="0">
                <a:tc>
                  <a:txBody>
                    <a:bodyPr/>
                    <a:lstStyle/>
                    <a:p>
                      <a:pPr marL="457200" algn="ctr">
                        <a:lnSpc>
                          <a:spcPct val="107000"/>
                        </a:lnSpc>
                        <a:spcAft>
                          <a:spcPts val="0"/>
                        </a:spcAft>
                      </a:pPr>
                      <a:r>
                        <a:rPr lang="en-US" sz="1400" dirty="0">
                          <a:effectLst/>
                        </a:rPr>
                        <a:t>HARD SKILLS</a:t>
                      </a:r>
                      <a:endParaRPr lang="en-IN" sz="1100" dirty="0">
                        <a:effectLst/>
                        <a:latin typeface="Calibri"/>
                        <a:ea typeface="Calibri"/>
                        <a:cs typeface="Times New Roman"/>
                      </a:endParaRPr>
                    </a:p>
                  </a:txBody>
                  <a:tcPr marL="68580" marR="68580" marT="0" marB="0"/>
                </a:tc>
                <a:tc>
                  <a:txBody>
                    <a:bodyPr/>
                    <a:lstStyle/>
                    <a:p>
                      <a:pPr marL="457200" algn="ctr">
                        <a:lnSpc>
                          <a:spcPct val="107000"/>
                        </a:lnSpc>
                        <a:spcAft>
                          <a:spcPts val="0"/>
                        </a:spcAft>
                      </a:pPr>
                      <a:r>
                        <a:rPr lang="en-US" sz="1400">
                          <a:effectLst/>
                        </a:rPr>
                        <a:t>Soft Skills</a:t>
                      </a:r>
                      <a:endParaRPr lang="en-IN" sz="1100">
                        <a:effectLst/>
                        <a:latin typeface="Calibri"/>
                        <a:ea typeface="Calibri"/>
                        <a:cs typeface="Times New Roman"/>
                      </a:endParaRPr>
                    </a:p>
                  </a:txBody>
                  <a:tcPr marL="68580" marR="68580" marT="0" marB="0"/>
                </a:tc>
              </a:tr>
              <a:tr h="0">
                <a:tc>
                  <a:txBody>
                    <a:bodyPr/>
                    <a:lstStyle/>
                    <a:p>
                      <a:pPr marL="457200" algn="just">
                        <a:lnSpc>
                          <a:spcPct val="107000"/>
                        </a:lnSpc>
                        <a:spcAft>
                          <a:spcPts val="0"/>
                        </a:spcAft>
                      </a:pPr>
                      <a:r>
                        <a:rPr lang="en-US" sz="1200" dirty="0">
                          <a:effectLst/>
                        </a:rPr>
                        <a:t>Technical skills</a:t>
                      </a:r>
                      <a:endParaRPr lang="en-IN" sz="1100" dirty="0">
                        <a:effectLst/>
                        <a:latin typeface="Calibri"/>
                        <a:ea typeface="Calibri"/>
                        <a:cs typeface="Times New Roman"/>
                      </a:endParaRPr>
                    </a:p>
                  </a:txBody>
                  <a:tcPr marL="68580" marR="68580" marT="0" marB="0"/>
                </a:tc>
                <a:tc>
                  <a:txBody>
                    <a:bodyPr/>
                    <a:lstStyle/>
                    <a:p>
                      <a:pPr marL="457200" algn="just">
                        <a:lnSpc>
                          <a:spcPct val="107000"/>
                        </a:lnSpc>
                        <a:spcAft>
                          <a:spcPts val="0"/>
                        </a:spcAft>
                      </a:pPr>
                      <a:r>
                        <a:rPr lang="en-US" sz="1200" dirty="0" err="1">
                          <a:effectLst/>
                        </a:rPr>
                        <a:t>Behaviuoral</a:t>
                      </a:r>
                      <a:r>
                        <a:rPr lang="en-US" sz="1200" dirty="0">
                          <a:effectLst/>
                        </a:rPr>
                        <a:t> skills</a:t>
                      </a:r>
                      <a:endParaRPr lang="en-IN" sz="1100" dirty="0">
                        <a:effectLst/>
                        <a:latin typeface="Calibri"/>
                        <a:ea typeface="Calibri"/>
                        <a:cs typeface="Times New Roman"/>
                      </a:endParaRPr>
                    </a:p>
                  </a:txBody>
                  <a:tcPr marL="68580" marR="68580" marT="0" marB="0"/>
                </a:tc>
              </a:tr>
              <a:tr h="0">
                <a:tc>
                  <a:txBody>
                    <a:bodyPr/>
                    <a:lstStyle/>
                    <a:p>
                      <a:pPr marL="457200" algn="just">
                        <a:lnSpc>
                          <a:spcPct val="107000"/>
                        </a:lnSpc>
                        <a:spcAft>
                          <a:spcPts val="0"/>
                        </a:spcAft>
                      </a:pPr>
                      <a:r>
                        <a:rPr lang="en-US" sz="1200">
                          <a:effectLst/>
                        </a:rPr>
                        <a:t>Tangible – you can see, touch</a:t>
                      </a:r>
                      <a:endParaRPr lang="en-IN" sz="1100">
                        <a:effectLst/>
                        <a:latin typeface="Calibri"/>
                        <a:ea typeface="Calibri"/>
                        <a:cs typeface="Times New Roman"/>
                      </a:endParaRPr>
                    </a:p>
                  </a:txBody>
                  <a:tcPr marL="68580" marR="68580" marT="0" marB="0"/>
                </a:tc>
                <a:tc>
                  <a:txBody>
                    <a:bodyPr/>
                    <a:lstStyle/>
                    <a:p>
                      <a:pPr marL="457200" algn="just">
                        <a:lnSpc>
                          <a:spcPct val="107000"/>
                        </a:lnSpc>
                        <a:spcAft>
                          <a:spcPts val="0"/>
                        </a:spcAft>
                      </a:pPr>
                      <a:r>
                        <a:rPr lang="en-US" sz="1200">
                          <a:effectLst/>
                        </a:rPr>
                        <a:t>Intangible – only feel / experience them</a:t>
                      </a:r>
                      <a:endParaRPr lang="en-IN" sz="1100">
                        <a:effectLst/>
                        <a:latin typeface="Calibri"/>
                        <a:ea typeface="Calibri"/>
                        <a:cs typeface="Times New Roman"/>
                      </a:endParaRPr>
                    </a:p>
                  </a:txBody>
                  <a:tcPr marL="68580" marR="68580" marT="0" marB="0"/>
                </a:tc>
              </a:tr>
              <a:tr h="0">
                <a:tc>
                  <a:txBody>
                    <a:bodyPr/>
                    <a:lstStyle/>
                    <a:p>
                      <a:pPr marL="457200" algn="just">
                        <a:lnSpc>
                          <a:spcPct val="107000"/>
                        </a:lnSpc>
                        <a:spcAft>
                          <a:spcPts val="0"/>
                        </a:spcAft>
                      </a:pPr>
                      <a:r>
                        <a:rPr lang="en-US" sz="1200">
                          <a:effectLst/>
                        </a:rPr>
                        <a:t>Cognitive in nature</a:t>
                      </a:r>
                      <a:endParaRPr lang="en-IN" sz="1100">
                        <a:effectLst/>
                        <a:latin typeface="Calibri"/>
                        <a:ea typeface="Calibri"/>
                        <a:cs typeface="Times New Roman"/>
                      </a:endParaRPr>
                    </a:p>
                  </a:txBody>
                  <a:tcPr marL="68580" marR="68580" marT="0" marB="0"/>
                </a:tc>
                <a:tc>
                  <a:txBody>
                    <a:bodyPr/>
                    <a:lstStyle/>
                    <a:p>
                      <a:pPr marL="457200" algn="just">
                        <a:lnSpc>
                          <a:spcPct val="107000"/>
                        </a:lnSpc>
                        <a:spcAft>
                          <a:spcPts val="0"/>
                        </a:spcAft>
                      </a:pPr>
                      <a:r>
                        <a:rPr lang="en-US" sz="1200">
                          <a:effectLst/>
                        </a:rPr>
                        <a:t>Affective nature</a:t>
                      </a:r>
                      <a:endParaRPr lang="en-IN" sz="1100">
                        <a:effectLst/>
                        <a:latin typeface="Calibri"/>
                        <a:ea typeface="Calibri"/>
                        <a:cs typeface="Times New Roman"/>
                      </a:endParaRPr>
                    </a:p>
                  </a:txBody>
                  <a:tcPr marL="68580" marR="68580" marT="0" marB="0"/>
                </a:tc>
              </a:tr>
              <a:tr h="0">
                <a:tc>
                  <a:txBody>
                    <a:bodyPr/>
                    <a:lstStyle/>
                    <a:p>
                      <a:pPr marL="457200" algn="just">
                        <a:lnSpc>
                          <a:spcPct val="107000"/>
                        </a:lnSpc>
                        <a:spcAft>
                          <a:spcPts val="0"/>
                        </a:spcAft>
                      </a:pPr>
                      <a:r>
                        <a:rPr lang="en-US" sz="1200">
                          <a:effectLst/>
                        </a:rPr>
                        <a:t>You can master them with practice</a:t>
                      </a:r>
                      <a:endParaRPr lang="en-IN" sz="1100">
                        <a:effectLst/>
                        <a:latin typeface="Calibri"/>
                        <a:ea typeface="Calibri"/>
                        <a:cs typeface="Times New Roman"/>
                      </a:endParaRPr>
                    </a:p>
                  </a:txBody>
                  <a:tcPr marL="68580" marR="68580" marT="0" marB="0"/>
                </a:tc>
                <a:tc>
                  <a:txBody>
                    <a:bodyPr/>
                    <a:lstStyle/>
                    <a:p>
                      <a:pPr marL="457200" algn="just">
                        <a:lnSpc>
                          <a:spcPct val="107000"/>
                        </a:lnSpc>
                        <a:spcAft>
                          <a:spcPts val="0"/>
                        </a:spcAft>
                      </a:pPr>
                      <a:r>
                        <a:rPr lang="en-US" sz="1200">
                          <a:effectLst/>
                        </a:rPr>
                        <a:t>You can master them with practice</a:t>
                      </a:r>
                      <a:endParaRPr lang="en-IN" sz="1100">
                        <a:effectLst/>
                        <a:latin typeface="Calibri"/>
                        <a:ea typeface="Calibri"/>
                        <a:cs typeface="Times New Roman"/>
                      </a:endParaRPr>
                    </a:p>
                  </a:txBody>
                  <a:tcPr marL="68580" marR="68580" marT="0" marB="0"/>
                </a:tc>
              </a:tr>
              <a:tr h="0">
                <a:tc>
                  <a:txBody>
                    <a:bodyPr/>
                    <a:lstStyle/>
                    <a:p>
                      <a:pPr marL="457200" algn="just">
                        <a:lnSpc>
                          <a:spcPct val="107000"/>
                        </a:lnSpc>
                        <a:spcAft>
                          <a:spcPts val="0"/>
                        </a:spcAft>
                      </a:pPr>
                      <a:r>
                        <a:rPr lang="en-US" sz="1200">
                          <a:effectLst/>
                        </a:rPr>
                        <a:t>Examples-</a:t>
                      </a:r>
                      <a:endParaRPr lang="en-IN" sz="1100">
                        <a:effectLst/>
                      </a:endParaRPr>
                    </a:p>
                    <a:p>
                      <a:pPr marL="457200" algn="just">
                        <a:lnSpc>
                          <a:spcPct val="107000"/>
                        </a:lnSpc>
                        <a:spcAft>
                          <a:spcPts val="0"/>
                        </a:spcAft>
                      </a:pPr>
                      <a:r>
                        <a:rPr lang="en-US" sz="1200">
                          <a:effectLst/>
                        </a:rPr>
                        <a:t>Drawing, playing, driving, repairing, welding, coding, language learning, singing, dancing, all engineering and technology related skills</a:t>
                      </a:r>
                      <a:endParaRPr lang="en-IN" sz="1100">
                        <a:effectLst/>
                      </a:endParaRPr>
                    </a:p>
                    <a:p>
                      <a:pPr marL="457200" algn="just">
                        <a:lnSpc>
                          <a:spcPct val="107000"/>
                        </a:lnSpc>
                        <a:spcAft>
                          <a:spcPts val="0"/>
                        </a:spcAft>
                      </a:pPr>
                      <a:r>
                        <a:rPr lang="en-US" sz="1200">
                          <a:effectLst/>
                        </a:rPr>
                        <a:t> </a:t>
                      </a:r>
                      <a:endParaRPr lang="en-IN" sz="1100">
                        <a:effectLst/>
                        <a:latin typeface="Calibri"/>
                        <a:ea typeface="Calibri"/>
                        <a:cs typeface="Times New Roman"/>
                      </a:endParaRPr>
                    </a:p>
                  </a:txBody>
                  <a:tcPr marL="68580" marR="68580" marT="0" marB="0"/>
                </a:tc>
                <a:tc>
                  <a:txBody>
                    <a:bodyPr/>
                    <a:lstStyle/>
                    <a:p>
                      <a:pPr marL="457200" algn="just">
                        <a:lnSpc>
                          <a:spcPct val="107000"/>
                        </a:lnSpc>
                        <a:spcAft>
                          <a:spcPts val="0"/>
                        </a:spcAft>
                      </a:pPr>
                      <a:r>
                        <a:rPr lang="en-US" sz="1200">
                          <a:effectLst/>
                        </a:rPr>
                        <a:t>Examples- </a:t>
                      </a:r>
                      <a:endParaRPr lang="en-IN" sz="1100">
                        <a:effectLst/>
                      </a:endParaRPr>
                    </a:p>
                    <a:p>
                      <a:pPr marL="457200" algn="just">
                        <a:lnSpc>
                          <a:spcPct val="107000"/>
                        </a:lnSpc>
                        <a:spcAft>
                          <a:spcPts val="0"/>
                        </a:spcAft>
                      </a:pPr>
                      <a:r>
                        <a:rPr lang="en-US" sz="1200">
                          <a:effectLst/>
                        </a:rPr>
                        <a:t>Presenting an idea, leadership skills, problem solving, creative thinking, analycal skills, critical thinking, emotional intelligence, discipline, persuation and negotiation skills (convincing others), empathy, optimism etc. </a:t>
                      </a:r>
                      <a:endParaRPr lang="en-IN" sz="1100">
                        <a:effectLst/>
                        <a:latin typeface="Calibri"/>
                        <a:ea typeface="Calibri"/>
                        <a:cs typeface="Times New Roman"/>
                      </a:endParaRPr>
                    </a:p>
                  </a:txBody>
                  <a:tcPr marL="68580" marR="68580" marT="0" marB="0"/>
                </a:tc>
              </a:tr>
              <a:tr h="0">
                <a:tc>
                  <a:txBody>
                    <a:bodyPr/>
                    <a:lstStyle/>
                    <a:p>
                      <a:pPr marL="457200" algn="just">
                        <a:lnSpc>
                          <a:spcPct val="107000"/>
                        </a:lnSpc>
                        <a:spcAft>
                          <a:spcPts val="0"/>
                        </a:spcAft>
                      </a:pPr>
                      <a:r>
                        <a:rPr lang="en-US" sz="1200" dirty="0">
                          <a:effectLst/>
                        </a:rPr>
                        <a:t>India’s students are pretty strong in technical skills</a:t>
                      </a:r>
                      <a:endParaRPr lang="en-IN" sz="1100" dirty="0">
                        <a:effectLst/>
                        <a:latin typeface="Calibri"/>
                        <a:ea typeface="Calibri"/>
                        <a:cs typeface="Times New Roman"/>
                      </a:endParaRPr>
                    </a:p>
                  </a:txBody>
                  <a:tcPr marL="68580" marR="68580" marT="0" marB="0"/>
                </a:tc>
                <a:tc>
                  <a:txBody>
                    <a:bodyPr/>
                    <a:lstStyle/>
                    <a:p>
                      <a:pPr marL="457200" algn="just">
                        <a:lnSpc>
                          <a:spcPct val="107000"/>
                        </a:lnSpc>
                        <a:spcAft>
                          <a:spcPts val="0"/>
                        </a:spcAft>
                      </a:pPr>
                      <a:r>
                        <a:rPr lang="en-US" sz="1200" dirty="0">
                          <a:effectLst/>
                        </a:rPr>
                        <a:t>The reason for their poor show is only because lack of soft skills as stated above</a:t>
                      </a:r>
                      <a:endParaRPr lang="en-IN" sz="1100" dirty="0">
                        <a:effectLst/>
                        <a:latin typeface="Calibri"/>
                        <a:ea typeface="Calibri"/>
                        <a:cs typeface="Times New Roman"/>
                      </a:endParaRPr>
                    </a:p>
                  </a:txBody>
                  <a:tcPr marL="68580" marR="68580" marT="0" marB="0"/>
                </a:tc>
              </a:tr>
            </a:tbl>
          </a:graphicData>
        </a:graphic>
      </p:graphicFrame>
      <p:sp>
        <p:nvSpPr>
          <p:cNvPr id="15" name="Rectangle: Rounded Corners 1"/>
          <p:cNvSpPr/>
          <p:nvPr/>
        </p:nvSpPr>
        <p:spPr>
          <a:xfrm>
            <a:off x="4246250" y="1109859"/>
            <a:ext cx="1363980" cy="388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800" b="1" dirty="0">
                <a:effectLst/>
                <a:ea typeface="Calibri"/>
                <a:cs typeface="Times New Roman"/>
              </a:rPr>
              <a:t>SKILLS</a:t>
            </a:r>
            <a:endParaRPr lang="en-IN" sz="1100" dirty="0">
              <a:effectLst/>
              <a:ea typeface="Calibri"/>
              <a:cs typeface="Times New Roman"/>
            </a:endParaRPr>
          </a:p>
        </p:txBody>
      </p:sp>
      <p:cxnSp>
        <p:nvCxnSpPr>
          <p:cNvPr id="16" name="Straight Arrow Connector 15"/>
          <p:cNvCxnSpPr/>
          <p:nvPr/>
        </p:nvCxnSpPr>
        <p:spPr>
          <a:xfrm>
            <a:off x="4920620" y="1498479"/>
            <a:ext cx="7620" cy="2209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2699792" y="1696599"/>
            <a:ext cx="4450080" cy="228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149872" y="1719459"/>
            <a:ext cx="7620" cy="2209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6"/>
          <p:cNvSpPr/>
          <p:nvPr/>
        </p:nvSpPr>
        <p:spPr>
          <a:xfrm>
            <a:off x="6444208" y="1953414"/>
            <a:ext cx="1363980" cy="388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800" b="1" dirty="0">
                <a:effectLst/>
                <a:ea typeface="Calibri"/>
                <a:cs typeface="Times New Roman"/>
              </a:rPr>
              <a:t>Soft Skills</a:t>
            </a:r>
            <a:endParaRPr lang="en-IN" sz="1100" dirty="0">
              <a:effectLst/>
              <a:ea typeface="Calibri"/>
              <a:cs typeface="Times New Roman"/>
            </a:endParaRPr>
          </a:p>
        </p:txBody>
      </p:sp>
      <p:sp>
        <p:nvSpPr>
          <p:cNvPr id="20" name="Rectangle: Rounded Corners 7"/>
          <p:cNvSpPr/>
          <p:nvPr/>
        </p:nvSpPr>
        <p:spPr>
          <a:xfrm>
            <a:off x="1875686" y="1964806"/>
            <a:ext cx="1663452" cy="388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800" b="1" dirty="0">
                <a:effectLst/>
                <a:ea typeface="Calibri"/>
                <a:cs typeface="Times New Roman"/>
              </a:rPr>
              <a:t>Hard Skills</a:t>
            </a:r>
            <a:endParaRPr lang="en-IN" sz="1100" dirty="0">
              <a:effectLst/>
              <a:ea typeface="Calibri"/>
              <a:cs typeface="Times New Roman"/>
            </a:endParaRPr>
          </a:p>
        </p:txBody>
      </p:sp>
      <p:cxnSp>
        <p:nvCxnSpPr>
          <p:cNvPr id="21" name="Straight Arrow Connector 20"/>
          <p:cNvCxnSpPr/>
          <p:nvPr/>
        </p:nvCxnSpPr>
        <p:spPr>
          <a:xfrm>
            <a:off x="2699792" y="1719459"/>
            <a:ext cx="7620" cy="2209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475656" y="5733256"/>
            <a:ext cx="7200800" cy="1015663"/>
          </a:xfrm>
          <a:prstGeom prst="rect">
            <a:avLst/>
          </a:prstGeom>
        </p:spPr>
        <p:txBody>
          <a:bodyPr wrap="square">
            <a:spAutoFit/>
          </a:bodyPr>
          <a:lstStyle/>
          <a:p>
            <a:r>
              <a:rPr lang="en-US" sz="1200" dirty="0"/>
              <a:t>You need to write at least 5 or 6 strengths under the section – strengths in your CV. Many students inadvertently write the strengths either all intrapersonal or all interpersonal skills leaving the </a:t>
            </a:r>
            <a:r>
              <a:rPr lang="en-US" sz="1200" dirty="0" err="1"/>
              <a:t>interviwer</a:t>
            </a:r>
            <a:r>
              <a:rPr lang="en-US" sz="1200" dirty="0"/>
              <a:t> guessing about your real personality. If all your skills are either intrapersonal or interpersonal, there is no balance in personality. Therefore, try to strike a balance in your personality by mentioning three </a:t>
            </a:r>
            <a:r>
              <a:rPr lang="en-US" sz="1200" dirty="0" err="1"/>
              <a:t>intrapersal</a:t>
            </a:r>
            <a:r>
              <a:rPr lang="en-US" sz="1200" dirty="0"/>
              <a:t> skills and three interpersonal skills in your strengths list in your CV.</a:t>
            </a:r>
            <a:endParaRPr lang="en-IN" sz="1200" dirty="0"/>
          </a:p>
        </p:txBody>
      </p:sp>
    </p:spTree>
    <p:extLst>
      <p:ext uri="{BB962C8B-B14F-4D97-AF65-F5344CB8AC3E}">
        <p14:creationId xmlns:p14="http://schemas.microsoft.com/office/powerpoint/2010/main" val="285439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a:off x="4949190" y="949365"/>
            <a:ext cx="7620" cy="2209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2777490" y="1147485"/>
            <a:ext cx="4450080" cy="228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2785110" y="1155105"/>
            <a:ext cx="7620" cy="2209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7219950" y="1155105"/>
            <a:ext cx="7620" cy="2209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14"/>
          <p:cNvSpPr/>
          <p:nvPr/>
        </p:nvSpPr>
        <p:spPr>
          <a:xfrm>
            <a:off x="5673090" y="1405295"/>
            <a:ext cx="2643326" cy="38862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800" b="1" dirty="0">
                <a:effectLst/>
                <a:ea typeface="Calibri"/>
                <a:cs typeface="Times New Roman"/>
              </a:rPr>
              <a:t>Interpersonal Skills</a:t>
            </a:r>
            <a:endParaRPr lang="en-IN" sz="1100" dirty="0">
              <a:effectLst/>
              <a:ea typeface="Calibri"/>
              <a:cs typeface="Times New Roman"/>
            </a:endParaRPr>
          </a:p>
        </p:txBody>
      </p:sp>
      <p:sp>
        <p:nvSpPr>
          <p:cNvPr id="9" name="Rectangle: Rounded Corners 15"/>
          <p:cNvSpPr/>
          <p:nvPr/>
        </p:nvSpPr>
        <p:spPr>
          <a:xfrm>
            <a:off x="2145030" y="1382435"/>
            <a:ext cx="2293620" cy="38862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800" b="1">
                <a:effectLst/>
                <a:ea typeface="Calibri"/>
                <a:cs typeface="Times New Roman"/>
              </a:rPr>
              <a:t>Intrapersonal Skills</a:t>
            </a:r>
            <a:endParaRPr lang="en-IN" sz="1100">
              <a:effectLst/>
              <a:ea typeface="Calibri"/>
              <a:cs typeface="Times New Roman"/>
            </a:endParaRPr>
          </a:p>
        </p:txBody>
      </p:sp>
      <p:sp>
        <p:nvSpPr>
          <p:cNvPr id="10" name="Rectangle: Rounded Corners 1"/>
          <p:cNvSpPr/>
          <p:nvPr/>
        </p:nvSpPr>
        <p:spPr>
          <a:xfrm>
            <a:off x="2667000" y="548680"/>
            <a:ext cx="4800600" cy="388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800" b="1">
                <a:effectLst/>
                <a:ea typeface="Calibri"/>
                <a:cs typeface="Times New Roman"/>
              </a:rPr>
              <a:t>Broadly soft</a:t>
            </a:r>
            <a:r>
              <a:rPr lang="en-US" sz="1800">
                <a:effectLst/>
                <a:ea typeface="Calibri"/>
                <a:cs typeface="Times New Roman"/>
              </a:rPr>
              <a:t> skills may be further divided in to</a:t>
            </a:r>
            <a:endParaRPr lang="en-IN" sz="1100">
              <a:effectLst/>
              <a:ea typeface="Calibri"/>
              <a:cs typeface="Times New Roman"/>
            </a:endParaRPr>
          </a:p>
        </p:txBody>
      </p:sp>
      <p:sp>
        <p:nvSpPr>
          <p:cNvPr id="11" name="Rectangle 10"/>
          <p:cNvSpPr/>
          <p:nvPr/>
        </p:nvSpPr>
        <p:spPr>
          <a:xfrm>
            <a:off x="1763688" y="2276872"/>
            <a:ext cx="6759996" cy="3970318"/>
          </a:xfrm>
          <a:prstGeom prst="rect">
            <a:avLst/>
          </a:prstGeom>
        </p:spPr>
        <p:txBody>
          <a:bodyPr wrap="square">
            <a:spAutoFit/>
          </a:bodyPr>
          <a:lstStyle/>
          <a:p>
            <a:r>
              <a:rPr lang="en-US" dirty="0"/>
              <a:t>Write your strength as one word substitute rather than a phrase as the interviewers are hard pressed for time since they have to clear a lot of number of students waiting for their turn during placement drives; more over one word substitutes are catchy and representative</a:t>
            </a:r>
            <a:r>
              <a:rPr lang="en-US" dirty="0" smtClean="0"/>
              <a:t>.</a:t>
            </a:r>
          </a:p>
          <a:p>
            <a:endParaRPr lang="en-US" dirty="0" smtClean="0"/>
          </a:p>
          <a:p>
            <a:r>
              <a:rPr lang="en-US" dirty="0" smtClean="0"/>
              <a:t>e.g</a:t>
            </a:r>
            <a:r>
              <a:rPr lang="en-US" dirty="0"/>
              <a:t>.- </a:t>
            </a:r>
            <a:endParaRPr lang="en-IN" dirty="0"/>
          </a:p>
          <a:p>
            <a:r>
              <a:rPr lang="en-US" b="1" dirty="0"/>
              <a:t>STRENGTHS</a:t>
            </a:r>
            <a:endParaRPr lang="en-IN" dirty="0"/>
          </a:p>
          <a:p>
            <a:r>
              <a:rPr lang="en-US" dirty="0"/>
              <a:t>Self-confident</a:t>
            </a:r>
            <a:endParaRPr lang="en-IN" dirty="0"/>
          </a:p>
          <a:p>
            <a:r>
              <a:rPr lang="en-US" dirty="0"/>
              <a:t>Problem solving skills</a:t>
            </a:r>
            <a:endParaRPr lang="en-IN" dirty="0"/>
          </a:p>
          <a:p>
            <a:r>
              <a:rPr lang="en-US" dirty="0"/>
              <a:t>Creative skills</a:t>
            </a:r>
            <a:endParaRPr lang="en-IN" dirty="0"/>
          </a:p>
          <a:p>
            <a:r>
              <a:rPr lang="en-US" dirty="0"/>
              <a:t>Presentation skills</a:t>
            </a:r>
            <a:endParaRPr lang="en-IN" dirty="0"/>
          </a:p>
          <a:p>
            <a:r>
              <a:rPr lang="en-US" dirty="0"/>
              <a:t>Persuasion skills</a:t>
            </a:r>
            <a:endParaRPr lang="en-IN" dirty="0"/>
          </a:p>
          <a:p>
            <a:r>
              <a:rPr lang="en-US" dirty="0"/>
              <a:t>Leadership skills</a:t>
            </a:r>
            <a:endParaRPr lang="en-IN" dirty="0"/>
          </a:p>
          <a:p>
            <a:r>
              <a:rPr lang="en-US" dirty="0" smtClean="0"/>
              <a:t>  </a:t>
            </a:r>
            <a:endParaRPr lang="en-IN" dirty="0"/>
          </a:p>
        </p:txBody>
      </p:sp>
    </p:spTree>
    <p:extLst>
      <p:ext uri="{BB962C8B-B14F-4D97-AF65-F5344CB8AC3E}">
        <p14:creationId xmlns:p14="http://schemas.microsoft.com/office/powerpoint/2010/main" val="85065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2722000"/>
              </p:ext>
            </p:extLst>
          </p:nvPr>
        </p:nvGraphicFramePr>
        <p:xfrm>
          <a:off x="1619672" y="1988840"/>
          <a:ext cx="6912768" cy="3024336"/>
        </p:xfrm>
        <a:graphic>
          <a:graphicData uri="http://schemas.openxmlformats.org/drawingml/2006/table">
            <a:tbl>
              <a:tblPr firstRow="1" firstCol="1" bandRow="1">
                <a:tableStyleId>{5C22544A-7EE6-4342-B048-85BDC9FD1C3A}</a:tableStyleId>
              </a:tblPr>
              <a:tblGrid>
                <a:gridCol w="3310764"/>
                <a:gridCol w="3602004"/>
              </a:tblGrid>
              <a:tr h="304733">
                <a:tc>
                  <a:txBody>
                    <a:bodyPr/>
                    <a:lstStyle/>
                    <a:p>
                      <a:pPr marL="457200" algn="ctr">
                        <a:lnSpc>
                          <a:spcPct val="107000"/>
                        </a:lnSpc>
                        <a:spcAft>
                          <a:spcPts val="0"/>
                        </a:spcAft>
                      </a:pPr>
                      <a:r>
                        <a:rPr lang="en-US" sz="1400">
                          <a:effectLst/>
                        </a:rPr>
                        <a:t>Intrapersonal skills</a:t>
                      </a:r>
                      <a:endParaRPr lang="en-IN" sz="1100">
                        <a:effectLst/>
                        <a:latin typeface="Calibri"/>
                        <a:ea typeface="Calibri"/>
                        <a:cs typeface="Times New Roman"/>
                      </a:endParaRPr>
                    </a:p>
                  </a:txBody>
                  <a:tcPr marL="68580" marR="68580" marT="0" marB="0"/>
                </a:tc>
                <a:tc>
                  <a:txBody>
                    <a:bodyPr/>
                    <a:lstStyle/>
                    <a:p>
                      <a:pPr marL="457200" algn="ctr">
                        <a:lnSpc>
                          <a:spcPct val="107000"/>
                        </a:lnSpc>
                        <a:spcAft>
                          <a:spcPts val="0"/>
                        </a:spcAft>
                      </a:pPr>
                      <a:r>
                        <a:rPr lang="en-US" sz="1400">
                          <a:effectLst/>
                        </a:rPr>
                        <a:t>Interpersonal skills</a:t>
                      </a:r>
                      <a:endParaRPr lang="en-IN" sz="1100">
                        <a:effectLst/>
                        <a:latin typeface="Calibri"/>
                        <a:ea typeface="Calibri"/>
                        <a:cs typeface="Times New Roman"/>
                      </a:endParaRPr>
                    </a:p>
                  </a:txBody>
                  <a:tcPr marL="68580" marR="68580" marT="0" marB="0"/>
                </a:tc>
              </a:tr>
              <a:tr h="535954">
                <a:tc>
                  <a:txBody>
                    <a:bodyPr/>
                    <a:lstStyle/>
                    <a:p>
                      <a:pPr marL="457200" algn="just">
                        <a:lnSpc>
                          <a:spcPct val="107000"/>
                        </a:lnSpc>
                        <a:spcAft>
                          <a:spcPts val="0"/>
                        </a:spcAft>
                      </a:pPr>
                      <a:r>
                        <a:rPr lang="en-US" sz="1200">
                          <a:effectLst/>
                        </a:rPr>
                        <a:t>Learned and developed without others involvement</a:t>
                      </a:r>
                      <a:endParaRPr lang="en-IN" sz="1100">
                        <a:effectLst/>
                        <a:latin typeface="Calibri"/>
                        <a:ea typeface="Calibri"/>
                        <a:cs typeface="Times New Roman"/>
                      </a:endParaRPr>
                    </a:p>
                  </a:txBody>
                  <a:tcPr marL="68580" marR="68580" marT="0" marB="0"/>
                </a:tc>
                <a:tc>
                  <a:txBody>
                    <a:bodyPr/>
                    <a:lstStyle/>
                    <a:p>
                      <a:pPr marL="457200" algn="just">
                        <a:lnSpc>
                          <a:spcPct val="107000"/>
                        </a:lnSpc>
                        <a:spcAft>
                          <a:spcPts val="0"/>
                        </a:spcAft>
                      </a:pPr>
                      <a:r>
                        <a:rPr lang="en-US" sz="1200">
                          <a:effectLst/>
                        </a:rPr>
                        <a:t>Learned and developed with others involvement</a:t>
                      </a:r>
                      <a:endParaRPr lang="en-IN" sz="1100">
                        <a:effectLst/>
                        <a:latin typeface="Calibri"/>
                        <a:ea typeface="Calibri"/>
                        <a:cs typeface="Times New Roman"/>
                      </a:endParaRPr>
                    </a:p>
                  </a:txBody>
                  <a:tcPr marL="68580" marR="68580" marT="0" marB="0"/>
                </a:tc>
              </a:tr>
              <a:tr h="2183649">
                <a:tc>
                  <a:txBody>
                    <a:bodyPr/>
                    <a:lstStyle/>
                    <a:p>
                      <a:pPr marL="457200" algn="just">
                        <a:lnSpc>
                          <a:spcPct val="107000"/>
                        </a:lnSpc>
                        <a:spcAft>
                          <a:spcPts val="0"/>
                        </a:spcAft>
                      </a:pPr>
                      <a:r>
                        <a:rPr lang="en-US" sz="1200">
                          <a:effectLst/>
                        </a:rPr>
                        <a:t>e.g.- discipline, optimism, hard work, creatve thinking, problem solving, analytical skills, critical thinking, comprehension, resilience, patience, productivity, resourcefulness, vision, strategic thinking, tactfulness, delegation etc.</a:t>
                      </a:r>
                      <a:endParaRPr lang="en-IN" sz="1100">
                        <a:effectLst/>
                        <a:latin typeface="Calibri"/>
                        <a:ea typeface="Calibri"/>
                        <a:cs typeface="Times New Roman"/>
                      </a:endParaRPr>
                    </a:p>
                  </a:txBody>
                  <a:tcPr marL="68580" marR="68580" marT="0" marB="0"/>
                </a:tc>
                <a:tc>
                  <a:txBody>
                    <a:bodyPr/>
                    <a:lstStyle/>
                    <a:p>
                      <a:pPr marL="457200" algn="just">
                        <a:lnSpc>
                          <a:spcPct val="107000"/>
                        </a:lnSpc>
                        <a:spcAft>
                          <a:spcPts val="0"/>
                        </a:spcAft>
                      </a:pPr>
                      <a:r>
                        <a:rPr lang="en-US" sz="1200" dirty="0">
                          <a:effectLst/>
                        </a:rPr>
                        <a:t>e.g.- communication skills, presentation skills, public speaking skills, assertive skills, team work, leadership skills, emotional intelligence, persuasion &amp; negotiation skills (convincing skills), conflict resolution, advising, counselling, mentoring etc. </a:t>
                      </a:r>
                      <a:endParaRPr lang="en-IN"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202399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lvl="0" indent="0">
              <a:buNone/>
            </a:pPr>
            <a:r>
              <a:rPr lang="en-US" b="1" dirty="0"/>
              <a:t>Download a resume template from google and fill different sections carefully</a:t>
            </a:r>
            <a:endParaRPr lang="en-IN" dirty="0"/>
          </a:p>
          <a:p>
            <a:pPr marL="0" indent="0">
              <a:buNone/>
            </a:pPr>
            <a:r>
              <a:rPr lang="en-US" dirty="0"/>
              <a:t>If you just type – “resume templates” in google, you will get many templates, you can choose the suitable one for your needs and fill it.</a:t>
            </a:r>
            <a:endParaRPr lang="en-IN" dirty="0"/>
          </a:p>
          <a:p>
            <a:pPr marL="0" indent="0">
              <a:buNone/>
            </a:pPr>
            <a:endParaRPr lang="en-IN" dirty="0"/>
          </a:p>
        </p:txBody>
      </p:sp>
    </p:spTree>
    <p:extLst>
      <p:ext uri="{BB962C8B-B14F-4D97-AF65-F5344CB8AC3E}">
        <p14:creationId xmlns:p14="http://schemas.microsoft.com/office/powerpoint/2010/main" val="3588244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06090"/>
          </a:xfrm>
        </p:spPr>
        <p:txBody>
          <a:bodyPr>
            <a:noAutofit/>
          </a:bodyPr>
          <a:lstStyle/>
          <a:p>
            <a:pPr lvl="0"/>
            <a:r>
              <a:rPr lang="en-US" altLang="en-US" sz="2400" dirty="0">
                <a:solidFill>
                  <a:schemeClr val="tx1"/>
                </a:solidFill>
                <a:effectLst/>
                <a:latin typeface="Calibri" pitchFamily="34" charset="0"/>
                <a:ea typeface="Calibri" pitchFamily="34" charset="0"/>
                <a:cs typeface="Times New Roman" pitchFamily="18" charset="0"/>
              </a:rPr>
              <a:t>How to identify strengths from achievements list in your CV – some examples are </a:t>
            </a:r>
            <a:r>
              <a:rPr lang="en-US" altLang="en-US" sz="2400" dirty="0" smtClean="0">
                <a:solidFill>
                  <a:schemeClr val="tx1"/>
                </a:solidFill>
                <a:effectLst/>
                <a:latin typeface="Calibri" pitchFamily="34" charset="0"/>
                <a:ea typeface="Calibri" pitchFamily="34" charset="0"/>
                <a:cs typeface="Times New Roman" pitchFamily="18" charset="0"/>
              </a:rPr>
              <a:t>given</a:t>
            </a:r>
            <a:endParaRPr lang="en-IN"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81900744"/>
              </p:ext>
            </p:extLst>
          </p:nvPr>
        </p:nvGraphicFramePr>
        <p:xfrm>
          <a:off x="1547664" y="1052736"/>
          <a:ext cx="6912768" cy="5694102"/>
        </p:xfrm>
        <a:graphic>
          <a:graphicData uri="http://schemas.openxmlformats.org/drawingml/2006/table">
            <a:tbl>
              <a:tblPr firstRow="1" firstCol="1" bandRow="1">
                <a:tableStyleId>{5C22544A-7EE6-4342-B048-85BDC9FD1C3A}</a:tableStyleId>
              </a:tblPr>
              <a:tblGrid>
                <a:gridCol w="5087841"/>
                <a:gridCol w="1824927"/>
              </a:tblGrid>
              <a:tr h="188543">
                <a:tc>
                  <a:txBody>
                    <a:bodyPr/>
                    <a:lstStyle/>
                    <a:p>
                      <a:pPr algn="ctr">
                        <a:lnSpc>
                          <a:spcPct val="107000"/>
                        </a:lnSpc>
                        <a:spcAft>
                          <a:spcPts val="0"/>
                        </a:spcAft>
                      </a:pPr>
                      <a:r>
                        <a:rPr lang="en-US" sz="1100" dirty="0">
                          <a:effectLst/>
                        </a:rPr>
                        <a:t>Activity / achievement</a:t>
                      </a:r>
                      <a:endParaRPr lang="en-IN" sz="1000" dirty="0">
                        <a:effectLst/>
                        <a:latin typeface="Calibri"/>
                        <a:ea typeface="Calibri"/>
                        <a:cs typeface="Times New Roman"/>
                      </a:endParaRPr>
                    </a:p>
                  </a:txBody>
                  <a:tcPr marL="61923" marR="61923" marT="0" marB="0"/>
                </a:tc>
                <a:tc>
                  <a:txBody>
                    <a:bodyPr/>
                    <a:lstStyle/>
                    <a:p>
                      <a:pPr algn="ctr">
                        <a:lnSpc>
                          <a:spcPct val="107000"/>
                        </a:lnSpc>
                        <a:spcAft>
                          <a:spcPts val="0"/>
                        </a:spcAft>
                      </a:pPr>
                      <a:r>
                        <a:rPr lang="en-US" sz="1100">
                          <a:effectLst/>
                        </a:rPr>
                        <a:t>Strengths</a:t>
                      </a:r>
                      <a:endParaRPr lang="en-IN" sz="1000">
                        <a:effectLst/>
                        <a:latin typeface="Calibri"/>
                        <a:ea typeface="Calibri"/>
                        <a:cs typeface="Times New Roman"/>
                      </a:endParaRPr>
                    </a:p>
                  </a:txBody>
                  <a:tcPr marL="61923" marR="61923" marT="0" marB="0"/>
                </a:tc>
              </a:tr>
              <a:tr h="219927">
                <a:tc gridSpan="2">
                  <a:txBody>
                    <a:bodyPr/>
                    <a:lstStyle/>
                    <a:p>
                      <a:pPr algn="ctr">
                        <a:lnSpc>
                          <a:spcPct val="107000"/>
                        </a:lnSpc>
                        <a:spcAft>
                          <a:spcPts val="0"/>
                        </a:spcAft>
                      </a:pPr>
                      <a:r>
                        <a:rPr lang="en-US" sz="1300">
                          <a:effectLst/>
                        </a:rPr>
                        <a:t>INTRAPERSONAL SKILLS</a:t>
                      </a:r>
                      <a:endParaRPr lang="en-IN" sz="1000">
                        <a:effectLst/>
                        <a:latin typeface="Calibri"/>
                        <a:ea typeface="Calibri"/>
                        <a:cs typeface="Times New Roman"/>
                      </a:endParaRPr>
                    </a:p>
                  </a:txBody>
                  <a:tcPr marL="61923" marR="61923" marT="0" marB="0"/>
                </a:tc>
                <a:tc hMerge="1">
                  <a:txBody>
                    <a:bodyPr/>
                    <a:lstStyle/>
                    <a:p>
                      <a:endParaRPr lang="en-IN"/>
                    </a:p>
                  </a:txBody>
                  <a:tcPr/>
                </a:tc>
              </a:tr>
              <a:tr h="188543">
                <a:tc>
                  <a:txBody>
                    <a:bodyPr/>
                    <a:lstStyle/>
                    <a:p>
                      <a:pPr algn="just">
                        <a:lnSpc>
                          <a:spcPct val="107000"/>
                        </a:lnSpc>
                        <a:spcAft>
                          <a:spcPts val="0"/>
                        </a:spcAft>
                      </a:pPr>
                      <a:r>
                        <a:rPr lang="en-US" sz="1100">
                          <a:effectLst/>
                        </a:rPr>
                        <a:t>One among 5 toppers or topper of class / school / college</a:t>
                      </a:r>
                      <a:endParaRPr lang="en-IN" sz="1000">
                        <a:effectLst/>
                        <a:latin typeface="Calibri"/>
                        <a:ea typeface="Calibri"/>
                        <a:cs typeface="Times New Roman"/>
                      </a:endParaRPr>
                    </a:p>
                  </a:txBody>
                  <a:tcPr marL="61923" marR="61923" marT="0" marB="0"/>
                </a:tc>
                <a:tc>
                  <a:txBody>
                    <a:bodyPr/>
                    <a:lstStyle/>
                    <a:p>
                      <a:pPr algn="just">
                        <a:lnSpc>
                          <a:spcPct val="107000"/>
                        </a:lnSpc>
                        <a:spcAft>
                          <a:spcPts val="0"/>
                        </a:spcAft>
                      </a:pPr>
                      <a:r>
                        <a:rPr lang="en-US" sz="1100">
                          <a:effectLst/>
                        </a:rPr>
                        <a:t>Hard worker</a:t>
                      </a:r>
                      <a:endParaRPr lang="en-IN" sz="1000">
                        <a:effectLst/>
                        <a:latin typeface="Calibri"/>
                        <a:ea typeface="Calibri"/>
                        <a:cs typeface="Times New Roman"/>
                      </a:endParaRPr>
                    </a:p>
                  </a:txBody>
                  <a:tcPr marL="61923" marR="61923" marT="0" marB="0"/>
                </a:tc>
              </a:tr>
              <a:tr h="188543">
                <a:tc>
                  <a:txBody>
                    <a:bodyPr/>
                    <a:lstStyle/>
                    <a:p>
                      <a:pPr algn="just">
                        <a:lnSpc>
                          <a:spcPct val="107000"/>
                        </a:lnSpc>
                        <a:spcAft>
                          <a:spcPts val="0"/>
                        </a:spcAft>
                      </a:pPr>
                      <a:r>
                        <a:rPr lang="en-US" sz="1100">
                          <a:effectLst/>
                        </a:rPr>
                        <a:t>Represented class / school / college in sports / games / athletics</a:t>
                      </a:r>
                      <a:endParaRPr lang="en-IN" sz="1000">
                        <a:effectLst/>
                        <a:latin typeface="Calibri"/>
                        <a:ea typeface="Calibri"/>
                        <a:cs typeface="Times New Roman"/>
                      </a:endParaRPr>
                    </a:p>
                  </a:txBody>
                  <a:tcPr marL="61923" marR="61923" marT="0" marB="0"/>
                </a:tc>
                <a:tc>
                  <a:txBody>
                    <a:bodyPr/>
                    <a:lstStyle/>
                    <a:p>
                      <a:pPr algn="just">
                        <a:lnSpc>
                          <a:spcPct val="107000"/>
                        </a:lnSpc>
                        <a:spcAft>
                          <a:spcPts val="0"/>
                        </a:spcAft>
                      </a:pPr>
                      <a:r>
                        <a:rPr lang="en-US" sz="1100">
                          <a:effectLst/>
                        </a:rPr>
                        <a:t>Hard worker</a:t>
                      </a:r>
                      <a:endParaRPr lang="en-IN" sz="1000">
                        <a:effectLst/>
                        <a:latin typeface="Calibri"/>
                        <a:ea typeface="Calibri"/>
                        <a:cs typeface="Times New Roman"/>
                      </a:endParaRPr>
                    </a:p>
                  </a:txBody>
                  <a:tcPr marL="61923" marR="61923" marT="0" marB="0"/>
                </a:tc>
              </a:tr>
              <a:tr h="373517">
                <a:tc>
                  <a:txBody>
                    <a:bodyPr/>
                    <a:lstStyle/>
                    <a:p>
                      <a:pPr algn="just">
                        <a:lnSpc>
                          <a:spcPct val="107000"/>
                        </a:lnSpc>
                        <a:spcAft>
                          <a:spcPts val="0"/>
                        </a:spcAft>
                      </a:pPr>
                      <a:r>
                        <a:rPr lang="en-US" sz="1100">
                          <a:effectLst/>
                        </a:rPr>
                        <a:t>Won prizes for 100% attendance or maintained highest attendance</a:t>
                      </a:r>
                      <a:endParaRPr lang="en-IN" sz="1000">
                        <a:effectLst/>
                        <a:latin typeface="Calibri"/>
                        <a:ea typeface="Calibri"/>
                        <a:cs typeface="Times New Roman"/>
                      </a:endParaRPr>
                    </a:p>
                  </a:txBody>
                  <a:tcPr marL="61923" marR="61923" marT="0" marB="0"/>
                </a:tc>
                <a:tc>
                  <a:txBody>
                    <a:bodyPr/>
                    <a:lstStyle/>
                    <a:p>
                      <a:pPr algn="just">
                        <a:lnSpc>
                          <a:spcPct val="107000"/>
                        </a:lnSpc>
                        <a:spcAft>
                          <a:spcPts val="0"/>
                        </a:spcAft>
                      </a:pPr>
                      <a:r>
                        <a:rPr lang="en-US" sz="1100">
                          <a:effectLst/>
                        </a:rPr>
                        <a:t>Disciplined</a:t>
                      </a:r>
                      <a:endParaRPr lang="en-IN" sz="1000">
                        <a:effectLst/>
                        <a:latin typeface="Calibri"/>
                        <a:ea typeface="Calibri"/>
                        <a:cs typeface="Times New Roman"/>
                      </a:endParaRPr>
                    </a:p>
                  </a:txBody>
                  <a:tcPr marL="61923" marR="61923" marT="0" marB="0"/>
                </a:tc>
              </a:tr>
              <a:tr h="377086">
                <a:tc>
                  <a:txBody>
                    <a:bodyPr/>
                    <a:lstStyle/>
                    <a:p>
                      <a:pPr algn="just">
                        <a:lnSpc>
                          <a:spcPct val="107000"/>
                        </a:lnSpc>
                        <a:spcAft>
                          <a:spcPts val="0"/>
                        </a:spcAft>
                      </a:pPr>
                      <a:r>
                        <a:rPr lang="en-US" sz="1100">
                          <a:effectLst/>
                        </a:rPr>
                        <a:t>Overcame fear by participating in competitions like Paper presentations, anchoring / stage performance etc.</a:t>
                      </a:r>
                      <a:endParaRPr lang="en-IN" sz="1000">
                        <a:effectLst/>
                        <a:latin typeface="Calibri"/>
                        <a:ea typeface="Calibri"/>
                        <a:cs typeface="Times New Roman"/>
                      </a:endParaRPr>
                    </a:p>
                  </a:txBody>
                  <a:tcPr marL="61923" marR="61923" marT="0" marB="0"/>
                </a:tc>
                <a:tc>
                  <a:txBody>
                    <a:bodyPr/>
                    <a:lstStyle/>
                    <a:p>
                      <a:pPr algn="just">
                        <a:lnSpc>
                          <a:spcPct val="107000"/>
                        </a:lnSpc>
                        <a:spcAft>
                          <a:spcPts val="0"/>
                        </a:spcAft>
                      </a:pPr>
                      <a:r>
                        <a:rPr lang="en-US" sz="1100">
                          <a:effectLst/>
                        </a:rPr>
                        <a:t>Self-confident</a:t>
                      </a:r>
                      <a:endParaRPr lang="en-IN" sz="1000">
                        <a:effectLst/>
                        <a:latin typeface="Calibri"/>
                        <a:ea typeface="Calibri"/>
                        <a:cs typeface="Times New Roman"/>
                      </a:endParaRPr>
                    </a:p>
                  </a:txBody>
                  <a:tcPr marL="61923" marR="61923" marT="0" marB="0"/>
                </a:tc>
              </a:tr>
              <a:tr h="377086">
                <a:tc>
                  <a:txBody>
                    <a:bodyPr/>
                    <a:lstStyle/>
                    <a:p>
                      <a:pPr algn="just">
                        <a:lnSpc>
                          <a:spcPct val="107000"/>
                        </a:lnSpc>
                        <a:spcAft>
                          <a:spcPts val="0"/>
                        </a:spcAft>
                      </a:pPr>
                      <a:r>
                        <a:rPr lang="en-US" sz="1100">
                          <a:effectLst/>
                        </a:rPr>
                        <a:t>Solving problems related to real time problems while doing a project / model / event / program / team work</a:t>
                      </a:r>
                      <a:endParaRPr lang="en-IN" sz="1000">
                        <a:effectLst/>
                        <a:latin typeface="Calibri"/>
                        <a:ea typeface="Calibri"/>
                        <a:cs typeface="Times New Roman"/>
                      </a:endParaRPr>
                    </a:p>
                  </a:txBody>
                  <a:tcPr marL="61923" marR="61923" marT="0" marB="0"/>
                </a:tc>
                <a:tc>
                  <a:txBody>
                    <a:bodyPr/>
                    <a:lstStyle/>
                    <a:p>
                      <a:pPr algn="just">
                        <a:lnSpc>
                          <a:spcPct val="107000"/>
                        </a:lnSpc>
                        <a:spcAft>
                          <a:spcPts val="0"/>
                        </a:spcAft>
                      </a:pPr>
                      <a:r>
                        <a:rPr lang="en-US" sz="1100">
                          <a:effectLst/>
                        </a:rPr>
                        <a:t>Problem solving</a:t>
                      </a:r>
                      <a:endParaRPr lang="en-IN" sz="1000">
                        <a:effectLst/>
                        <a:latin typeface="Calibri"/>
                        <a:ea typeface="Calibri"/>
                        <a:cs typeface="Times New Roman"/>
                      </a:endParaRPr>
                    </a:p>
                  </a:txBody>
                  <a:tcPr marL="61923" marR="61923" marT="0" marB="0"/>
                </a:tc>
              </a:tr>
              <a:tr h="377086">
                <a:tc>
                  <a:txBody>
                    <a:bodyPr/>
                    <a:lstStyle/>
                    <a:p>
                      <a:pPr algn="just">
                        <a:lnSpc>
                          <a:spcPct val="107000"/>
                        </a:lnSpc>
                        <a:spcAft>
                          <a:spcPts val="0"/>
                        </a:spcAft>
                      </a:pPr>
                      <a:r>
                        <a:rPr lang="en-US" sz="1100">
                          <a:effectLst/>
                        </a:rPr>
                        <a:t>Taking a lead role in any activity and taking decision towards making it successful</a:t>
                      </a:r>
                      <a:endParaRPr lang="en-IN" sz="1000">
                        <a:effectLst/>
                        <a:latin typeface="Calibri"/>
                        <a:ea typeface="Calibri"/>
                        <a:cs typeface="Times New Roman"/>
                      </a:endParaRPr>
                    </a:p>
                  </a:txBody>
                  <a:tcPr marL="61923" marR="61923" marT="0" marB="0"/>
                </a:tc>
                <a:tc>
                  <a:txBody>
                    <a:bodyPr/>
                    <a:lstStyle/>
                    <a:p>
                      <a:pPr algn="just">
                        <a:lnSpc>
                          <a:spcPct val="107000"/>
                        </a:lnSpc>
                        <a:spcAft>
                          <a:spcPts val="0"/>
                        </a:spcAft>
                      </a:pPr>
                      <a:r>
                        <a:rPr lang="en-US" sz="1100">
                          <a:effectLst/>
                        </a:rPr>
                        <a:t>Decision making</a:t>
                      </a:r>
                      <a:endParaRPr lang="en-IN" sz="1000">
                        <a:effectLst/>
                        <a:latin typeface="Calibri"/>
                        <a:ea typeface="Calibri"/>
                        <a:cs typeface="Times New Roman"/>
                      </a:endParaRPr>
                    </a:p>
                  </a:txBody>
                  <a:tcPr marL="61923" marR="61923" marT="0" marB="0"/>
                </a:tc>
              </a:tr>
              <a:tr h="377086">
                <a:tc>
                  <a:txBody>
                    <a:bodyPr/>
                    <a:lstStyle/>
                    <a:p>
                      <a:pPr algn="just">
                        <a:lnSpc>
                          <a:spcPct val="107000"/>
                        </a:lnSpc>
                        <a:spcAft>
                          <a:spcPts val="0"/>
                        </a:spcAft>
                      </a:pPr>
                      <a:r>
                        <a:rPr lang="en-US" sz="1100">
                          <a:effectLst/>
                        </a:rPr>
                        <a:t>Breaking a big problem in to small fragments and solving them to arrive at solution for biggerproblem</a:t>
                      </a:r>
                      <a:endParaRPr lang="en-IN" sz="1000">
                        <a:effectLst/>
                        <a:latin typeface="Calibri"/>
                        <a:ea typeface="Calibri"/>
                        <a:cs typeface="Times New Roman"/>
                      </a:endParaRPr>
                    </a:p>
                  </a:txBody>
                  <a:tcPr marL="61923" marR="61923" marT="0" marB="0"/>
                </a:tc>
                <a:tc>
                  <a:txBody>
                    <a:bodyPr/>
                    <a:lstStyle/>
                    <a:p>
                      <a:pPr algn="just">
                        <a:lnSpc>
                          <a:spcPct val="107000"/>
                        </a:lnSpc>
                        <a:spcAft>
                          <a:spcPts val="0"/>
                        </a:spcAft>
                      </a:pPr>
                      <a:r>
                        <a:rPr lang="en-US" sz="1100">
                          <a:effectLst/>
                        </a:rPr>
                        <a:t>Analytical skills</a:t>
                      </a:r>
                      <a:endParaRPr lang="en-IN" sz="1000">
                        <a:effectLst/>
                        <a:latin typeface="Calibri"/>
                        <a:ea typeface="Calibri"/>
                        <a:cs typeface="Times New Roman"/>
                      </a:endParaRPr>
                    </a:p>
                  </a:txBody>
                  <a:tcPr marL="61923" marR="61923" marT="0" marB="0"/>
                </a:tc>
              </a:tr>
              <a:tr h="1330512">
                <a:tc>
                  <a:txBody>
                    <a:bodyPr/>
                    <a:lstStyle/>
                    <a:p>
                      <a:pPr algn="just">
                        <a:lnSpc>
                          <a:spcPct val="107000"/>
                        </a:lnSpc>
                        <a:spcAft>
                          <a:spcPts val="0"/>
                        </a:spcAft>
                      </a:pPr>
                      <a:r>
                        <a:rPr lang="en-US" sz="1100">
                          <a:effectLst/>
                        </a:rPr>
                        <a:t>Prepared / presented a model; drawing / sketching / story writing / writing poems / writing short stories / drama / dance / making short films / skits; won prizes / participated in essay writing / elocution / collage; creating / maintaining website / blog / vlog; writing articles in school / college magazines; designing a new model / concept in any dept or college level events etc </a:t>
                      </a:r>
                      <a:endParaRPr lang="en-IN" sz="1000">
                        <a:effectLst/>
                        <a:latin typeface="Calibri"/>
                        <a:ea typeface="Calibri"/>
                        <a:cs typeface="Times New Roman"/>
                      </a:endParaRPr>
                    </a:p>
                  </a:txBody>
                  <a:tcPr marL="61923" marR="61923" marT="0" marB="0"/>
                </a:tc>
                <a:tc>
                  <a:txBody>
                    <a:bodyPr/>
                    <a:lstStyle/>
                    <a:p>
                      <a:pPr algn="just">
                        <a:lnSpc>
                          <a:spcPct val="107000"/>
                        </a:lnSpc>
                        <a:spcAft>
                          <a:spcPts val="0"/>
                        </a:spcAft>
                      </a:pPr>
                      <a:r>
                        <a:rPr lang="en-US" sz="1100">
                          <a:effectLst/>
                        </a:rPr>
                        <a:t>Creative skills</a:t>
                      </a:r>
                      <a:endParaRPr lang="en-IN" sz="1000">
                        <a:effectLst/>
                        <a:latin typeface="Calibri"/>
                        <a:ea typeface="Calibri"/>
                        <a:cs typeface="Times New Roman"/>
                      </a:endParaRPr>
                    </a:p>
                  </a:txBody>
                  <a:tcPr marL="61923" marR="61923" marT="0" marB="0"/>
                </a:tc>
              </a:tr>
              <a:tr h="564915">
                <a:tc>
                  <a:txBody>
                    <a:bodyPr/>
                    <a:lstStyle/>
                    <a:p>
                      <a:pPr algn="just">
                        <a:lnSpc>
                          <a:spcPct val="107000"/>
                        </a:lnSpc>
                        <a:spcAft>
                          <a:spcPts val="0"/>
                        </a:spcAft>
                      </a:pPr>
                      <a:r>
                        <a:rPr lang="en-US" sz="1100">
                          <a:effectLst/>
                        </a:rPr>
                        <a:t>Not satisfied with the positive results of a project / activity and searching for mistakes / problems towards making it foolproof or free from errors</a:t>
                      </a:r>
                      <a:endParaRPr lang="en-IN" sz="1000">
                        <a:effectLst/>
                        <a:latin typeface="Calibri"/>
                        <a:ea typeface="Calibri"/>
                        <a:cs typeface="Times New Roman"/>
                      </a:endParaRPr>
                    </a:p>
                  </a:txBody>
                  <a:tcPr marL="61923" marR="61923" marT="0" marB="0"/>
                </a:tc>
                <a:tc>
                  <a:txBody>
                    <a:bodyPr/>
                    <a:lstStyle/>
                    <a:p>
                      <a:pPr algn="just">
                        <a:lnSpc>
                          <a:spcPct val="107000"/>
                        </a:lnSpc>
                        <a:spcAft>
                          <a:spcPts val="0"/>
                        </a:spcAft>
                      </a:pPr>
                      <a:r>
                        <a:rPr lang="en-US" sz="1100">
                          <a:effectLst/>
                        </a:rPr>
                        <a:t>Critical thinking </a:t>
                      </a:r>
                      <a:endParaRPr lang="en-IN" sz="1000">
                        <a:effectLst/>
                        <a:latin typeface="Calibri"/>
                        <a:ea typeface="Calibri"/>
                        <a:cs typeface="Times New Roman"/>
                      </a:endParaRPr>
                    </a:p>
                  </a:txBody>
                  <a:tcPr marL="61923" marR="61923" marT="0" marB="0"/>
                </a:tc>
              </a:tr>
              <a:tr h="377086">
                <a:tc>
                  <a:txBody>
                    <a:bodyPr/>
                    <a:lstStyle/>
                    <a:p>
                      <a:pPr algn="just">
                        <a:lnSpc>
                          <a:spcPct val="107000"/>
                        </a:lnSpc>
                        <a:spcAft>
                          <a:spcPts val="0"/>
                        </a:spcAft>
                      </a:pPr>
                      <a:r>
                        <a:rPr lang="en-US" sz="1100">
                          <a:effectLst/>
                        </a:rPr>
                        <a:t>Not getting bogged down by problems / challenging situations and staying focused on goal </a:t>
                      </a:r>
                      <a:endParaRPr lang="en-IN" sz="1000">
                        <a:effectLst/>
                        <a:latin typeface="Calibri"/>
                        <a:ea typeface="Calibri"/>
                        <a:cs typeface="Times New Roman"/>
                      </a:endParaRPr>
                    </a:p>
                  </a:txBody>
                  <a:tcPr marL="61923" marR="61923" marT="0" marB="0"/>
                </a:tc>
                <a:tc>
                  <a:txBody>
                    <a:bodyPr/>
                    <a:lstStyle/>
                    <a:p>
                      <a:pPr algn="just">
                        <a:lnSpc>
                          <a:spcPct val="107000"/>
                        </a:lnSpc>
                        <a:spcAft>
                          <a:spcPts val="0"/>
                        </a:spcAft>
                      </a:pPr>
                      <a:r>
                        <a:rPr lang="en-US" sz="1100">
                          <a:effectLst/>
                        </a:rPr>
                        <a:t>Resilience</a:t>
                      </a:r>
                      <a:endParaRPr lang="en-IN" sz="1000">
                        <a:effectLst/>
                        <a:latin typeface="Calibri"/>
                        <a:ea typeface="Calibri"/>
                        <a:cs typeface="Times New Roman"/>
                      </a:endParaRPr>
                    </a:p>
                  </a:txBody>
                  <a:tcPr marL="61923" marR="61923" marT="0" marB="0"/>
                </a:tc>
              </a:tr>
              <a:tr h="377086">
                <a:tc>
                  <a:txBody>
                    <a:bodyPr/>
                    <a:lstStyle/>
                    <a:p>
                      <a:pPr algn="just">
                        <a:lnSpc>
                          <a:spcPct val="107000"/>
                        </a:lnSpc>
                        <a:spcAft>
                          <a:spcPts val="0"/>
                        </a:spcAft>
                      </a:pPr>
                      <a:r>
                        <a:rPr lang="en-US" sz="1100">
                          <a:effectLst/>
                        </a:rPr>
                        <a:t>Identifying strengths of team members and allotting right tasks to individuals to complete an event or a project</a:t>
                      </a:r>
                      <a:endParaRPr lang="en-IN" sz="1000">
                        <a:effectLst/>
                        <a:latin typeface="Calibri"/>
                        <a:ea typeface="Calibri"/>
                        <a:cs typeface="Times New Roman"/>
                      </a:endParaRPr>
                    </a:p>
                  </a:txBody>
                  <a:tcPr marL="61923" marR="61923" marT="0" marB="0"/>
                </a:tc>
                <a:tc>
                  <a:txBody>
                    <a:bodyPr/>
                    <a:lstStyle/>
                    <a:p>
                      <a:pPr algn="just">
                        <a:lnSpc>
                          <a:spcPct val="107000"/>
                        </a:lnSpc>
                        <a:spcAft>
                          <a:spcPts val="0"/>
                        </a:spcAft>
                      </a:pPr>
                      <a:r>
                        <a:rPr lang="en-US" sz="1100">
                          <a:effectLst/>
                        </a:rPr>
                        <a:t>Delegation</a:t>
                      </a:r>
                      <a:endParaRPr lang="en-IN" sz="1000">
                        <a:effectLst/>
                        <a:latin typeface="Calibri"/>
                        <a:ea typeface="Calibri"/>
                        <a:cs typeface="Times New Roman"/>
                      </a:endParaRPr>
                    </a:p>
                  </a:txBody>
                  <a:tcPr marL="61923" marR="61923" marT="0" marB="0"/>
                </a:tc>
              </a:tr>
              <a:tr h="377086">
                <a:tc>
                  <a:txBody>
                    <a:bodyPr/>
                    <a:lstStyle/>
                    <a:p>
                      <a:pPr algn="just">
                        <a:lnSpc>
                          <a:spcPct val="107000"/>
                        </a:lnSpc>
                        <a:spcAft>
                          <a:spcPts val="0"/>
                        </a:spcAft>
                      </a:pPr>
                      <a:r>
                        <a:rPr lang="en-US" sz="1100" dirty="0">
                          <a:effectLst/>
                        </a:rPr>
                        <a:t>Convincing members of a team / higher-ups / clients / customers</a:t>
                      </a:r>
                      <a:endParaRPr lang="en-IN" sz="1000" dirty="0">
                        <a:effectLst/>
                        <a:latin typeface="Calibri"/>
                        <a:ea typeface="Calibri"/>
                        <a:cs typeface="Times New Roman"/>
                      </a:endParaRPr>
                    </a:p>
                  </a:txBody>
                  <a:tcPr marL="61923" marR="61923" marT="0" marB="0"/>
                </a:tc>
                <a:tc>
                  <a:txBody>
                    <a:bodyPr/>
                    <a:lstStyle/>
                    <a:p>
                      <a:pPr>
                        <a:lnSpc>
                          <a:spcPct val="107000"/>
                        </a:lnSpc>
                        <a:spcAft>
                          <a:spcPts val="0"/>
                        </a:spcAft>
                      </a:pPr>
                      <a:r>
                        <a:rPr lang="en-US" sz="1100" dirty="0">
                          <a:effectLst/>
                        </a:rPr>
                        <a:t>Persuasion &amp; negotiation skills</a:t>
                      </a:r>
                      <a:endParaRPr lang="en-IN" sz="1000" dirty="0">
                        <a:effectLst/>
                        <a:latin typeface="Calibri"/>
                        <a:ea typeface="Calibri"/>
                        <a:cs typeface="Times New Roman"/>
                      </a:endParaRPr>
                    </a:p>
                  </a:txBody>
                  <a:tcPr marL="61923" marR="61923" marT="0" marB="0"/>
                </a:tc>
              </a:tr>
            </a:tbl>
          </a:graphicData>
        </a:graphic>
      </p:graphicFrame>
    </p:spTree>
    <p:extLst>
      <p:ext uri="{BB962C8B-B14F-4D97-AF65-F5344CB8AC3E}">
        <p14:creationId xmlns:p14="http://schemas.microsoft.com/office/powerpoint/2010/main" val="2410267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9914168"/>
              </p:ext>
            </p:extLst>
          </p:nvPr>
        </p:nvGraphicFramePr>
        <p:xfrm>
          <a:off x="1475656" y="1772816"/>
          <a:ext cx="7416824" cy="4176462"/>
        </p:xfrm>
        <a:graphic>
          <a:graphicData uri="http://schemas.openxmlformats.org/drawingml/2006/table">
            <a:tbl>
              <a:tblPr firstRow="1" firstCol="1" bandRow="1">
                <a:tableStyleId>{5C22544A-7EE6-4342-B048-85BDC9FD1C3A}</a:tableStyleId>
              </a:tblPr>
              <a:tblGrid>
                <a:gridCol w="5535339"/>
                <a:gridCol w="1881485"/>
              </a:tblGrid>
              <a:tr h="237671">
                <a:tc>
                  <a:txBody>
                    <a:bodyPr/>
                    <a:lstStyle/>
                    <a:p>
                      <a:pPr algn="ctr">
                        <a:lnSpc>
                          <a:spcPct val="107000"/>
                        </a:lnSpc>
                        <a:spcAft>
                          <a:spcPts val="0"/>
                        </a:spcAft>
                      </a:pPr>
                      <a:r>
                        <a:rPr lang="en-US" sz="1200">
                          <a:effectLst/>
                        </a:rPr>
                        <a:t>Activity / achievement</a:t>
                      </a:r>
                      <a:endParaRPr lang="en-IN" sz="1100">
                        <a:effectLst/>
                        <a:latin typeface="Calibri"/>
                        <a:ea typeface="Calibri"/>
                        <a:cs typeface="Times New Roman"/>
                      </a:endParaRPr>
                    </a:p>
                  </a:txBody>
                  <a:tcPr marL="68580" marR="68580" marT="0" marB="0"/>
                </a:tc>
                <a:tc>
                  <a:txBody>
                    <a:bodyPr/>
                    <a:lstStyle/>
                    <a:p>
                      <a:pPr algn="ctr">
                        <a:lnSpc>
                          <a:spcPct val="107000"/>
                        </a:lnSpc>
                        <a:spcAft>
                          <a:spcPts val="0"/>
                        </a:spcAft>
                      </a:pPr>
                      <a:r>
                        <a:rPr lang="en-US" sz="1200">
                          <a:effectLst/>
                        </a:rPr>
                        <a:t>Strengths</a:t>
                      </a:r>
                      <a:endParaRPr lang="en-IN" sz="1100">
                        <a:effectLst/>
                        <a:latin typeface="Calibri"/>
                        <a:ea typeface="Calibri"/>
                        <a:cs typeface="Times New Roman"/>
                      </a:endParaRPr>
                    </a:p>
                  </a:txBody>
                  <a:tcPr marL="68580" marR="68580" marT="0" marB="0"/>
                </a:tc>
              </a:tr>
              <a:tr h="277134">
                <a:tc gridSpan="2">
                  <a:txBody>
                    <a:bodyPr/>
                    <a:lstStyle/>
                    <a:p>
                      <a:pPr algn="ctr">
                        <a:lnSpc>
                          <a:spcPct val="107000"/>
                        </a:lnSpc>
                        <a:spcAft>
                          <a:spcPts val="0"/>
                        </a:spcAft>
                      </a:pPr>
                      <a:r>
                        <a:rPr lang="en-US" sz="1400">
                          <a:effectLst/>
                        </a:rPr>
                        <a:t>INTERPERSONAL SKILLS</a:t>
                      </a:r>
                      <a:endParaRPr lang="en-IN" sz="1100">
                        <a:effectLst/>
                        <a:latin typeface="Calibri"/>
                        <a:ea typeface="Calibri"/>
                        <a:cs typeface="Times New Roman"/>
                      </a:endParaRPr>
                    </a:p>
                  </a:txBody>
                  <a:tcPr marL="68580" marR="68580" marT="0" marB="0"/>
                </a:tc>
                <a:tc hMerge="1">
                  <a:txBody>
                    <a:bodyPr/>
                    <a:lstStyle/>
                    <a:p>
                      <a:endParaRPr lang="en-IN"/>
                    </a:p>
                  </a:txBody>
                  <a:tcPr/>
                </a:tc>
              </a:tr>
              <a:tr h="237671">
                <a:tc>
                  <a:txBody>
                    <a:bodyPr/>
                    <a:lstStyle/>
                    <a:p>
                      <a:pPr algn="just">
                        <a:lnSpc>
                          <a:spcPct val="107000"/>
                        </a:lnSpc>
                        <a:spcAft>
                          <a:spcPts val="0"/>
                        </a:spcAft>
                      </a:pPr>
                      <a:r>
                        <a:rPr lang="en-US" sz="1200">
                          <a:effectLst/>
                        </a:rPr>
                        <a:t>Transmission of message effectively in the right medium</a:t>
                      </a:r>
                      <a:endParaRPr lang="en-IN" sz="1100">
                        <a:effectLst/>
                        <a:latin typeface="Calibri"/>
                        <a:ea typeface="Calibri"/>
                        <a:cs typeface="Times New Roman"/>
                      </a:endParaRPr>
                    </a:p>
                  </a:txBody>
                  <a:tcPr marL="68580" marR="68580" marT="0" marB="0"/>
                </a:tc>
                <a:tc>
                  <a:txBody>
                    <a:bodyPr/>
                    <a:lstStyle/>
                    <a:p>
                      <a:pPr algn="just">
                        <a:lnSpc>
                          <a:spcPct val="107000"/>
                        </a:lnSpc>
                        <a:spcAft>
                          <a:spcPts val="0"/>
                        </a:spcAft>
                      </a:pPr>
                      <a:r>
                        <a:rPr lang="en-US" sz="1200">
                          <a:effectLst/>
                        </a:rPr>
                        <a:t>Communication skills</a:t>
                      </a:r>
                      <a:endParaRPr lang="en-IN" sz="1100">
                        <a:effectLst/>
                        <a:latin typeface="Calibri"/>
                        <a:ea typeface="Calibri"/>
                        <a:cs typeface="Times New Roman"/>
                      </a:endParaRPr>
                    </a:p>
                  </a:txBody>
                  <a:tcPr marL="68580" marR="68580" marT="0" marB="0"/>
                </a:tc>
              </a:tr>
              <a:tr h="737161">
                <a:tc>
                  <a:txBody>
                    <a:bodyPr/>
                    <a:lstStyle/>
                    <a:p>
                      <a:pPr algn="just">
                        <a:lnSpc>
                          <a:spcPct val="107000"/>
                        </a:lnSpc>
                        <a:spcAft>
                          <a:spcPts val="0"/>
                        </a:spcAft>
                      </a:pPr>
                      <a:r>
                        <a:rPr lang="en-US" sz="1200" dirty="0">
                          <a:effectLst/>
                        </a:rPr>
                        <a:t>Transmission of message effectively in the right medium in formal setting viz. teaching, selling, film, book, official correspondence</a:t>
                      </a:r>
                      <a:endParaRPr lang="en-IN" sz="1100" dirty="0">
                        <a:effectLst/>
                        <a:latin typeface="Calibri"/>
                        <a:ea typeface="Calibri"/>
                        <a:cs typeface="Times New Roman"/>
                      </a:endParaRPr>
                    </a:p>
                  </a:txBody>
                  <a:tcPr marL="68580" marR="68580" marT="0" marB="0"/>
                </a:tc>
                <a:tc>
                  <a:txBody>
                    <a:bodyPr/>
                    <a:lstStyle/>
                    <a:p>
                      <a:pPr algn="just">
                        <a:lnSpc>
                          <a:spcPct val="107000"/>
                        </a:lnSpc>
                        <a:spcAft>
                          <a:spcPts val="0"/>
                        </a:spcAft>
                      </a:pPr>
                      <a:r>
                        <a:rPr lang="en-US" sz="1200">
                          <a:effectLst/>
                        </a:rPr>
                        <a:t>Presentation skills </a:t>
                      </a:r>
                      <a:endParaRPr lang="en-IN" sz="1100">
                        <a:effectLst/>
                        <a:latin typeface="Calibri"/>
                        <a:ea typeface="Calibri"/>
                        <a:cs typeface="Times New Roman"/>
                      </a:endParaRPr>
                    </a:p>
                  </a:txBody>
                  <a:tcPr marL="68580" marR="68580" marT="0" marB="0"/>
                </a:tc>
              </a:tr>
              <a:tr h="237671">
                <a:tc>
                  <a:txBody>
                    <a:bodyPr/>
                    <a:lstStyle/>
                    <a:p>
                      <a:pPr algn="just">
                        <a:lnSpc>
                          <a:spcPct val="107000"/>
                        </a:lnSpc>
                        <a:spcAft>
                          <a:spcPts val="0"/>
                        </a:spcAft>
                      </a:pPr>
                      <a:r>
                        <a:rPr lang="en-US" sz="1200">
                          <a:effectLst/>
                        </a:rPr>
                        <a:t>Addressing public gatherings, events, functions, meetings</a:t>
                      </a:r>
                      <a:endParaRPr lang="en-IN" sz="1100">
                        <a:effectLst/>
                        <a:latin typeface="Calibri"/>
                        <a:ea typeface="Calibri"/>
                        <a:cs typeface="Times New Roman"/>
                      </a:endParaRPr>
                    </a:p>
                  </a:txBody>
                  <a:tcPr marL="68580" marR="68580" marT="0" marB="0"/>
                </a:tc>
                <a:tc>
                  <a:txBody>
                    <a:bodyPr/>
                    <a:lstStyle/>
                    <a:p>
                      <a:pPr algn="just">
                        <a:lnSpc>
                          <a:spcPct val="107000"/>
                        </a:lnSpc>
                        <a:spcAft>
                          <a:spcPts val="0"/>
                        </a:spcAft>
                      </a:pPr>
                      <a:r>
                        <a:rPr lang="en-US" sz="1200">
                          <a:effectLst/>
                        </a:rPr>
                        <a:t>Public speaking</a:t>
                      </a:r>
                      <a:endParaRPr lang="en-IN" sz="1100">
                        <a:effectLst/>
                        <a:latin typeface="Calibri"/>
                        <a:ea typeface="Calibri"/>
                        <a:cs typeface="Times New Roman"/>
                      </a:endParaRPr>
                    </a:p>
                  </a:txBody>
                  <a:tcPr marL="68580" marR="68580" marT="0" marB="0"/>
                </a:tc>
              </a:tr>
              <a:tr h="487416">
                <a:tc>
                  <a:txBody>
                    <a:bodyPr/>
                    <a:lstStyle/>
                    <a:p>
                      <a:pPr algn="just">
                        <a:lnSpc>
                          <a:spcPct val="107000"/>
                        </a:lnSpc>
                        <a:spcAft>
                          <a:spcPts val="0"/>
                        </a:spcAft>
                      </a:pPr>
                      <a:r>
                        <a:rPr lang="en-US" sz="1200">
                          <a:effectLst/>
                        </a:rPr>
                        <a:t>Taking lead role of a group of people e.g.- played roles of CR, SPL, Captian, coordinator / volunteer / organizer of any events </a:t>
                      </a:r>
                      <a:endParaRPr lang="en-IN" sz="1100">
                        <a:effectLst/>
                        <a:latin typeface="Calibri"/>
                        <a:ea typeface="Calibri"/>
                        <a:cs typeface="Times New Roman"/>
                      </a:endParaRPr>
                    </a:p>
                  </a:txBody>
                  <a:tcPr marL="68580" marR="68580" marT="0" marB="0"/>
                </a:tc>
                <a:tc>
                  <a:txBody>
                    <a:bodyPr/>
                    <a:lstStyle/>
                    <a:p>
                      <a:pPr algn="just">
                        <a:lnSpc>
                          <a:spcPct val="107000"/>
                        </a:lnSpc>
                        <a:spcAft>
                          <a:spcPts val="0"/>
                        </a:spcAft>
                      </a:pPr>
                      <a:r>
                        <a:rPr lang="en-US" sz="1200">
                          <a:effectLst/>
                        </a:rPr>
                        <a:t>Leadership skills</a:t>
                      </a:r>
                      <a:endParaRPr lang="en-IN" sz="1100">
                        <a:effectLst/>
                        <a:latin typeface="Calibri"/>
                        <a:ea typeface="Calibri"/>
                        <a:cs typeface="Times New Roman"/>
                      </a:endParaRPr>
                    </a:p>
                  </a:txBody>
                  <a:tcPr marL="68580" marR="68580" marT="0" marB="0"/>
                </a:tc>
              </a:tr>
              <a:tr h="737161">
                <a:tc>
                  <a:txBody>
                    <a:bodyPr/>
                    <a:lstStyle/>
                    <a:p>
                      <a:pPr algn="just">
                        <a:lnSpc>
                          <a:spcPct val="107000"/>
                        </a:lnSpc>
                        <a:spcAft>
                          <a:spcPts val="0"/>
                        </a:spcAft>
                      </a:pPr>
                      <a:r>
                        <a:rPr lang="en-US" sz="1200">
                          <a:effectLst/>
                        </a:rPr>
                        <a:t>Partipated in group activities viz. NCC, NSS; team games / sports like cricket, volley ball, foot ball; drama, skits, group dance etc. </a:t>
                      </a:r>
                      <a:endParaRPr lang="en-IN" sz="1100">
                        <a:effectLst/>
                        <a:latin typeface="Calibri"/>
                        <a:ea typeface="Calibri"/>
                        <a:cs typeface="Times New Roman"/>
                      </a:endParaRPr>
                    </a:p>
                  </a:txBody>
                  <a:tcPr marL="68580" marR="68580" marT="0" marB="0"/>
                </a:tc>
                <a:tc>
                  <a:txBody>
                    <a:bodyPr/>
                    <a:lstStyle/>
                    <a:p>
                      <a:pPr algn="just">
                        <a:lnSpc>
                          <a:spcPct val="107000"/>
                        </a:lnSpc>
                        <a:spcAft>
                          <a:spcPts val="0"/>
                        </a:spcAft>
                      </a:pPr>
                      <a:r>
                        <a:rPr lang="en-US" sz="1200">
                          <a:effectLst/>
                        </a:rPr>
                        <a:t>Team work</a:t>
                      </a:r>
                      <a:endParaRPr lang="en-IN" sz="1100">
                        <a:effectLst/>
                        <a:latin typeface="Calibri"/>
                        <a:ea typeface="Calibri"/>
                        <a:cs typeface="Times New Roman"/>
                      </a:endParaRPr>
                    </a:p>
                  </a:txBody>
                  <a:tcPr marL="68580" marR="68580" marT="0" marB="0"/>
                </a:tc>
              </a:tr>
              <a:tr h="487416">
                <a:tc>
                  <a:txBody>
                    <a:bodyPr/>
                    <a:lstStyle/>
                    <a:p>
                      <a:pPr algn="just">
                        <a:lnSpc>
                          <a:spcPct val="107000"/>
                        </a:lnSpc>
                        <a:spcAft>
                          <a:spcPts val="0"/>
                        </a:spcAft>
                      </a:pPr>
                      <a:r>
                        <a:rPr lang="en-US" sz="1200">
                          <a:effectLst/>
                        </a:rPr>
                        <a:t>Understanding of one’s own emotions and that of others and regulating them towards positive results</a:t>
                      </a:r>
                      <a:endParaRPr lang="en-IN" sz="1100">
                        <a:effectLst/>
                        <a:latin typeface="Calibri"/>
                        <a:ea typeface="Calibri"/>
                        <a:cs typeface="Times New Roman"/>
                      </a:endParaRPr>
                    </a:p>
                  </a:txBody>
                  <a:tcPr marL="68580" marR="68580" marT="0" marB="0"/>
                </a:tc>
                <a:tc>
                  <a:txBody>
                    <a:bodyPr/>
                    <a:lstStyle/>
                    <a:p>
                      <a:pPr algn="just">
                        <a:lnSpc>
                          <a:spcPct val="107000"/>
                        </a:lnSpc>
                        <a:spcAft>
                          <a:spcPts val="0"/>
                        </a:spcAft>
                      </a:pPr>
                      <a:r>
                        <a:rPr lang="en-US" sz="1200">
                          <a:effectLst/>
                        </a:rPr>
                        <a:t>Emotional Intelligence</a:t>
                      </a:r>
                      <a:endParaRPr lang="en-IN" sz="1100">
                        <a:effectLst/>
                        <a:latin typeface="Calibri"/>
                        <a:ea typeface="Calibri"/>
                        <a:cs typeface="Times New Roman"/>
                      </a:endParaRPr>
                    </a:p>
                  </a:txBody>
                  <a:tcPr marL="68580" marR="68580" marT="0" marB="0"/>
                </a:tc>
              </a:tr>
              <a:tr h="737161">
                <a:tc>
                  <a:txBody>
                    <a:bodyPr/>
                    <a:lstStyle/>
                    <a:p>
                      <a:pPr algn="just">
                        <a:lnSpc>
                          <a:spcPct val="107000"/>
                        </a:lnSpc>
                        <a:spcAft>
                          <a:spcPts val="0"/>
                        </a:spcAft>
                      </a:pPr>
                      <a:r>
                        <a:rPr lang="en-US" sz="1200">
                          <a:effectLst/>
                        </a:rPr>
                        <a:t>To bring about amicable solution to resolve Potential fight / difference of opinion / standoff / deadlock situations through dialogue / discussion by involving all parties</a:t>
                      </a:r>
                      <a:endParaRPr lang="en-IN" sz="1100">
                        <a:effectLst/>
                        <a:latin typeface="Calibri"/>
                        <a:ea typeface="Calibri"/>
                        <a:cs typeface="Times New Roman"/>
                      </a:endParaRPr>
                    </a:p>
                  </a:txBody>
                  <a:tcPr marL="68580" marR="68580" marT="0" marB="0"/>
                </a:tc>
                <a:tc>
                  <a:txBody>
                    <a:bodyPr/>
                    <a:lstStyle/>
                    <a:p>
                      <a:pPr algn="just">
                        <a:lnSpc>
                          <a:spcPct val="107000"/>
                        </a:lnSpc>
                        <a:spcAft>
                          <a:spcPts val="0"/>
                        </a:spcAft>
                      </a:pPr>
                      <a:r>
                        <a:rPr lang="en-US" sz="1200" dirty="0">
                          <a:effectLst/>
                        </a:rPr>
                        <a:t>Conflict resolution</a:t>
                      </a:r>
                      <a:endParaRPr lang="en-IN"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438537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Hobbies</a:t>
            </a:r>
            <a:r>
              <a:rPr lang="en-IN" dirty="0"/>
              <a:t/>
            </a:r>
            <a:br>
              <a:rPr lang="en-IN" dirty="0"/>
            </a:br>
            <a:endParaRPr lang="en-IN" dirty="0"/>
          </a:p>
        </p:txBody>
      </p:sp>
      <p:sp>
        <p:nvSpPr>
          <p:cNvPr id="3" name="Content Placeholder 2"/>
          <p:cNvSpPr>
            <a:spLocks noGrp="1"/>
          </p:cNvSpPr>
          <p:nvPr>
            <p:ph idx="1"/>
          </p:nvPr>
        </p:nvSpPr>
        <p:spPr>
          <a:xfrm>
            <a:off x="1435608" y="980728"/>
            <a:ext cx="7498080" cy="5267672"/>
          </a:xfrm>
        </p:spPr>
        <p:txBody>
          <a:bodyPr>
            <a:normAutofit fontScale="47500" lnSpcReduction="20000"/>
          </a:bodyPr>
          <a:lstStyle/>
          <a:p>
            <a:r>
              <a:rPr lang="en-US" sz="3800" dirty="0" smtClean="0"/>
              <a:t>This </a:t>
            </a:r>
            <a:r>
              <a:rPr lang="en-US" sz="3800" dirty="0"/>
              <a:t>is another section that is highly ignored and given least importance by students. In fact, achievements, strengths, hobbies and personal information is very important in HR perspective as these sections throw light on a candidate’s personality and attitude. Many students fill this section casually and get </a:t>
            </a:r>
            <a:r>
              <a:rPr lang="en-US" sz="3800" dirty="0" err="1"/>
              <a:t>cought</a:t>
            </a:r>
            <a:r>
              <a:rPr lang="en-US" sz="3800" dirty="0"/>
              <a:t> during the interview as the interviewers ask questions on the hobbies they have given in their CVs. </a:t>
            </a:r>
            <a:endParaRPr lang="en-IN" sz="3800" dirty="0"/>
          </a:p>
          <a:p>
            <a:r>
              <a:rPr lang="en-US" sz="3800" dirty="0"/>
              <a:t>Hobbies are spare time activities that would be nurtured during weekends or vacations where you have lot of time where as interests are the activities that you would </a:t>
            </a:r>
            <a:r>
              <a:rPr lang="en-US" sz="3800" dirty="0" err="1"/>
              <a:t>ike</a:t>
            </a:r>
            <a:r>
              <a:rPr lang="en-US" sz="3800" dirty="0"/>
              <a:t> to do every day. Many </a:t>
            </a:r>
            <a:r>
              <a:rPr lang="en-US" sz="3800" dirty="0" err="1"/>
              <a:t>stufents</a:t>
            </a:r>
            <a:r>
              <a:rPr lang="en-US" sz="3800" dirty="0"/>
              <a:t> </a:t>
            </a:r>
            <a:r>
              <a:rPr lang="en-US" sz="3800" dirty="0" err="1"/>
              <a:t>categorise</a:t>
            </a:r>
            <a:r>
              <a:rPr lang="en-US" sz="3800" dirty="0"/>
              <a:t> news paper reading / watching news as a hobby which not just right. It could be categorized under interest as you would do it on a daily basis. Some hobbies can be extracted from extracurricular activities (Table. 13.1) as shown below and some other hobbies may be taken that are not shown in extracurricular activities. </a:t>
            </a:r>
            <a:endParaRPr lang="en-IN" sz="3800" dirty="0"/>
          </a:p>
          <a:p>
            <a:r>
              <a:rPr lang="en-US" sz="3800" dirty="0"/>
              <a:t>Hobbies can be further divided in to active hobbies and passive hobbies. Active hobbies are those in which you are involved in an activity and you are doing it and getting satisfaction / pleasure out of it. Passive hobbies, however, are those in which you are not involved directly and you are simply enjoying by watching it (Table. 13.2). To get the best impression, mention active hobbies rather than passive hobbies. You need to mention 3 or 4 hobbies only that are active, creative and off beat. </a:t>
            </a:r>
            <a:endParaRPr lang="en-IN" dirty="0"/>
          </a:p>
        </p:txBody>
      </p:sp>
    </p:spTree>
    <p:extLst>
      <p:ext uri="{BB962C8B-B14F-4D97-AF65-F5344CB8AC3E}">
        <p14:creationId xmlns:p14="http://schemas.microsoft.com/office/powerpoint/2010/main" val="1203726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60735825"/>
              </p:ext>
            </p:extLst>
          </p:nvPr>
        </p:nvGraphicFramePr>
        <p:xfrm>
          <a:off x="1547664" y="1772815"/>
          <a:ext cx="7056784" cy="3682028"/>
        </p:xfrm>
        <a:graphic>
          <a:graphicData uri="http://schemas.openxmlformats.org/drawingml/2006/table">
            <a:tbl>
              <a:tblPr firstRow="1" firstCol="1" bandRow="1">
                <a:tableStyleId>{5C22544A-7EE6-4342-B048-85BDC9FD1C3A}</a:tableStyleId>
              </a:tblPr>
              <a:tblGrid>
                <a:gridCol w="5741973"/>
                <a:gridCol w="1314811"/>
              </a:tblGrid>
              <a:tr h="430047">
                <a:tc>
                  <a:txBody>
                    <a:bodyPr/>
                    <a:lstStyle/>
                    <a:p>
                      <a:pPr marL="457200" algn="just">
                        <a:lnSpc>
                          <a:spcPct val="107000"/>
                        </a:lnSpc>
                        <a:spcAft>
                          <a:spcPts val="0"/>
                        </a:spcAft>
                      </a:pPr>
                      <a:r>
                        <a:rPr lang="en-US" sz="1200">
                          <a:effectLst/>
                        </a:rPr>
                        <a:t>Extracurricular activities</a:t>
                      </a:r>
                      <a:endParaRPr lang="en-IN" sz="1100">
                        <a:effectLst/>
                        <a:latin typeface="Calibri"/>
                        <a:ea typeface="Calibri"/>
                        <a:cs typeface="Times New Roman"/>
                      </a:endParaRPr>
                    </a:p>
                  </a:txBody>
                  <a:tcPr marL="68580" marR="68580" marT="0" marB="0"/>
                </a:tc>
                <a:tc>
                  <a:txBody>
                    <a:bodyPr/>
                    <a:lstStyle/>
                    <a:p>
                      <a:pPr marL="457200" algn="just">
                        <a:lnSpc>
                          <a:spcPct val="107000"/>
                        </a:lnSpc>
                        <a:spcAft>
                          <a:spcPts val="0"/>
                        </a:spcAft>
                      </a:pPr>
                      <a:r>
                        <a:rPr lang="en-US" sz="1200">
                          <a:effectLst/>
                        </a:rPr>
                        <a:t>Hobbies</a:t>
                      </a:r>
                      <a:endParaRPr lang="en-IN" sz="1100">
                        <a:effectLst/>
                        <a:latin typeface="Calibri"/>
                        <a:ea typeface="Calibri"/>
                        <a:cs typeface="Times New Roman"/>
                      </a:endParaRPr>
                    </a:p>
                  </a:txBody>
                  <a:tcPr marL="68580" marR="68580" marT="0" marB="0"/>
                </a:tc>
              </a:tr>
              <a:tr h="650396">
                <a:tc>
                  <a:txBody>
                    <a:bodyPr/>
                    <a:lstStyle/>
                    <a:p>
                      <a:pPr marL="457200" algn="just">
                        <a:lnSpc>
                          <a:spcPct val="107000"/>
                        </a:lnSpc>
                        <a:spcAft>
                          <a:spcPts val="0"/>
                        </a:spcAft>
                      </a:pPr>
                      <a:r>
                        <a:rPr lang="en-US" sz="1200">
                          <a:effectLst/>
                        </a:rPr>
                        <a:t>Won prizes / participated in cricket / badminton / chess / carrom / vooley ball / foot ball / throw ball / basket ball at school / college level etc.</a:t>
                      </a:r>
                      <a:endParaRPr lang="en-IN" sz="1100">
                        <a:effectLst/>
                        <a:latin typeface="Calibri"/>
                        <a:ea typeface="Calibri"/>
                        <a:cs typeface="Times New Roman"/>
                      </a:endParaRPr>
                    </a:p>
                  </a:txBody>
                  <a:tcPr marL="68580" marR="68580" marT="0" marB="0"/>
                </a:tc>
                <a:tc>
                  <a:txBody>
                    <a:bodyPr/>
                    <a:lstStyle/>
                    <a:p>
                      <a:pPr marL="457200" algn="just">
                        <a:lnSpc>
                          <a:spcPct val="107000"/>
                        </a:lnSpc>
                        <a:spcAft>
                          <a:spcPts val="0"/>
                        </a:spcAft>
                      </a:pPr>
                      <a:r>
                        <a:rPr lang="en-US" sz="1200">
                          <a:effectLst/>
                        </a:rPr>
                        <a:t>Playing cricket etc.</a:t>
                      </a:r>
                      <a:endParaRPr lang="en-IN" sz="1100">
                        <a:effectLst/>
                        <a:latin typeface="Calibri"/>
                        <a:ea typeface="Calibri"/>
                        <a:cs typeface="Times New Roman"/>
                      </a:endParaRPr>
                    </a:p>
                  </a:txBody>
                  <a:tcPr marL="68580" marR="68580" marT="0" marB="0"/>
                </a:tc>
              </a:tr>
              <a:tr h="430047">
                <a:tc>
                  <a:txBody>
                    <a:bodyPr/>
                    <a:lstStyle/>
                    <a:p>
                      <a:pPr marL="457200" algn="just">
                        <a:lnSpc>
                          <a:spcPct val="107000"/>
                        </a:lnSpc>
                        <a:spcAft>
                          <a:spcPts val="0"/>
                        </a:spcAft>
                      </a:pPr>
                      <a:r>
                        <a:rPr lang="en-US" sz="1200">
                          <a:effectLst/>
                        </a:rPr>
                        <a:t>Won prizes / participated in singing / dance </a:t>
                      </a:r>
                      <a:endParaRPr lang="en-IN" sz="1100">
                        <a:effectLst/>
                        <a:latin typeface="Calibri"/>
                        <a:ea typeface="Calibri"/>
                        <a:cs typeface="Times New Roman"/>
                      </a:endParaRPr>
                    </a:p>
                  </a:txBody>
                  <a:tcPr marL="68580" marR="68580" marT="0" marB="0"/>
                </a:tc>
                <a:tc>
                  <a:txBody>
                    <a:bodyPr/>
                    <a:lstStyle/>
                    <a:p>
                      <a:pPr marL="457200" algn="just">
                        <a:lnSpc>
                          <a:spcPct val="107000"/>
                        </a:lnSpc>
                        <a:spcAft>
                          <a:spcPts val="0"/>
                        </a:spcAft>
                      </a:pPr>
                      <a:r>
                        <a:rPr lang="en-US" sz="1200">
                          <a:effectLst/>
                        </a:rPr>
                        <a:t>Singing / dance</a:t>
                      </a:r>
                      <a:endParaRPr lang="en-IN" sz="1100">
                        <a:effectLst/>
                        <a:latin typeface="Calibri"/>
                        <a:ea typeface="Calibri"/>
                        <a:cs typeface="Times New Roman"/>
                      </a:endParaRPr>
                    </a:p>
                  </a:txBody>
                  <a:tcPr marL="68580" marR="68580" marT="0" marB="0"/>
                </a:tc>
              </a:tr>
              <a:tr h="1531794">
                <a:tc>
                  <a:txBody>
                    <a:bodyPr/>
                    <a:lstStyle/>
                    <a:p>
                      <a:pPr marL="457200" algn="just">
                        <a:lnSpc>
                          <a:spcPct val="107000"/>
                        </a:lnSpc>
                        <a:spcAft>
                          <a:spcPts val="0"/>
                        </a:spcAft>
                      </a:pPr>
                      <a:r>
                        <a:rPr lang="en-US" sz="1200">
                          <a:effectLst/>
                        </a:rPr>
                        <a:t>Actively participated in association activities / volunteer / dept level / college leve events / served as an anchor etc.</a:t>
                      </a:r>
                      <a:endParaRPr lang="en-IN" sz="1100">
                        <a:effectLst/>
                        <a:latin typeface="Calibri"/>
                        <a:ea typeface="Calibri"/>
                        <a:cs typeface="Times New Roman"/>
                      </a:endParaRPr>
                    </a:p>
                  </a:txBody>
                  <a:tcPr marL="68580" marR="68580" marT="0" marB="0"/>
                </a:tc>
                <a:tc>
                  <a:txBody>
                    <a:bodyPr/>
                    <a:lstStyle/>
                    <a:p>
                      <a:pPr marL="457200" algn="just">
                        <a:lnSpc>
                          <a:spcPct val="107000"/>
                        </a:lnSpc>
                        <a:spcAft>
                          <a:spcPts val="0"/>
                        </a:spcAft>
                      </a:pPr>
                      <a:r>
                        <a:rPr lang="en-US" sz="1200">
                          <a:effectLst/>
                        </a:rPr>
                        <a:t>Event managent / planning and organizing events</a:t>
                      </a:r>
                      <a:endParaRPr lang="en-IN" sz="1100">
                        <a:effectLst/>
                        <a:latin typeface="Calibri"/>
                        <a:ea typeface="Calibri"/>
                        <a:cs typeface="Times New Roman"/>
                      </a:endParaRPr>
                    </a:p>
                  </a:txBody>
                  <a:tcPr marL="68580" marR="68580" marT="0" marB="0"/>
                </a:tc>
              </a:tr>
              <a:tr h="430047">
                <a:tc>
                  <a:txBody>
                    <a:bodyPr/>
                    <a:lstStyle/>
                    <a:p>
                      <a:pPr marL="457200" algn="just">
                        <a:lnSpc>
                          <a:spcPct val="107000"/>
                        </a:lnSpc>
                        <a:spcAft>
                          <a:spcPts val="0"/>
                        </a:spcAft>
                      </a:pPr>
                      <a:r>
                        <a:rPr lang="en-US" sz="1200">
                          <a:effectLst/>
                        </a:rPr>
                        <a:t>Participated in NSS activities </a:t>
                      </a:r>
                      <a:endParaRPr lang="en-IN" sz="1100">
                        <a:effectLst/>
                        <a:latin typeface="Calibri"/>
                        <a:ea typeface="Calibri"/>
                        <a:cs typeface="Times New Roman"/>
                      </a:endParaRPr>
                    </a:p>
                  </a:txBody>
                  <a:tcPr marL="68580" marR="68580" marT="0" marB="0"/>
                </a:tc>
                <a:tc>
                  <a:txBody>
                    <a:bodyPr/>
                    <a:lstStyle/>
                    <a:p>
                      <a:pPr marL="457200" algn="just">
                        <a:lnSpc>
                          <a:spcPct val="107000"/>
                        </a:lnSpc>
                        <a:spcAft>
                          <a:spcPts val="0"/>
                        </a:spcAft>
                      </a:pPr>
                      <a:r>
                        <a:rPr lang="en-US" sz="1200">
                          <a:effectLst/>
                        </a:rPr>
                        <a:t>Social work</a:t>
                      </a:r>
                      <a:endParaRPr lang="en-IN" sz="1100">
                        <a:effectLst/>
                        <a:latin typeface="Calibri"/>
                        <a:ea typeface="Calibri"/>
                        <a:cs typeface="Times New Roman"/>
                      </a:endParaRPr>
                    </a:p>
                  </a:txBody>
                  <a:tcPr marL="68580" marR="68580" marT="0" marB="0"/>
                </a:tc>
              </a:tr>
              <a:tr h="209697">
                <a:tc>
                  <a:txBody>
                    <a:bodyPr/>
                    <a:lstStyle/>
                    <a:p>
                      <a:pPr marL="457200" algn="just">
                        <a:lnSpc>
                          <a:spcPct val="107000"/>
                        </a:lnSpc>
                        <a:spcAft>
                          <a:spcPts val="0"/>
                        </a:spcAft>
                      </a:pPr>
                      <a:r>
                        <a:rPr lang="en-US" sz="1200">
                          <a:effectLst/>
                        </a:rPr>
                        <a:t> </a:t>
                      </a:r>
                      <a:endParaRPr lang="en-IN" sz="1100">
                        <a:effectLst/>
                        <a:latin typeface="Calibri"/>
                        <a:ea typeface="Calibri"/>
                        <a:cs typeface="Times New Roman"/>
                      </a:endParaRPr>
                    </a:p>
                  </a:txBody>
                  <a:tcPr marL="68580" marR="68580" marT="0" marB="0"/>
                </a:tc>
                <a:tc>
                  <a:txBody>
                    <a:bodyPr/>
                    <a:lstStyle/>
                    <a:p>
                      <a:pPr marL="457200" algn="just">
                        <a:lnSpc>
                          <a:spcPct val="107000"/>
                        </a:lnSpc>
                        <a:spcAft>
                          <a:spcPts val="0"/>
                        </a:spcAft>
                      </a:pPr>
                      <a:r>
                        <a:rPr lang="en-US" sz="1200" dirty="0">
                          <a:effectLst/>
                        </a:rPr>
                        <a:t> </a:t>
                      </a:r>
                      <a:endParaRPr lang="en-IN"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301425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2074"/>
          </a:xfrm>
        </p:spPr>
        <p:txBody>
          <a:bodyPr>
            <a:normAutofit fontScale="90000"/>
          </a:bodyPr>
          <a:lstStyle/>
          <a:p>
            <a:pPr lvl="0" fontAlgn="base">
              <a:spcAft>
                <a:spcPct val="0"/>
              </a:spcAft>
            </a:pPr>
            <a:r>
              <a:rPr lang="en-US" altLang="en-US" sz="800" dirty="0">
                <a:solidFill>
                  <a:schemeClr val="tx1"/>
                </a:solidFill>
                <a:effectLst/>
                <a:latin typeface="Arial" pitchFamily="34" charset="0"/>
                <a:cs typeface="Arial" pitchFamily="34" charset="0"/>
              </a:rPr>
              <a:t/>
            </a:r>
            <a:br>
              <a:rPr lang="en-US" altLang="en-US" sz="800" dirty="0">
                <a:solidFill>
                  <a:schemeClr val="tx1"/>
                </a:solidFill>
                <a:effectLst/>
                <a:latin typeface="Arial" pitchFamily="34" charset="0"/>
                <a:cs typeface="Arial" pitchFamily="34" charset="0"/>
              </a:rPr>
            </a:br>
            <a:r>
              <a:rPr lang="en-US" altLang="en-US" sz="4000" dirty="0" smtClean="0">
                <a:solidFill>
                  <a:schemeClr val="tx1"/>
                </a:solidFill>
                <a:effectLst/>
                <a:latin typeface="Calibri" pitchFamily="34" charset="0"/>
                <a:ea typeface="Calibri" pitchFamily="34" charset="0"/>
                <a:cs typeface="Times New Roman" pitchFamily="18" charset="0"/>
              </a:rPr>
              <a:t>Hobbies </a:t>
            </a:r>
            <a:r>
              <a:rPr lang="en-US" altLang="en-US" sz="4000" dirty="0">
                <a:solidFill>
                  <a:schemeClr val="tx1"/>
                </a:solidFill>
                <a:effectLst/>
                <a:latin typeface="Calibri" pitchFamily="34" charset="0"/>
                <a:ea typeface="Calibri" pitchFamily="34" charset="0"/>
                <a:cs typeface="Times New Roman" pitchFamily="18" charset="0"/>
              </a:rPr>
              <a:t>are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354087"/>
              </p:ext>
            </p:extLst>
          </p:nvPr>
        </p:nvGraphicFramePr>
        <p:xfrm>
          <a:off x="2093595" y="2132850"/>
          <a:ext cx="6182360" cy="3240365"/>
        </p:xfrm>
        <a:graphic>
          <a:graphicData uri="http://schemas.openxmlformats.org/drawingml/2006/table">
            <a:tbl>
              <a:tblPr firstRow="1" firstCol="1" bandRow="1">
                <a:tableStyleId>{5C22544A-7EE6-4342-B048-85BDC9FD1C3A}</a:tableStyleId>
              </a:tblPr>
              <a:tblGrid>
                <a:gridCol w="3102610"/>
                <a:gridCol w="3079750"/>
              </a:tblGrid>
              <a:tr h="268081">
                <a:tc>
                  <a:txBody>
                    <a:bodyPr/>
                    <a:lstStyle/>
                    <a:p>
                      <a:pPr marL="457200" algn="ctr">
                        <a:lnSpc>
                          <a:spcPct val="107000"/>
                        </a:lnSpc>
                        <a:spcAft>
                          <a:spcPts val="0"/>
                        </a:spcAft>
                      </a:pPr>
                      <a:r>
                        <a:rPr lang="en-US" sz="1200">
                          <a:effectLst/>
                        </a:rPr>
                        <a:t>Active hobbies</a:t>
                      </a:r>
                      <a:endParaRPr lang="en-IN" sz="1100">
                        <a:effectLst/>
                        <a:latin typeface="Calibri"/>
                        <a:ea typeface="Calibri"/>
                        <a:cs typeface="Times New Roman"/>
                      </a:endParaRPr>
                    </a:p>
                  </a:txBody>
                  <a:tcPr marL="68580" marR="68580" marT="0" marB="0"/>
                </a:tc>
                <a:tc>
                  <a:txBody>
                    <a:bodyPr/>
                    <a:lstStyle/>
                    <a:p>
                      <a:pPr marL="457200" algn="ctr">
                        <a:lnSpc>
                          <a:spcPct val="107000"/>
                        </a:lnSpc>
                        <a:spcAft>
                          <a:spcPts val="0"/>
                        </a:spcAft>
                      </a:pPr>
                      <a:r>
                        <a:rPr lang="en-US" sz="1200" dirty="0">
                          <a:effectLst/>
                        </a:rPr>
                        <a:t>Passive hobbies</a:t>
                      </a:r>
                      <a:endParaRPr lang="en-IN" sz="1100" dirty="0">
                        <a:effectLst/>
                        <a:latin typeface="Calibri"/>
                        <a:ea typeface="Calibri"/>
                        <a:cs typeface="Times New Roman"/>
                      </a:endParaRPr>
                    </a:p>
                  </a:txBody>
                  <a:tcPr marL="68580" marR="68580" marT="0" marB="0"/>
                </a:tc>
              </a:tr>
              <a:tr h="549778">
                <a:tc>
                  <a:txBody>
                    <a:bodyPr/>
                    <a:lstStyle/>
                    <a:p>
                      <a:pPr marL="457200" algn="just">
                        <a:lnSpc>
                          <a:spcPct val="107000"/>
                        </a:lnSpc>
                        <a:spcAft>
                          <a:spcPts val="0"/>
                        </a:spcAft>
                      </a:pPr>
                      <a:r>
                        <a:rPr lang="en-US" sz="1200">
                          <a:effectLst/>
                        </a:rPr>
                        <a:t>Painting, drawing, sketching, making crafts </a:t>
                      </a:r>
                      <a:endParaRPr lang="en-IN" sz="1100">
                        <a:effectLst/>
                        <a:latin typeface="Calibri"/>
                        <a:ea typeface="Calibri"/>
                        <a:cs typeface="Times New Roman"/>
                      </a:endParaRPr>
                    </a:p>
                  </a:txBody>
                  <a:tcPr marL="68580" marR="68580" marT="0" marB="0"/>
                </a:tc>
                <a:tc>
                  <a:txBody>
                    <a:bodyPr/>
                    <a:lstStyle/>
                    <a:p>
                      <a:pPr marL="457200" algn="just">
                        <a:lnSpc>
                          <a:spcPct val="107000"/>
                        </a:lnSpc>
                        <a:spcAft>
                          <a:spcPts val="0"/>
                        </a:spcAft>
                      </a:pPr>
                      <a:r>
                        <a:rPr lang="en-US" sz="1200" strike="sngStrike" dirty="0">
                          <a:effectLst/>
                        </a:rPr>
                        <a:t>Spending time with family members  </a:t>
                      </a:r>
                      <a:endParaRPr lang="en-IN" sz="1100" dirty="0">
                        <a:effectLst/>
                        <a:latin typeface="Calibri"/>
                        <a:ea typeface="Calibri"/>
                        <a:cs typeface="Times New Roman"/>
                      </a:endParaRPr>
                    </a:p>
                  </a:txBody>
                  <a:tcPr marL="68580" marR="68580" marT="0" marB="0"/>
                </a:tc>
              </a:tr>
              <a:tr h="268081">
                <a:tc>
                  <a:txBody>
                    <a:bodyPr/>
                    <a:lstStyle/>
                    <a:p>
                      <a:pPr marL="457200" algn="just">
                        <a:lnSpc>
                          <a:spcPct val="107000"/>
                        </a:lnSpc>
                        <a:spcAft>
                          <a:spcPts val="0"/>
                        </a:spcAft>
                      </a:pPr>
                      <a:r>
                        <a:rPr lang="en-US" sz="1200">
                          <a:effectLst/>
                        </a:rPr>
                        <a:t>Photography, travelling </a:t>
                      </a:r>
                      <a:endParaRPr lang="en-IN" sz="1100">
                        <a:effectLst/>
                        <a:latin typeface="Calibri"/>
                        <a:ea typeface="Calibri"/>
                        <a:cs typeface="Times New Roman"/>
                      </a:endParaRPr>
                    </a:p>
                  </a:txBody>
                  <a:tcPr marL="68580" marR="68580" marT="0" marB="0"/>
                </a:tc>
                <a:tc>
                  <a:txBody>
                    <a:bodyPr/>
                    <a:lstStyle/>
                    <a:p>
                      <a:pPr marL="457200" algn="just">
                        <a:lnSpc>
                          <a:spcPct val="107000"/>
                        </a:lnSpc>
                        <a:spcAft>
                          <a:spcPts val="0"/>
                        </a:spcAft>
                      </a:pPr>
                      <a:r>
                        <a:rPr lang="en-US" sz="1200" strike="sngStrike">
                          <a:effectLst/>
                        </a:rPr>
                        <a:t>Browsing web </a:t>
                      </a:r>
                      <a:endParaRPr lang="en-IN" sz="1100">
                        <a:effectLst/>
                        <a:latin typeface="Calibri"/>
                        <a:ea typeface="Calibri"/>
                        <a:cs typeface="Times New Roman"/>
                      </a:endParaRPr>
                    </a:p>
                  </a:txBody>
                  <a:tcPr marL="68580" marR="68580" marT="0" marB="0"/>
                </a:tc>
              </a:tr>
              <a:tr h="268081">
                <a:tc>
                  <a:txBody>
                    <a:bodyPr/>
                    <a:lstStyle/>
                    <a:p>
                      <a:pPr marL="457200" algn="just">
                        <a:lnSpc>
                          <a:spcPct val="107000"/>
                        </a:lnSpc>
                        <a:spcAft>
                          <a:spcPts val="0"/>
                        </a:spcAft>
                      </a:pPr>
                      <a:r>
                        <a:rPr lang="en-US" sz="1200">
                          <a:effectLst/>
                        </a:rPr>
                        <a:t>Playing cricket / badminton etc.</a:t>
                      </a:r>
                      <a:r>
                        <a:rPr lang="en-US" sz="1100">
                          <a:effectLst/>
                        </a:rPr>
                        <a:t> </a:t>
                      </a:r>
                      <a:endParaRPr lang="en-IN" sz="1100">
                        <a:effectLst/>
                        <a:latin typeface="Calibri"/>
                        <a:ea typeface="Calibri"/>
                        <a:cs typeface="Times New Roman"/>
                      </a:endParaRPr>
                    </a:p>
                  </a:txBody>
                  <a:tcPr marL="68580" marR="68580" marT="0" marB="0"/>
                </a:tc>
                <a:tc>
                  <a:txBody>
                    <a:bodyPr/>
                    <a:lstStyle/>
                    <a:p>
                      <a:pPr marL="457200" algn="just">
                        <a:lnSpc>
                          <a:spcPct val="107000"/>
                        </a:lnSpc>
                        <a:spcAft>
                          <a:spcPts val="0"/>
                        </a:spcAft>
                      </a:pPr>
                      <a:r>
                        <a:rPr lang="en-US" sz="1200" strike="sngStrike">
                          <a:effectLst/>
                        </a:rPr>
                        <a:t>Watching cricket etc. </a:t>
                      </a:r>
                      <a:endParaRPr lang="en-IN" sz="1100">
                        <a:effectLst/>
                        <a:latin typeface="Calibri"/>
                        <a:ea typeface="Calibri"/>
                        <a:cs typeface="Times New Roman"/>
                      </a:endParaRPr>
                    </a:p>
                  </a:txBody>
                  <a:tcPr marL="68580" marR="68580" marT="0" marB="0"/>
                </a:tc>
              </a:tr>
              <a:tr h="264242">
                <a:tc>
                  <a:txBody>
                    <a:bodyPr/>
                    <a:lstStyle/>
                    <a:p>
                      <a:pPr marL="457200" algn="just">
                        <a:lnSpc>
                          <a:spcPct val="107000"/>
                        </a:lnSpc>
                        <a:spcAft>
                          <a:spcPts val="0"/>
                        </a:spcAft>
                      </a:pPr>
                      <a:r>
                        <a:rPr lang="en-US" sz="1200">
                          <a:effectLst/>
                        </a:rPr>
                        <a:t>Stamp / coin / antique collection</a:t>
                      </a:r>
                      <a:r>
                        <a:rPr lang="en-IN" sz="1100">
                          <a:effectLst/>
                        </a:rPr>
                        <a:t> </a:t>
                      </a:r>
                      <a:endParaRPr lang="en-IN" sz="1100">
                        <a:effectLst/>
                        <a:latin typeface="Calibri"/>
                        <a:ea typeface="Calibri"/>
                        <a:cs typeface="Times New Roman"/>
                      </a:endParaRPr>
                    </a:p>
                  </a:txBody>
                  <a:tcPr marL="68580" marR="68580" marT="0" marB="0"/>
                </a:tc>
                <a:tc>
                  <a:txBody>
                    <a:bodyPr/>
                    <a:lstStyle/>
                    <a:p>
                      <a:pPr marL="457200" algn="just">
                        <a:lnSpc>
                          <a:spcPct val="107000"/>
                        </a:lnSpc>
                        <a:spcAft>
                          <a:spcPts val="0"/>
                        </a:spcAft>
                      </a:pPr>
                      <a:r>
                        <a:rPr lang="en-US" sz="1200" strike="sngStrike">
                          <a:effectLst/>
                        </a:rPr>
                        <a:t>Chit-chating with friends</a:t>
                      </a:r>
                      <a:r>
                        <a:rPr lang="en-IN" sz="1100" strike="sngStrike">
                          <a:effectLst/>
                        </a:rPr>
                        <a:t> </a:t>
                      </a:r>
                      <a:endParaRPr lang="en-IN" sz="1100">
                        <a:effectLst/>
                        <a:latin typeface="Calibri"/>
                        <a:ea typeface="Calibri"/>
                        <a:cs typeface="Times New Roman"/>
                      </a:endParaRPr>
                    </a:p>
                  </a:txBody>
                  <a:tcPr marL="68580" marR="68580" marT="0" marB="0"/>
                </a:tc>
              </a:tr>
              <a:tr h="268081">
                <a:tc>
                  <a:txBody>
                    <a:bodyPr/>
                    <a:lstStyle/>
                    <a:p>
                      <a:pPr marL="457200" algn="just">
                        <a:lnSpc>
                          <a:spcPct val="107000"/>
                        </a:lnSpc>
                        <a:spcAft>
                          <a:spcPts val="0"/>
                        </a:spcAft>
                      </a:pPr>
                      <a:r>
                        <a:rPr lang="en-US" sz="1200">
                          <a:effectLst/>
                        </a:rPr>
                        <a:t>Singing / Dancing</a:t>
                      </a:r>
                      <a:r>
                        <a:rPr lang="en-IN" sz="1100">
                          <a:effectLst/>
                        </a:rPr>
                        <a:t> </a:t>
                      </a:r>
                      <a:endParaRPr lang="en-IN" sz="1100">
                        <a:effectLst/>
                        <a:latin typeface="Calibri"/>
                        <a:ea typeface="Calibri"/>
                        <a:cs typeface="Times New Roman"/>
                      </a:endParaRPr>
                    </a:p>
                  </a:txBody>
                  <a:tcPr marL="68580" marR="68580" marT="0" marB="0"/>
                </a:tc>
                <a:tc>
                  <a:txBody>
                    <a:bodyPr/>
                    <a:lstStyle/>
                    <a:p>
                      <a:pPr marL="457200" algn="just">
                        <a:lnSpc>
                          <a:spcPct val="107000"/>
                        </a:lnSpc>
                        <a:spcAft>
                          <a:spcPts val="0"/>
                        </a:spcAft>
                      </a:pPr>
                      <a:r>
                        <a:rPr lang="en-US" sz="1200" strike="sngStrike">
                          <a:effectLst/>
                        </a:rPr>
                        <a:t>Watching movies </a:t>
                      </a:r>
                      <a:endParaRPr lang="en-IN" sz="1100">
                        <a:effectLst/>
                        <a:latin typeface="Calibri"/>
                        <a:ea typeface="Calibri"/>
                        <a:cs typeface="Times New Roman"/>
                      </a:endParaRPr>
                    </a:p>
                  </a:txBody>
                  <a:tcPr marL="68580" marR="68580" marT="0" marB="0"/>
                </a:tc>
              </a:tr>
              <a:tr h="268081">
                <a:tc>
                  <a:txBody>
                    <a:bodyPr/>
                    <a:lstStyle/>
                    <a:p>
                      <a:pPr marL="457200" algn="just">
                        <a:lnSpc>
                          <a:spcPct val="107000"/>
                        </a:lnSpc>
                        <a:spcAft>
                          <a:spcPts val="0"/>
                        </a:spcAft>
                      </a:pPr>
                      <a:r>
                        <a:rPr lang="en-US" sz="1200">
                          <a:effectLst/>
                        </a:rPr>
                        <a:t>Listening to music </a:t>
                      </a:r>
                      <a:endParaRPr lang="en-IN" sz="1100">
                        <a:effectLst/>
                        <a:latin typeface="Calibri"/>
                        <a:ea typeface="Calibri"/>
                        <a:cs typeface="Times New Roman"/>
                      </a:endParaRPr>
                    </a:p>
                  </a:txBody>
                  <a:tcPr marL="68580" marR="68580" marT="0" marB="0"/>
                </a:tc>
                <a:tc>
                  <a:txBody>
                    <a:bodyPr/>
                    <a:lstStyle/>
                    <a:p>
                      <a:pPr marL="457200" algn="just">
                        <a:lnSpc>
                          <a:spcPct val="107000"/>
                        </a:lnSpc>
                        <a:spcAft>
                          <a:spcPts val="0"/>
                        </a:spcAft>
                      </a:pPr>
                      <a:r>
                        <a:rPr lang="en-US" sz="1200" strike="sngStrike">
                          <a:effectLst/>
                        </a:rPr>
                        <a:t>Bike driving </a:t>
                      </a:r>
                      <a:endParaRPr lang="en-IN" sz="1100">
                        <a:effectLst/>
                        <a:latin typeface="Calibri"/>
                        <a:ea typeface="Calibri"/>
                        <a:cs typeface="Times New Roman"/>
                      </a:endParaRPr>
                    </a:p>
                  </a:txBody>
                  <a:tcPr marL="68580" marR="68580" marT="0" marB="0"/>
                </a:tc>
              </a:tr>
              <a:tr h="268081">
                <a:tc>
                  <a:txBody>
                    <a:bodyPr/>
                    <a:lstStyle/>
                    <a:p>
                      <a:pPr marL="457200" algn="just">
                        <a:lnSpc>
                          <a:spcPct val="107000"/>
                        </a:lnSpc>
                        <a:spcAft>
                          <a:spcPts val="0"/>
                        </a:spcAft>
                      </a:pPr>
                      <a:r>
                        <a:rPr lang="en-US" sz="1200">
                          <a:effectLst/>
                        </a:rPr>
                        <a:t>Making short films, video editing</a:t>
                      </a:r>
                      <a:r>
                        <a:rPr lang="en-IN" sz="1100">
                          <a:effectLst/>
                        </a:rPr>
                        <a:t> </a:t>
                      </a:r>
                      <a:endParaRPr lang="en-IN" sz="1100">
                        <a:effectLst/>
                        <a:latin typeface="Calibri"/>
                        <a:ea typeface="Calibri"/>
                        <a:cs typeface="Times New Roman"/>
                      </a:endParaRPr>
                    </a:p>
                  </a:txBody>
                  <a:tcPr marL="68580" marR="68580" marT="0" marB="0"/>
                </a:tc>
                <a:tc>
                  <a:txBody>
                    <a:bodyPr/>
                    <a:lstStyle/>
                    <a:p>
                      <a:pPr marL="457200" algn="just">
                        <a:lnSpc>
                          <a:spcPct val="107000"/>
                        </a:lnSpc>
                        <a:spcAft>
                          <a:spcPts val="0"/>
                        </a:spcAft>
                      </a:pPr>
                      <a:r>
                        <a:rPr lang="en-US" sz="1200" strike="sngStrike">
                          <a:effectLst/>
                        </a:rPr>
                        <a:t>Reading holy books / doing rituals </a:t>
                      </a:r>
                      <a:endParaRPr lang="en-IN" sz="1100">
                        <a:effectLst/>
                        <a:latin typeface="Calibri"/>
                        <a:ea typeface="Calibri"/>
                        <a:cs typeface="Times New Roman"/>
                      </a:endParaRPr>
                    </a:p>
                  </a:txBody>
                  <a:tcPr marL="68580" marR="68580" marT="0" marB="0"/>
                </a:tc>
              </a:tr>
              <a:tr h="268081">
                <a:tc>
                  <a:txBody>
                    <a:bodyPr/>
                    <a:lstStyle/>
                    <a:p>
                      <a:pPr marL="457200" algn="just">
                        <a:lnSpc>
                          <a:spcPct val="107000"/>
                        </a:lnSpc>
                        <a:spcAft>
                          <a:spcPts val="0"/>
                        </a:spcAft>
                      </a:pPr>
                      <a:r>
                        <a:rPr lang="en-US" sz="1200">
                          <a:effectLst/>
                        </a:rPr>
                        <a:t>Reading books, writing reviews</a:t>
                      </a:r>
                      <a:r>
                        <a:rPr lang="en-IN" sz="1100">
                          <a:effectLst/>
                        </a:rPr>
                        <a:t> </a:t>
                      </a:r>
                      <a:endParaRPr lang="en-IN" sz="1100">
                        <a:effectLst/>
                        <a:latin typeface="Calibri"/>
                        <a:ea typeface="Calibri"/>
                        <a:cs typeface="Times New Roman"/>
                      </a:endParaRPr>
                    </a:p>
                  </a:txBody>
                  <a:tcPr marL="68580" marR="68580" marT="0" marB="0"/>
                </a:tc>
                <a:tc>
                  <a:txBody>
                    <a:bodyPr/>
                    <a:lstStyle/>
                    <a:p>
                      <a:pPr marL="457200" algn="just">
                        <a:lnSpc>
                          <a:spcPct val="107000"/>
                        </a:lnSpc>
                        <a:spcAft>
                          <a:spcPts val="0"/>
                        </a:spcAft>
                      </a:pPr>
                      <a:r>
                        <a:rPr lang="en-US" sz="1200" u="none" strike="noStrike">
                          <a:effectLst/>
                        </a:rPr>
                        <a:t> </a:t>
                      </a:r>
                      <a:endParaRPr lang="en-IN" sz="1100">
                        <a:effectLst/>
                        <a:latin typeface="Calibri"/>
                        <a:ea typeface="Calibri"/>
                        <a:cs typeface="Times New Roman"/>
                      </a:endParaRPr>
                    </a:p>
                  </a:txBody>
                  <a:tcPr marL="68580" marR="68580" marT="0" marB="0"/>
                </a:tc>
              </a:tr>
              <a:tr h="549778">
                <a:tc>
                  <a:txBody>
                    <a:bodyPr/>
                    <a:lstStyle/>
                    <a:p>
                      <a:pPr marL="457200" algn="just">
                        <a:lnSpc>
                          <a:spcPct val="107000"/>
                        </a:lnSpc>
                        <a:spcAft>
                          <a:spcPts val="0"/>
                        </a:spcAft>
                      </a:pPr>
                      <a:r>
                        <a:rPr lang="en-US" sz="1200">
                          <a:effectLst/>
                        </a:rPr>
                        <a:t>Doing yoga / meditation / introspection </a:t>
                      </a:r>
                      <a:endParaRPr lang="en-IN" sz="1100">
                        <a:effectLst/>
                        <a:latin typeface="Calibri"/>
                        <a:ea typeface="Calibri"/>
                        <a:cs typeface="Times New Roman"/>
                      </a:endParaRPr>
                    </a:p>
                  </a:txBody>
                  <a:tcPr marL="68580" marR="68580" marT="0" marB="0"/>
                </a:tc>
                <a:tc>
                  <a:txBody>
                    <a:bodyPr/>
                    <a:lstStyle/>
                    <a:p>
                      <a:pPr marL="457200" algn="just">
                        <a:lnSpc>
                          <a:spcPct val="107000"/>
                        </a:lnSpc>
                        <a:spcAft>
                          <a:spcPts val="0"/>
                        </a:spcAft>
                      </a:pPr>
                      <a:r>
                        <a:rPr lang="en-US" sz="1200" u="none" strike="noStrike" dirty="0">
                          <a:effectLst/>
                        </a:rPr>
                        <a:t> </a:t>
                      </a:r>
                      <a:endParaRPr lang="en-IN" sz="1100" dirty="0">
                        <a:effectLst/>
                        <a:latin typeface="Calibri"/>
                        <a:ea typeface="Calibri"/>
                        <a:cs typeface="Times New Roman"/>
                      </a:endParaRPr>
                    </a:p>
                  </a:txBody>
                  <a:tcPr marL="68580" marR="68580" marT="0" marB="0"/>
                </a:tc>
              </a:tr>
            </a:tbl>
          </a:graphicData>
        </a:graphic>
      </p:graphicFrame>
      <p:pic>
        <p:nvPicPr>
          <p:cNvPr id="7184"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3913" y="2771775"/>
            <a:ext cx="190500" cy="200025"/>
          </a:xfrm>
          <a:prstGeom prst="rect">
            <a:avLst/>
          </a:prstGeom>
          <a:noFill/>
          <a:extLst>
            <a:ext uri="{909E8E84-426E-40DD-AFC4-6F175D3DCCD1}">
              <a14:hiddenFill xmlns:a14="http://schemas.microsoft.com/office/drawing/2010/main">
                <a:solidFill>
                  <a:srgbClr val="FFFFFF"/>
                </a:solidFill>
              </a14:hiddenFill>
            </a:ext>
          </a:extLst>
        </p:spPr>
      </p:pic>
      <p:pic>
        <p:nvPicPr>
          <p:cNvPr id="7183" name="Picture 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2093913" y="2771775"/>
            <a:ext cx="123825" cy="152400"/>
          </a:xfrm>
          <a:prstGeom prst="rect">
            <a:avLst/>
          </a:prstGeom>
          <a:solidFill>
            <a:srgbClr val="4472C4"/>
          </a:solidFill>
        </p:spPr>
      </p:pic>
      <p:pic>
        <p:nvPicPr>
          <p:cNvPr id="7182"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3913" y="2771775"/>
            <a:ext cx="190500" cy="200025"/>
          </a:xfrm>
          <a:prstGeom prst="rect">
            <a:avLst/>
          </a:prstGeom>
          <a:noFill/>
          <a:extLst>
            <a:ext uri="{909E8E84-426E-40DD-AFC4-6F175D3DCCD1}">
              <a14:hiddenFill xmlns:a14="http://schemas.microsoft.com/office/drawing/2010/main">
                <a:solidFill>
                  <a:srgbClr val="FFFFFF"/>
                </a:solidFill>
              </a14:hiddenFill>
            </a:ext>
          </a:extLst>
        </p:spPr>
      </p:pic>
      <p:pic>
        <p:nvPicPr>
          <p:cNvPr id="7181" name="Picture 2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2093913" y="2771775"/>
            <a:ext cx="123825" cy="152400"/>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3913" y="2771775"/>
            <a:ext cx="190500" cy="200025"/>
          </a:xfrm>
          <a:prstGeom prst="rect">
            <a:avLst/>
          </a:prstGeom>
          <a:noFill/>
          <a:extLst>
            <a:ext uri="{909E8E84-426E-40DD-AFC4-6F175D3DCCD1}">
              <a14:hiddenFill xmlns:a14="http://schemas.microsoft.com/office/drawing/2010/main">
                <a:solidFill>
                  <a:srgbClr val="FFFFFF"/>
                </a:solidFill>
              </a14:hiddenFill>
            </a:ext>
          </a:extLst>
        </p:spPr>
      </p:pic>
      <p:pic>
        <p:nvPicPr>
          <p:cNvPr id="7179" name="Picture 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2093913" y="2771775"/>
            <a:ext cx="123825" cy="152400"/>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3913" y="2771775"/>
            <a:ext cx="190500" cy="200025"/>
          </a:xfrm>
          <a:prstGeom prst="rect">
            <a:avLst/>
          </a:prstGeom>
          <a:noFill/>
          <a:extLst>
            <a:ext uri="{909E8E84-426E-40DD-AFC4-6F175D3DCCD1}">
              <a14:hiddenFill xmlns:a14="http://schemas.microsoft.com/office/drawing/2010/main">
                <a:solidFill>
                  <a:srgbClr val="FFFFFF"/>
                </a:solidFill>
              </a14:hiddenFill>
            </a:ext>
          </a:extLst>
        </p:spPr>
      </p:pic>
      <p:pic>
        <p:nvPicPr>
          <p:cNvPr id="7177" name="Picture 2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2093913" y="2771775"/>
            <a:ext cx="123825" cy="1524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3913" y="2771775"/>
            <a:ext cx="190500" cy="200025"/>
          </a:xfrm>
          <a:prstGeom prst="rect">
            <a:avLst/>
          </a:prstGeom>
          <a:noFill/>
          <a:extLst>
            <a:ext uri="{909E8E84-426E-40DD-AFC4-6F175D3DCCD1}">
              <a14:hiddenFill xmlns:a14="http://schemas.microsoft.com/office/drawing/2010/main">
                <a:solidFill>
                  <a:srgbClr val="FFFFFF"/>
                </a:solidFill>
              </a14:hiddenFill>
            </a:ext>
          </a:extLst>
        </p:spPr>
      </p:pic>
      <p:pic>
        <p:nvPicPr>
          <p:cNvPr id="7175" name="Picture 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2093913" y="2771775"/>
            <a:ext cx="123825" cy="15240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3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3913" y="2771775"/>
            <a:ext cx="190500" cy="200025"/>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2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2093913" y="2771775"/>
            <a:ext cx="123825" cy="1524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1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3913" y="2771775"/>
            <a:ext cx="190500" cy="200025"/>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2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2093913" y="2771775"/>
            <a:ext cx="123825" cy="1524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3913" y="2771775"/>
            <a:ext cx="190500" cy="200025"/>
          </a:xfrm>
          <a:prstGeom prst="rect">
            <a:avLst/>
          </a:prstGeom>
          <a:noFill/>
          <a:extLst>
            <a:ext uri="{909E8E84-426E-40DD-AFC4-6F175D3DCCD1}">
              <a14:hiddenFill xmlns:a14="http://schemas.microsoft.com/office/drawing/2010/main">
                <a:solidFill>
                  <a:srgbClr val="FFFFFF"/>
                </a:solidFill>
              </a14:hiddenFill>
            </a:ext>
          </a:extLst>
        </p:spPr>
      </p:pic>
      <p:pic>
        <p:nvPicPr>
          <p:cNvPr id="7169" name="Picture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3913" y="2771775"/>
            <a:ext cx="190500" cy="2000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355976" y="1340768"/>
            <a:ext cx="1198983" cy="369332"/>
          </a:xfrm>
          <a:prstGeom prst="rect">
            <a:avLst/>
          </a:prstGeom>
        </p:spPr>
        <p:txBody>
          <a:bodyPr wrap="none">
            <a:spAutoFit/>
          </a:bodyPr>
          <a:lstStyle/>
          <a:p>
            <a:r>
              <a:rPr lang="en-US" altLang="en-US" dirty="0">
                <a:latin typeface="Calibri" pitchFamily="34" charset="0"/>
                <a:ea typeface="Calibri" pitchFamily="34" charset="0"/>
                <a:cs typeface="Times New Roman" pitchFamily="18" charset="0"/>
              </a:rPr>
              <a:t>Table. 13.2</a:t>
            </a:r>
            <a:endParaRPr lang="en-IN" dirty="0"/>
          </a:p>
        </p:txBody>
      </p:sp>
    </p:spTree>
    <p:extLst>
      <p:ext uri="{BB962C8B-B14F-4D97-AF65-F5344CB8AC3E}">
        <p14:creationId xmlns:p14="http://schemas.microsoft.com/office/powerpoint/2010/main" val="3164736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74541226"/>
              </p:ext>
            </p:extLst>
          </p:nvPr>
        </p:nvGraphicFramePr>
        <p:xfrm>
          <a:off x="1835696" y="2780928"/>
          <a:ext cx="6258967" cy="1696184"/>
        </p:xfrm>
        <a:graphic>
          <a:graphicData uri="http://schemas.openxmlformats.org/drawingml/2006/table">
            <a:tbl>
              <a:tblPr firstRow="1" firstCol="1" bandRow="1">
                <a:tableStyleId>{5C22544A-7EE6-4342-B048-85BDC9FD1C3A}</a:tableStyleId>
              </a:tblPr>
              <a:tblGrid>
                <a:gridCol w="2678221"/>
                <a:gridCol w="3580746"/>
              </a:tblGrid>
              <a:tr h="288032">
                <a:tc>
                  <a:txBody>
                    <a:bodyPr/>
                    <a:lstStyle/>
                    <a:p>
                      <a:pPr marL="100965" marR="497840">
                        <a:spcAft>
                          <a:spcPts val="0"/>
                        </a:spcAft>
                        <a:tabLst>
                          <a:tab pos="1053465" algn="l"/>
                        </a:tabLst>
                      </a:pPr>
                      <a:r>
                        <a:rPr lang="en-US" sz="1200" dirty="0">
                          <a:effectLst/>
                        </a:rPr>
                        <a:t>Date</a:t>
                      </a:r>
                      <a:r>
                        <a:rPr lang="en-US" sz="1200" spc="-5" dirty="0">
                          <a:effectLst/>
                        </a:rPr>
                        <a:t> </a:t>
                      </a:r>
                      <a:r>
                        <a:rPr lang="en-US" sz="1200" dirty="0">
                          <a:effectLst/>
                        </a:rPr>
                        <a:t>of</a:t>
                      </a:r>
                      <a:r>
                        <a:rPr lang="en-US" sz="1200" spc="-10" dirty="0">
                          <a:effectLst/>
                        </a:rPr>
                        <a:t> </a:t>
                      </a:r>
                      <a:r>
                        <a:rPr lang="en-US" sz="1200" dirty="0" smtClean="0">
                          <a:effectLst/>
                        </a:rPr>
                        <a:t>Birth :</a:t>
                      </a:r>
                      <a:r>
                        <a:rPr lang="en-US" sz="1200" spc="5" dirty="0" smtClean="0">
                          <a:effectLst/>
                        </a:rPr>
                        <a:t> </a:t>
                      </a:r>
                      <a:r>
                        <a:rPr lang="en-US" sz="1200" dirty="0">
                          <a:effectLst/>
                        </a:rPr>
                        <a:t>06-06-2001</a:t>
                      </a:r>
                      <a:endParaRPr lang="en-IN" sz="1200" dirty="0">
                        <a:effectLst/>
                        <a:latin typeface="Times New Roman"/>
                        <a:ea typeface="Times New Roman"/>
                        <a:cs typeface="Times New Roman"/>
                      </a:endParaRPr>
                    </a:p>
                  </a:txBody>
                  <a:tcPr marL="68580" marR="68580" marT="0" marB="0"/>
                </a:tc>
                <a:tc>
                  <a:txBody>
                    <a:bodyPr/>
                    <a:lstStyle/>
                    <a:p>
                      <a:pPr marL="100965" marR="24130">
                        <a:spcAft>
                          <a:spcPts val="0"/>
                        </a:spcAft>
                      </a:pPr>
                      <a:r>
                        <a:rPr lang="en-US" sz="1200">
                          <a:effectLst/>
                        </a:rPr>
                        <a:t>Languages Known 	:</a:t>
                      </a:r>
                      <a:r>
                        <a:rPr lang="en-US" sz="1200" spc="5">
                          <a:effectLst/>
                        </a:rPr>
                        <a:t> </a:t>
                      </a:r>
                      <a:r>
                        <a:rPr lang="en-US" sz="1200">
                          <a:effectLst/>
                        </a:rPr>
                        <a:t>English, Hindi,</a:t>
                      </a:r>
                      <a:r>
                        <a:rPr lang="en-US" sz="1200" spc="-285">
                          <a:effectLst/>
                        </a:rPr>
                        <a:t> </a:t>
                      </a:r>
                      <a:r>
                        <a:rPr lang="en-US" sz="1200">
                          <a:effectLst/>
                        </a:rPr>
                        <a:t>Telugu</a:t>
                      </a:r>
                      <a:endParaRPr lang="en-IN" sz="1200">
                        <a:effectLst/>
                        <a:latin typeface="Times New Roman"/>
                        <a:ea typeface="Times New Roman"/>
                        <a:cs typeface="Times New Roman"/>
                      </a:endParaRPr>
                    </a:p>
                  </a:txBody>
                  <a:tcPr marL="68580" marR="68580" marT="0" marB="0"/>
                </a:tc>
              </a:tr>
              <a:tr h="236196">
                <a:tc>
                  <a:txBody>
                    <a:bodyPr/>
                    <a:lstStyle/>
                    <a:p>
                      <a:pPr marL="100965" marR="497840">
                        <a:spcAft>
                          <a:spcPts val="0"/>
                        </a:spcAft>
                        <a:tabLst>
                          <a:tab pos="1053465" algn="l"/>
                        </a:tabLst>
                      </a:pPr>
                      <a:r>
                        <a:rPr lang="en-US" sz="1200" dirty="0">
                          <a:effectLst/>
                        </a:rPr>
                        <a:t>Gender	</a:t>
                      </a:r>
                      <a:r>
                        <a:rPr lang="en-US" sz="1200" dirty="0" smtClean="0">
                          <a:effectLst/>
                        </a:rPr>
                        <a:t>   :</a:t>
                      </a:r>
                      <a:r>
                        <a:rPr lang="en-US" sz="1200" spc="295" dirty="0" smtClean="0">
                          <a:effectLst/>
                        </a:rPr>
                        <a:t> </a:t>
                      </a:r>
                      <a:r>
                        <a:rPr lang="en-US" sz="1200" dirty="0">
                          <a:effectLst/>
                        </a:rPr>
                        <a:t>Female</a:t>
                      </a:r>
                      <a:endParaRPr lang="en-IN" sz="1200" dirty="0">
                        <a:effectLst/>
                        <a:latin typeface="Times New Roman"/>
                        <a:ea typeface="Times New Roman"/>
                        <a:cs typeface="Times New Roman"/>
                      </a:endParaRPr>
                    </a:p>
                  </a:txBody>
                  <a:tcPr marL="68580" marR="68580" marT="0" marB="0"/>
                </a:tc>
                <a:tc>
                  <a:txBody>
                    <a:bodyPr/>
                    <a:lstStyle/>
                    <a:p>
                      <a:pPr marL="100965" marR="24130">
                        <a:spcAft>
                          <a:spcPts val="0"/>
                        </a:spcAft>
                      </a:pPr>
                      <a:r>
                        <a:rPr lang="en-US" sz="1200">
                          <a:effectLst/>
                        </a:rPr>
                        <a:t>Aadhaar		: 3445 2312 2357</a:t>
                      </a:r>
                      <a:endParaRPr lang="en-IN" sz="1200">
                        <a:effectLst/>
                        <a:latin typeface="Times New Roman"/>
                        <a:ea typeface="Times New Roman"/>
                        <a:cs typeface="Times New Roman"/>
                      </a:endParaRPr>
                    </a:p>
                  </a:txBody>
                  <a:tcPr marL="68580" marR="68580" marT="0" marB="0"/>
                </a:tc>
              </a:tr>
              <a:tr h="472391">
                <a:tc>
                  <a:txBody>
                    <a:bodyPr/>
                    <a:lstStyle/>
                    <a:p>
                      <a:pPr marL="100965" marR="24130">
                        <a:spcAft>
                          <a:spcPts val="0"/>
                        </a:spcAft>
                        <a:tabLst>
                          <a:tab pos="1053465" algn="l"/>
                        </a:tabLst>
                      </a:pPr>
                      <a:r>
                        <a:rPr lang="en-US" sz="1200" dirty="0">
                          <a:effectLst/>
                        </a:rPr>
                        <a:t>Father’s Name </a:t>
                      </a:r>
                      <a:r>
                        <a:rPr lang="en-US" sz="1200" dirty="0" smtClean="0">
                          <a:effectLst/>
                        </a:rPr>
                        <a:t>:</a:t>
                      </a:r>
                      <a:r>
                        <a:rPr lang="en-US" sz="1200" spc="5" dirty="0" smtClean="0">
                          <a:effectLst/>
                        </a:rPr>
                        <a:t> </a:t>
                      </a:r>
                      <a:r>
                        <a:rPr lang="en-US" sz="1200" dirty="0">
                          <a:effectLst/>
                        </a:rPr>
                        <a:t>V Ramesh</a:t>
                      </a:r>
                      <a:endParaRPr lang="en-IN" sz="1200" dirty="0">
                        <a:effectLst/>
                        <a:latin typeface="Times New Roman"/>
                        <a:ea typeface="Times New Roman"/>
                        <a:cs typeface="Times New Roman"/>
                      </a:endParaRPr>
                    </a:p>
                  </a:txBody>
                  <a:tcPr marL="68580" marR="68580" marT="0" marB="0"/>
                </a:tc>
                <a:tc>
                  <a:txBody>
                    <a:bodyPr/>
                    <a:lstStyle/>
                    <a:p>
                      <a:pPr marL="100965" marR="24130">
                        <a:spcAft>
                          <a:spcPts val="0"/>
                        </a:spcAft>
                      </a:pPr>
                      <a:r>
                        <a:rPr lang="en-US" sz="1200" dirty="0">
                          <a:effectLst/>
                        </a:rPr>
                        <a:t>PAN		</a:t>
                      </a:r>
                      <a:r>
                        <a:rPr lang="en-US" sz="1200" dirty="0" smtClean="0">
                          <a:effectLst/>
                        </a:rPr>
                        <a:t>: </a:t>
                      </a:r>
                      <a:r>
                        <a:rPr lang="en-US" sz="1200" dirty="0">
                          <a:effectLst/>
                        </a:rPr>
                        <a:t>BSRUK9674C</a:t>
                      </a:r>
                      <a:endParaRPr lang="en-IN" sz="1200" dirty="0">
                        <a:effectLst/>
                        <a:latin typeface="Times New Roman"/>
                        <a:ea typeface="Times New Roman"/>
                        <a:cs typeface="Times New Roman"/>
                      </a:endParaRPr>
                    </a:p>
                  </a:txBody>
                  <a:tcPr marL="68580" marR="68580" marT="0" marB="0"/>
                </a:tc>
              </a:tr>
              <a:tr h="473211">
                <a:tc>
                  <a:txBody>
                    <a:bodyPr/>
                    <a:lstStyle/>
                    <a:p>
                      <a:pPr marL="100965" marR="24130">
                        <a:spcAft>
                          <a:spcPts val="0"/>
                        </a:spcAft>
                        <a:tabLst>
                          <a:tab pos="1053465" algn="l"/>
                        </a:tabLst>
                      </a:pPr>
                      <a:r>
                        <a:rPr lang="en-US" sz="1200" dirty="0">
                          <a:effectLst/>
                        </a:rPr>
                        <a:t>Nationality	</a:t>
                      </a:r>
                      <a:r>
                        <a:rPr lang="en-US" sz="1200" dirty="0" smtClean="0">
                          <a:effectLst/>
                        </a:rPr>
                        <a:t>    :</a:t>
                      </a:r>
                      <a:r>
                        <a:rPr lang="en-US" sz="1200" spc="295" dirty="0" smtClean="0">
                          <a:effectLst/>
                        </a:rPr>
                        <a:t> </a:t>
                      </a:r>
                      <a:r>
                        <a:rPr lang="en-US" sz="1200" dirty="0">
                          <a:effectLst/>
                        </a:rPr>
                        <a:t>Indian</a:t>
                      </a:r>
                      <a:endParaRPr lang="en-IN" sz="1200" dirty="0">
                        <a:effectLst/>
                        <a:latin typeface="Times New Roman"/>
                        <a:ea typeface="Times New Roman"/>
                        <a:cs typeface="Times New Roman"/>
                      </a:endParaRPr>
                    </a:p>
                  </a:txBody>
                  <a:tcPr marL="68580" marR="68580" marT="0" marB="0"/>
                </a:tc>
                <a:tc>
                  <a:txBody>
                    <a:bodyPr/>
                    <a:lstStyle/>
                    <a:p>
                      <a:pPr marL="116205" marR="250190" algn="just">
                        <a:lnSpc>
                          <a:spcPct val="107000"/>
                        </a:lnSpc>
                        <a:spcBef>
                          <a:spcPts val="5"/>
                        </a:spcBef>
                        <a:spcAft>
                          <a:spcPts val="0"/>
                        </a:spcAft>
                        <a:tabLst>
                          <a:tab pos="345440" algn="l"/>
                        </a:tabLst>
                      </a:pPr>
                      <a:r>
                        <a:rPr lang="en-IN" sz="1200" dirty="0">
                          <a:effectLst/>
                        </a:rPr>
                        <a:t>Passport No.	</a:t>
                      </a:r>
                      <a:r>
                        <a:rPr lang="en-IN" sz="1200" dirty="0" smtClean="0">
                          <a:effectLst/>
                        </a:rPr>
                        <a:t>: </a:t>
                      </a:r>
                      <a:r>
                        <a:rPr lang="en-IN" sz="1100" dirty="0">
                          <a:effectLst/>
                        </a:rPr>
                        <a:t>2967823465901</a:t>
                      </a:r>
                      <a:endParaRPr lang="en-IN" sz="1100" dirty="0">
                        <a:effectLst/>
                        <a:latin typeface="Calibri"/>
                        <a:ea typeface="Calibri"/>
                        <a:cs typeface="Times New Roman"/>
                      </a:endParaRPr>
                    </a:p>
                  </a:txBody>
                  <a:tcPr marL="68580" marR="68580" marT="0" marB="0"/>
                </a:tc>
              </a:tr>
              <a:tr h="226354">
                <a:tc gridSpan="2">
                  <a:txBody>
                    <a:bodyPr/>
                    <a:lstStyle/>
                    <a:p>
                      <a:pPr>
                        <a:lnSpc>
                          <a:spcPts val="1255"/>
                        </a:lnSpc>
                        <a:spcAft>
                          <a:spcPts val="0"/>
                        </a:spcAft>
                      </a:pPr>
                      <a:r>
                        <a:rPr lang="en-US" sz="1200" dirty="0">
                          <a:effectLst/>
                        </a:rPr>
                        <a:t>  Address             : D-NO:</a:t>
                      </a:r>
                      <a:r>
                        <a:rPr lang="en-US" sz="1200" spc="-5" dirty="0">
                          <a:effectLst/>
                        </a:rPr>
                        <a:t> </a:t>
                      </a:r>
                      <a:r>
                        <a:rPr lang="en-US" sz="1200" dirty="0">
                          <a:effectLst/>
                        </a:rPr>
                        <a:t>2-346-7B, Teachers Colony, Secunderabad-500011</a:t>
                      </a:r>
                      <a:endParaRPr lang="en-IN" sz="1200" dirty="0">
                        <a:effectLst/>
                        <a:latin typeface="Times New Roman"/>
                        <a:ea typeface="Times New Roman"/>
                        <a:cs typeface="Times New Roman"/>
                      </a:endParaRPr>
                    </a:p>
                  </a:txBody>
                  <a:tcPr marL="68580" marR="68580" marT="0" marB="0"/>
                </a:tc>
                <a:tc hMerge="1">
                  <a:txBody>
                    <a:bodyPr/>
                    <a:lstStyle/>
                    <a:p>
                      <a:endParaRPr lang="en-IN"/>
                    </a:p>
                  </a:txBody>
                  <a:tcPr/>
                </a:tc>
              </a:tr>
            </a:tbl>
          </a:graphicData>
        </a:graphic>
      </p:graphicFrame>
      <p:sp>
        <p:nvSpPr>
          <p:cNvPr id="6" name="Rectangle 1"/>
          <p:cNvSpPr>
            <a:spLocks noGrp="1" noChangeArrowheads="1"/>
          </p:cNvSpPr>
          <p:nvPr>
            <p:ph type="title"/>
          </p:nvPr>
        </p:nvSpPr>
        <p:spPr bwMode="auto">
          <a:xfrm>
            <a:off x="3519769" y="584528"/>
            <a:ext cx="33297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346075" algn="l"/>
              </a:tabLst>
              <a:defRPr>
                <a:solidFill>
                  <a:schemeClr val="tx1"/>
                </a:solidFill>
                <a:latin typeface="Arial" pitchFamily="34" charset="0"/>
                <a:cs typeface="Arial" pitchFamily="34" charset="0"/>
              </a:defRPr>
            </a:lvl1pPr>
            <a:lvl2pPr fontAlgn="base">
              <a:spcBef>
                <a:spcPct val="0"/>
              </a:spcBef>
              <a:spcAft>
                <a:spcPct val="0"/>
              </a:spcAft>
              <a:tabLst>
                <a:tab pos="346075" algn="l"/>
              </a:tabLst>
              <a:defRPr>
                <a:solidFill>
                  <a:schemeClr val="tx1"/>
                </a:solidFill>
                <a:latin typeface="Arial" pitchFamily="34" charset="0"/>
                <a:cs typeface="Arial" pitchFamily="34" charset="0"/>
              </a:defRPr>
            </a:lvl2pPr>
            <a:lvl3pPr fontAlgn="base">
              <a:spcBef>
                <a:spcPct val="0"/>
              </a:spcBef>
              <a:spcAft>
                <a:spcPct val="0"/>
              </a:spcAft>
              <a:tabLst>
                <a:tab pos="346075" algn="l"/>
              </a:tabLst>
              <a:defRPr>
                <a:solidFill>
                  <a:schemeClr val="tx1"/>
                </a:solidFill>
                <a:latin typeface="Arial" pitchFamily="34" charset="0"/>
                <a:cs typeface="Arial" pitchFamily="34" charset="0"/>
              </a:defRPr>
            </a:lvl3pPr>
            <a:lvl4pPr fontAlgn="base">
              <a:spcBef>
                <a:spcPct val="0"/>
              </a:spcBef>
              <a:spcAft>
                <a:spcPct val="0"/>
              </a:spcAft>
              <a:tabLst>
                <a:tab pos="346075" algn="l"/>
              </a:tabLst>
              <a:defRPr>
                <a:solidFill>
                  <a:schemeClr val="tx1"/>
                </a:solidFill>
                <a:latin typeface="Arial" pitchFamily="34" charset="0"/>
                <a:cs typeface="Arial" pitchFamily="34" charset="0"/>
              </a:defRPr>
            </a:lvl4pPr>
            <a:lvl5pPr fontAlgn="base">
              <a:spcBef>
                <a:spcPct val="0"/>
              </a:spcBef>
              <a:spcAft>
                <a:spcPct val="0"/>
              </a:spcAft>
              <a:tabLst>
                <a:tab pos="346075" algn="l"/>
              </a:tabLst>
              <a:defRPr>
                <a:solidFill>
                  <a:schemeClr val="tx1"/>
                </a:solidFill>
                <a:latin typeface="Arial" pitchFamily="34" charset="0"/>
                <a:cs typeface="Arial" pitchFamily="34" charset="0"/>
              </a:defRPr>
            </a:lvl5pPr>
            <a:lvl6pPr fontAlgn="base">
              <a:spcBef>
                <a:spcPct val="0"/>
              </a:spcBef>
              <a:spcAft>
                <a:spcPct val="0"/>
              </a:spcAft>
              <a:tabLst>
                <a:tab pos="346075" algn="l"/>
              </a:tabLst>
              <a:defRPr>
                <a:solidFill>
                  <a:schemeClr val="tx1"/>
                </a:solidFill>
                <a:latin typeface="Arial" pitchFamily="34" charset="0"/>
                <a:cs typeface="Arial" pitchFamily="34" charset="0"/>
              </a:defRPr>
            </a:lvl6pPr>
            <a:lvl7pPr fontAlgn="base">
              <a:spcBef>
                <a:spcPct val="0"/>
              </a:spcBef>
              <a:spcAft>
                <a:spcPct val="0"/>
              </a:spcAft>
              <a:tabLst>
                <a:tab pos="346075" algn="l"/>
              </a:tabLst>
              <a:defRPr>
                <a:solidFill>
                  <a:schemeClr val="tx1"/>
                </a:solidFill>
                <a:latin typeface="Arial" pitchFamily="34" charset="0"/>
                <a:cs typeface="Arial" pitchFamily="34" charset="0"/>
              </a:defRPr>
            </a:lvl7pPr>
            <a:lvl8pPr fontAlgn="base">
              <a:spcBef>
                <a:spcPct val="0"/>
              </a:spcBef>
              <a:spcAft>
                <a:spcPct val="0"/>
              </a:spcAft>
              <a:tabLst>
                <a:tab pos="346075" algn="l"/>
              </a:tabLst>
              <a:defRPr>
                <a:solidFill>
                  <a:schemeClr val="tx1"/>
                </a:solidFill>
                <a:latin typeface="Arial" pitchFamily="34" charset="0"/>
                <a:cs typeface="Arial" pitchFamily="34" charset="0"/>
              </a:defRPr>
            </a:lvl8pPr>
            <a:lvl9pPr fontAlgn="base">
              <a:spcBef>
                <a:spcPct val="0"/>
              </a:spcBef>
              <a:spcAft>
                <a:spcPct val="0"/>
              </a:spcAft>
              <a:tabLst>
                <a:tab pos="346075" algn="l"/>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tabLst>
                <a:tab pos="346075" algn="l"/>
              </a:tabLst>
            </a:pPr>
            <a:r>
              <a:rPr kumimoji="0" lang="en-US" altLang="en-US" sz="28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Personal Information</a:t>
            </a:r>
            <a:endParaRPr kumimoji="0" lang="en-US" altLang="en-US" sz="2800" b="0" i="0" u="none" strike="noStrike" cap="none" normalizeH="0" baseline="0" dirty="0" smtClean="0">
              <a:ln>
                <a:noFill/>
              </a:ln>
              <a:solidFill>
                <a:schemeClr val="tx1"/>
              </a:solidFill>
              <a:effectLst/>
            </a:endParaRPr>
          </a:p>
        </p:txBody>
      </p:sp>
      <p:sp>
        <p:nvSpPr>
          <p:cNvPr id="7" name="Rectangle 6"/>
          <p:cNvSpPr/>
          <p:nvPr/>
        </p:nvSpPr>
        <p:spPr>
          <a:xfrm>
            <a:off x="2051720" y="1268760"/>
            <a:ext cx="6480720" cy="923330"/>
          </a:xfrm>
          <a:prstGeom prst="rect">
            <a:avLst/>
          </a:prstGeom>
        </p:spPr>
        <p:txBody>
          <a:bodyPr wrap="square">
            <a:spAutoFit/>
          </a:bodyPr>
          <a:lstStyle/>
          <a:p>
            <a:r>
              <a:rPr lang="en-US" altLang="en-US" dirty="0">
                <a:latin typeface="Calibri" pitchFamily="34" charset="0"/>
                <a:ea typeface="Calibri" pitchFamily="34" charset="0"/>
                <a:cs typeface="Times New Roman" pitchFamily="18" charset="0"/>
              </a:rPr>
              <a:t>You need to furnish your details viz. gender, date of birth, father’s name, languages known, PAN no, </a:t>
            </a:r>
            <a:r>
              <a:rPr lang="en-US" altLang="en-US" dirty="0" err="1">
                <a:latin typeface="Calibri" pitchFamily="34" charset="0"/>
                <a:ea typeface="Calibri" pitchFamily="34" charset="0"/>
                <a:cs typeface="Times New Roman" pitchFamily="18" charset="0"/>
              </a:rPr>
              <a:t>Aadhaar</a:t>
            </a:r>
            <a:r>
              <a:rPr lang="en-US" altLang="en-US" dirty="0">
                <a:latin typeface="Calibri" pitchFamily="34" charset="0"/>
                <a:ea typeface="Calibri" pitchFamily="34" charset="0"/>
                <a:cs typeface="Times New Roman" pitchFamily="18" charset="0"/>
              </a:rPr>
              <a:t> no, Passport no etc. as shown below:</a:t>
            </a:r>
            <a:endParaRPr lang="en-IN" dirty="0"/>
          </a:p>
        </p:txBody>
      </p:sp>
    </p:spTree>
    <p:extLst>
      <p:ext uri="{BB962C8B-B14F-4D97-AF65-F5344CB8AC3E}">
        <p14:creationId xmlns:p14="http://schemas.microsoft.com/office/powerpoint/2010/main" val="766327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Declaration </a:t>
            </a:r>
            <a:endParaRPr lang="en-IN" dirty="0"/>
          </a:p>
        </p:txBody>
      </p:sp>
      <p:sp>
        <p:nvSpPr>
          <p:cNvPr id="3" name="Content Placeholder 2"/>
          <p:cNvSpPr>
            <a:spLocks noGrp="1"/>
          </p:cNvSpPr>
          <p:nvPr>
            <p:ph idx="1"/>
          </p:nvPr>
        </p:nvSpPr>
        <p:spPr/>
        <p:txBody>
          <a:bodyPr>
            <a:normAutofit fontScale="92500" lnSpcReduction="20000"/>
          </a:bodyPr>
          <a:lstStyle/>
          <a:p>
            <a:pPr marL="82296" indent="0">
              <a:buNone/>
            </a:pPr>
            <a:r>
              <a:rPr lang="en-US" dirty="0" smtClean="0"/>
              <a:t>You </a:t>
            </a:r>
            <a:r>
              <a:rPr lang="en-US" dirty="0"/>
              <a:t>need to write a declaration at the end of the document as shown below:</a:t>
            </a:r>
            <a:endParaRPr lang="en-IN" dirty="0"/>
          </a:p>
          <a:p>
            <a:pPr marL="82296" indent="0">
              <a:buNone/>
            </a:pPr>
            <a:r>
              <a:rPr lang="en-US" b="1" dirty="0"/>
              <a:t>DECLARATION:</a:t>
            </a:r>
            <a:endParaRPr lang="en-IN" b="1" dirty="0"/>
          </a:p>
          <a:p>
            <a:pPr marL="82296" indent="0">
              <a:buNone/>
            </a:pPr>
            <a:r>
              <a:rPr lang="en-US" dirty="0"/>
              <a:t>I hereby declare that the above mentioned information is true to the best of my knowledge and that I will be responsible for any deviation from the truth of these facts.</a:t>
            </a:r>
            <a:endParaRPr lang="en-IN" dirty="0"/>
          </a:p>
          <a:p>
            <a:pPr marL="82296" indent="0">
              <a:buNone/>
            </a:pPr>
            <a:endParaRPr lang="en-IN" b="1" dirty="0" smtClean="0"/>
          </a:p>
          <a:p>
            <a:pPr marL="82296" indent="0">
              <a:buNone/>
            </a:pPr>
            <a:r>
              <a:rPr lang="en-IN" b="1" dirty="0" smtClean="0"/>
              <a:t>Place</a:t>
            </a:r>
            <a:r>
              <a:rPr lang="en-IN" b="1" dirty="0"/>
              <a:t>: </a:t>
            </a:r>
            <a:r>
              <a:rPr lang="en-IN" dirty="0" err="1"/>
              <a:t>Secunderabad</a:t>
            </a:r>
            <a:r>
              <a:rPr lang="en-IN" dirty="0"/>
              <a:t> 	</a:t>
            </a:r>
            <a:r>
              <a:rPr lang="en-IN" dirty="0" smtClean="0"/>
              <a:t> </a:t>
            </a:r>
            <a:r>
              <a:rPr lang="en-IN" b="1" dirty="0" smtClean="0"/>
              <a:t>Date</a:t>
            </a:r>
            <a:r>
              <a:rPr lang="en-IN" b="1" dirty="0"/>
              <a:t>: </a:t>
            </a:r>
            <a:r>
              <a:rPr lang="en-IN" dirty="0"/>
              <a:t>16-06-2021												      </a:t>
            </a:r>
            <a:r>
              <a:rPr lang="en-IN" b="1" dirty="0" smtClean="0"/>
              <a:t>(</a:t>
            </a:r>
            <a:r>
              <a:rPr lang="en-IN" b="1" dirty="0"/>
              <a:t>SOWJANYA V K L)</a:t>
            </a:r>
            <a:endParaRPr lang="en-IN" dirty="0"/>
          </a:p>
          <a:p>
            <a:endParaRPr lang="en-IN" dirty="0"/>
          </a:p>
        </p:txBody>
      </p:sp>
    </p:spTree>
    <p:extLst>
      <p:ext uri="{BB962C8B-B14F-4D97-AF65-F5344CB8AC3E}">
        <p14:creationId xmlns:p14="http://schemas.microsoft.com/office/powerpoint/2010/main" val="2662576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476672"/>
            <a:ext cx="7498080" cy="504056"/>
          </a:xfrm>
        </p:spPr>
        <p:txBody>
          <a:bodyPr>
            <a:normAutofit fontScale="90000"/>
          </a:bodyPr>
          <a:lstStyle/>
          <a:p>
            <a:pPr lvl="0" algn="ctr"/>
            <a:r>
              <a:rPr lang="en-US" altLang="en-US" sz="4400" b="1" dirty="0" smtClean="0">
                <a:solidFill>
                  <a:schemeClr val="tx1"/>
                </a:solidFill>
                <a:effectLst/>
                <a:latin typeface="Calibri" pitchFamily="34" charset="0"/>
                <a:ea typeface="Calibri" pitchFamily="34" charset="0"/>
                <a:cs typeface="Times New Roman" pitchFamily="18" charset="0"/>
              </a:rPr>
              <a:t>References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81841467"/>
              </p:ext>
            </p:extLst>
          </p:nvPr>
        </p:nvGraphicFramePr>
        <p:xfrm>
          <a:off x="1510757" y="2852936"/>
          <a:ext cx="6639560" cy="1565656"/>
        </p:xfrm>
        <a:graphic>
          <a:graphicData uri="http://schemas.openxmlformats.org/drawingml/2006/table">
            <a:tbl>
              <a:tblPr firstRow="1" firstCol="1" bandRow="1">
                <a:tableStyleId>{5C22544A-7EE6-4342-B048-85BDC9FD1C3A}</a:tableStyleId>
              </a:tblPr>
              <a:tblGrid>
                <a:gridCol w="3319780"/>
                <a:gridCol w="3319780"/>
              </a:tblGrid>
              <a:tr h="0">
                <a:tc>
                  <a:txBody>
                    <a:bodyPr/>
                    <a:lstStyle/>
                    <a:p>
                      <a:pPr marL="342900" lvl="0" indent="-342900" algn="just">
                        <a:lnSpc>
                          <a:spcPct val="107000"/>
                        </a:lnSpc>
                        <a:spcAft>
                          <a:spcPts val="0"/>
                        </a:spcAft>
                        <a:buFont typeface="+mj-lt"/>
                        <a:buAutoNum type="arabicPeriod"/>
                      </a:pPr>
                      <a:r>
                        <a:rPr lang="en-US" sz="1200">
                          <a:effectLst/>
                        </a:rPr>
                        <a:t>Dr K Ramakrishna</a:t>
                      </a:r>
                      <a:endParaRPr lang="en-IN" sz="1100">
                        <a:effectLst/>
                      </a:endParaRPr>
                    </a:p>
                    <a:p>
                      <a:pPr marL="457200" algn="just">
                        <a:lnSpc>
                          <a:spcPct val="107000"/>
                        </a:lnSpc>
                        <a:spcAft>
                          <a:spcPts val="0"/>
                        </a:spcAft>
                      </a:pPr>
                      <a:r>
                        <a:rPr lang="en-US" sz="1200">
                          <a:effectLst/>
                        </a:rPr>
                        <a:t>Mob: XXXXXXXXXXX</a:t>
                      </a:r>
                      <a:endParaRPr lang="en-IN" sz="1100">
                        <a:effectLst/>
                      </a:endParaRPr>
                    </a:p>
                    <a:p>
                      <a:pPr marL="457200" algn="just">
                        <a:lnSpc>
                          <a:spcPct val="107000"/>
                        </a:lnSpc>
                        <a:spcAft>
                          <a:spcPts val="0"/>
                        </a:spcAft>
                      </a:pPr>
                      <a:r>
                        <a:rPr lang="en-US" sz="1200">
                          <a:effectLst/>
                        </a:rPr>
                        <a:t>Email: XXXXXXXXXXXXX</a:t>
                      </a:r>
                      <a:endParaRPr lang="en-IN" sz="1100">
                        <a:effectLst/>
                      </a:endParaRPr>
                    </a:p>
                    <a:p>
                      <a:pPr marL="457200" algn="just">
                        <a:lnSpc>
                          <a:spcPct val="107000"/>
                        </a:lnSpc>
                        <a:spcAft>
                          <a:spcPts val="0"/>
                        </a:spcAft>
                      </a:pPr>
                      <a:r>
                        <a:rPr lang="en-US" sz="1200">
                          <a:effectLst/>
                        </a:rPr>
                        <a:t>Head of XXXX dept.</a:t>
                      </a:r>
                      <a:endParaRPr lang="en-IN" sz="1100">
                        <a:effectLst/>
                      </a:endParaRPr>
                    </a:p>
                    <a:p>
                      <a:pPr marL="457200" algn="just">
                        <a:lnSpc>
                          <a:spcPct val="107000"/>
                        </a:lnSpc>
                        <a:spcAft>
                          <a:spcPts val="0"/>
                        </a:spcAft>
                      </a:pPr>
                      <a:r>
                        <a:rPr lang="en-US" sz="1200">
                          <a:effectLst/>
                        </a:rPr>
                        <a:t>XXXXXXXXXX college of Engineering </a:t>
                      </a:r>
                      <a:endParaRPr lang="en-IN" sz="1100">
                        <a:effectLst/>
                      </a:endParaRPr>
                    </a:p>
                    <a:p>
                      <a:pPr marL="457200" algn="just">
                        <a:lnSpc>
                          <a:spcPct val="107000"/>
                        </a:lnSpc>
                        <a:spcAft>
                          <a:spcPts val="0"/>
                        </a:spcAft>
                      </a:pPr>
                      <a:r>
                        <a:rPr lang="en-US" sz="1200">
                          <a:effectLst/>
                        </a:rPr>
                        <a:t>Hyderabad</a:t>
                      </a:r>
                      <a:endParaRPr lang="en-IN" sz="1100">
                        <a:effectLst/>
                      </a:endParaRPr>
                    </a:p>
                    <a:p>
                      <a:pPr marL="457200" algn="just">
                        <a:lnSpc>
                          <a:spcPct val="107000"/>
                        </a:lnSpc>
                        <a:spcAft>
                          <a:spcPts val="0"/>
                        </a:spcAft>
                      </a:pPr>
                      <a:r>
                        <a:rPr lang="en-US" sz="1200">
                          <a:effectLst/>
                        </a:rPr>
                        <a:t> </a:t>
                      </a:r>
                      <a:endParaRPr lang="en-IN" sz="1100">
                        <a:effectLst/>
                        <a:latin typeface="Calibri"/>
                        <a:ea typeface="Calibri"/>
                        <a:cs typeface="Times New Roman"/>
                      </a:endParaRPr>
                    </a:p>
                  </a:txBody>
                  <a:tcPr marL="68580" marR="68580" marT="0" marB="0"/>
                </a:tc>
                <a:tc>
                  <a:txBody>
                    <a:bodyPr/>
                    <a:lstStyle/>
                    <a:p>
                      <a:pPr marL="342900" lvl="0" indent="-342900" algn="just">
                        <a:lnSpc>
                          <a:spcPct val="107000"/>
                        </a:lnSpc>
                        <a:spcAft>
                          <a:spcPts val="0"/>
                        </a:spcAft>
                        <a:buFont typeface="+mj-lt"/>
                        <a:buAutoNum type="arabicPeriod"/>
                      </a:pPr>
                      <a:r>
                        <a:rPr lang="en-US" sz="1200" dirty="0" err="1">
                          <a:effectLst/>
                        </a:rPr>
                        <a:t>Mr</a:t>
                      </a:r>
                      <a:r>
                        <a:rPr lang="en-US" sz="1200" dirty="0">
                          <a:effectLst/>
                        </a:rPr>
                        <a:t> V </a:t>
                      </a:r>
                      <a:r>
                        <a:rPr lang="en-US" sz="1200" dirty="0" err="1">
                          <a:effectLst/>
                        </a:rPr>
                        <a:t>Ratnakar</a:t>
                      </a:r>
                      <a:endParaRPr lang="en-IN" sz="1100" dirty="0">
                        <a:effectLst/>
                      </a:endParaRPr>
                    </a:p>
                    <a:p>
                      <a:pPr marL="457200" algn="just">
                        <a:lnSpc>
                          <a:spcPct val="107000"/>
                        </a:lnSpc>
                        <a:spcAft>
                          <a:spcPts val="0"/>
                        </a:spcAft>
                      </a:pPr>
                      <a:r>
                        <a:rPr lang="en-US" sz="1200" dirty="0">
                          <a:effectLst/>
                        </a:rPr>
                        <a:t>Mob: XXXXXXXXXXX</a:t>
                      </a:r>
                      <a:endParaRPr lang="en-IN" sz="1100" dirty="0">
                        <a:effectLst/>
                      </a:endParaRPr>
                    </a:p>
                    <a:p>
                      <a:pPr marL="457200" algn="just">
                        <a:lnSpc>
                          <a:spcPct val="107000"/>
                        </a:lnSpc>
                        <a:spcAft>
                          <a:spcPts val="0"/>
                        </a:spcAft>
                      </a:pPr>
                      <a:r>
                        <a:rPr lang="en-US" sz="1200" dirty="0">
                          <a:effectLst/>
                        </a:rPr>
                        <a:t>Email: XXXXXXXXXXXXX</a:t>
                      </a:r>
                      <a:endParaRPr lang="en-IN" sz="1100" dirty="0">
                        <a:effectLst/>
                      </a:endParaRPr>
                    </a:p>
                    <a:p>
                      <a:pPr marL="457200" algn="just">
                        <a:lnSpc>
                          <a:spcPct val="107000"/>
                        </a:lnSpc>
                        <a:spcAft>
                          <a:spcPts val="0"/>
                        </a:spcAft>
                      </a:pPr>
                      <a:r>
                        <a:rPr lang="en-US" sz="1200" dirty="0">
                          <a:effectLst/>
                        </a:rPr>
                        <a:t>Production Manager</a:t>
                      </a:r>
                      <a:endParaRPr lang="en-IN" sz="1100" dirty="0">
                        <a:effectLst/>
                      </a:endParaRPr>
                    </a:p>
                    <a:p>
                      <a:pPr marL="457200" algn="just">
                        <a:lnSpc>
                          <a:spcPct val="107000"/>
                        </a:lnSpc>
                        <a:spcAft>
                          <a:spcPts val="0"/>
                        </a:spcAft>
                      </a:pPr>
                      <a:r>
                        <a:rPr lang="en-US" sz="1200" dirty="0">
                          <a:effectLst/>
                        </a:rPr>
                        <a:t>XXXX electronics Ltd.</a:t>
                      </a:r>
                      <a:endParaRPr lang="en-IN" sz="1100" dirty="0">
                        <a:effectLst/>
                      </a:endParaRPr>
                    </a:p>
                    <a:p>
                      <a:pPr marL="457200" algn="just">
                        <a:lnSpc>
                          <a:spcPct val="107000"/>
                        </a:lnSpc>
                        <a:spcAft>
                          <a:spcPts val="0"/>
                        </a:spcAft>
                      </a:pPr>
                      <a:r>
                        <a:rPr lang="en-US" sz="1200" dirty="0" err="1">
                          <a:effectLst/>
                        </a:rPr>
                        <a:t>Patancheru</a:t>
                      </a:r>
                      <a:endParaRPr lang="en-IN" sz="1100" dirty="0">
                        <a:effectLst/>
                      </a:endParaRPr>
                    </a:p>
                    <a:p>
                      <a:pPr marL="457200" algn="just">
                        <a:lnSpc>
                          <a:spcPct val="107000"/>
                        </a:lnSpc>
                        <a:spcAft>
                          <a:spcPts val="0"/>
                        </a:spcAft>
                      </a:pPr>
                      <a:r>
                        <a:rPr lang="en-US" sz="1200" dirty="0">
                          <a:effectLst/>
                        </a:rPr>
                        <a:t>Hyderabad</a:t>
                      </a:r>
                      <a:endParaRPr lang="en-IN" sz="1100" dirty="0">
                        <a:effectLst/>
                        <a:latin typeface="Calibri"/>
                        <a:ea typeface="Calibri"/>
                        <a:cs typeface="Times New Roman"/>
                      </a:endParaRPr>
                    </a:p>
                  </a:txBody>
                  <a:tcPr marL="68580" marR="68580" marT="0" marB="0"/>
                </a:tc>
              </a:tr>
            </a:tbl>
          </a:graphicData>
        </a:graphic>
      </p:graphicFrame>
      <p:sp>
        <p:nvSpPr>
          <p:cNvPr id="5" name="Rectangle 1"/>
          <p:cNvSpPr>
            <a:spLocks noChangeArrowheads="1"/>
          </p:cNvSpPr>
          <p:nvPr/>
        </p:nvSpPr>
        <p:spPr bwMode="auto">
          <a:xfrm>
            <a:off x="1589596" y="1828274"/>
            <a:ext cx="72613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Some companies ask for 2 or 3 references of people who have done significantly in your particular field.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Give the names and details of your HOD / Professor / your supervisor during your internship etc. as shown below:</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1691680" y="2420888"/>
            <a:ext cx="1279068" cy="369332"/>
          </a:xfrm>
          <a:prstGeom prst="rect">
            <a:avLst/>
          </a:prstGeom>
        </p:spPr>
        <p:txBody>
          <a:bodyPr wrap="none">
            <a:spAutoFit/>
          </a:bodyPr>
          <a:lstStyle/>
          <a:p>
            <a:pPr lvl="0" algn="just" eaLnBrk="0" fontAlgn="base" hangingPunct="0">
              <a:spcBef>
                <a:spcPct val="0"/>
              </a:spcBef>
              <a:spcAft>
                <a:spcPct val="0"/>
              </a:spcAft>
            </a:pPr>
            <a:r>
              <a:rPr lang="en-US" altLang="en-US" dirty="0">
                <a:latin typeface="Calibri" pitchFamily="34" charset="0"/>
                <a:ea typeface="Calibri" pitchFamily="34" charset="0"/>
                <a:cs typeface="Times New Roman" pitchFamily="18" charset="0"/>
              </a:rPr>
              <a:t>References:</a:t>
            </a:r>
            <a:endParaRPr lang="en-US" altLang="en-US" sz="2800" dirty="0">
              <a:latin typeface="Arial" pitchFamily="34" charset="0"/>
              <a:cs typeface="Arial" pitchFamily="34" charset="0"/>
            </a:endParaRPr>
          </a:p>
        </p:txBody>
      </p:sp>
    </p:spTree>
    <p:extLst>
      <p:ext uri="{BB962C8B-B14F-4D97-AF65-F5344CB8AC3E}">
        <p14:creationId xmlns:p14="http://schemas.microsoft.com/office/powerpoint/2010/main" val="1420808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Add a photograph</a:t>
            </a:r>
            <a:r>
              <a:rPr lang="en-IN" dirty="0" smtClean="0"/>
              <a:t/>
            </a:r>
            <a:br>
              <a:rPr lang="en-IN" dirty="0" smtClean="0"/>
            </a:br>
            <a:endParaRPr lang="en-IN" dirty="0"/>
          </a:p>
        </p:txBody>
      </p:sp>
      <p:sp>
        <p:nvSpPr>
          <p:cNvPr id="3" name="Content Placeholder 2"/>
          <p:cNvSpPr>
            <a:spLocks noGrp="1"/>
          </p:cNvSpPr>
          <p:nvPr>
            <p:ph idx="1"/>
          </p:nvPr>
        </p:nvSpPr>
        <p:spPr/>
        <p:txBody>
          <a:bodyPr>
            <a:normAutofit/>
          </a:bodyPr>
          <a:lstStyle/>
          <a:p>
            <a:pPr marL="0" indent="0">
              <a:buNone/>
            </a:pPr>
            <a:r>
              <a:rPr lang="en-US" dirty="0" smtClean="0"/>
              <a:t>Your </a:t>
            </a:r>
            <a:r>
              <a:rPr lang="en-US" dirty="0"/>
              <a:t>photograph speaks a lot about you.  Boys - Groom yourself well, have a haircut, clean shave, formals on (no T shirt / casuals; tie and blazer would be a better idea), decent background (not in a beach / resort / cut from a group photo)</a:t>
            </a:r>
            <a:endParaRPr lang="en-IN" dirty="0"/>
          </a:p>
          <a:p>
            <a:pPr marL="0" indent="0">
              <a:buNone/>
            </a:pPr>
            <a:r>
              <a:rPr lang="en-US" dirty="0"/>
              <a:t>Girls – decent dress (no casuals) and good background</a:t>
            </a:r>
            <a:endParaRPr lang="en-IN" dirty="0"/>
          </a:p>
          <a:p>
            <a:pPr marL="0" indent="0">
              <a:buNone/>
            </a:pPr>
            <a:endParaRPr lang="en-IN" dirty="0"/>
          </a:p>
        </p:txBody>
      </p:sp>
    </p:spTree>
    <p:extLst>
      <p:ext uri="{BB962C8B-B14F-4D97-AF65-F5344CB8AC3E}">
        <p14:creationId xmlns:p14="http://schemas.microsoft.com/office/powerpoint/2010/main" val="3507143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78098"/>
          </a:xfrm>
        </p:spPr>
        <p:txBody>
          <a:bodyPr>
            <a:normAutofit fontScale="90000"/>
          </a:bodyPr>
          <a:lstStyle/>
          <a:p>
            <a:pPr lvl="0"/>
            <a:r>
              <a:rPr lang="en-US" b="1" dirty="0"/>
              <a:t>Title of the document</a:t>
            </a:r>
            <a:r>
              <a:rPr lang="en-IN" dirty="0"/>
              <a:t/>
            </a:r>
            <a:br>
              <a:rPr lang="en-IN" dirty="0"/>
            </a:br>
            <a:endParaRPr lang="en-IN" dirty="0"/>
          </a:p>
        </p:txBody>
      </p:sp>
      <p:sp>
        <p:nvSpPr>
          <p:cNvPr id="3" name="Content Placeholder 2"/>
          <p:cNvSpPr>
            <a:spLocks noGrp="1"/>
          </p:cNvSpPr>
          <p:nvPr>
            <p:ph idx="1"/>
          </p:nvPr>
        </p:nvSpPr>
        <p:spPr>
          <a:xfrm>
            <a:off x="1435608" y="1124744"/>
            <a:ext cx="7498080" cy="5123656"/>
          </a:xfrm>
        </p:spPr>
        <p:txBody>
          <a:bodyPr>
            <a:normAutofit fontScale="70000" lnSpcReduction="20000"/>
          </a:bodyPr>
          <a:lstStyle/>
          <a:p>
            <a:r>
              <a:rPr lang="en-US" dirty="0" smtClean="0"/>
              <a:t>Your </a:t>
            </a:r>
            <a:r>
              <a:rPr lang="en-US" dirty="0"/>
              <a:t>name is the title of the document, this would make the job of the interviewer easier as he need not search around for your name; another advantage is, he would call you by name. So please write your first name first followed by middle name and finally end with your last name. </a:t>
            </a:r>
            <a:endParaRPr lang="en-US" dirty="0" smtClean="0"/>
          </a:p>
          <a:p>
            <a:endParaRPr lang="en-IN" dirty="0"/>
          </a:p>
          <a:p>
            <a:pPr marL="82296" indent="0">
              <a:buNone/>
            </a:pPr>
            <a:r>
              <a:rPr lang="en-US" dirty="0"/>
              <a:t>e.g.- Sai Deepak S L S </a:t>
            </a:r>
            <a:r>
              <a:rPr lang="en-US" dirty="0" err="1"/>
              <a:t>Koilakuntla</a:t>
            </a:r>
            <a:r>
              <a:rPr lang="en-US" dirty="0"/>
              <a:t> 	</a:t>
            </a:r>
            <a:r>
              <a:rPr lang="en-US" dirty="0" err="1" smtClean="0"/>
              <a:t>Sowmya</a:t>
            </a:r>
            <a:r>
              <a:rPr lang="en-US" dirty="0" smtClean="0"/>
              <a:t> </a:t>
            </a:r>
            <a:r>
              <a:rPr lang="en-US" dirty="0"/>
              <a:t>S L </a:t>
            </a:r>
            <a:r>
              <a:rPr lang="en-US" dirty="0" err="1"/>
              <a:t>Kolluri</a:t>
            </a:r>
            <a:r>
              <a:rPr lang="en-US" dirty="0"/>
              <a:t> </a:t>
            </a:r>
            <a:endParaRPr lang="en-IN" dirty="0"/>
          </a:p>
          <a:p>
            <a:pPr marL="82296" indent="0">
              <a:buNone/>
            </a:pPr>
            <a:r>
              <a:rPr lang="en-US" dirty="0"/>
              <a:t>        </a:t>
            </a:r>
            <a:r>
              <a:rPr lang="en-US" dirty="0" err="1" smtClean="0"/>
              <a:t>Koilakuntla</a:t>
            </a:r>
            <a:r>
              <a:rPr lang="en-US" dirty="0" smtClean="0"/>
              <a:t> </a:t>
            </a:r>
            <a:r>
              <a:rPr lang="en-US" dirty="0"/>
              <a:t>S L S Sai Deepak 	</a:t>
            </a:r>
            <a:r>
              <a:rPr lang="en-US" dirty="0" err="1" smtClean="0"/>
              <a:t>Kolluri</a:t>
            </a:r>
            <a:r>
              <a:rPr lang="en-US" dirty="0" smtClean="0"/>
              <a:t> </a:t>
            </a:r>
            <a:r>
              <a:rPr lang="en-US" dirty="0"/>
              <a:t>S L </a:t>
            </a:r>
            <a:r>
              <a:rPr lang="en-US" dirty="0" err="1"/>
              <a:t>Sowmya</a:t>
            </a:r>
            <a:r>
              <a:rPr lang="en-US" dirty="0"/>
              <a:t> </a:t>
            </a:r>
            <a:endParaRPr lang="en-US" dirty="0" smtClean="0"/>
          </a:p>
          <a:p>
            <a:pPr marL="82296" indent="0">
              <a:buNone/>
            </a:pPr>
            <a:endParaRPr lang="en-IN" dirty="0"/>
          </a:p>
          <a:p>
            <a:r>
              <a:rPr lang="en-US" dirty="0"/>
              <a:t>Please do not make the size of the font too big, it should be max.13 and size of the whole content in the document should be 12, neither 11 nor 13.  If the font size of the title exceeds 13, it looks like a pamphlet or a flyer. It the font size of content also exceeds 12, it looks like a wall poster. So always maintain the </a:t>
            </a:r>
            <a:r>
              <a:rPr lang="en-US" dirty="0" smtClean="0"/>
              <a:t>font </a:t>
            </a:r>
            <a:r>
              <a:rPr lang="en-US" dirty="0"/>
              <a:t>size 12 for the content in the CV and 13 for the title (your name) of your CV   </a:t>
            </a:r>
            <a:endParaRPr lang="en-IN" dirty="0"/>
          </a:p>
          <a:p>
            <a:pPr marL="82296" indent="0">
              <a:buNone/>
            </a:pPr>
            <a:endParaRPr lang="en-IN" dirty="0"/>
          </a:p>
        </p:txBody>
      </p:sp>
      <p:pic>
        <p:nvPicPr>
          <p:cNvPr id="8" name="Pictur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56870" y="2942848"/>
            <a:ext cx="190500" cy="198120"/>
          </a:xfrm>
          <a:prstGeom prst="rect">
            <a:avLst/>
          </a:prstGeom>
          <a:noFill/>
          <a:ln>
            <a:noFill/>
          </a:ln>
        </p:spPr>
      </p:pic>
      <p:pic>
        <p:nvPicPr>
          <p:cNvPr id="9" name="Picture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37190" y="2942848"/>
            <a:ext cx="190500" cy="198120"/>
          </a:xfrm>
          <a:prstGeom prst="rect">
            <a:avLst/>
          </a:prstGeom>
          <a:noFill/>
          <a:ln>
            <a:noFill/>
          </a:ln>
        </p:spPr>
      </p:pic>
      <p:pic>
        <p:nvPicPr>
          <p:cNvPr id="10" name="Picture 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9890" y="3326423"/>
            <a:ext cx="124460" cy="152400"/>
          </a:xfrm>
          <a:prstGeom prst="rect">
            <a:avLst/>
          </a:prstGeom>
          <a:solidFill>
            <a:schemeClr val="accent1"/>
          </a:solidFill>
          <a:ln>
            <a:noFill/>
          </a:ln>
        </p:spPr>
      </p:pic>
      <p:pic>
        <p:nvPicPr>
          <p:cNvPr id="11" name="Picture 1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0210" y="3326423"/>
            <a:ext cx="124460" cy="152400"/>
          </a:xfrm>
          <a:prstGeom prst="rect">
            <a:avLst/>
          </a:prstGeom>
          <a:solidFill>
            <a:schemeClr val="accent1"/>
          </a:solidFill>
          <a:ln>
            <a:noFill/>
          </a:ln>
        </p:spPr>
      </p:pic>
    </p:spTree>
    <p:extLst>
      <p:ext uri="{BB962C8B-B14F-4D97-AF65-F5344CB8AC3E}">
        <p14:creationId xmlns:p14="http://schemas.microsoft.com/office/powerpoint/2010/main" val="3006406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Provide email, LinkedIn and mobile </a:t>
            </a:r>
            <a:r>
              <a:rPr lang="en-US" b="1" dirty="0" smtClean="0"/>
              <a:t>no.</a:t>
            </a:r>
            <a:r>
              <a:rPr lang="en-US" dirty="0" smtClean="0"/>
              <a:t> </a:t>
            </a:r>
            <a:r>
              <a:rPr lang="en-IN" dirty="0"/>
              <a:t/>
            </a:r>
            <a:br>
              <a:rPr lang="en-IN" dirty="0"/>
            </a:br>
            <a:endParaRPr lang="en-IN" dirty="0"/>
          </a:p>
        </p:txBody>
      </p:sp>
      <p:sp>
        <p:nvSpPr>
          <p:cNvPr id="3" name="Content Placeholder 2"/>
          <p:cNvSpPr>
            <a:spLocks noGrp="1"/>
          </p:cNvSpPr>
          <p:nvPr>
            <p:ph idx="1"/>
          </p:nvPr>
        </p:nvSpPr>
        <p:spPr/>
        <p:txBody>
          <a:bodyPr/>
          <a:lstStyle/>
          <a:p>
            <a:pPr marL="82296" indent="0">
              <a:buNone/>
            </a:pPr>
            <a:r>
              <a:rPr lang="en-US" dirty="0" smtClean="0"/>
              <a:t>Below </a:t>
            </a:r>
            <a:r>
              <a:rPr lang="en-US" dirty="0"/>
              <a:t>the title of the </a:t>
            </a:r>
            <a:r>
              <a:rPr lang="en-US" dirty="0" smtClean="0"/>
              <a:t>document</a:t>
            </a:r>
          </a:p>
          <a:p>
            <a:pPr marL="82296" indent="0">
              <a:buNone/>
            </a:pPr>
            <a:r>
              <a:rPr lang="en-US" dirty="0"/>
              <a:t>D</a:t>
            </a:r>
            <a:r>
              <a:rPr lang="en-US" dirty="0" smtClean="0"/>
              <a:t>o </a:t>
            </a:r>
            <a:r>
              <a:rPr lang="en-US" dirty="0"/>
              <a:t>not waste the space in the first page by giving your </a:t>
            </a:r>
            <a:r>
              <a:rPr lang="en-US" dirty="0" smtClean="0"/>
              <a:t>address</a:t>
            </a:r>
          </a:p>
          <a:p>
            <a:pPr marL="82296" indent="0">
              <a:buNone/>
            </a:pPr>
            <a:r>
              <a:rPr lang="en-US" dirty="0"/>
              <a:t>A</a:t>
            </a:r>
            <a:r>
              <a:rPr lang="en-US" dirty="0" smtClean="0"/>
              <a:t>ddress </a:t>
            </a:r>
            <a:r>
              <a:rPr lang="en-US" dirty="0"/>
              <a:t>could be given in the personal details section at the end of the document.</a:t>
            </a:r>
            <a:endParaRPr lang="en-IN" dirty="0"/>
          </a:p>
          <a:p>
            <a:pPr marL="82296" indent="0">
              <a:buNone/>
            </a:pPr>
            <a:endParaRPr lang="en-IN" dirty="0"/>
          </a:p>
        </p:txBody>
      </p:sp>
    </p:spTree>
    <p:extLst>
      <p:ext uri="{BB962C8B-B14F-4D97-AF65-F5344CB8AC3E}">
        <p14:creationId xmlns:p14="http://schemas.microsoft.com/office/powerpoint/2010/main" val="211931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Career Objective</a:t>
            </a:r>
            <a:r>
              <a:rPr lang="en-IN" dirty="0"/>
              <a:t/>
            </a:r>
            <a:br>
              <a:rPr lang="en-IN" dirty="0"/>
            </a:br>
            <a:endParaRPr lang="en-IN" dirty="0"/>
          </a:p>
        </p:txBody>
      </p:sp>
      <p:sp>
        <p:nvSpPr>
          <p:cNvPr id="3" name="Content Placeholder 2"/>
          <p:cNvSpPr>
            <a:spLocks noGrp="1"/>
          </p:cNvSpPr>
          <p:nvPr>
            <p:ph idx="1"/>
          </p:nvPr>
        </p:nvSpPr>
        <p:spPr/>
        <p:txBody>
          <a:bodyPr>
            <a:normAutofit/>
          </a:bodyPr>
          <a:lstStyle/>
          <a:p>
            <a:pPr marL="82296" indent="0">
              <a:buNone/>
            </a:pPr>
            <a:r>
              <a:rPr lang="en-US" dirty="0" smtClean="0"/>
              <a:t>Start </a:t>
            </a:r>
            <a:r>
              <a:rPr lang="en-US" dirty="0"/>
              <a:t>the content with your career objective in 2 to 3 lines; one sentence only without any full stops in between. It should be unique, do not copy it from others’ CV. To get the best impression, do write a tailor made one with the help of your unique qualities </a:t>
            </a:r>
            <a:r>
              <a:rPr lang="en-US" dirty="0" smtClean="0"/>
              <a:t>i.e. </a:t>
            </a:r>
            <a:r>
              <a:rPr lang="en-US" dirty="0"/>
              <a:t>your strengths / your long term goal aligned with company’s goal etc.  which creates best impression.  </a:t>
            </a:r>
            <a:endParaRPr lang="en-IN" dirty="0"/>
          </a:p>
          <a:p>
            <a:endParaRPr lang="en-IN" dirty="0"/>
          </a:p>
        </p:txBody>
      </p:sp>
    </p:spTree>
    <p:extLst>
      <p:ext uri="{BB962C8B-B14F-4D97-AF65-F5344CB8AC3E}">
        <p14:creationId xmlns:p14="http://schemas.microsoft.com/office/powerpoint/2010/main" val="3240496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Educational </a:t>
            </a:r>
            <a:r>
              <a:rPr lang="en-US" b="1" dirty="0" smtClean="0"/>
              <a:t>Qualifications</a:t>
            </a:r>
            <a:r>
              <a:rPr lang="en-IN" dirty="0"/>
              <a:t/>
            </a:r>
            <a:br>
              <a:rPr lang="en-IN" dirty="0"/>
            </a:br>
            <a:endParaRPr lang="en-IN" dirty="0"/>
          </a:p>
        </p:txBody>
      </p:sp>
      <p:sp>
        <p:nvSpPr>
          <p:cNvPr id="3" name="Content Placeholder 2"/>
          <p:cNvSpPr>
            <a:spLocks noGrp="1"/>
          </p:cNvSpPr>
          <p:nvPr>
            <p:ph idx="1"/>
          </p:nvPr>
        </p:nvSpPr>
        <p:spPr/>
        <p:txBody>
          <a:bodyPr/>
          <a:lstStyle/>
          <a:p>
            <a:pPr marL="82296" indent="0">
              <a:buNone/>
            </a:pPr>
            <a:r>
              <a:rPr lang="en-US" dirty="0" smtClean="0"/>
              <a:t>Furnish </a:t>
            </a:r>
            <a:r>
              <a:rPr lang="en-US" dirty="0"/>
              <a:t>your educational details viz. Course name; </a:t>
            </a:r>
            <a:r>
              <a:rPr lang="en-US" dirty="0" smtClean="0"/>
              <a:t>Institution </a:t>
            </a:r>
            <a:r>
              <a:rPr lang="en-US" dirty="0"/>
              <a:t>name; board / university; year of pass; Percentage / CGPA. </a:t>
            </a:r>
            <a:endParaRPr lang="en-US" dirty="0" smtClean="0"/>
          </a:p>
          <a:p>
            <a:pPr marL="82296" indent="0">
              <a:buNone/>
            </a:pPr>
            <a:r>
              <a:rPr lang="en-US" dirty="0" smtClean="0"/>
              <a:t>Always </a:t>
            </a:r>
            <a:r>
              <a:rPr lang="en-US" dirty="0"/>
              <a:t>start with your highest qualification at the top to lowest qualification. E.g. </a:t>
            </a:r>
            <a:r>
              <a:rPr lang="en-US" dirty="0" err="1"/>
              <a:t>B.Tech</a:t>
            </a:r>
            <a:r>
              <a:rPr lang="en-US" dirty="0"/>
              <a:t> at the top and specify your branch in </a:t>
            </a:r>
            <a:r>
              <a:rPr lang="en-US" dirty="0" err="1"/>
              <a:t>B.Tech</a:t>
            </a:r>
            <a:r>
              <a:rPr lang="en-US" dirty="0"/>
              <a:t> and also specify the semester you are currently in.</a:t>
            </a:r>
            <a:endParaRPr lang="en-IN" dirty="0"/>
          </a:p>
          <a:p>
            <a:endParaRPr lang="en-IN" dirty="0"/>
          </a:p>
        </p:txBody>
      </p:sp>
    </p:spTree>
    <p:extLst>
      <p:ext uri="{BB962C8B-B14F-4D97-AF65-F5344CB8AC3E}">
        <p14:creationId xmlns:p14="http://schemas.microsoft.com/office/powerpoint/2010/main" val="3237776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Technical Skills</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dirty="0" smtClean="0"/>
              <a:t>Give </a:t>
            </a:r>
            <a:r>
              <a:rPr lang="en-US" dirty="0"/>
              <a:t>details of the programming languages you are proficient in; do not write - basics in C, beginner in java, learning python etc. write simply:  C, C++, JAVA, Python </a:t>
            </a:r>
            <a:endParaRPr lang="en-IN" dirty="0"/>
          </a:p>
          <a:p>
            <a:r>
              <a:rPr lang="en-US" dirty="0" smtClean="0"/>
              <a:t>Also </a:t>
            </a:r>
            <a:r>
              <a:rPr lang="en-US" dirty="0"/>
              <a:t>write the software tools you are proficient in; </a:t>
            </a:r>
            <a:r>
              <a:rPr lang="en-US" dirty="0" err="1"/>
              <a:t>e.g</a:t>
            </a:r>
            <a:r>
              <a:rPr lang="en-US" dirty="0"/>
              <a:t> – </a:t>
            </a:r>
            <a:r>
              <a:rPr lang="en-US" dirty="0" err="1"/>
              <a:t>Autocad</a:t>
            </a:r>
            <a:r>
              <a:rPr lang="en-US" dirty="0"/>
              <a:t>, </a:t>
            </a:r>
            <a:r>
              <a:rPr lang="en-US" dirty="0" err="1"/>
              <a:t>Matlab</a:t>
            </a:r>
            <a:r>
              <a:rPr lang="en-US" dirty="0"/>
              <a:t>, </a:t>
            </a:r>
            <a:r>
              <a:rPr lang="en-US" dirty="0" err="1"/>
              <a:t>Labview</a:t>
            </a:r>
            <a:r>
              <a:rPr lang="en-US" dirty="0"/>
              <a:t>, </a:t>
            </a:r>
            <a:r>
              <a:rPr lang="en-US" dirty="0" err="1"/>
              <a:t>Ansys</a:t>
            </a:r>
            <a:r>
              <a:rPr lang="en-US" dirty="0"/>
              <a:t>, </a:t>
            </a:r>
            <a:r>
              <a:rPr lang="en-US" dirty="0" err="1"/>
              <a:t>Catia</a:t>
            </a:r>
            <a:r>
              <a:rPr lang="en-US" dirty="0"/>
              <a:t>, Windows </a:t>
            </a:r>
            <a:r>
              <a:rPr lang="en-US" dirty="0" err="1"/>
              <a:t>etc.also</a:t>
            </a:r>
            <a:r>
              <a:rPr lang="en-US" dirty="0"/>
              <a:t> write about the Operating Systems you can handle viz. MS DOS, LINUX </a:t>
            </a:r>
            <a:endParaRPr lang="en-IN" dirty="0"/>
          </a:p>
          <a:p>
            <a:endParaRPr lang="en-IN" dirty="0"/>
          </a:p>
        </p:txBody>
      </p:sp>
    </p:spTree>
    <p:extLst>
      <p:ext uri="{BB962C8B-B14F-4D97-AF65-F5344CB8AC3E}">
        <p14:creationId xmlns:p14="http://schemas.microsoft.com/office/powerpoint/2010/main" val="311937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Certifications</a:t>
            </a:r>
            <a:r>
              <a:rPr lang="en-IN" dirty="0"/>
              <a:t/>
            </a:r>
            <a:br>
              <a:rPr lang="en-IN" dirty="0"/>
            </a:br>
            <a:endParaRPr lang="en-IN" dirty="0"/>
          </a:p>
        </p:txBody>
      </p:sp>
      <p:sp>
        <p:nvSpPr>
          <p:cNvPr id="3" name="Content Placeholder 2"/>
          <p:cNvSpPr>
            <a:spLocks noGrp="1"/>
          </p:cNvSpPr>
          <p:nvPr>
            <p:ph idx="1"/>
          </p:nvPr>
        </p:nvSpPr>
        <p:spPr/>
        <p:txBody>
          <a:bodyPr/>
          <a:lstStyle/>
          <a:p>
            <a:pPr marL="82296" indent="0">
              <a:buNone/>
            </a:pPr>
            <a:r>
              <a:rPr lang="en-US" dirty="0" smtClean="0"/>
              <a:t>Mention </a:t>
            </a:r>
            <a:r>
              <a:rPr lang="en-US" dirty="0"/>
              <a:t>the certifications you have done from remote learning agencies viz. </a:t>
            </a:r>
            <a:r>
              <a:rPr lang="en-US" dirty="0" err="1"/>
              <a:t>Udemy</a:t>
            </a:r>
            <a:r>
              <a:rPr lang="en-US" dirty="0"/>
              <a:t>, NPTEL, </a:t>
            </a:r>
            <a:r>
              <a:rPr lang="en-US" dirty="0" err="1"/>
              <a:t>Courera</a:t>
            </a:r>
            <a:r>
              <a:rPr lang="en-US" dirty="0"/>
              <a:t> etc. </a:t>
            </a:r>
            <a:endParaRPr lang="en-US" dirty="0" smtClean="0"/>
          </a:p>
          <a:p>
            <a:pPr marL="82296" indent="0">
              <a:buNone/>
            </a:pPr>
            <a:r>
              <a:rPr lang="en-US" dirty="0" smtClean="0"/>
              <a:t>Sequence </a:t>
            </a:r>
            <a:r>
              <a:rPr lang="en-US" dirty="0"/>
              <a:t>it in the order of importance viz. based on the company and the role, you need to keep the relevant certifications first, next etc. </a:t>
            </a:r>
            <a:endParaRPr lang="en-US" dirty="0" smtClean="0"/>
          </a:p>
          <a:p>
            <a:pPr marL="82296" indent="0">
              <a:buNone/>
            </a:pPr>
            <a:r>
              <a:rPr lang="en-US" dirty="0" smtClean="0"/>
              <a:t>Use </a:t>
            </a:r>
            <a:r>
              <a:rPr lang="en-US" dirty="0"/>
              <a:t>bullets instead of numbers for individual certifications.  </a:t>
            </a:r>
            <a:endParaRPr lang="en-IN" dirty="0"/>
          </a:p>
          <a:p>
            <a:endParaRPr lang="en-IN" dirty="0"/>
          </a:p>
        </p:txBody>
      </p:sp>
    </p:spTree>
    <p:extLst>
      <p:ext uri="{BB962C8B-B14F-4D97-AF65-F5344CB8AC3E}">
        <p14:creationId xmlns:p14="http://schemas.microsoft.com/office/powerpoint/2010/main" val="1885173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70</TotalTime>
  <Words>2704</Words>
  <Application>Microsoft Office PowerPoint</Application>
  <PresentationFormat>On-screen Show (4:3)</PresentationFormat>
  <Paragraphs>210</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Gill Sans MT</vt:lpstr>
      <vt:lpstr>Times New Roman</vt:lpstr>
      <vt:lpstr>Verdana</vt:lpstr>
      <vt:lpstr>Wingdings 2</vt:lpstr>
      <vt:lpstr>Solstice</vt:lpstr>
      <vt:lpstr>CV WRITING TIPS </vt:lpstr>
      <vt:lpstr>PowerPoint Presentation</vt:lpstr>
      <vt:lpstr>Add a photograph </vt:lpstr>
      <vt:lpstr>Title of the document </vt:lpstr>
      <vt:lpstr>Provide email, LinkedIn and mobile no.  </vt:lpstr>
      <vt:lpstr>Career Objective </vt:lpstr>
      <vt:lpstr>Educational Qualifications </vt:lpstr>
      <vt:lpstr>Technical Skills </vt:lpstr>
      <vt:lpstr>Certifications </vt:lpstr>
      <vt:lpstr>Internship(s) </vt:lpstr>
      <vt:lpstr>Industrial visits </vt:lpstr>
      <vt:lpstr>Participation in Industry Competitions </vt:lpstr>
      <vt:lpstr>Academic Project Details </vt:lpstr>
      <vt:lpstr>Achievements </vt:lpstr>
      <vt:lpstr>Achievements </vt:lpstr>
      <vt:lpstr>Strengths </vt:lpstr>
      <vt:lpstr>Basically talent is some thing that you possess without learning / practice; you are aware of it, some times you are not aware of your own talent. But skills are acquired through conscious learning efforts by way of practice / rehearsal / exercise. Skill types are explained below.</vt:lpstr>
      <vt:lpstr>PowerPoint Presentation</vt:lpstr>
      <vt:lpstr>PowerPoint Presentation</vt:lpstr>
      <vt:lpstr>How to identify strengths from achievements list in your CV – some examples are given</vt:lpstr>
      <vt:lpstr>PowerPoint Presentation</vt:lpstr>
      <vt:lpstr>Hobbies </vt:lpstr>
      <vt:lpstr>PowerPoint Presentation</vt:lpstr>
      <vt:lpstr> Hobbies are</vt:lpstr>
      <vt:lpstr>Personal Information</vt:lpstr>
      <vt:lpstr>Declaration </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 WRITING TIPS</dc:title>
  <dc:creator>MRUH</dc:creator>
  <cp:lastModifiedBy>Windows User</cp:lastModifiedBy>
  <cp:revision>32</cp:revision>
  <dcterms:created xsi:type="dcterms:W3CDTF">2023-03-10T09:50:22Z</dcterms:created>
  <dcterms:modified xsi:type="dcterms:W3CDTF">2024-02-09T07:37:18Z</dcterms:modified>
</cp:coreProperties>
</file>