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7" r:id="rId3"/>
    <p:sldId id="258" r:id="rId4"/>
    <p:sldId id="259" r:id="rId5"/>
    <p:sldId id="260" r:id="rId6"/>
    <p:sldId id="264" r:id="rId7"/>
    <p:sldId id="261" r:id="rId8"/>
    <p:sldId id="262" r:id="rId9"/>
    <p:sldId id="263"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88825" cy="6858000"/>
  <p:notesSz cx="7924800" cy="6019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434080" cy="300990"/>
          </a:xfrm>
          <a:prstGeom prst="rect">
            <a:avLst/>
          </a:prstGeom>
        </p:spPr>
        <p:txBody>
          <a:bodyPr vert="horz" lIns="79352" tIns="39676" rIns="79352" bIns="39676" rtlCol="0"/>
          <a:lstStyle>
            <a:lvl1pPr algn="l">
              <a:defRPr sz="1000"/>
            </a:lvl1pPr>
          </a:lstStyle>
          <a:p>
            <a:endParaRPr lang="en-US"/>
          </a:p>
        </p:txBody>
      </p:sp>
      <p:sp>
        <p:nvSpPr>
          <p:cNvPr id="3" name="Date Placeholder 2"/>
          <p:cNvSpPr>
            <a:spLocks noGrp="1"/>
          </p:cNvSpPr>
          <p:nvPr>
            <p:ph type="dt" sz="quarter" idx="1"/>
          </p:nvPr>
        </p:nvSpPr>
        <p:spPr>
          <a:xfrm>
            <a:off x="4489345" y="0"/>
            <a:ext cx="3434080" cy="300990"/>
          </a:xfrm>
          <a:prstGeom prst="rect">
            <a:avLst/>
          </a:prstGeom>
        </p:spPr>
        <p:txBody>
          <a:bodyPr vert="horz" lIns="79352" tIns="39676" rIns="79352" bIns="39676" rtlCol="0"/>
          <a:lstStyle>
            <a:lvl1pPr algn="r">
              <a:defRPr sz="1000"/>
            </a:lvl1pPr>
          </a:lstStyle>
          <a:p>
            <a:fld id="{D03F9A60-8B73-4AD0-8A8E-E3016447BE83}" type="datetimeFigureOut">
              <a:rPr lang="en-US" smtClean="0"/>
              <a:pPr/>
              <a:t>24-Mar-22</a:t>
            </a:fld>
            <a:endParaRPr lang="en-US"/>
          </a:p>
        </p:txBody>
      </p:sp>
      <p:sp>
        <p:nvSpPr>
          <p:cNvPr id="4" name="Footer Placeholder 3"/>
          <p:cNvSpPr>
            <a:spLocks noGrp="1"/>
          </p:cNvSpPr>
          <p:nvPr>
            <p:ph type="ftr" sz="quarter" idx="2"/>
          </p:nvPr>
        </p:nvSpPr>
        <p:spPr>
          <a:xfrm>
            <a:off x="0" y="5717417"/>
            <a:ext cx="3434080" cy="300990"/>
          </a:xfrm>
          <a:prstGeom prst="rect">
            <a:avLst/>
          </a:prstGeom>
        </p:spPr>
        <p:txBody>
          <a:bodyPr vert="horz" lIns="79352" tIns="39676" rIns="79352" bIns="39676" rtlCol="0" anchor="b"/>
          <a:lstStyle>
            <a:lvl1pPr algn="l">
              <a:defRPr sz="1000"/>
            </a:lvl1pPr>
          </a:lstStyle>
          <a:p>
            <a:endParaRPr lang="en-US"/>
          </a:p>
        </p:txBody>
      </p:sp>
      <p:sp>
        <p:nvSpPr>
          <p:cNvPr id="5" name="Slide Number Placeholder 4"/>
          <p:cNvSpPr>
            <a:spLocks noGrp="1"/>
          </p:cNvSpPr>
          <p:nvPr>
            <p:ph type="sldNum" sz="quarter" idx="3"/>
          </p:nvPr>
        </p:nvSpPr>
        <p:spPr>
          <a:xfrm>
            <a:off x="4489345" y="5717417"/>
            <a:ext cx="3434080" cy="300990"/>
          </a:xfrm>
          <a:prstGeom prst="rect">
            <a:avLst/>
          </a:prstGeom>
        </p:spPr>
        <p:txBody>
          <a:bodyPr vert="horz" lIns="79352" tIns="39676" rIns="79352" bIns="39676" rtlCol="0" anchor="b"/>
          <a:lstStyle>
            <a:lvl1pPr algn="r">
              <a:defRPr sz="1000"/>
            </a:lvl1pPr>
          </a:lstStyle>
          <a:p>
            <a:fld id="{917D7666-6FB7-4D59-955B-506A71233C94}" type="slidenum">
              <a:rPr lang="en-US" smtClean="0"/>
              <a:pPr/>
              <a:t>‹#›</a:t>
            </a:fld>
            <a:endParaRPr lang="en-US"/>
          </a:p>
        </p:txBody>
      </p:sp>
    </p:spTree>
    <p:extLst>
      <p:ext uri="{BB962C8B-B14F-4D97-AF65-F5344CB8AC3E}">
        <p14:creationId xmlns:p14="http://schemas.microsoft.com/office/powerpoint/2010/main" val="4053399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434080" cy="300990"/>
          </a:xfrm>
          <a:prstGeom prst="rect">
            <a:avLst/>
          </a:prstGeom>
        </p:spPr>
        <p:txBody>
          <a:bodyPr vert="horz" lIns="79352" tIns="39676" rIns="79352" bIns="39676" rtlCol="0"/>
          <a:lstStyle>
            <a:lvl1pPr algn="l">
              <a:defRPr sz="1000"/>
            </a:lvl1pPr>
          </a:lstStyle>
          <a:p>
            <a:endParaRPr lang="en-US"/>
          </a:p>
        </p:txBody>
      </p:sp>
      <p:sp>
        <p:nvSpPr>
          <p:cNvPr id="3" name="Date Placeholder 2"/>
          <p:cNvSpPr>
            <a:spLocks noGrp="1"/>
          </p:cNvSpPr>
          <p:nvPr>
            <p:ph type="dt" idx="1"/>
          </p:nvPr>
        </p:nvSpPr>
        <p:spPr>
          <a:xfrm>
            <a:off x="4488887" y="0"/>
            <a:ext cx="3434080" cy="300990"/>
          </a:xfrm>
          <a:prstGeom prst="rect">
            <a:avLst/>
          </a:prstGeom>
        </p:spPr>
        <p:txBody>
          <a:bodyPr vert="horz" lIns="79352" tIns="39676" rIns="79352" bIns="39676" rtlCol="0"/>
          <a:lstStyle>
            <a:lvl1pPr algn="r">
              <a:defRPr sz="1000"/>
            </a:lvl1pPr>
          </a:lstStyle>
          <a:p>
            <a:fld id="{D104218A-135A-4213-9035-5EAB1957B510}" type="datetimeFigureOut">
              <a:rPr lang="en-US" smtClean="0"/>
              <a:pPr/>
              <a:t>24-Mar-22</a:t>
            </a:fld>
            <a:endParaRPr lang="en-US"/>
          </a:p>
        </p:txBody>
      </p:sp>
      <p:sp>
        <p:nvSpPr>
          <p:cNvPr id="4" name="Slide Image Placeholder 3"/>
          <p:cNvSpPr>
            <a:spLocks noGrp="1" noRot="1" noChangeAspect="1"/>
          </p:cNvSpPr>
          <p:nvPr>
            <p:ph type="sldImg" idx="2"/>
          </p:nvPr>
        </p:nvSpPr>
        <p:spPr>
          <a:xfrm>
            <a:off x="1955800" y="450850"/>
            <a:ext cx="4014788" cy="2259013"/>
          </a:xfrm>
          <a:prstGeom prst="rect">
            <a:avLst/>
          </a:prstGeom>
          <a:noFill/>
          <a:ln w="12700">
            <a:solidFill>
              <a:prstClr val="black"/>
            </a:solidFill>
          </a:ln>
        </p:spPr>
        <p:txBody>
          <a:bodyPr vert="horz" lIns="79352" tIns="39676" rIns="79352" bIns="39676" rtlCol="0" anchor="ctr"/>
          <a:lstStyle/>
          <a:p>
            <a:endParaRPr lang="en-US"/>
          </a:p>
        </p:txBody>
      </p:sp>
      <p:sp>
        <p:nvSpPr>
          <p:cNvPr id="5" name="Notes Placeholder 4"/>
          <p:cNvSpPr>
            <a:spLocks noGrp="1"/>
          </p:cNvSpPr>
          <p:nvPr>
            <p:ph type="body" sz="quarter" idx="3"/>
          </p:nvPr>
        </p:nvSpPr>
        <p:spPr>
          <a:xfrm>
            <a:off x="792480" y="2859406"/>
            <a:ext cx="6339840" cy="2708910"/>
          </a:xfrm>
          <a:prstGeom prst="rect">
            <a:avLst/>
          </a:prstGeom>
        </p:spPr>
        <p:txBody>
          <a:bodyPr vert="horz" lIns="79352" tIns="39676" rIns="79352" bIns="3967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5717765"/>
            <a:ext cx="3434080" cy="300990"/>
          </a:xfrm>
          <a:prstGeom prst="rect">
            <a:avLst/>
          </a:prstGeom>
        </p:spPr>
        <p:txBody>
          <a:bodyPr vert="horz" lIns="79352" tIns="39676" rIns="79352" bIns="39676" rtlCol="0" anchor="b"/>
          <a:lstStyle>
            <a:lvl1pPr algn="l">
              <a:defRPr sz="1000"/>
            </a:lvl1pPr>
          </a:lstStyle>
          <a:p>
            <a:endParaRPr lang="en-US"/>
          </a:p>
        </p:txBody>
      </p:sp>
      <p:sp>
        <p:nvSpPr>
          <p:cNvPr id="7" name="Slide Number Placeholder 6"/>
          <p:cNvSpPr>
            <a:spLocks noGrp="1"/>
          </p:cNvSpPr>
          <p:nvPr>
            <p:ph type="sldNum" sz="quarter" idx="5"/>
          </p:nvPr>
        </p:nvSpPr>
        <p:spPr>
          <a:xfrm>
            <a:off x="4488887" y="5717765"/>
            <a:ext cx="3434080" cy="300990"/>
          </a:xfrm>
          <a:prstGeom prst="rect">
            <a:avLst/>
          </a:prstGeom>
        </p:spPr>
        <p:txBody>
          <a:bodyPr vert="horz" lIns="79352" tIns="39676" rIns="79352" bIns="39676" rtlCol="0" anchor="b"/>
          <a:lstStyle>
            <a:lvl1pPr algn="r">
              <a:defRPr sz="1000"/>
            </a:lvl1pPr>
          </a:lstStyle>
          <a:p>
            <a:fld id="{BCFAA8A6-ED4C-42BC-B579-49274942E50E}" type="slidenum">
              <a:rPr lang="en-US" smtClean="0"/>
              <a:pPr/>
              <a:t>‹#›</a:t>
            </a:fld>
            <a:endParaRPr lang="en-US"/>
          </a:p>
        </p:txBody>
      </p:sp>
    </p:spTree>
    <p:extLst>
      <p:ext uri="{BB962C8B-B14F-4D97-AF65-F5344CB8AC3E}">
        <p14:creationId xmlns:p14="http://schemas.microsoft.com/office/powerpoint/2010/main" val="418203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FAA8A6-ED4C-42BC-B579-49274942E50E}" type="slidenum">
              <a:rPr lang="en-US" smtClean="0"/>
              <a:pPr/>
              <a:t>1</a:t>
            </a:fld>
            <a:endParaRPr lang="en-US"/>
          </a:p>
        </p:txBody>
      </p:sp>
    </p:spTree>
    <p:extLst>
      <p:ext uri="{BB962C8B-B14F-4D97-AF65-F5344CB8AC3E}">
        <p14:creationId xmlns:p14="http://schemas.microsoft.com/office/powerpoint/2010/main" val="28594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1955800" y="450850"/>
            <a:ext cx="4013200" cy="2257425"/>
          </a:xfrm>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You can safely remove this slide. This slide design was provided by SlideModel.com – You can download more templates, shapes and elements for PowerPoint from http://slidemodel.com</a:t>
            </a:r>
          </a:p>
        </p:txBody>
      </p:sp>
      <p:sp>
        <p:nvSpPr>
          <p:cNvPr id="399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8AAAEB6-836B-4EA3-88DC-AD772D054281}" type="slidenum">
              <a:rPr lang="en-US" smtClean="0">
                <a:solidFill>
                  <a:srgbClr val="000000"/>
                </a:solidFill>
              </a:rPr>
              <a:pPr/>
              <a:t>45</a:t>
            </a:fld>
            <a:endParaRPr lang="en-US" smtClean="0">
              <a:solidFill>
                <a:srgbClr val="000000"/>
              </a:solidFill>
            </a:endParaRPr>
          </a:p>
        </p:txBody>
      </p:sp>
    </p:spTree>
    <p:extLst>
      <p:ext uri="{BB962C8B-B14F-4D97-AF65-F5344CB8AC3E}">
        <p14:creationId xmlns:p14="http://schemas.microsoft.com/office/powerpoint/2010/main" val="42701196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55000">
              <a:srgbClr val="1181AE"/>
            </a:gs>
            <a:gs pos="0">
              <a:srgbClr val="1181AE"/>
            </a:gs>
            <a:gs pos="100000">
              <a:srgbClr val="095474"/>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3866E2-E79D-4675-A118-8F0001543976}"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4B28-3305-49B7-9D4E-3B37D76CEDDC}" type="slidenum">
              <a:rPr lang="en-US" smtClean="0"/>
              <a:pPr/>
              <a:t>‹#›</a:t>
            </a:fld>
            <a:endParaRPr lang="en-US"/>
          </a:p>
        </p:txBody>
      </p:sp>
      <p:pic>
        <p:nvPicPr>
          <p:cNvPr id="7" name="Picture 2" descr="C:\Users\EV REDDY\Desktop\MRUniversity\MRU_Logo_Revers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092425" y="228600"/>
            <a:ext cx="1479251"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36"/>
          <p:cNvGrpSpPr/>
          <p:nvPr userDrawn="1"/>
        </p:nvGrpSpPr>
        <p:grpSpPr>
          <a:xfrm>
            <a:off x="0" y="-45720"/>
            <a:ext cx="12188825" cy="45720"/>
            <a:chOff x="-26269" y="-27384"/>
            <a:chExt cx="12245183" cy="95029"/>
          </a:xfrm>
        </p:grpSpPr>
        <p:sp>
          <p:nvSpPr>
            <p:cNvPr id="9" name="Rectangle 8"/>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userDrawn="1"/>
        </p:nvGrpSpPr>
        <p:grpSpPr>
          <a:xfrm>
            <a:off x="-4789" y="6513360"/>
            <a:ext cx="12193614" cy="364600"/>
            <a:chOff x="-4789" y="6513360"/>
            <a:chExt cx="12246002" cy="364600"/>
          </a:xfrm>
        </p:grpSpPr>
        <p:sp>
          <p:nvSpPr>
            <p:cNvPr id="13" name="Rectangle 12">
              <a:extLst>
                <a:ext uri="{FF2B5EF4-FFF2-40B4-BE49-F238E27FC236}">
                  <a16:creationId xmlns="" xmlns:a16="http://schemas.microsoft.com/office/drawing/2014/main" id="{E9AC0BBD-D201-467C-A48C-B3A402E43E41}"/>
                </a:ext>
              </a:extLst>
            </p:cNvPr>
            <p:cNvSpPr/>
            <p:nvPr/>
          </p:nvSpPr>
          <p:spPr>
            <a:xfrm>
              <a:off x="5848563" y="6513360"/>
              <a:ext cx="6392650" cy="36460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ko-KR" sz="1500" b="1" dirty="0" smtClean="0">
                  <a:solidFill>
                    <a:schemeClr val="bg1"/>
                  </a:solidFill>
                </a:rPr>
                <a:t>Department of CSE- AI&amp;ML , School of Engineering, Malla Reddy University</a:t>
              </a:r>
              <a:endParaRPr lang="ko-KR" altLang="en-US" sz="1500" b="1" dirty="0">
                <a:solidFill>
                  <a:schemeClr val="bg1"/>
                </a:solidFill>
              </a:endParaRPr>
            </a:p>
          </p:txBody>
        </p:sp>
        <p:sp>
          <p:nvSpPr>
            <p:cNvPr id="14" name="Round Diagonal Corner Rectangle 13">
              <a:extLst>
                <a:ext uri="{FF2B5EF4-FFF2-40B4-BE49-F238E27FC236}">
                  <a16:creationId xmlns="" xmlns:a16="http://schemas.microsoft.com/office/drawing/2014/main" id="{E9AC0BBD-D201-467C-A48C-B3A402E43E41}"/>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a:t>
              </a:r>
              <a:r>
                <a:rPr lang="en-IN" altLang="ko-KR" sz="160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PROGRAMMING &amp; </a:t>
              </a:r>
              <a:r>
                <a:rPr lang="en-IN" altLang="ko-KR"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DATA STRUCTURES </a:t>
              </a:r>
              <a:endParaRPr lang="ko-KR"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Rectangle 14">
              <a:extLst>
                <a:ext uri="{FF2B5EF4-FFF2-40B4-BE49-F238E27FC236}">
                  <a16:creationId xmlns="" xmlns:a16="http://schemas.microsoft.com/office/drawing/2014/main" id="{E9AC0BBD-D201-467C-A48C-B3A402E43E41}"/>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UNIT-I</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866E2-E79D-4675-A118-8F0001543976}"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866E2-E79D-4675-A118-8F0001543976}"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7834" y="2870633"/>
            <a:ext cx="5930678"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04103AA-292F-4D0F-A5C2-85BA319E3F6F}" type="datetimeFigureOut">
              <a:rPr lang="en-US"/>
              <a:pPr>
                <a:defRPr/>
              </a:pPr>
              <a:t>24-Mar-22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E1CCC5C4-4D82-41A7-AC9B-45C12E9915C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3866E2-E79D-4675-A118-8F0001543976}"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4B28-3305-49B7-9D4E-3B37D76CEDDC}" type="slidenum">
              <a:rPr lang="en-US" smtClean="0"/>
              <a:pPr/>
              <a:t>‹#›</a:t>
            </a:fld>
            <a:endParaRPr lang="en-US"/>
          </a:p>
        </p:txBody>
      </p:sp>
      <p:grpSp>
        <p:nvGrpSpPr>
          <p:cNvPr id="7" name="Group 36"/>
          <p:cNvGrpSpPr/>
          <p:nvPr userDrawn="1"/>
        </p:nvGrpSpPr>
        <p:grpSpPr>
          <a:xfrm>
            <a:off x="0" y="-45720"/>
            <a:ext cx="12188825" cy="45720"/>
            <a:chOff x="-26269" y="-27384"/>
            <a:chExt cx="12245183" cy="95029"/>
          </a:xfrm>
        </p:grpSpPr>
        <p:sp>
          <p:nvSpPr>
            <p:cNvPr id="8" name="Rectangle 7"/>
            <p:cNvSpPr/>
            <p:nvPr/>
          </p:nvSpPr>
          <p:spPr>
            <a:xfrm>
              <a:off x="3888145" y="-27383"/>
              <a:ext cx="4023709" cy="95028"/>
            </a:xfrm>
            <a:prstGeom prst="rect">
              <a:avLst/>
            </a:prstGeom>
            <a:solidFill>
              <a:srgbClr val="FC6A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911855" y="-12524"/>
              <a:ext cx="4307059" cy="801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269" y="-27384"/>
              <a:ext cx="3907985" cy="950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4789" y="6513360"/>
            <a:ext cx="12193614" cy="364600"/>
            <a:chOff x="-4789" y="6513360"/>
            <a:chExt cx="12246002" cy="364600"/>
          </a:xfrm>
        </p:grpSpPr>
        <p:sp>
          <p:nvSpPr>
            <p:cNvPr id="12" name="Rectangle 11">
              <a:extLst>
                <a:ext uri="{FF2B5EF4-FFF2-40B4-BE49-F238E27FC236}">
                  <a16:creationId xmlns="" xmlns:a16="http://schemas.microsoft.com/office/drawing/2014/main" id="{E9AC0BBD-D201-467C-A48C-B3A402E43E41}"/>
                </a:ext>
              </a:extLst>
            </p:cNvPr>
            <p:cNvSpPr/>
            <p:nvPr/>
          </p:nvSpPr>
          <p:spPr>
            <a:xfrm>
              <a:off x="5848563" y="6513360"/>
              <a:ext cx="6392650" cy="36460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ko-KR" sz="1500" b="1" dirty="0" smtClean="0">
                  <a:solidFill>
                    <a:schemeClr val="bg1"/>
                  </a:solidFill>
                </a:rPr>
                <a:t>Department of CSE- AI&amp;ML , School of Engineering, Malla Reddy University</a:t>
              </a:r>
              <a:endParaRPr lang="ko-KR" altLang="en-US" sz="1500" b="1" dirty="0">
                <a:solidFill>
                  <a:schemeClr val="bg1"/>
                </a:solidFill>
              </a:endParaRPr>
            </a:p>
          </p:txBody>
        </p:sp>
        <p:sp>
          <p:nvSpPr>
            <p:cNvPr id="13" name="Round Diagonal Corner Rectangle 12">
              <a:extLst>
                <a:ext uri="{FF2B5EF4-FFF2-40B4-BE49-F238E27FC236}">
                  <a16:creationId xmlns="" xmlns:a16="http://schemas.microsoft.com/office/drawing/2014/main" id="{E9AC0BBD-D201-467C-A48C-B3A402E43E41}"/>
                </a:ext>
              </a:extLst>
            </p:cNvPr>
            <p:cNvSpPr/>
            <p:nvPr/>
          </p:nvSpPr>
          <p:spPr>
            <a:xfrm>
              <a:off x="-4789" y="6522100"/>
              <a:ext cx="4572033"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IN" altLang="ko-KR"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PYTHON</a:t>
              </a:r>
              <a:r>
                <a:rPr lang="en-IN" altLang="ko-KR" sz="1600" baseline="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PROGRAMMING &amp; </a:t>
              </a:r>
              <a:r>
                <a:rPr lang="en-IN" altLang="ko-KR" sz="1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DATA STRUCTURES </a:t>
              </a:r>
              <a:endParaRPr lang="ko-KR" altLang="en-US" sz="16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Rectangle 13">
              <a:extLst>
                <a:ext uri="{FF2B5EF4-FFF2-40B4-BE49-F238E27FC236}">
                  <a16:creationId xmlns="" xmlns:a16="http://schemas.microsoft.com/office/drawing/2014/main" id="{E9AC0BBD-D201-467C-A48C-B3A402E43E41}"/>
                </a:ext>
              </a:extLst>
            </p:cNvPr>
            <p:cNvSpPr/>
            <p:nvPr/>
          </p:nvSpPr>
          <p:spPr>
            <a:xfrm>
              <a:off x="4571890" y="6516600"/>
              <a:ext cx="1285884" cy="342788"/>
            </a:xfrm>
            <a:prstGeom prst="rect">
              <a:avLst/>
            </a:prstGeom>
            <a:solidFill>
              <a:srgbClr val="0070C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UNIT-I</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15" name="Picture 9" descr="C:\Users\EV REDDY\Desktop\MRUniversity\MRU_Logo_Straight.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50817" y="0"/>
            <a:ext cx="1038008" cy="9757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866E2-E79D-4675-A118-8F0001543976}"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3866E2-E79D-4675-A118-8F0001543976}" type="datetimeFigureOut">
              <a:rPr lang="en-US" smtClean="0"/>
              <a:pPr/>
              <a:t>24-Mar-22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3866E2-E79D-4675-A118-8F0001543976}" type="datetimeFigureOut">
              <a:rPr lang="en-US" smtClean="0"/>
              <a:pPr/>
              <a:t>24-Mar-22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3866E2-E79D-4675-A118-8F0001543976}" type="datetimeFigureOut">
              <a:rPr lang="en-US" smtClean="0"/>
              <a:pPr/>
              <a:t>24-Mar-22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866E2-E79D-4675-A118-8F0001543976}" type="datetimeFigureOut">
              <a:rPr lang="en-US" smtClean="0"/>
              <a:pPr/>
              <a:t>24-Mar-22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866E2-E79D-4675-A118-8F0001543976}" type="datetimeFigureOut">
              <a:rPr lang="en-US" smtClean="0"/>
              <a:pPr/>
              <a:t>24-Mar-22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3866E2-E79D-4675-A118-8F0001543976}" type="datetimeFigureOut">
              <a:rPr lang="en-US" smtClean="0"/>
              <a:pPr/>
              <a:t>24-Mar-22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664B28-3305-49B7-9D4E-3B37D76CED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866E2-E79D-4675-A118-8F0001543976}" type="datetimeFigureOut">
              <a:rPr lang="en-US" smtClean="0"/>
              <a:pPr/>
              <a:t>24-Mar-22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64B28-3305-49B7-9D4E-3B37D76CED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javatpoint.com/python-tutorial"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www.javatpoint.com/windows"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flair.training/blogs/python-modul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2812" y="3352800"/>
            <a:ext cx="10610597" cy="923330"/>
          </a:xfrm>
          <a:prstGeom prst="rect">
            <a:avLst/>
          </a:prstGeom>
          <a:noFill/>
        </p:spPr>
        <p:txBody>
          <a:bodyPr wrap="none" rtlCol="0">
            <a:spAutoFit/>
          </a:bodyPr>
          <a:lstStyle/>
          <a:p>
            <a:r>
              <a:rPr lang="en-US" sz="5400" dirty="0" smtClean="0">
                <a:ln>
                  <a:solidFill>
                    <a:schemeClr val="accent2">
                      <a:lumMod val="60000"/>
                      <a:lumOff val="40000"/>
                    </a:schemeClr>
                  </a:solidFill>
                </a:ln>
                <a:solidFill>
                  <a:schemeClr val="accent6">
                    <a:lumMod val="75000"/>
                  </a:schemeClr>
                </a:solidFill>
                <a:latin typeface="Times New Roman" pitchFamily="18" charset="0"/>
                <a:cs typeface="Times New Roman" pitchFamily="18" charset="0"/>
              </a:rPr>
              <a:t>Introduction to  Python Programming</a:t>
            </a:r>
            <a:endParaRPr lang="en-US" sz="5400" dirty="0">
              <a:ln>
                <a:solidFill>
                  <a:schemeClr val="accent2">
                    <a:lumMod val="60000"/>
                    <a:lumOff val="40000"/>
                  </a:schemeClr>
                </a:solidFill>
              </a:ln>
              <a:solidFill>
                <a:schemeClr val="accent6">
                  <a:lumMod val="75000"/>
                </a:schemeClr>
              </a:solidFill>
              <a:latin typeface="Times New Roman" pitchFamily="18" charset="0"/>
              <a:cs typeface="Times New Roman" pitchFamily="18" charset="0"/>
            </a:endParaRPr>
          </a:p>
        </p:txBody>
      </p:sp>
      <p:sp>
        <p:nvSpPr>
          <p:cNvPr id="5" name="TextBox 4"/>
          <p:cNvSpPr txBox="1"/>
          <p:nvPr/>
        </p:nvSpPr>
        <p:spPr>
          <a:xfrm>
            <a:off x="5332412" y="2057400"/>
            <a:ext cx="1949060" cy="769441"/>
          </a:xfrm>
          <a:prstGeom prst="rect">
            <a:avLst/>
          </a:prstGeom>
          <a:noFill/>
        </p:spPr>
        <p:txBody>
          <a:bodyPr wrap="none" rtlCol="0">
            <a:spAutoFit/>
          </a:bodyPr>
          <a:lstStyle/>
          <a:p>
            <a:r>
              <a:rPr lang="en-IN" sz="4400" dirty="0" smtClean="0">
                <a:solidFill>
                  <a:srgbClr val="FFFF00"/>
                </a:solidFill>
                <a:latin typeface="Times New Roman" pitchFamily="18" charset="0"/>
                <a:cs typeface="Times New Roman" pitchFamily="18" charset="0"/>
              </a:rPr>
              <a:t>UNIT-1</a:t>
            </a:r>
            <a:endParaRPr lang="en-US" sz="4400" dirty="0">
              <a:solidFill>
                <a:srgbClr val="FFFF00"/>
              </a:solidFill>
              <a:latin typeface="Times New Roman" pitchFamily="18" charset="0"/>
              <a:cs typeface="Times New Roman" pitchFamily="18" charset="0"/>
            </a:endParaRPr>
          </a:p>
        </p:txBody>
      </p:sp>
      <p:pic>
        <p:nvPicPr>
          <p:cNvPr id="6" name="Picture 26" descr="2006-10-28_Python_in_60_Minutes"/>
          <p:cNvPicPr>
            <a:picLocks noChangeAspect="1" noChangeArrowheads="1"/>
          </p:cNvPicPr>
          <p:nvPr/>
        </p:nvPicPr>
        <p:blipFill>
          <a:blip r:embed="rId3"/>
          <a:srcRect l="16304" t="68115" r="19565" b="1450"/>
          <a:stretch>
            <a:fillRect/>
          </a:stretch>
        </p:blipFill>
        <p:spPr bwMode="auto">
          <a:xfrm>
            <a:off x="227012" y="457200"/>
            <a:ext cx="2198868" cy="782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lvl="1"/>
            <a:endParaRPr lang="en-US" sz="1600" dirty="0" smtClean="0"/>
          </a:p>
          <a:p>
            <a:pPr>
              <a:lnSpc>
                <a:spcPct val="110000"/>
              </a:lnSpc>
              <a:buFont typeface="Wingdings" pitchFamily="2" charset="2"/>
              <a:buChar char="ü"/>
            </a:pPr>
            <a:r>
              <a:rPr lang="en-IN" sz="2000" b="1" dirty="0" smtClean="0"/>
              <a:t>Scripting Language:</a:t>
            </a:r>
            <a:r>
              <a:rPr lang="en-IN" sz="2000" dirty="0" smtClean="0"/>
              <a:t> </a:t>
            </a:r>
            <a:r>
              <a:rPr lang="en-IN" sz="2100" dirty="0" smtClean="0"/>
              <a:t>A Scripting Language is a programming language that does not use a compiler for executing the source code. Rather, it uses an interpreter to translate the source code into machine code on while running. Generally, scripting languages perform supporting tasks for a bigger applications or software.</a:t>
            </a:r>
          </a:p>
          <a:p>
            <a:pPr>
              <a:lnSpc>
                <a:spcPct val="110000"/>
              </a:lnSpc>
              <a:buFont typeface="Wingdings" pitchFamily="2" charset="2"/>
              <a:buChar char="ü"/>
            </a:pPr>
            <a:endParaRPr lang="en-IN" sz="2100" dirty="0" smtClean="0"/>
          </a:p>
          <a:p>
            <a:pPr>
              <a:lnSpc>
                <a:spcPct val="110000"/>
              </a:lnSpc>
              <a:buFont typeface="Wingdings" pitchFamily="2" charset="2"/>
              <a:buChar char="ü"/>
            </a:pPr>
            <a:r>
              <a:rPr lang="en-IN" sz="2100" b="1" dirty="0" smtClean="0"/>
              <a:t>Huge Library: </a:t>
            </a:r>
            <a:r>
              <a:rPr lang="en-IN" sz="2100" dirty="0" smtClean="0"/>
              <a:t>Python has a big library which can be used on any operating system like </a:t>
            </a:r>
            <a:r>
              <a:rPr lang="en-IN" sz="2100" dirty="0" err="1" smtClean="0"/>
              <a:t>UNIX,Windows</a:t>
            </a:r>
            <a:r>
              <a:rPr lang="en-IN" sz="2100" dirty="0" smtClean="0"/>
              <a:t> or Macintosh. Programmers can develop programs very easily using the modules available in the Python library.</a:t>
            </a:r>
            <a:endParaRPr lang="en-US" sz="2100" dirty="0" smtClean="0"/>
          </a:p>
          <a:p>
            <a:pPr>
              <a:lnSpc>
                <a:spcPct val="110000"/>
              </a:lnSpc>
              <a:buFont typeface="Wingdings" pitchFamily="2" charset="2"/>
              <a:buChar char="ü"/>
            </a:pPr>
            <a:endParaRPr lang="en-US" sz="2100" dirty="0" smtClean="0"/>
          </a:p>
          <a:p>
            <a:pPr>
              <a:lnSpc>
                <a:spcPct val="150000"/>
              </a:lnSpc>
              <a:buFont typeface="Wingdings" pitchFamily="2" charset="2"/>
              <a:buChar char="ü"/>
            </a:pP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819400" cy="762000"/>
          </a:xfrm>
          <a:prstGeom prst="rect">
            <a:avLst/>
          </a:prstGeom>
        </p:spPr>
        <p:txBody>
          <a:bodyPr vert="horz" lIns="91440" tIns="45720" rIns="91440" bIns="45720" rtlCol="0" anchor="ctr">
            <a:normAutofit fontScale="30000" lnSpcReduction="20000"/>
          </a:bodyPr>
          <a:lstStyle/>
          <a:p>
            <a:r>
              <a:rPr lang="en-IN" sz="8000" b="1" dirty="0" smtClean="0">
                <a:solidFill>
                  <a:srgbClr val="FF0000"/>
                </a:solidFill>
              </a:rPr>
              <a:t>Features of Python</a:t>
            </a:r>
            <a:r>
              <a:rPr lang="en-IN" sz="4000" b="1" dirty="0" smtClean="0"/>
              <a:t>:</a:t>
            </a:r>
            <a:endParaRPr lang="en-US" sz="4000" dirty="0"/>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a:lnSpc>
                <a:spcPct val="150000"/>
              </a:lnSpc>
              <a:buFont typeface="Wingdings" pitchFamily="2" charset="2"/>
              <a:buChar char="ü"/>
            </a:pPr>
            <a:r>
              <a:rPr lang="en-IN" sz="2000" b="1" dirty="0" smtClean="0"/>
              <a:t>Batteries included:</a:t>
            </a:r>
            <a:r>
              <a:rPr lang="en-IN" sz="2000" dirty="0" smtClean="0"/>
              <a:t> The Huge library of python contains several small applications which are already developed and immediately available to programmers. These small packages can be used and maintained easily. Thus the programmers need not to download separate packages or applications in many cases. These libraries are called ‘batteries included’.</a:t>
            </a:r>
          </a:p>
          <a:p>
            <a:pPr>
              <a:lnSpc>
                <a:spcPct val="150000"/>
              </a:lnSpc>
              <a:buFont typeface="Wingdings" pitchFamily="2" charset="2"/>
              <a:buChar char="ü"/>
            </a:pPr>
            <a:endParaRPr lang="en-US" sz="2000" dirty="0" smtClean="0"/>
          </a:p>
          <a:p>
            <a:pPr>
              <a:lnSpc>
                <a:spcPct val="150000"/>
              </a:lnSpc>
              <a:buFont typeface="Wingdings" pitchFamily="2" charset="2"/>
              <a:buChar char="ü"/>
            </a:pPr>
            <a:r>
              <a:rPr lang="en-IN" sz="2000" b="1" dirty="0" smtClean="0"/>
              <a:t>Interpreted:</a:t>
            </a:r>
            <a:r>
              <a:rPr lang="en-IN" sz="2000" dirty="0" smtClean="0"/>
              <a:t> A Program code is called source code. After writing a python program we should compile the source code using python complier. Python complier translates the python program into an intermediate code called byte code. This byte code is then executed by PVM.  Inside the PVM, an interpreter converts the byte code instructions into machine code so that the processor will understand and run that machine code to produce results.</a:t>
            </a:r>
          </a:p>
          <a:p>
            <a:pPr>
              <a:lnSpc>
                <a:spcPct val="150000"/>
              </a:lnSpc>
              <a:buFont typeface="Wingdings" pitchFamily="2" charset="2"/>
              <a:buChar char="ü"/>
            </a:pP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819400" cy="762000"/>
          </a:xfrm>
          <a:prstGeom prst="rect">
            <a:avLst/>
          </a:prstGeom>
        </p:spPr>
        <p:txBody>
          <a:bodyPr vert="horz" lIns="91440" tIns="45720" rIns="91440" bIns="45720" rtlCol="0" anchor="ctr">
            <a:normAutofit fontScale="30000" lnSpcReduction="20000"/>
          </a:bodyPr>
          <a:lstStyle/>
          <a:p>
            <a:r>
              <a:rPr lang="en-IN" sz="8000" b="1" dirty="0" smtClean="0">
                <a:solidFill>
                  <a:srgbClr val="FF0000"/>
                </a:solidFill>
              </a:rPr>
              <a:t>Features of Python</a:t>
            </a:r>
            <a:r>
              <a:rPr lang="en-IN" sz="4000" b="1" dirty="0" smtClean="0"/>
              <a:t>:</a:t>
            </a:r>
            <a:endParaRPr lang="en-US" sz="4000" dirty="0"/>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a:lnSpc>
                <a:spcPct val="150000"/>
              </a:lnSpc>
            </a:pPr>
            <a:r>
              <a:rPr lang="en-IN" sz="2000" b="1" dirty="0" smtClean="0"/>
              <a:t>Extensible:</a:t>
            </a:r>
            <a:r>
              <a:rPr lang="en-IN" sz="2000" dirty="0" smtClean="0"/>
              <a:t> The Programs or pieces of code written in C or C++ can be integrated into python and executed using PVM. This is what we see in standard python that is downloaded from </a:t>
            </a:r>
            <a:r>
              <a:rPr lang="en-IN" sz="2000" u="sng" dirty="0" smtClean="0">
                <a:hlinkClick r:id="rId2"/>
              </a:rPr>
              <a:t>www.python.org</a:t>
            </a:r>
            <a:r>
              <a:rPr lang="en-IN" sz="2000" dirty="0" smtClean="0"/>
              <a:t>. There are others </a:t>
            </a:r>
            <a:r>
              <a:rPr lang="en-IN" sz="2000" dirty="0" err="1" smtClean="0"/>
              <a:t>flavors</a:t>
            </a:r>
            <a:r>
              <a:rPr lang="en-IN" sz="2000" dirty="0" smtClean="0"/>
              <a:t> of python where programs from other languages can be integrated into python. For example, </a:t>
            </a:r>
            <a:r>
              <a:rPr lang="en-IN" sz="2000" dirty="0" err="1" smtClean="0"/>
              <a:t>Jython</a:t>
            </a:r>
            <a:r>
              <a:rPr lang="en-IN" sz="2000" dirty="0" smtClean="0"/>
              <a:t> is useful to integrate java code into python programs and run on JVM (java virtual machine).</a:t>
            </a:r>
          </a:p>
          <a:p>
            <a:pPr>
              <a:lnSpc>
                <a:spcPct val="150000"/>
              </a:lnSpc>
            </a:pPr>
            <a:endParaRPr lang="en-US" sz="2000" dirty="0" smtClean="0"/>
          </a:p>
          <a:p>
            <a:pPr>
              <a:lnSpc>
                <a:spcPct val="150000"/>
              </a:lnSpc>
              <a:buFont typeface="Wingdings" pitchFamily="2" charset="2"/>
              <a:buChar char="ü"/>
            </a:pPr>
            <a:r>
              <a:rPr lang="en-IN" sz="2000" b="1" dirty="0" smtClean="0"/>
              <a:t>Embeddable:</a:t>
            </a:r>
            <a:r>
              <a:rPr lang="en-IN" sz="2000" dirty="0" smtClean="0"/>
              <a:t> We can insert python programs into C or C++ program. Several applications are already developed in python which can be integrated into other programming languages like C, C++, PHP, Java and .NET. It means programmers can use these applications for their advantage in various software projects.</a:t>
            </a:r>
            <a:endParaRPr lang="en-US" sz="2000" dirty="0" smtClean="0"/>
          </a:p>
          <a:p>
            <a:pPr>
              <a:lnSpc>
                <a:spcPct val="150000"/>
              </a:lnSpc>
              <a:buFont typeface="Wingdings" pitchFamily="2" charset="2"/>
              <a:buChar char="ü"/>
            </a:pP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819400" cy="762000"/>
          </a:xfrm>
          <a:prstGeom prst="rect">
            <a:avLst/>
          </a:prstGeom>
        </p:spPr>
        <p:txBody>
          <a:bodyPr vert="horz" lIns="91440" tIns="45720" rIns="91440" bIns="45720" rtlCol="0" anchor="ctr">
            <a:normAutofit fontScale="30000" lnSpcReduction="20000"/>
          </a:bodyPr>
          <a:lstStyle/>
          <a:p>
            <a:r>
              <a:rPr lang="en-IN" sz="8000" b="1" dirty="0" smtClean="0">
                <a:solidFill>
                  <a:srgbClr val="FF0000"/>
                </a:solidFill>
              </a:rPr>
              <a:t>Features of Python</a:t>
            </a:r>
            <a:r>
              <a:rPr lang="en-IN" sz="4000" b="1" dirty="0" smtClean="0"/>
              <a:t>:</a:t>
            </a:r>
            <a:endParaRPr lang="en-US" sz="4000" dirty="0"/>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fontAlgn="base">
              <a:lnSpc>
                <a:spcPct val="150000"/>
              </a:lnSpc>
            </a:pPr>
            <a:r>
              <a:rPr lang="en-US" sz="2400" dirty="0" smtClean="0"/>
              <a:t>Well, internally, four things happen in a REPL:</a:t>
            </a:r>
            <a:br>
              <a:rPr lang="en-US" sz="2400" dirty="0" smtClean="0"/>
            </a:br>
            <a:r>
              <a:rPr lang="en-US" sz="2400" b="1" dirty="0" err="1" smtClean="0"/>
              <a:t>i</a:t>
            </a:r>
            <a:r>
              <a:rPr lang="en-US" sz="2400" b="1" dirty="0" smtClean="0"/>
              <a:t>. </a:t>
            </a:r>
            <a:r>
              <a:rPr lang="en-US" sz="2400" b="1" dirty="0" err="1" smtClean="0"/>
              <a:t>Lexing</a:t>
            </a:r>
            <a:r>
              <a:rPr lang="en-US" sz="2400" b="1" dirty="0" smtClean="0"/>
              <a:t>-</a:t>
            </a:r>
            <a:r>
              <a:rPr lang="en-US" sz="2400" dirty="0" smtClean="0"/>
              <a:t> The </a:t>
            </a:r>
            <a:r>
              <a:rPr lang="en-US" sz="2400" dirty="0" err="1" smtClean="0"/>
              <a:t>lexer</a:t>
            </a:r>
            <a:r>
              <a:rPr lang="en-US" sz="2400" dirty="0" smtClean="0"/>
              <a:t> breaks the line of code into tokens.</a:t>
            </a:r>
            <a:br>
              <a:rPr lang="en-US" sz="2400" dirty="0" smtClean="0"/>
            </a:br>
            <a:r>
              <a:rPr lang="en-US" sz="2400" b="1" dirty="0" smtClean="0"/>
              <a:t>ii. Parsing-</a:t>
            </a:r>
            <a:r>
              <a:rPr lang="en-US" sz="2400" dirty="0" smtClean="0"/>
              <a:t> The parser uses these tokens to generate a structure, here, an Abstract  </a:t>
            </a:r>
          </a:p>
          <a:p>
            <a:pPr fontAlgn="base">
              <a:lnSpc>
                <a:spcPct val="150000"/>
              </a:lnSpc>
              <a:buNone/>
            </a:pPr>
            <a:r>
              <a:rPr lang="en-US" sz="2400" dirty="0" smtClean="0"/>
              <a:t>			Syntax Tree, to depict the relationship between these tokens.</a:t>
            </a:r>
            <a:br>
              <a:rPr lang="en-US" sz="2400" dirty="0" smtClean="0"/>
            </a:br>
            <a:r>
              <a:rPr lang="en-US" sz="2400" b="1" dirty="0" smtClean="0"/>
              <a:t>iii. Compiling-</a:t>
            </a:r>
            <a:r>
              <a:rPr lang="en-US" sz="2400" dirty="0" smtClean="0"/>
              <a:t> The compiler turns this AST into code object(s).</a:t>
            </a:r>
            <a:br>
              <a:rPr lang="en-US" sz="2400" dirty="0" smtClean="0"/>
            </a:br>
            <a:r>
              <a:rPr lang="en-US" sz="2400" b="1" dirty="0" smtClean="0"/>
              <a:t>iv. Interpreting-</a:t>
            </a:r>
            <a:r>
              <a:rPr lang="en-US" sz="2400" dirty="0" smtClean="0"/>
              <a:t> The interpreter executes each code object.</a:t>
            </a:r>
          </a:p>
          <a:p>
            <a:pPr>
              <a:lnSpc>
                <a:spcPct val="150000"/>
              </a:lnSpc>
              <a:buFont typeface="Wingdings" pitchFamily="2" charset="2"/>
              <a:buChar char="ü"/>
            </a:pP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762000"/>
          </a:xfrm>
          <a:prstGeom prst="rect">
            <a:avLst/>
          </a:prstGeom>
        </p:spPr>
        <p:txBody>
          <a:bodyPr vert="horz" lIns="91440" tIns="45720" rIns="91440" bIns="45720" rtlCol="0" anchor="ctr">
            <a:normAutofit fontScale="32500" lnSpcReduction="20000"/>
          </a:bodyPr>
          <a:lstStyle/>
          <a:p>
            <a:r>
              <a:rPr lang="en-US" sz="8000" b="1" dirty="0" smtClean="0">
                <a:solidFill>
                  <a:srgbClr val="FF0000"/>
                </a:solidFill>
              </a:rPr>
              <a:t>How Does Python Interpreter Works?</a:t>
            </a:r>
          </a:p>
          <a:p>
            <a:endParaRPr lang="en-US" sz="8000" b="1" dirty="0">
              <a:solidFill>
                <a:srgbClr val="FF0000"/>
              </a:solidFill>
            </a:endParaRPr>
          </a:p>
        </p:txBody>
      </p:sp>
      <p:grpSp>
        <p:nvGrpSpPr>
          <p:cNvPr id="4" name="Group 7"/>
          <p:cNvGrpSpPr/>
          <p:nvPr/>
        </p:nvGrpSpPr>
        <p:grpSpPr>
          <a:xfrm>
            <a:off x="531812" y="762000"/>
            <a:ext cx="5715000" cy="1524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fontScale="92500" lnSpcReduction="20000"/>
          </a:bodyPr>
          <a:lstStyle/>
          <a:p>
            <a:pPr>
              <a:lnSpc>
                <a:spcPct val="150000"/>
              </a:lnSpc>
              <a:buFont typeface="Wingdings" pitchFamily="2" charset="2"/>
              <a:buChar char="ü"/>
            </a:pPr>
            <a:r>
              <a:rPr lang="en-IN" sz="2000" dirty="0" smtClean="0"/>
              <a:t>write a python program with the name </a:t>
            </a:r>
            <a:r>
              <a:rPr lang="en-IN" sz="2000" i="1" dirty="0" smtClean="0">
                <a:solidFill>
                  <a:srgbClr val="7030A0"/>
                </a:solidFill>
              </a:rPr>
              <a:t>x.py</a:t>
            </a:r>
          </a:p>
          <a:p>
            <a:r>
              <a:rPr lang="en-IN" sz="2000" dirty="0" smtClean="0"/>
              <a:t>here, x is the program name, and </a:t>
            </a:r>
            <a:endParaRPr lang="en-US" sz="2000" dirty="0" smtClean="0"/>
          </a:p>
          <a:p>
            <a:r>
              <a:rPr lang="en-IN" sz="2000" dirty="0" smtClean="0"/>
              <a:t> .</a:t>
            </a:r>
            <a:r>
              <a:rPr lang="en-IN" sz="2000" dirty="0" err="1" smtClean="0"/>
              <a:t>py</a:t>
            </a:r>
            <a:r>
              <a:rPr lang="en-IN" sz="2000" dirty="0" smtClean="0"/>
              <a:t> is the extension name. </a:t>
            </a:r>
          </a:p>
          <a:p>
            <a:pPr>
              <a:buFont typeface="Wingdings" pitchFamily="2" charset="2"/>
              <a:buChar char="ü"/>
            </a:pPr>
            <a:r>
              <a:rPr lang="en-IN" sz="2000" dirty="0" smtClean="0"/>
              <a:t>the next step is to compile the program  using python compiler . The compiler converts  the Python program  into another code called </a:t>
            </a:r>
            <a:r>
              <a:rPr lang="en-IN" sz="2000" b="1" i="1" dirty="0" smtClean="0">
                <a:solidFill>
                  <a:srgbClr val="7030A0"/>
                </a:solidFill>
              </a:rPr>
              <a:t>byte code </a:t>
            </a:r>
            <a:r>
              <a:rPr lang="en-IN" sz="2000" dirty="0" smtClean="0"/>
              <a:t>.</a:t>
            </a:r>
            <a:endParaRPr lang="en-US" sz="2000" dirty="0" smtClean="0"/>
          </a:p>
          <a:p>
            <a:endParaRPr lang="en-US" sz="2000" dirty="0" smtClean="0">
              <a:solidFill>
                <a:schemeClr val="accent6">
                  <a:lumMod val="50000"/>
                </a:schemeClr>
              </a:solidFill>
            </a:endParaRPr>
          </a:p>
          <a:p>
            <a:r>
              <a:rPr lang="en-IN" sz="2000" dirty="0" smtClean="0"/>
              <a:t>Byte code represents o fixed set or instructions that represents all operation s like arithmetic operations , comparison operations, memory related operation s, e t c ., which run on any operating system and hardware . </a:t>
            </a:r>
          </a:p>
          <a:p>
            <a:endParaRPr lang="en-IN" sz="2000" dirty="0" smtClean="0"/>
          </a:p>
          <a:p>
            <a:r>
              <a:rPr lang="en-IN" sz="2000" dirty="0" smtClean="0"/>
              <a:t>It means that byte instructions are system independent or platform independent. </a:t>
            </a:r>
          </a:p>
          <a:p>
            <a:endParaRPr lang="en-IN" sz="2000" dirty="0" smtClean="0"/>
          </a:p>
          <a:p>
            <a:r>
              <a:rPr lang="en-IN" sz="2000" dirty="0" smtClean="0"/>
              <a:t>The size of each code instruction  is 1 byte and hence they are called with the name byte code. </a:t>
            </a:r>
          </a:p>
          <a:p>
            <a:endParaRPr lang="en-IN" sz="2000" dirty="0" smtClean="0"/>
          </a:p>
          <a:p>
            <a:r>
              <a:rPr lang="en-IN" sz="2000" dirty="0" smtClean="0"/>
              <a:t>These byte code instructions are contained in the file  x.pyc . Here the x.pyc file represents a python compiled file.</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762000"/>
          </a:xfrm>
          <a:prstGeom prst="rect">
            <a:avLst/>
          </a:prstGeom>
        </p:spPr>
        <p:txBody>
          <a:bodyPr vert="horz" lIns="91440" tIns="45720" rIns="91440" bIns="45720" rtlCol="0" anchor="ctr">
            <a:normAutofit fontScale="40000" lnSpcReduction="20000"/>
          </a:bodyPr>
          <a:lstStyle/>
          <a:p>
            <a:r>
              <a:rPr lang="en-IN" sz="8000" b="1" dirty="0" smtClean="0">
                <a:solidFill>
                  <a:srgbClr val="FF0000"/>
                </a:solidFill>
              </a:rPr>
              <a:t>Execution of a python program</a:t>
            </a:r>
            <a:endParaRPr lang="en-US" sz="8000" b="1" dirty="0" smtClean="0">
              <a:solidFill>
                <a:srgbClr val="FF0000"/>
              </a:solidFill>
            </a:endParaRPr>
          </a:p>
          <a:p>
            <a:endParaRPr lang="en-US" sz="8000" b="1" dirty="0">
              <a:solidFill>
                <a:srgbClr val="FF0000"/>
              </a:solidFill>
            </a:endParaRPr>
          </a:p>
        </p:txBody>
      </p:sp>
      <p:grpSp>
        <p:nvGrpSpPr>
          <p:cNvPr id="4" name="Group 7"/>
          <p:cNvGrpSpPr/>
          <p:nvPr/>
        </p:nvGrpSpPr>
        <p:grpSpPr>
          <a:xfrm>
            <a:off x="531812" y="762000"/>
            <a:ext cx="5715000" cy="1524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a:buFont typeface="Wingdings" pitchFamily="2" charset="2"/>
              <a:buChar char="ü"/>
            </a:pPr>
            <a:r>
              <a:rPr lang="en-IN" sz="2000" dirty="0" smtClean="0"/>
              <a:t>The next step is to run the program. </a:t>
            </a:r>
          </a:p>
          <a:p>
            <a:r>
              <a:rPr lang="en-IN" sz="2000" dirty="0" smtClean="0"/>
              <a:t>Since the binary code is understandable to the machine(computer),it is also called machine code.</a:t>
            </a:r>
          </a:p>
          <a:p>
            <a:r>
              <a:rPr lang="en-IN" sz="2000" dirty="0" smtClean="0"/>
              <a:t>It is therefore necessary to convert the byte code into machine code so that our computer can understand and execute it. For this purpose, we should use </a:t>
            </a:r>
            <a:r>
              <a:rPr lang="en-IN" sz="2000" b="1" i="1" dirty="0" smtClean="0">
                <a:solidFill>
                  <a:srgbClr val="7030A0"/>
                </a:solidFill>
              </a:rPr>
              <a:t>PVM(Python Virtual Machine).</a:t>
            </a:r>
            <a:endParaRPr lang="en-US" sz="2000" b="1" i="1" dirty="0" smtClean="0">
              <a:solidFill>
                <a:srgbClr val="7030A0"/>
              </a:solidFill>
            </a:endParaRPr>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762000"/>
          </a:xfrm>
          <a:prstGeom prst="rect">
            <a:avLst/>
          </a:prstGeom>
        </p:spPr>
        <p:txBody>
          <a:bodyPr vert="horz" lIns="91440" tIns="45720" rIns="91440" bIns="45720" rtlCol="0" anchor="ctr">
            <a:normAutofit fontScale="40000" lnSpcReduction="20000"/>
          </a:bodyPr>
          <a:lstStyle/>
          <a:p>
            <a:r>
              <a:rPr lang="en-IN" sz="8000" b="1" dirty="0" smtClean="0">
                <a:solidFill>
                  <a:srgbClr val="FF0000"/>
                </a:solidFill>
              </a:rPr>
              <a:t>Execution of a python program</a:t>
            </a:r>
            <a:endParaRPr lang="en-US" sz="8000" b="1" dirty="0" smtClean="0">
              <a:solidFill>
                <a:srgbClr val="FF0000"/>
              </a:solidFill>
            </a:endParaRPr>
          </a:p>
          <a:p>
            <a:endParaRPr lang="en-US" sz="8000" b="1" dirty="0">
              <a:solidFill>
                <a:srgbClr val="FF0000"/>
              </a:solidFill>
            </a:endParaRPr>
          </a:p>
        </p:txBody>
      </p:sp>
      <p:grpSp>
        <p:nvGrpSpPr>
          <p:cNvPr id="4" name="Group 7"/>
          <p:cNvGrpSpPr/>
          <p:nvPr/>
        </p:nvGrpSpPr>
        <p:grpSpPr>
          <a:xfrm>
            <a:off x="531812" y="762000"/>
            <a:ext cx="5715000" cy="1524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Users\Nanii\Desktop\E2L\execution.PNG"/>
          <p:cNvPicPr/>
          <p:nvPr/>
        </p:nvPicPr>
        <p:blipFill>
          <a:blip r:embed="rId2">
            <a:extLst>
              <a:ext uri="{28A0092B-C50C-407E-A947-70E740481C1C}">
                <a14:useLocalDpi xmlns:a14="http://schemas.microsoft.com/office/drawing/2010/main" val="0"/>
              </a:ext>
            </a:extLst>
          </a:blip>
          <a:srcRect/>
          <a:stretch>
            <a:fillRect/>
          </a:stretch>
        </p:blipFill>
        <p:spPr bwMode="auto">
          <a:xfrm>
            <a:off x="1979612" y="2743200"/>
            <a:ext cx="8305800" cy="3200400"/>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r>
              <a:rPr lang="en-IN" sz="2000" dirty="0" smtClean="0"/>
              <a:t>Normally  , when we compile a python program, we cannot see the .</a:t>
            </a:r>
            <a:r>
              <a:rPr lang="en-IN" sz="2000" dirty="0" err="1" smtClean="0"/>
              <a:t>pyc</a:t>
            </a:r>
            <a:r>
              <a:rPr lang="en-IN" sz="2000" dirty="0" smtClean="0"/>
              <a:t> file produced by the python compiler and the machine code generated by the PVM. This is done internally in the memory and the output is finally visible .</a:t>
            </a:r>
            <a:endParaRPr lang="en-US" sz="2000" dirty="0" smtClean="0"/>
          </a:p>
          <a:p>
            <a:endParaRPr lang="en-US" sz="2000" dirty="0" smtClean="0">
              <a:solidFill>
                <a:schemeClr val="accent6">
                  <a:lumMod val="50000"/>
                </a:schemeClr>
              </a:solidFill>
            </a:endParaRPr>
          </a:p>
          <a:p>
            <a:r>
              <a:rPr lang="en-IN" sz="2000" dirty="0" smtClean="0"/>
              <a:t>For example , if our python program name is x.py , we can use python compiler to compile it</a:t>
            </a:r>
            <a:endParaRPr lang="en-US" sz="2000" dirty="0" smtClean="0"/>
          </a:p>
          <a:p>
            <a:pPr lvl="1"/>
            <a:r>
              <a:rPr lang="en-IN" sz="1600" dirty="0" smtClean="0"/>
              <a:t>C:\python x.py</a:t>
            </a:r>
            <a:endParaRPr lang="en-US" sz="1600" dirty="0" smtClean="0"/>
          </a:p>
          <a:p>
            <a:endParaRPr lang="en-US" sz="2000" dirty="0" smtClean="0">
              <a:solidFill>
                <a:schemeClr val="accent6">
                  <a:lumMod val="50000"/>
                </a:schemeClr>
              </a:solidFill>
            </a:endParaRPr>
          </a:p>
          <a:p>
            <a:r>
              <a:rPr lang="en-IN" sz="2000" dirty="0" smtClean="0"/>
              <a:t>To create .</a:t>
            </a:r>
            <a:r>
              <a:rPr lang="en-IN" sz="2000" dirty="0" err="1" smtClean="0"/>
              <a:t>pyc</a:t>
            </a:r>
            <a:r>
              <a:rPr lang="en-IN" sz="2000" dirty="0" smtClean="0"/>
              <a:t> file from the source </a:t>
            </a:r>
            <a:r>
              <a:rPr lang="en-IN" sz="2000" dirty="0" err="1" smtClean="0"/>
              <a:t>code,we</a:t>
            </a:r>
            <a:r>
              <a:rPr lang="en-IN" sz="2000" dirty="0" smtClean="0"/>
              <a:t> can use the following command.</a:t>
            </a:r>
            <a:endParaRPr lang="en-US" sz="2000" dirty="0" smtClean="0"/>
          </a:p>
          <a:p>
            <a:pPr lvl="1"/>
            <a:r>
              <a:rPr lang="en-IN" sz="1600" dirty="0" smtClean="0"/>
              <a:t>C:\&gt;python -m </a:t>
            </a:r>
            <a:r>
              <a:rPr lang="en-IN" sz="1600" dirty="0" err="1" smtClean="0"/>
              <a:t>py</a:t>
            </a:r>
            <a:r>
              <a:rPr lang="en-IN" sz="1600" dirty="0" smtClean="0"/>
              <a:t> _compile  x.py</a:t>
            </a:r>
            <a:endParaRPr lang="en-US" sz="1600" dirty="0" smtClean="0"/>
          </a:p>
          <a:p>
            <a:r>
              <a:rPr lang="en-IN" sz="2000" dirty="0" smtClean="0"/>
              <a:t>-m represents module and the module name is </a:t>
            </a:r>
            <a:r>
              <a:rPr lang="en-IN" sz="2000" dirty="0" err="1" smtClean="0"/>
              <a:t>py_compile</a:t>
            </a:r>
            <a:r>
              <a:rPr lang="en-IN" sz="2000" dirty="0" smtClean="0"/>
              <a:t> </a:t>
            </a:r>
          </a:p>
          <a:p>
            <a:r>
              <a:rPr lang="en-IN" sz="2000" dirty="0" smtClean="0"/>
              <a:t>Sometimes the .</a:t>
            </a:r>
            <a:r>
              <a:rPr lang="en-IN" sz="2000" dirty="0" err="1" smtClean="0"/>
              <a:t>pyc</a:t>
            </a:r>
            <a:r>
              <a:rPr lang="en-IN" sz="2000" dirty="0" smtClean="0"/>
              <a:t> file name may be something like ;  x.cpython-34.pyc</a:t>
            </a:r>
          </a:p>
          <a:p>
            <a:pPr lvl="1"/>
            <a:r>
              <a:rPr lang="en-IN" sz="1600" dirty="0" smtClean="0"/>
              <a:t>C:\&gt;python x.cpython-34.pyc</a:t>
            </a:r>
            <a:endParaRPr lang="en-US" sz="16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762000"/>
          </a:xfrm>
          <a:prstGeom prst="rect">
            <a:avLst/>
          </a:prstGeom>
        </p:spPr>
        <p:txBody>
          <a:bodyPr vert="horz" lIns="91440" tIns="45720" rIns="91440" bIns="45720" rtlCol="0" anchor="ctr">
            <a:normAutofit fontScale="40000" lnSpcReduction="20000"/>
          </a:bodyPr>
          <a:lstStyle/>
          <a:p>
            <a:r>
              <a:rPr lang="en-IN" sz="8000" b="1" dirty="0" smtClean="0">
                <a:solidFill>
                  <a:srgbClr val="FF0000"/>
                </a:solidFill>
              </a:rPr>
              <a:t>Execution of a python program</a:t>
            </a:r>
            <a:endParaRPr lang="en-US" sz="8000" b="1" dirty="0" smtClean="0">
              <a:solidFill>
                <a:srgbClr val="FF0000"/>
              </a:solidFill>
            </a:endParaRPr>
          </a:p>
          <a:p>
            <a:endParaRPr lang="en-US" sz="8000" b="1" dirty="0">
              <a:solidFill>
                <a:srgbClr val="FF0000"/>
              </a:solidFill>
            </a:endParaRPr>
          </a:p>
        </p:txBody>
      </p:sp>
      <p:grpSp>
        <p:nvGrpSpPr>
          <p:cNvPr id="4" name="Group 7"/>
          <p:cNvGrpSpPr/>
          <p:nvPr/>
        </p:nvGrpSpPr>
        <p:grpSpPr>
          <a:xfrm>
            <a:off x="531812" y="762000"/>
            <a:ext cx="5715000" cy="1524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marL="342900" lvl="1" indent="-342900">
              <a:lnSpc>
                <a:spcPct val="150000"/>
              </a:lnSpc>
              <a:buFont typeface="Arial" pitchFamily="34" charset="0"/>
              <a:buChar char="•"/>
            </a:pPr>
            <a:r>
              <a:rPr lang="en-IN" sz="2000" b="1" dirty="0" smtClean="0"/>
              <a:t>C:\&gt;python x.cpython-34.pyc</a:t>
            </a:r>
            <a:endParaRPr lang="en-US" sz="2000" b="1" dirty="0" smtClean="0"/>
          </a:p>
          <a:p>
            <a:pPr>
              <a:lnSpc>
                <a:spcPct val="150000"/>
              </a:lnSpc>
            </a:pPr>
            <a:r>
              <a:rPr lang="en-IN" sz="2000" dirty="0" smtClean="0"/>
              <a:t>In this case , we are supplying .</a:t>
            </a:r>
            <a:r>
              <a:rPr lang="en-IN" sz="2000" dirty="0" err="1" smtClean="0"/>
              <a:t>pyc</a:t>
            </a:r>
            <a:r>
              <a:rPr lang="en-IN" sz="2000" dirty="0" smtClean="0"/>
              <a:t> file to the python compiler. </a:t>
            </a:r>
          </a:p>
          <a:p>
            <a:pPr>
              <a:lnSpc>
                <a:spcPct val="150000"/>
              </a:lnSpc>
            </a:pPr>
            <a:r>
              <a:rPr lang="en-IN" sz="2000" dirty="0" smtClean="0"/>
              <a:t>Now ,python compiler will </a:t>
            </a:r>
            <a:r>
              <a:rPr lang="en-IN" sz="2000" b="1" dirty="0" smtClean="0"/>
              <a:t>skip the first step </a:t>
            </a:r>
            <a:r>
              <a:rPr lang="en-IN" sz="2000" dirty="0" smtClean="0"/>
              <a:t>where it has to convert the source code into byte code as already it sees the byte code inside the .</a:t>
            </a:r>
            <a:r>
              <a:rPr lang="en-IN" sz="2000" dirty="0" err="1" smtClean="0"/>
              <a:t>pyc</a:t>
            </a:r>
            <a:r>
              <a:rPr lang="en-IN" sz="2000" dirty="0" smtClean="0"/>
              <a:t> file .</a:t>
            </a:r>
          </a:p>
          <a:p>
            <a:pPr>
              <a:lnSpc>
                <a:spcPct val="150000"/>
              </a:lnSpc>
            </a:pPr>
            <a:r>
              <a:rPr lang="en-IN" sz="2000" dirty="0" smtClean="0"/>
              <a:t>This is </a:t>
            </a:r>
            <a:r>
              <a:rPr lang="en-IN" sz="2000" dirty="0" smtClean="0">
                <a:solidFill>
                  <a:srgbClr val="FF0000"/>
                </a:solidFill>
              </a:rPr>
              <a:t>executed directly by the PVM to produce the output. </a:t>
            </a:r>
          </a:p>
          <a:p>
            <a:pPr>
              <a:lnSpc>
                <a:spcPct val="150000"/>
              </a:lnSpc>
            </a:pPr>
            <a:r>
              <a:rPr lang="en-IN" sz="2000" dirty="0" smtClean="0"/>
              <a:t>Hence , the program takes less time to run and the performance will be improved.</a:t>
            </a:r>
            <a:endParaRPr lang="en-US" sz="2000" dirty="0" smtClean="0"/>
          </a:p>
          <a:p>
            <a:pPr>
              <a:lnSpc>
                <a:spcPct val="150000"/>
              </a:lnSpc>
            </a:pPr>
            <a:r>
              <a:rPr lang="en-IN" sz="2000" dirty="0" smtClean="0"/>
              <a:t>This is the reason that after the completion of the project , the .</a:t>
            </a:r>
            <a:r>
              <a:rPr lang="en-IN" sz="2000" dirty="0" err="1" smtClean="0"/>
              <a:t>pyc</a:t>
            </a:r>
            <a:r>
              <a:rPr lang="en-IN" sz="2000" dirty="0" smtClean="0"/>
              <a:t> files are distributed to the user who can directly run these files using PVM and view the output.</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762000"/>
          </a:xfrm>
          <a:prstGeom prst="rect">
            <a:avLst/>
          </a:prstGeom>
        </p:spPr>
        <p:txBody>
          <a:bodyPr vert="horz" lIns="91440" tIns="45720" rIns="91440" bIns="45720" rtlCol="0" anchor="ctr">
            <a:normAutofit fontScale="40000" lnSpcReduction="20000"/>
          </a:bodyPr>
          <a:lstStyle/>
          <a:p>
            <a:r>
              <a:rPr lang="en-IN" sz="8000" b="1" dirty="0" smtClean="0">
                <a:solidFill>
                  <a:srgbClr val="FF0000"/>
                </a:solidFill>
              </a:rPr>
              <a:t>Execution of a python program</a:t>
            </a:r>
            <a:endParaRPr lang="en-US" sz="8000" b="1" dirty="0" smtClean="0">
              <a:solidFill>
                <a:srgbClr val="FF0000"/>
              </a:solidFill>
            </a:endParaRPr>
          </a:p>
          <a:p>
            <a:endParaRPr lang="en-US" sz="8000" b="1" dirty="0">
              <a:solidFill>
                <a:srgbClr val="FF0000"/>
              </a:solidFill>
            </a:endParaRPr>
          </a:p>
        </p:txBody>
      </p:sp>
      <p:grpSp>
        <p:nvGrpSpPr>
          <p:cNvPr id="4" name="Group 7"/>
          <p:cNvGrpSpPr/>
          <p:nvPr/>
        </p:nvGrpSpPr>
        <p:grpSpPr>
          <a:xfrm>
            <a:off x="531812" y="762000"/>
            <a:ext cx="5715000" cy="1524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r>
              <a:rPr lang="en-IN" sz="2000" dirty="0" smtClean="0"/>
              <a:t>Lets consider the following python program:</a:t>
            </a:r>
            <a:endParaRPr lang="en-US" sz="2000" dirty="0" smtClean="0"/>
          </a:p>
          <a:p>
            <a:pPr>
              <a:buNone/>
            </a:pPr>
            <a:r>
              <a:rPr lang="en-IN" sz="2000" dirty="0" smtClean="0"/>
              <a:t>	#python program to add two numbers</a:t>
            </a:r>
            <a:endParaRPr lang="en-US" sz="2000" dirty="0" smtClean="0"/>
          </a:p>
          <a:p>
            <a:pPr>
              <a:buNone/>
            </a:pPr>
            <a:r>
              <a:rPr lang="en-IN" sz="2000" dirty="0" smtClean="0"/>
              <a:t>	a = b = 10 #take two variables and store 10 in to them</a:t>
            </a:r>
            <a:endParaRPr lang="en-US" sz="2000" dirty="0" smtClean="0"/>
          </a:p>
          <a:p>
            <a:pPr>
              <a:buNone/>
            </a:pPr>
            <a:r>
              <a:rPr lang="en-IN" sz="2000" dirty="0" smtClean="0"/>
              <a:t>	print(“Sum= “  ,(</a:t>
            </a:r>
            <a:r>
              <a:rPr lang="en-IN" sz="2000" dirty="0" err="1" smtClean="0"/>
              <a:t>a+b</a:t>
            </a:r>
            <a:r>
              <a:rPr lang="en-IN" sz="2000" dirty="0" smtClean="0"/>
              <a:t>)) # display their sum</a:t>
            </a:r>
            <a:endParaRPr lang="en-US" sz="2000" dirty="0" smtClean="0"/>
          </a:p>
          <a:p>
            <a:endParaRPr lang="en-IN" sz="2000" dirty="0" smtClean="0"/>
          </a:p>
          <a:p>
            <a:r>
              <a:rPr lang="en-IN" sz="2000" dirty="0" smtClean="0"/>
              <a:t>we can type this program in text editor like notepad and then save it as ‘first.py’. it means, the first.py file contains the source code.</a:t>
            </a:r>
            <a:endParaRPr lang="en-US" sz="2000" dirty="0" smtClean="0"/>
          </a:p>
          <a:p>
            <a:r>
              <a:rPr lang="en-IN" sz="2000" dirty="0" smtClean="0"/>
              <a:t>Now, lets compile the program using python compiler as:</a:t>
            </a:r>
            <a:endParaRPr lang="en-US" sz="2000" dirty="0" smtClean="0"/>
          </a:p>
          <a:p>
            <a:pPr>
              <a:buNone/>
            </a:pPr>
            <a:r>
              <a:rPr lang="en-IN" sz="2000" dirty="0" smtClean="0"/>
              <a:t>		C:\&gt;python first.py</a:t>
            </a:r>
            <a:endParaRPr lang="en-US" sz="2000" dirty="0" smtClean="0"/>
          </a:p>
          <a:p>
            <a:r>
              <a:rPr lang="en-IN" sz="2000" dirty="0" smtClean="0"/>
              <a:t>It will display the results as:</a:t>
            </a:r>
            <a:endParaRPr lang="en-US" sz="2000" dirty="0" smtClean="0"/>
          </a:p>
          <a:p>
            <a:pPr>
              <a:buNone/>
            </a:pPr>
            <a:r>
              <a:rPr lang="en-IN" sz="2000" dirty="0" smtClean="0"/>
              <a:t>		Sum = 20</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500" b="1" dirty="0" smtClean="0">
                <a:solidFill>
                  <a:srgbClr val="FF0000"/>
                </a:solidFill>
              </a:rPr>
              <a:t>Viewing the byte code</a:t>
            </a:r>
            <a:endParaRPr lang="en-US" sz="3500" dirty="0" smtClean="0">
              <a:solidFill>
                <a:srgbClr val="FF0000"/>
              </a:solidFill>
            </a:endParaRPr>
          </a:p>
          <a:p>
            <a:endParaRPr lang="en-US" sz="8000" b="1" dirty="0">
              <a:solidFill>
                <a:srgbClr val="FF0000"/>
              </a:solidFill>
            </a:endParaRPr>
          </a:p>
        </p:txBody>
      </p:sp>
      <p:grpSp>
        <p:nvGrpSpPr>
          <p:cNvPr id="4"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r>
              <a:rPr lang="en-IN" sz="2000" dirty="0" smtClean="0"/>
              <a:t>That is ok. But we do not want the output of the program .</a:t>
            </a:r>
          </a:p>
          <a:p>
            <a:endParaRPr lang="en-IN" sz="2000" dirty="0" smtClean="0"/>
          </a:p>
          <a:p>
            <a:r>
              <a:rPr lang="en-IN" sz="2000" dirty="0" smtClean="0"/>
              <a:t>we want to see the byte code instructions that were created internally by the python compiler before they are executed by the PVM. </a:t>
            </a:r>
          </a:p>
          <a:p>
            <a:endParaRPr lang="en-IN" sz="2000" dirty="0" smtClean="0"/>
          </a:p>
          <a:p>
            <a:r>
              <a:rPr lang="en-IN" sz="2000" dirty="0" smtClean="0"/>
              <a:t>For this purpose, we should specify the </a:t>
            </a:r>
            <a:r>
              <a:rPr lang="en-IN" sz="2000" b="1" i="1" dirty="0" err="1" smtClean="0">
                <a:solidFill>
                  <a:srgbClr val="002060"/>
                </a:solidFill>
              </a:rPr>
              <a:t>dis</a:t>
            </a:r>
            <a:r>
              <a:rPr lang="en-IN" sz="2000" dirty="0" smtClean="0"/>
              <a:t> module while using python command as:</a:t>
            </a:r>
            <a:endParaRPr lang="en-US" sz="2000" dirty="0" smtClean="0"/>
          </a:p>
          <a:p>
            <a:pPr>
              <a:buNone/>
            </a:pPr>
            <a:r>
              <a:rPr lang="en-IN" sz="2000" dirty="0" smtClean="0"/>
              <a:t>		C:\&gt;python -m </a:t>
            </a:r>
            <a:r>
              <a:rPr lang="en-IN" sz="2000" dirty="0" err="1" smtClean="0"/>
              <a:t>dis</a:t>
            </a:r>
            <a:r>
              <a:rPr lang="en-IN" sz="2000" dirty="0" smtClean="0"/>
              <a:t> first.py</a:t>
            </a:r>
            <a:endParaRPr lang="en-US" sz="2000" dirty="0" smtClean="0"/>
          </a:p>
          <a:p>
            <a:endParaRPr lang="en-IN" sz="2000" dirty="0" smtClean="0"/>
          </a:p>
          <a:p>
            <a:r>
              <a:rPr lang="en-IN" sz="2000" dirty="0" smtClean="0"/>
              <a:t>The preceding byte code is displayed by the </a:t>
            </a:r>
            <a:r>
              <a:rPr lang="en-IN" sz="2000" dirty="0" err="1" smtClean="0"/>
              <a:t>dis</a:t>
            </a:r>
            <a:r>
              <a:rPr lang="en-IN" sz="2000" dirty="0" smtClean="0"/>
              <a:t> module, which is also known as ‘ </a:t>
            </a:r>
            <a:r>
              <a:rPr lang="en-IN" sz="2000" dirty="0" err="1" smtClean="0"/>
              <a:t>disassembler</a:t>
            </a:r>
            <a:r>
              <a:rPr lang="en-IN" sz="2000" dirty="0" smtClean="0"/>
              <a:t>’ that displays the byte code in the human understandable format. </a:t>
            </a:r>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500" b="1" dirty="0" smtClean="0">
                <a:solidFill>
                  <a:srgbClr val="FF0000"/>
                </a:solidFill>
              </a:rPr>
              <a:t>Viewing the byte code</a:t>
            </a:r>
            <a:endParaRPr lang="en-US" sz="3500" dirty="0" smtClean="0">
              <a:solidFill>
                <a:srgbClr val="FF0000"/>
              </a:solidFill>
            </a:endParaRPr>
          </a:p>
          <a:p>
            <a:endParaRPr lang="en-US" sz="8000" b="1" dirty="0">
              <a:solidFill>
                <a:srgbClr val="FF0000"/>
              </a:solidFill>
            </a:endParaRPr>
          </a:p>
        </p:txBody>
      </p:sp>
      <p:grpSp>
        <p:nvGrpSpPr>
          <p:cNvPr id="2"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381000"/>
            <a:ext cx="2665571" cy="609600"/>
          </a:xfrm>
        </p:spPr>
        <p:txBody>
          <a:bodyPr>
            <a:normAutofit fontScale="90000"/>
          </a:bodyPr>
          <a:lstStyle/>
          <a:p>
            <a:r>
              <a:rPr lang="en-US" dirty="0" smtClean="0">
                <a:solidFill>
                  <a:srgbClr val="FF0000"/>
                </a:solidFill>
                <a:latin typeface="Times New Roman" pitchFamily="18" charset="0"/>
                <a:cs typeface="Times New Roman" pitchFamily="18" charset="0"/>
              </a:rPr>
              <a:t>Syllabus</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03213" y="1219200"/>
            <a:ext cx="11506200" cy="5181599"/>
          </a:xfrm>
        </p:spPr>
        <p:txBody>
          <a:bodyPr>
            <a:normAutofit fontScale="25000" lnSpcReduction="20000"/>
          </a:bodyPr>
          <a:lstStyle/>
          <a:p>
            <a:pPr>
              <a:lnSpc>
                <a:spcPct val="170000"/>
              </a:lnSpc>
              <a:buNone/>
            </a:pPr>
            <a:r>
              <a:rPr lang="en-US" sz="6400" b="1" u="sng" dirty="0">
                <a:solidFill>
                  <a:srgbClr val="00B050"/>
                </a:solidFill>
              </a:rPr>
              <a:t>UNIT I</a:t>
            </a:r>
            <a:endParaRPr lang="en-US" sz="6400" u="sng" dirty="0">
              <a:solidFill>
                <a:srgbClr val="00B050"/>
              </a:solidFill>
            </a:endParaRPr>
          </a:p>
          <a:p>
            <a:pPr algn="just">
              <a:lnSpc>
                <a:spcPct val="170000"/>
              </a:lnSpc>
              <a:buNone/>
            </a:pPr>
            <a:r>
              <a:rPr lang="en-US" sz="6400" b="1" cap="all" dirty="0"/>
              <a:t>Introduction to Python: </a:t>
            </a:r>
            <a:r>
              <a:rPr lang="en-US" sz="6400" dirty="0"/>
              <a:t>Features of Python, Execution of a Python Program, Viewing the byte code</a:t>
            </a:r>
            <a:r>
              <a:rPr lang="en-US" sz="6400" dirty="0" smtClean="0"/>
              <a:t>, </a:t>
            </a:r>
            <a:r>
              <a:rPr lang="en-US" sz="6400" dirty="0"/>
              <a:t>Flavors </a:t>
            </a:r>
            <a:r>
              <a:rPr lang="en-US" sz="6400" dirty="0" smtClean="0"/>
              <a:t>of Python</a:t>
            </a:r>
            <a:r>
              <a:rPr lang="en-US" sz="6400" dirty="0"/>
              <a:t>, Python Virtual Machine, Comparisons between C and Python, installing python for windows, </a:t>
            </a:r>
            <a:r>
              <a:rPr lang="en-US" sz="6400" dirty="0" err="1"/>
              <a:t>numpy</a:t>
            </a:r>
            <a:r>
              <a:rPr lang="en-US" sz="6400" dirty="0"/>
              <a:t>, </a:t>
            </a:r>
            <a:r>
              <a:rPr lang="en-US" sz="6400" dirty="0" smtClean="0"/>
              <a:t>pandas </a:t>
            </a:r>
            <a:r>
              <a:rPr lang="en-US" sz="6400" dirty="0"/>
              <a:t>and </a:t>
            </a:r>
            <a:r>
              <a:rPr lang="en-US" sz="6400" dirty="0" err="1"/>
              <a:t>Matplotlib</a:t>
            </a:r>
            <a:r>
              <a:rPr lang="en-US" sz="6400" dirty="0"/>
              <a:t>, Executing a python using command Line Window and Python’s IDLE.</a:t>
            </a:r>
          </a:p>
          <a:p>
            <a:pPr>
              <a:lnSpc>
                <a:spcPct val="170000"/>
              </a:lnSpc>
              <a:buNone/>
            </a:pPr>
            <a:r>
              <a:rPr lang="en-US" sz="6400" b="1" cap="all" smtClean="0"/>
              <a:t>Data types </a:t>
            </a:r>
            <a:r>
              <a:rPr lang="en-US" sz="6400" b="1" cap="all" dirty="0"/>
              <a:t>in Python: </a:t>
            </a:r>
            <a:r>
              <a:rPr lang="en-US" sz="6400" dirty="0"/>
              <a:t>Comments in Python, </a:t>
            </a:r>
            <a:r>
              <a:rPr lang="en-US" sz="6400" dirty="0" err="1"/>
              <a:t>Docstrings</a:t>
            </a:r>
            <a:r>
              <a:rPr lang="en-US" sz="6400" dirty="0"/>
              <a:t>, Built-in </a:t>
            </a:r>
            <a:r>
              <a:rPr lang="en-US" sz="6400" dirty="0" err="1"/>
              <a:t>datatypes</a:t>
            </a:r>
            <a:r>
              <a:rPr lang="en-US" sz="6400" dirty="0"/>
              <a:t>: None, Numeric and </a:t>
            </a:r>
            <a:r>
              <a:rPr lang="en-US" sz="6400" dirty="0" err="1"/>
              <a:t>bool</a:t>
            </a:r>
            <a:r>
              <a:rPr lang="en-US" sz="6400" dirty="0"/>
              <a:t> Data type, </a:t>
            </a:r>
            <a:r>
              <a:rPr lang="en-US" sz="6400" dirty="0" smtClean="0"/>
              <a:t>Sequences </a:t>
            </a:r>
            <a:r>
              <a:rPr lang="en-US" sz="6400" dirty="0"/>
              <a:t>in python: </a:t>
            </a:r>
            <a:r>
              <a:rPr lang="en-US" sz="6400" dirty="0" err="1"/>
              <a:t>str</a:t>
            </a:r>
            <a:r>
              <a:rPr lang="en-US" sz="6400" dirty="0"/>
              <a:t>, bytes, byte array data types, list, </a:t>
            </a:r>
            <a:r>
              <a:rPr lang="en-US" sz="6400" dirty="0" err="1"/>
              <a:t>tuple,dictionaries</a:t>
            </a:r>
            <a:r>
              <a:rPr lang="en-US" sz="6400" dirty="0"/>
              <a:t>, user-defined </a:t>
            </a:r>
            <a:r>
              <a:rPr lang="en-US" sz="6400" dirty="0" err="1"/>
              <a:t>datatypes</a:t>
            </a:r>
            <a:r>
              <a:rPr lang="en-US" sz="6400" dirty="0"/>
              <a:t>, constants in python, </a:t>
            </a:r>
            <a:r>
              <a:rPr lang="en-US" sz="6400" dirty="0" smtClean="0"/>
              <a:t>identifiers </a:t>
            </a:r>
            <a:r>
              <a:rPr lang="en-US" sz="6400" dirty="0"/>
              <a:t>and reserved words, naming conventions in python.</a:t>
            </a:r>
          </a:p>
          <a:p>
            <a:pPr>
              <a:lnSpc>
                <a:spcPct val="170000"/>
              </a:lnSpc>
              <a:buNone/>
            </a:pPr>
            <a:r>
              <a:rPr lang="en-US" sz="6400" b="1" dirty="0"/>
              <a:t> </a:t>
            </a:r>
            <a:r>
              <a:rPr lang="en-US" sz="6400" b="1" u="sng" dirty="0" smtClean="0">
                <a:solidFill>
                  <a:srgbClr val="00B050"/>
                </a:solidFill>
              </a:rPr>
              <a:t>UNIT </a:t>
            </a:r>
            <a:r>
              <a:rPr lang="en-US" sz="6400" b="1" u="sng" dirty="0">
                <a:solidFill>
                  <a:srgbClr val="00B050"/>
                </a:solidFill>
              </a:rPr>
              <a:t>II</a:t>
            </a:r>
            <a:endParaRPr lang="en-US" sz="6400" u="sng" dirty="0">
              <a:solidFill>
                <a:srgbClr val="00B050"/>
              </a:solidFill>
            </a:endParaRPr>
          </a:p>
          <a:p>
            <a:pPr>
              <a:lnSpc>
                <a:spcPct val="170000"/>
              </a:lnSpc>
              <a:buNone/>
            </a:pPr>
            <a:r>
              <a:rPr lang="en-US" sz="6400" b="1" cap="all" dirty="0"/>
              <a:t>Variables and </a:t>
            </a:r>
            <a:r>
              <a:rPr lang="en-US" sz="6400" b="1" cap="all" dirty="0" err="1"/>
              <a:t>Operators:</a:t>
            </a:r>
            <a:r>
              <a:rPr lang="en-US" sz="6400" dirty="0" err="1"/>
              <a:t>Understanding</a:t>
            </a:r>
            <a:r>
              <a:rPr lang="en-US" sz="6400" dirty="0"/>
              <a:t> Python variables, multiple variable declarations, Operators in Python: </a:t>
            </a:r>
            <a:r>
              <a:rPr lang="en-GB" sz="6400" dirty="0"/>
              <a:t>Arithmetic operators, </a:t>
            </a:r>
            <a:endParaRPr lang="en-GB" sz="6400" dirty="0" smtClean="0"/>
          </a:p>
          <a:p>
            <a:pPr>
              <a:lnSpc>
                <a:spcPct val="170000"/>
              </a:lnSpc>
              <a:buNone/>
            </a:pPr>
            <a:r>
              <a:rPr lang="en-GB" sz="6400" dirty="0" smtClean="0"/>
              <a:t>Assignment </a:t>
            </a:r>
            <a:r>
              <a:rPr lang="en-GB" sz="6400" dirty="0"/>
              <a:t>operators, Relational Operators, Logical operators, Boolean Operators, Bitwise operators, Membership operators, Identity </a:t>
            </a:r>
            <a:endParaRPr lang="en-GB" sz="6400" dirty="0" smtClean="0"/>
          </a:p>
          <a:p>
            <a:pPr>
              <a:lnSpc>
                <a:spcPct val="170000"/>
              </a:lnSpc>
              <a:buNone/>
            </a:pPr>
            <a:r>
              <a:rPr lang="en-GB" sz="6400" dirty="0" smtClean="0"/>
              <a:t>operators</a:t>
            </a:r>
            <a:r>
              <a:rPr lang="en-US" sz="6400" dirty="0"/>
              <a:t>, Operator Precedence and </a:t>
            </a:r>
            <a:r>
              <a:rPr lang="en-US" sz="6400" dirty="0" err="1"/>
              <a:t>Associativity</a:t>
            </a:r>
            <a:r>
              <a:rPr lang="en-US" sz="6400" dirty="0"/>
              <a:t>, Output statements, Input Statements and Command Line Arguments.</a:t>
            </a:r>
          </a:p>
          <a:p>
            <a:pPr>
              <a:lnSpc>
                <a:spcPct val="170000"/>
              </a:lnSpc>
              <a:buNone/>
            </a:pPr>
            <a:r>
              <a:rPr lang="en-US" sz="6400" b="1" dirty="0"/>
              <a:t>CONTROL STATEMENTS: </a:t>
            </a:r>
            <a:r>
              <a:rPr lang="en-US" sz="6400" dirty="0"/>
              <a:t>Indentation, The if Statement, if…else, if … </a:t>
            </a:r>
            <a:r>
              <a:rPr lang="en-US" sz="6400" dirty="0" err="1"/>
              <a:t>elif</a:t>
            </a:r>
            <a:r>
              <a:rPr lang="en-US" sz="6400" dirty="0"/>
              <a:t> … else statement, while loop, for loop, Infinite loop, Nested </a:t>
            </a:r>
            <a:endParaRPr lang="en-US" sz="6400" dirty="0" smtClean="0"/>
          </a:p>
          <a:p>
            <a:pPr>
              <a:lnSpc>
                <a:spcPct val="170000"/>
              </a:lnSpc>
              <a:buNone/>
            </a:pPr>
            <a:r>
              <a:rPr lang="en-US" sz="6400" dirty="0" smtClean="0"/>
              <a:t>Loops</a:t>
            </a:r>
            <a:r>
              <a:rPr lang="en-US" sz="6400" dirty="0"/>
              <a:t>, The else suite, break, continue, pass statement, assert and return statement</a:t>
            </a:r>
            <a:endParaRPr lang="en-US" sz="7200" dirty="0"/>
          </a:p>
          <a:p>
            <a:pPr>
              <a:lnSpc>
                <a:spcPct val="170000"/>
              </a:lnSpc>
              <a:buNone/>
            </a:pPr>
            <a:r>
              <a:rPr lang="en-US" sz="7200" b="1" dirty="0"/>
              <a:t> </a:t>
            </a:r>
            <a:endParaRPr lang="en-US" sz="7200" b="1" dirty="0" smtClean="0"/>
          </a:p>
          <a:p>
            <a:pPr>
              <a:lnSpc>
                <a:spcPct val="170000"/>
              </a:lnSpc>
              <a:buNone/>
            </a:pPr>
            <a:endParaRPr lang="en-US" sz="7200" dirty="0"/>
          </a:p>
          <a:p>
            <a:endParaRPr lang="en-US" dirty="0"/>
          </a:p>
        </p:txBody>
      </p:sp>
      <p:grpSp>
        <p:nvGrpSpPr>
          <p:cNvPr id="4" name="Group 3"/>
          <p:cNvGrpSpPr/>
          <p:nvPr/>
        </p:nvGrpSpPr>
        <p:grpSpPr>
          <a:xfrm>
            <a:off x="684212" y="1066800"/>
            <a:ext cx="3118003" cy="85698"/>
            <a:chOff x="261765" y="700096"/>
            <a:chExt cx="3889600" cy="98406"/>
          </a:xfrm>
        </p:grpSpPr>
        <p:cxnSp>
          <p:nvCxnSpPr>
            <p:cNvPr id="5" name="Straight Connector 4"/>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27012"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5943600" cy="4953000"/>
          </a:xfrm>
        </p:spPr>
        <p:txBody>
          <a:bodyPr>
            <a:normAutofit/>
          </a:bodyPr>
          <a:lstStyle/>
          <a:p>
            <a:endParaRPr lang="en-IN" sz="2000" dirty="0" smtClean="0"/>
          </a:p>
          <a:p>
            <a:r>
              <a:rPr lang="en-IN" sz="2000" dirty="0" smtClean="0"/>
              <a:t>If we observe the preceding code we can find 5 columns.</a:t>
            </a:r>
          </a:p>
          <a:p>
            <a:pPr lvl="1"/>
            <a:r>
              <a:rPr lang="en-IN" sz="1800" dirty="0" smtClean="0"/>
              <a:t>The left-most or first column represents the line number in our source program (first.py).</a:t>
            </a:r>
            <a:endParaRPr lang="en-US" sz="1800" dirty="0" smtClean="0"/>
          </a:p>
          <a:p>
            <a:pPr lvl="1"/>
            <a:r>
              <a:rPr lang="en-IN" sz="1800" dirty="0" smtClean="0"/>
              <a:t>The second column represents the offset position of the byte code.</a:t>
            </a:r>
            <a:endParaRPr lang="en-US" sz="1800" dirty="0" smtClean="0"/>
          </a:p>
          <a:p>
            <a:pPr lvl="1"/>
            <a:r>
              <a:rPr lang="en-IN" sz="1800" dirty="0" smtClean="0"/>
              <a:t>The third column shows the name of the byte code instructions.</a:t>
            </a:r>
            <a:endParaRPr lang="en-US" sz="1800" dirty="0" smtClean="0"/>
          </a:p>
          <a:p>
            <a:pPr lvl="1"/>
            <a:r>
              <a:rPr lang="en-IN" sz="1800" dirty="0" smtClean="0"/>
              <a:t>The fourth column represents instructions argument and</a:t>
            </a:r>
            <a:endParaRPr lang="en-US" sz="1800" dirty="0" smtClean="0"/>
          </a:p>
          <a:p>
            <a:pPr lvl="1"/>
            <a:r>
              <a:rPr lang="en-IN" sz="1800" dirty="0" smtClean="0"/>
              <a:t>The last column represents constants or name as specified by 4</a:t>
            </a:r>
            <a:r>
              <a:rPr lang="en-IN" sz="1800" baseline="30000" dirty="0" smtClean="0"/>
              <a:t>th</a:t>
            </a:r>
            <a:r>
              <a:rPr lang="en-IN" sz="1800" dirty="0" smtClean="0"/>
              <a:t>column .</a:t>
            </a:r>
            <a:endParaRPr lang="en-US" sz="18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500" b="1" dirty="0" smtClean="0">
                <a:solidFill>
                  <a:srgbClr val="FF0000"/>
                </a:solidFill>
              </a:rPr>
              <a:t>Viewing the byte code</a:t>
            </a:r>
            <a:endParaRPr lang="en-US" sz="3500" dirty="0" smtClean="0">
              <a:solidFill>
                <a:srgbClr val="FF0000"/>
              </a:solidFill>
            </a:endParaRPr>
          </a:p>
          <a:p>
            <a:endParaRPr lang="en-US" sz="8000" b="1" dirty="0">
              <a:solidFill>
                <a:srgbClr val="FF0000"/>
              </a:solidFill>
            </a:endParaRPr>
          </a:p>
        </p:txBody>
      </p:sp>
      <p:grpSp>
        <p:nvGrpSpPr>
          <p:cNvPr id="2"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2"/>
          <a:srcRect l="50354" t="15625" r="11579" b="37500"/>
          <a:stretch>
            <a:fillRect/>
          </a:stretch>
        </p:blipFill>
        <p:spPr bwMode="auto">
          <a:xfrm>
            <a:off x="6551612" y="1143000"/>
            <a:ext cx="4953000" cy="3429000"/>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l="23646" t="14583" r="52928" b="61458"/>
          <a:stretch>
            <a:fillRect/>
          </a:stretch>
        </p:blipFill>
        <p:spPr bwMode="auto">
          <a:xfrm>
            <a:off x="7770812" y="4648200"/>
            <a:ext cx="304800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6172200" cy="4953000"/>
          </a:xfrm>
        </p:spPr>
        <p:txBody>
          <a:bodyPr>
            <a:normAutofit/>
          </a:bodyPr>
          <a:lstStyle/>
          <a:p>
            <a:r>
              <a:rPr lang="en-IN" sz="2000" dirty="0" smtClean="0"/>
              <a:t>The LOAD_NAME specifies that this byte code  instructions has 2 arguments . </a:t>
            </a:r>
          </a:p>
          <a:p>
            <a:r>
              <a:rPr lang="en-IN" sz="2000" dirty="0" smtClean="0"/>
              <a:t>the name that has 2 arguments is (print)function . since there are 2 arguments . </a:t>
            </a:r>
          </a:p>
          <a:p>
            <a:r>
              <a:rPr lang="en-IN" sz="2000" dirty="0" smtClean="0"/>
              <a:t>the next byte code instructions will represents those 2 arguments as LOAD_CONST represents the string constant name (‘Sum = ‘) and (a) and (b) as names involved in the second arguments for the print function. </a:t>
            </a:r>
          </a:p>
          <a:p>
            <a:r>
              <a:rPr lang="en-IN" sz="2000" dirty="0" smtClean="0"/>
              <a:t>Then BINARY_ADD instruction  adds the previous (i.e., a and b)values</a:t>
            </a:r>
            <a:endParaRPr lang="en-US"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500" b="1" dirty="0" smtClean="0">
                <a:solidFill>
                  <a:srgbClr val="FF0000"/>
                </a:solidFill>
              </a:rPr>
              <a:t>Viewing the byte code</a:t>
            </a:r>
            <a:endParaRPr lang="en-US" sz="3500" dirty="0" smtClean="0">
              <a:solidFill>
                <a:srgbClr val="FF0000"/>
              </a:solidFill>
            </a:endParaRPr>
          </a:p>
          <a:p>
            <a:endParaRPr lang="en-US" sz="8000" b="1" dirty="0">
              <a:solidFill>
                <a:srgbClr val="FF0000"/>
              </a:solidFill>
            </a:endParaRPr>
          </a:p>
        </p:txBody>
      </p:sp>
      <p:grpSp>
        <p:nvGrpSpPr>
          <p:cNvPr id="2"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p:cNvPicPr>
            <a:picLocks noChangeAspect="1" noChangeArrowheads="1"/>
          </p:cNvPicPr>
          <p:nvPr/>
        </p:nvPicPr>
        <p:blipFill>
          <a:blip r:embed="rId2"/>
          <a:srcRect l="50354" t="15625" r="11579" b="37500"/>
          <a:stretch>
            <a:fillRect/>
          </a:stretch>
        </p:blipFill>
        <p:spPr bwMode="auto">
          <a:xfrm>
            <a:off x="6780212" y="1219200"/>
            <a:ext cx="4953000" cy="327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r>
              <a:rPr lang="en-IN" sz="2000" dirty="0" smtClean="0"/>
              <a:t>Flavour of python refer to the different types of python compiler </a:t>
            </a:r>
          </a:p>
          <a:p>
            <a:r>
              <a:rPr lang="en-IN" sz="2000" dirty="0" smtClean="0"/>
              <a:t>the flavours are useful to integrate various programming language into python </a:t>
            </a:r>
          </a:p>
          <a:p>
            <a:endParaRPr lang="en-IN" sz="2000" dirty="0" smtClean="0"/>
          </a:p>
          <a:p>
            <a:endParaRPr lang="en-IN" sz="2000" dirty="0" smtClean="0"/>
          </a:p>
          <a:p>
            <a:endParaRPr lang="en-IN" sz="2000" dirty="0" smtClean="0"/>
          </a:p>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77500" lnSpcReduction="20000"/>
          </a:bodyPr>
          <a:lstStyle/>
          <a:p>
            <a:r>
              <a:rPr lang="en-IN" sz="3800" b="1" dirty="0" smtClean="0">
                <a:solidFill>
                  <a:srgbClr val="FF0000"/>
                </a:solidFill>
              </a:rPr>
              <a:t>Flavour of python</a:t>
            </a:r>
            <a:endParaRPr lang="en-US" sz="3800" dirty="0" smtClean="0">
              <a:solidFill>
                <a:srgbClr val="FF0000"/>
              </a:solidFill>
            </a:endParaRPr>
          </a:p>
          <a:p>
            <a:endParaRPr lang="en-US" sz="8000" b="1" dirty="0">
              <a:solidFill>
                <a:srgbClr val="FF0000"/>
              </a:solidFill>
            </a:endParaRPr>
          </a:p>
        </p:txBody>
      </p:sp>
      <p:grpSp>
        <p:nvGrpSpPr>
          <p:cNvPr id="2"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C:\Users\Nanii\Desktop\E2L\flavours.PNG"/>
          <p:cNvPicPr/>
          <p:nvPr/>
        </p:nvPicPr>
        <p:blipFill>
          <a:blip r:embed="rId2">
            <a:extLst>
              <a:ext uri="{28A0092B-C50C-407E-A947-70E740481C1C}">
                <a14:useLocalDpi xmlns:a14="http://schemas.microsoft.com/office/drawing/2010/main" val="0"/>
              </a:ext>
            </a:extLst>
          </a:blip>
          <a:srcRect/>
          <a:stretch>
            <a:fillRect/>
          </a:stretch>
        </p:blipFill>
        <p:spPr bwMode="auto">
          <a:xfrm>
            <a:off x="3503612" y="1905000"/>
            <a:ext cx="5731510" cy="4017252"/>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a:lnSpc>
                <a:spcPct val="150000"/>
              </a:lnSpc>
            </a:pPr>
            <a:r>
              <a:rPr lang="en-IN" sz="2000" dirty="0" smtClean="0"/>
              <a:t>A </a:t>
            </a:r>
            <a:r>
              <a:rPr lang="en-IN" sz="2000" b="1" i="1" dirty="0" smtClean="0">
                <a:solidFill>
                  <a:srgbClr val="002060"/>
                </a:solidFill>
              </a:rPr>
              <a:t>python compiler </a:t>
            </a:r>
            <a:r>
              <a:rPr lang="en-IN" sz="2000" dirty="0" smtClean="0"/>
              <a:t>does the same task but in a slightly different manner. It converts the program source code into another code, called </a:t>
            </a:r>
            <a:r>
              <a:rPr lang="en-IN" sz="2000" b="1" i="1" dirty="0" smtClean="0">
                <a:solidFill>
                  <a:srgbClr val="002060"/>
                </a:solidFill>
              </a:rPr>
              <a:t>byte code</a:t>
            </a:r>
            <a:r>
              <a:rPr lang="en-IN" sz="2000" dirty="0" smtClean="0"/>
              <a:t>. </a:t>
            </a:r>
          </a:p>
          <a:p>
            <a:pPr>
              <a:lnSpc>
                <a:spcPct val="150000"/>
              </a:lnSpc>
            </a:pPr>
            <a:r>
              <a:rPr lang="en-IN" sz="2000" dirty="0" smtClean="0"/>
              <a:t>The role of </a:t>
            </a:r>
            <a:r>
              <a:rPr lang="en-IN" sz="2000" b="1" i="1" dirty="0" smtClean="0">
                <a:solidFill>
                  <a:srgbClr val="002060"/>
                </a:solidFill>
              </a:rPr>
              <a:t>Python Virtual Machine (PVM) </a:t>
            </a:r>
            <a:r>
              <a:rPr lang="en-IN" sz="2000" dirty="0" smtClean="0"/>
              <a:t>is to convert the byte code instructions into machine code so that the computer can execute those machine code instructions and display the final output. </a:t>
            </a:r>
          </a:p>
          <a:p>
            <a:pPr>
              <a:lnSpc>
                <a:spcPct val="150000"/>
              </a:lnSpc>
            </a:pPr>
            <a:r>
              <a:rPr lang="en-IN" sz="2000" dirty="0" smtClean="0"/>
              <a:t>To carry out this conversion, PVM is equipped with an</a:t>
            </a:r>
            <a:r>
              <a:rPr lang="en-IN" sz="2000" b="1" i="1" dirty="0" smtClean="0">
                <a:solidFill>
                  <a:srgbClr val="002060"/>
                </a:solidFill>
              </a:rPr>
              <a:t> interpret</a:t>
            </a:r>
            <a:r>
              <a:rPr lang="en-IN" sz="2000" dirty="0" smtClean="0"/>
              <a:t>. The interpret converts the byte code into machine code to the computer processor for execution. </a:t>
            </a:r>
          </a:p>
          <a:p>
            <a:pPr>
              <a:lnSpc>
                <a:spcPct val="150000"/>
              </a:lnSpc>
            </a:pPr>
            <a:r>
              <a:rPr lang="en-IN" sz="2000" dirty="0" smtClean="0"/>
              <a:t>Since interpreter is playing the main role, often the Python Virtual Machine is also called an interpreter.</a:t>
            </a:r>
          </a:p>
          <a:p>
            <a:endParaRPr lang="en-IN" sz="2000" dirty="0" smtClean="0"/>
          </a:p>
          <a:p>
            <a:endParaRPr lang="en-IN" sz="2000" dirty="0" smtClean="0"/>
          </a:p>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200" b="1" dirty="0" smtClean="0">
                <a:solidFill>
                  <a:srgbClr val="FF0000"/>
                </a:solidFill>
              </a:rPr>
              <a:t>PYTHON VIRTUAL MACHINE (PVM</a:t>
            </a:r>
            <a:r>
              <a:rPr lang="en-IN" sz="3200" b="1" dirty="0" smtClean="0"/>
              <a:t>)</a:t>
            </a:r>
            <a:endParaRPr lang="en-US" sz="3200" dirty="0" smtClean="0"/>
          </a:p>
          <a:p>
            <a:endParaRPr lang="en-US" sz="8000" b="1" dirty="0">
              <a:solidFill>
                <a:srgbClr val="FF0000"/>
              </a:solidFill>
            </a:endParaRPr>
          </a:p>
        </p:txBody>
      </p:sp>
      <p:grpSp>
        <p:nvGrpSpPr>
          <p:cNvPr id="2"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endParaRPr lang="en-IN" sz="2000" dirty="0" smtClean="0"/>
          </a:p>
          <a:p>
            <a:endParaRPr lang="en-IN" sz="2000" dirty="0" smtClean="0"/>
          </a:p>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200" b="1" dirty="0" smtClean="0">
                <a:solidFill>
                  <a:srgbClr val="FF0000"/>
                </a:solidFill>
              </a:rPr>
              <a:t>PYTHON VIRTUAL MACHINE (PVM</a:t>
            </a:r>
            <a:r>
              <a:rPr lang="en-IN" sz="3200" b="1" dirty="0" smtClean="0"/>
              <a:t>)</a:t>
            </a:r>
            <a:endParaRPr lang="en-US" sz="3200" dirty="0" smtClean="0"/>
          </a:p>
          <a:p>
            <a:endParaRPr lang="en-US" sz="8000" b="1" dirty="0">
              <a:solidFill>
                <a:srgbClr val="FF0000"/>
              </a:solidFill>
            </a:endParaRPr>
          </a:p>
        </p:txBody>
      </p:sp>
      <p:grpSp>
        <p:nvGrpSpPr>
          <p:cNvPr id="2" name="Group 7"/>
          <p:cNvGrpSpPr/>
          <p:nvPr/>
        </p:nvGrpSpPr>
        <p:grpSpPr>
          <a:xfrm>
            <a:off x="531812" y="685800"/>
            <a:ext cx="3810000" cy="2286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How Does Python Code Run: CPython And Python Difference"/>
          <p:cNvPicPr>
            <a:picLocks noChangeAspect="1" noChangeArrowheads="1"/>
          </p:cNvPicPr>
          <p:nvPr/>
        </p:nvPicPr>
        <p:blipFill>
          <a:blip r:embed="rId2"/>
          <a:srcRect/>
          <a:stretch>
            <a:fillRect/>
          </a:stretch>
        </p:blipFill>
        <p:spPr bwMode="auto">
          <a:xfrm>
            <a:off x="2436812" y="1295400"/>
            <a:ext cx="7586133" cy="4267200"/>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IN" sz="2000" dirty="0" smtClean="0"/>
          </a:p>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200" b="1" dirty="0" smtClean="0">
                <a:solidFill>
                  <a:srgbClr val="FF0000"/>
                </a:solidFill>
              </a:rPr>
              <a:t>PYTHON VIRTUAL MACHINE (PVM</a:t>
            </a:r>
            <a:r>
              <a:rPr lang="en-IN" sz="3200" b="1" dirty="0" smtClean="0"/>
              <a:t>)</a:t>
            </a:r>
            <a:endParaRPr lang="en-US" sz="3200" dirty="0" smtClean="0"/>
          </a:p>
          <a:p>
            <a:endParaRPr lang="en-US" sz="8000" b="1" dirty="0">
              <a:solidFill>
                <a:srgbClr val="FF0000"/>
              </a:solidFill>
            </a:endParaRPr>
          </a:p>
        </p:txBody>
      </p:sp>
      <p:grpSp>
        <p:nvGrpSpPr>
          <p:cNvPr id="2" name="Group 7"/>
          <p:cNvGrpSpPr/>
          <p:nvPr/>
        </p:nvGrpSpPr>
        <p:grpSpPr>
          <a:xfrm>
            <a:off x="531812" y="685800"/>
            <a:ext cx="5334000" cy="3048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4212" y="1066800"/>
            <a:ext cx="10668000" cy="5324535"/>
          </a:xfrm>
          <a:prstGeom prst="rect">
            <a:avLst/>
          </a:prstGeom>
          <a:noFill/>
        </p:spPr>
        <p:txBody>
          <a:bodyPr wrap="square" rtlCol="0">
            <a:spAutoFit/>
          </a:bodyPr>
          <a:lstStyle/>
          <a:p>
            <a:r>
              <a:rPr lang="en-US" sz="2200" dirty="0" smtClean="0"/>
              <a:t>Steps involved when you run your Python code,</a:t>
            </a:r>
          </a:p>
          <a:p>
            <a:pPr>
              <a:lnSpc>
                <a:spcPct val="150000"/>
              </a:lnSpc>
              <a:buFont typeface="Wingdings" pitchFamily="2" charset="2"/>
              <a:buChar char="Ø"/>
            </a:pPr>
            <a:r>
              <a:rPr lang="en-US" sz="2000" dirty="0" smtClean="0"/>
              <a:t>  The compiler receives the source code.</a:t>
            </a:r>
          </a:p>
          <a:p>
            <a:pPr>
              <a:lnSpc>
                <a:spcPct val="150000"/>
              </a:lnSpc>
              <a:buFont typeface="Wingdings" pitchFamily="2" charset="2"/>
              <a:buChar char="Ø"/>
            </a:pPr>
            <a:r>
              <a:rPr lang="en-US" sz="2000" dirty="0" smtClean="0"/>
              <a:t>  The </a:t>
            </a:r>
            <a:r>
              <a:rPr lang="en-US" sz="2000" b="1" dirty="0" smtClean="0">
                <a:solidFill>
                  <a:srgbClr val="7030A0"/>
                </a:solidFill>
              </a:rPr>
              <a:t>compiler</a:t>
            </a:r>
            <a:r>
              <a:rPr lang="en-US" sz="2000" dirty="0" smtClean="0"/>
              <a:t> </a:t>
            </a:r>
            <a:r>
              <a:rPr lang="en-US" sz="2000" b="1" dirty="0" smtClean="0">
                <a:solidFill>
                  <a:srgbClr val="7030A0"/>
                </a:solidFill>
              </a:rPr>
              <a:t>checks the syntax </a:t>
            </a:r>
            <a:r>
              <a:rPr lang="en-US" sz="2000" dirty="0" smtClean="0"/>
              <a:t>of each line in the source code.</a:t>
            </a:r>
          </a:p>
          <a:p>
            <a:pPr>
              <a:lnSpc>
                <a:spcPct val="150000"/>
              </a:lnSpc>
              <a:buFont typeface="Wingdings" pitchFamily="2" charset="2"/>
              <a:buChar char="Ø"/>
            </a:pPr>
            <a:r>
              <a:rPr lang="en-US" sz="2000" dirty="0" smtClean="0"/>
              <a:t>  If the compiler encounters an error, it halts the translation process with an error message </a:t>
            </a:r>
          </a:p>
          <a:p>
            <a:pPr>
              <a:lnSpc>
                <a:spcPct val="150000"/>
              </a:lnSpc>
            </a:pPr>
            <a:r>
              <a:rPr lang="en-US" sz="2000" dirty="0" smtClean="0"/>
              <a:t>     (Syntax error).</a:t>
            </a:r>
          </a:p>
          <a:p>
            <a:pPr>
              <a:lnSpc>
                <a:spcPct val="150000"/>
              </a:lnSpc>
              <a:buFont typeface="Wingdings" pitchFamily="2" charset="2"/>
              <a:buChar char="Ø"/>
            </a:pPr>
            <a:r>
              <a:rPr lang="en-US" sz="2000" dirty="0" smtClean="0"/>
              <a:t>  Else if the instruction is well formatted, then it </a:t>
            </a:r>
            <a:r>
              <a:rPr lang="en-US" sz="2000" b="1" dirty="0" smtClean="0">
                <a:solidFill>
                  <a:srgbClr val="7030A0"/>
                </a:solidFill>
              </a:rPr>
              <a:t>translates</a:t>
            </a:r>
            <a:r>
              <a:rPr lang="en-US" sz="2000" dirty="0" smtClean="0"/>
              <a:t> the source code to </a:t>
            </a:r>
            <a:r>
              <a:rPr lang="en-US" sz="2000" b="1" dirty="0" err="1" smtClean="0">
                <a:solidFill>
                  <a:srgbClr val="7030A0"/>
                </a:solidFill>
              </a:rPr>
              <a:t>Bytecode</a:t>
            </a:r>
            <a:r>
              <a:rPr lang="en-US" sz="2000" dirty="0" smtClean="0"/>
              <a:t>.</a:t>
            </a:r>
          </a:p>
          <a:p>
            <a:pPr>
              <a:lnSpc>
                <a:spcPct val="150000"/>
              </a:lnSpc>
              <a:buFont typeface="Wingdings" pitchFamily="2" charset="2"/>
              <a:buChar char="Ø"/>
            </a:pPr>
            <a:r>
              <a:rPr lang="en-US" sz="2000" dirty="0" smtClean="0"/>
              <a:t>  </a:t>
            </a:r>
            <a:r>
              <a:rPr lang="en-US" sz="2000" b="1" dirty="0" err="1" smtClean="0">
                <a:solidFill>
                  <a:srgbClr val="7030A0"/>
                </a:solidFill>
              </a:rPr>
              <a:t>Bytecode</a:t>
            </a:r>
            <a:r>
              <a:rPr lang="en-US" sz="2000" b="1" dirty="0" smtClean="0">
                <a:solidFill>
                  <a:srgbClr val="7030A0"/>
                </a:solidFill>
              </a:rPr>
              <a:t> is sent to the Python Virtual Machine (PVM)</a:t>
            </a:r>
          </a:p>
          <a:p>
            <a:pPr>
              <a:lnSpc>
                <a:spcPct val="150000"/>
              </a:lnSpc>
              <a:buFont typeface="Wingdings" pitchFamily="2" charset="2"/>
              <a:buChar char="Ø"/>
            </a:pPr>
            <a:r>
              <a:rPr lang="en-US" sz="2000" dirty="0" smtClean="0"/>
              <a:t>  </a:t>
            </a:r>
            <a:r>
              <a:rPr lang="en-US" sz="2000" dirty="0" err="1" smtClean="0"/>
              <a:t>Bytecode</a:t>
            </a:r>
            <a:r>
              <a:rPr lang="en-US" sz="2000" dirty="0" smtClean="0"/>
              <a:t> along with the inputs and </a:t>
            </a:r>
            <a:r>
              <a:rPr lang="en-US" sz="2000" b="1" dirty="0" smtClean="0">
                <a:solidFill>
                  <a:srgbClr val="7030A0"/>
                </a:solidFill>
              </a:rPr>
              <a:t>Library modules </a:t>
            </a:r>
            <a:r>
              <a:rPr lang="en-US" sz="2000" dirty="0" smtClean="0"/>
              <a:t>is given as the </a:t>
            </a:r>
            <a:r>
              <a:rPr lang="en-US" sz="2000" b="1" dirty="0" smtClean="0">
                <a:solidFill>
                  <a:srgbClr val="7030A0"/>
                </a:solidFill>
              </a:rPr>
              <a:t>input to the PVM</a:t>
            </a:r>
            <a:r>
              <a:rPr lang="en-US" sz="2000" dirty="0" smtClean="0"/>
              <a:t>.</a:t>
            </a:r>
          </a:p>
          <a:p>
            <a:pPr>
              <a:lnSpc>
                <a:spcPct val="150000"/>
              </a:lnSpc>
              <a:buFont typeface="Wingdings" pitchFamily="2" charset="2"/>
              <a:buChar char="Ø"/>
            </a:pPr>
            <a:r>
              <a:rPr lang="en-US" sz="2000" dirty="0" smtClean="0"/>
              <a:t>  PVM executes the </a:t>
            </a:r>
            <a:r>
              <a:rPr lang="en-US" sz="2000" dirty="0" err="1" smtClean="0"/>
              <a:t>Bytecode</a:t>
            </a:r>
            <a:r>
              <a:rPr lang="en-US" sz="2000" dirty="0" smtClean="0"/>
              <a:t> and if any error occurs, it displays an error message </a:t>
            </a:r>
          </a:p>
          <a:p>
            <a:pPr>
              <a:lnSpc>
                <a:spcPct val="150000"/>
              </a:lnSpc>
            </a:pPr>
            <a:r>
              <a:rPr lang="en-US" sz="2000" dirty="0" smtClean="0"/>
              <a:t>      (Runtime error).</a:t>
            </a:r>
          </a:p>
          <a:p>
            <a:pPr>
              <a:lnSpc>
                <a:spcPct val="150000"/>
              </a:lnSpc>
              <a:buFont typeface="Wingdings" pitchFamily="2" charset="2"/>
              <a:buChar char="Ø"/>
            </a:pPr>
            <a:r>
              <a:rPr lang="en-US" sz="2000" dirty="0" smtClean="0"/>
              <a:t>  Otherwise, if there is no error in execution, it results in the output.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IN" sz="2000" dirty="0" smtClean="0"/>
          </a:p>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200" b="1" dirty="0" smtClean="0">
                <a:solidFill>
                  <a:srgbClr val="FF0000"/>
                </a:solidFill>
              </a:rPr>
              <a:t>PYTHON VIRTUAL MACHINE (PVM</a:t>
            </a:r>
            <a:r>
              <a:rPr lang="en-IN" sz="3200" b="1" dirty="0" smtClean="0"/>
              <a:t>)</a:t>
            </a:r>
            <a:endParaRPr lang="en-US" sz="3200" dirty="0" smtClean="0"/>
          </a:p>
          <a:p>
            <a:endParaRPr lang="en-US" sz="8000" b="1" dirty="0">
              <a:solidFill>
                <a:srgbClr val="FF0000"/>
              </a:solidFill>
            </a:endParaRPr>
          </a:p>
        </p:txBody>
      </p:sp>
      <p:grpSp>
        <p:nvGrpSpPr>
          <p:cNvPr id="2" name="Group 7"/>
          <p:cNvGrpSpPr/>
          <p:nvPr/>
        </p:nvGrpSpPr>
        <p:grpSpPr>
          <a:xfrm>
            <a:off x="531812" y="685800"/>
            <a:ext cx="5334000" cy="3048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890" name="Picture 2" descr="https://www.devopsschool.com/blog/wp-content/uploads/2020/08/python-virtual-machine.png"/>
          <p:cNvPicPr>
            <a:picLocks noChangeAspect="1" noChangeArrowheads="1"/>
          </p:cNvPicPr>
          <p:nvPr/>
        </p:nvPicPr>
        <p:blipFill>
          <a:blip r:embed="rId2"/>
          <a:srcRect/>
          <a:stretch>
            <a:fillRect/>
          </a:stretch>
        </p:blipFill>
        <p:spPr bwMode="auto">
          <a:xfrm>
            <a:off x="760412" y="1828800"/>
            <a:ext cx="10148454" cy="30480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pPr fontAlgn="base">
              <a:buNone/>
            </a:pPr>
            <a:r>
              <a:rPr lang="en-US" sz="2000" dirty="0" smtClean="0"/>
              <a:t>	some of the cool things that you can do with Python are –</a:t>
            </a:r>
          </a:p>
          <a:p>
            <a:pPr lvl="0" fontAlgn="base"/>
            <a:r>
              <a:rPr lang="en-US" sz="2000" dirty="0" smtClean="0"/>
              <a:t>Build a website</a:t>
            </a:r>
          </a:p>
          <a:p>
            <a:pPr lvl="0" fontAlgn="base"/>
            <a:r>
              <a:rPr lang="en-US" sz="2000" dirty="0" smtClean="0"/>
              <a:t>Develop a game</a:t>
            </a:r>
          </a:p>
          <a:p>
            <a:pPr lvl="0" fontAlgn="base"/>
            <a:r>
              <a:rPr lang="en-US" sz="2000" dirty="0" smtClean="0"/>
              <a:t>Perform Computer Vision (Facilities like face-detection and color-detection)</a:t>
            </a:r>
          </a:p>
          <a:p>
            <a:pPr lvl="0" fontAlgn="base"/>
            <a:r>
              <a:rPr lang="en-US" sz="2000" dirty="0" smtClean="0"/>
              <a:t>Implement Machine Learning (Give a computer the ability to learn)</a:t>
            </a:r>
          </a:p>
          <a:p>
            <a:pPr lvl="0" fontAlgn="base"/>
            <a:r>
              <a:rPr lang="en-US" sz="2000" dirty="0" smtClean="0"/>
              <a:t>Enable Robotics</a:t>
            </a:r>
          </a:p>
          <a:p>
            <a:pPr lvl="0" fontAlgn="base"/>
            <a:r>
              <a:rPr lang="en-US" sz="2000" dirty="0" smtClean="0"/>
              <a:t>Perform Web Scraping (Harvest data from websites)</a:t>
            </a:r>
          </a:p>
          <a:p>
            <a:pPr lvl="0" fontAlgn="base"/>
            <a:r>
              <a:rPr lang="en-US" sz="2000" dirty="0" smtClean="0"/>
              <a:t>Perform Data Analysis</a:t>
            </a:r>
          </a:p>
          <a:p>
            <a:pPr lvl="0" fontAlgn="base"/>
            <a:r>
              <a:rPr lang="en-US" sz="2000" dirty="0" smtClean="0"/>
              <a:t>Automate a web browser</a:t>
            </a:r>
          </a:p>
          <a:p>
            <a:pPr lvl="0" fontAlgn="base"/>
            <a:r>
              <a:rPr lang="en-US" sz="2000" dirty="0" smtClean="0"/>
              <a:t>Perform Scripting</a:t>
            </a:r>
          </a:p>
          <a:p>
            <a:pPr lvl="0" fontAlgn="base"/>
            <a:r>
              <a:rPr lang="en-US" sz="2000" dirty="0" smtClean="0"/>
              <a:t>Perform Scientific Computing</a:t>
            </a:r>
          </a:p>
          <a:p>
            <a:pPr lvl="0" fontAlgn="base"/>
            <a:r>
              <a:rPr lang="en-US" sz="2000" dirty="0" smtClean="0"/>
              <a:t>Build Artificial Intelligence</a:t>
            </a:r>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pPr fontAlgn="base"/>
            <a:r>
              <a:rPr lang="en-US" sz="3400" b="1" dirty="0" smtClean="0">
                <a:solidFill>
                  <a:srgbClr val="FF0000"/>
                </a:solidFill>
              </a:rPr>
              <a:t>Python Applications</a:t>
            </a:r>
          </a:p>
          <a:p>
            <a:endParaRPr lang="en-US" sz="8000" b="1" dirty="0">
              <a:solidFill>
                <a:srgbClr val="FF0000"/>
              </a:solidFill>
            </a:endParaRPr>
          </a:p>
        </p:txBody>
      </p:sp>
      <p:grpSp>
        <p:nvGrpSpPr>
          <p:cNvPr id="2" name="Group 7"/>
          <p:cNvGrpSpPr/>
          <p:nvPr/>
        </p:nvGrpSpPr>
        <p:grpSpPr>
          <a:xfrm>
            <a:off x="531812" y="685800"/>
            <a:ext cx="3505200" cy="3048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200" b="1" dirty="0" smtClean="0">
                <a:solidFill>
                  <a:srgbClr val="FF0000"/>
                </a:solidFill>
              </a:rPr>
              <a:t>Comparisons between C and Python:</a:t>
            </a:r>
            <a:endParaRPr lang="en-US" sz="3200" dirty="0" smtClean="0">
              <a:solidFill>
                <a:srgbClr val="FF0000"/>
              </a:solidFill>
            </a:endParaRPr>
          </a:p>
          <a:p>
            <a:endParaRPr lang="en-US" sz="8000" b="1" dirty="0">
              <a:solidFill>
                <a:srgbClr val="FF000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531813" y="1295400"/>
          <a:ext cx="10668000" cy="4800600"/>
        </p:xfrm>
        <a:graphic>
          <a:graphicData uri="http://schemas.openxmlformats.org/drawingml/2006/table">
            <a:tbl>
              <a:tblPr/>
              <a:tblGrid>
                <a:gridCol w="1105176"/>
                <a:gridCol w="1475103"/>
                <a:gridCol w="4580891"/>
                <a:gridCol w="3506830"/>
              </a:tblGrid>
              <a:tr h="480060">
                <a:tc>
                  <a:txBody>
                    <a:bodyPr/>
                    <a:lstStyle/>
                    <a:p>
                      <a:pPr marL="0" marR="0" indent="0" algn="l">
                        <a:lnSpc>
                          <a:spcPct val="150000"/>
                        </a:lnSpc>
                        <a:spcBef>
                          <a:spcPts val="0"/>
                        </a:spcBef>
                        <a:spcAft>
                          <a:spcPts val="0"/>
                        </a:spcAft>
                      </a:pPr>
                      <a:r>
                        <a:rPr lang="en-US" sz="1600" b="1" dirty="0">
                          <a:latin typeface="Cambria" pitchFamily="18" charset="0"/>
                          <a:ea typeface="Times New Roman"/>
                          <a:cs typeface="Times New Roman"/>
                        </a:rPr>
                        <a:t>S.NO</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600" b="1" dirty="0">
                          <a:latin typeface="Cambria" pitchFamily="18" charset="0"/>
                          <a:ea typeface="Times New Roman"/>
                          <a:cs typeface="Times New Roman"/>
                        </a:rPr>
                        <a:t>Key</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600" b="1">
                          <a:latin typeface="Cambria" pitchFamily="18" charset="0"/>
                          <a:ea typeface="Times New Roman"/>
                          <a:cs typeface="Times New Roman"/>
                        </a:rPr>
                        <a:t>C Language</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600" b="1">
                          <a:latin typeface="Cambria" pitchFamily="18" charset="0"/>
                          <a:ea typeface="Times New Roman"/>
                          <a:cs typeface="Times New Roman"/>
                        </a:rPr>
                        <a:t>Python Language</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20240">
                <a:tc>
                  <a:txBody>
                    <a:bodyPr/>
                    <a:lstStyle/>
                    <a:p>
                      <a:pPr marL="0" marR="0" indent="0" algn="ctr">
                        <a:lnSpc>
                          <a:spcPct val="150000"/>
                        </a:lnSpc>
                        <a:spcBef>
                          <a:spcPts val="0"/>
                        </a:spcBef>
                        <a:spcAft>
                          <a:spcPts val="0"/>
                        </a:spcAft>
                      </a:pPr>
                      <a:r>
                        <a:rPr lang="en-US" sz="1600">
                          <a:latin typeface="Cambria" pitchFamily="18" charset="0"/>
                          <a:ea typeface="Times New Roman"/>
                          <a:cs typeface="Times New Roman"/>
                        </a:rPr>
                        <a:t>1</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Definition</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C is a general-purpose programming language that is extremely popular, simple and flexible. It is machine-independent, structured programming language which is used extensively in various applications.</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Python is a general-purpose interpreted, interactive, object-oriented, and high-level programming language.</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40180">
                <a:tc>
                  <a:txBody>
                    <a:bodyPr/>
                    <a:lstStyle/>
                    <a:p>
                      <a:pPr marL="0" marR="0" indent="0" algn="ctr">
                        <a:lnSpc>
                          <a:spcPct val="150000"/>
                        </a:lnSpc>
                        <a:spcBef>
                          <a:spcPts val="0"/>
                        </a:spcBef>
                        <a:spcAft>
                          <a:spcPts val="0"/>
                        </a:spcAft>
                      </a:pPr>
                      <a:r>
                        <a:rPr lang="en-US" sz="1600">
                          <a:latin typeface="Cambria" pitchFamily="18" charset="0"/>
                          <a:ea typeface="Times New Roman"/>
                          <a:cs typeface="Times New Roman"/>
                        </a:rPr>
                        <a:t>2</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latin typeface="Cambria" pitchFamily="18" charset="0"/>
                          <a:ea typeface="Times New Roman"/>
                          <a:cs typeface="Times New Roman"/>
                        </a:rPr>
                        <a:t>Type</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b="1" dirty="0" smtClean="0">
                          <a:latin typeface="Cambria" pitchFamily="18" charset="0"/>
                          <a:ea typeface="Times New Roman"/>
                          <a:cs typeface="Times New Roman"/>
                        </a:rPr>
                        <a:t>structured </a:t>
                      </a:r>
                      <a:r>
                        <a:rPr lang="en-US" sz="1600" b="1" dirty="0">
                          <a:latin typeface="Cambria" pitchFamily="18" charset="0"/>
                          <a:ea typeface="Times New Roman"/>
                          <a:cs typeface="Times New Roman"/>
                        </a:rPr>
                        <a:t>type </a:t>
                      </a:r>
                      <a:r>
                        <a:rPr lang="en-US" sz="1600" dirty="0">
                          <a:latin typeface="Cambria" pitchFamily="18" charset="0"/>
                          <a:ea typeface="Times New Roman"/>
                          <a:cs typeface="Times New Roman"/>
                        </a:rPr>
                        <a:t>programming language and following Imperative programming model. Also it is </a:t>
                      </a:r>
                      <a:r>
                        <a:rPr lang="en-US" sz="1600" b="1" dirty="0">
                          <a:latin typeface="Cambria" pitchFamily="18" charset="0"/>
                          <a:ea typeface="Times New Roman"/>
                          <a:cs typeface="Times New Roman"/>
                        </a:rPr>
                        <a:t>statically typed.</a:t>
                      </a:r>
                      <a:endParaRPr lang="en-US" sz="1600" b="1"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b="1" dirty="0" smtClean="0">
                          <a:latin typeface="Cambria" pitchFamily="18" charset="0"/>
                          <a:ea typeface="Times New Roman"/>
                          <a:cs typeface="Times New Roman"/>
                        </a:rPr>
                        <a:t>object-oriented </a:t>
                      </a:r>
                      <a:r>
                        <a:rPr lang="en-US" sz="1600" dirty="0">
                          <a:latin typeface="Cambria" pitchFamily="18" charset="0"/>
                          <a:ea typeface="Times New Roman"/>
                          <a:cs typeface="Times New Roman"/>
                        </a:rPr>
                        <a:t>type programming language and </a:t>
                      </a:r>
                      <a:r>
                        <a:rPr lang="en-US" sz="1600" dirty="0" smtClean="0">
                          <a:latin typeface="Cambria" pitchFamily="18" charset="0"/>
                          <a:ea typeface="Times New Roman"/>
                          <a:cs typeface="Times New Roman"/>
                        </a:rPr>
                        <a:t> </a:t>
                      </a:r>
                      <a:r>
                        <a:rPr lang="en-US" sz="1600" b="1" dirty="0">
                          <a:latin typeface="Cambria" pitchFamily="18" charset="0"/>
                          <a:ea typeface="Times New Roman"/>
                          <a:cs typeface="Times New Roman"/>
                        </a:rPr>
                        <a:t>dynamically typed.</a:t>
                      </a:r>
                      <a:endParaRPr lang="en-US" sz="1600" b="1"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60120">
                <a:tc>
                  <a:txBody>
                    <a:bodyPr/>
                    <a:lstStyle/>
                    <a:p>
                      <a:pPr marL="0" marR="0" indent="0" algn="ctr">
                        <a:lnSpc>
                          <a:spcPct val="150000"/>
                        </a:lnSpc>
                        <a:spcBef>
                          <a:spcPts val="0"/>
                        </a:spcBef>
                        <a:spcAft>
                          <a:spcPts val="0"/>
                        </a:spcAft>
                      </a:pPr>
                      <a:r>
                        <a:rPr lang="en-US" sz="1600">
                          <a:latin typeface="Cambria" pitchFamily="18" charset="0"/>
                          <a:ea typeface="Times New Roman"/>
                          <a:cs typeface="Times New Roman"/>
                        </a:rPr>
                        <a:t>3</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latin typeface="Cambria" pitchFamily="18" charset="0"/>
                          <a:ea typeface="Times New Roman"/>
                          <a:cs typeface="Times New Roman"/>
                        </a:rPr>
                        <a:t>Variable Declaration</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Variables are need to be declared in C before get used in code further.</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While on other hand in Python no need of variable declaration for its use.</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685800"/>
            <a:ext cx="5791200" cy="457200"/>
          </a:xfrm>
          <a:prstGeom prst="rect">
            <a:avLst/>
          </a:prstGeom>
        </p:spPr>
        <p:txBody>
          <a:bodyPr vert="horz" lIns="91440" tIns="45720" rIns="91440" bIns="45720" rtlCol="0" anchor="ctr">
            <a:normAutofit fontScale="85000" lnSpcReduction="20000"/>
          </a:bodyPr>
          <a:lstStyle/>
          <a:p>
            <a:r>
              <a:rPr lang="en-IN" sz="3200" b="1" dirty="0" smtClean="0">
                <a:solidFill>
                  <a:srgbClr val="FF0000"/>
                </a:solidFill>
              </a:rPr>
              <a:t>Comparisons between C and Python:</a:t>
            </a:r>
            <a:endParaRPr lang="en-US" sz="3200" dirty="0" smtClean="0">
              <a:solidFill>
                <a:srgbClr val="FF0000"/>
              </a:solidFill>
            </a:endParaRPr>
          </a:p>
          <a:p>
            <a:endParaRPr lang="en-US" sz="8000" b="1" dirty="0">
              <a:solidFill>
                <a:srgbClr val="FF000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nvGraphicFramePr>
        <p:xfrm>
          <a:off x="760412" y="1295400"/>
          <a:ext cx="10668000" cy="4817872"/>
        </p:xfrm>
        <a:graphic>
          <a:graphicData uri="http://schemas.openxmlformats.org/drawingml/2006/table">
            <a:tbl>
              <a:tblPr/>
              <a:tblGrid>
                <a:gridCol w="1105176"/>
                <a:gridCol w="1475103"/>
                <a:gridCol w="4580891"/>
                <a:gridCol w="3506830"/>
              </a:tblGrid>
              <a:tr h="366982">
                <a:tc>
                  <a:txBody>
                    <a:bodyPr/>
                    <a:lstStyle/>
                    <a:p>
                      <a:pPr marL="0" marR="0" indent="0" algn="l">
                        <a:lnSpc>
                          <a:spcPct val="150000"/>
                        </a:lnSpc>
                        <a:spcBef>
                          <a:spcPts val="0"/>
                        </a:spcBef>
                        <a:spcAft>
                          <a:spcPts val="0"/>
                        </a:spcAft>
                      </a:pPr>
                      <a:r>
                        <a:rPr lang="en-US" sz="1600" b="1" dirty="0">
                          <a:latin typeface="Cambria" pitchFamily="18" charset="0"/>
                          <a:ea typeface="Times New Roman"/>
                          <a:cs typeface="Times New Roman"/>
                        </a:rPr>
                        <a:t>S.NO</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600" b="1">
                          <a:latin typeface="Cambria" pitchFamily="18" charset="0"/>
                          <a:ea typeface="Times New Roman"/>
                          <a:cs typeface="Times New Roman"/>
                        </a:rPr>
                        <a:t>Key</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600" b="1">
                          <a:latin typeface="Cambria" pitchFamily="18" charset="0"/>
                          <a:ea typeface="Times New Roman"/>
                          <a:cs typeface="Times New Roman"/>
                        </a:rPr>
                        <a:t>C Language</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lnSpc>
                          <a:spcPct val="150000"/>
                        </a:lnSpc>
                        <a:spcBef>
                          <a:spcPts val="0"/>
                        </a:spcBef>
                        <a:spcAft>
                          <a:spcPts val="0"/>
                        </a:spcAft>
                      </a:pPr>
                      <a:r>
                        <a:rPr lang="en-US" sz="1600" b="1">
                          <a:latin typeface="Cambria" pitchFamily="18" charset="0"/>
                          <a:ea typeface="Times New Roman"/>
                          <a:cs typeface="Times New Roman"/>
                        </a:rPr>
                        <a:t>Python Language</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3211">
                <a:tc>
                  <a:txBody>
                    <a:bodyPr/>
                    <a:lstStyle/>
                    <a:p>
                      <a:pPr marL="0" marR="0" indent="0" algn="ctr">
                        <a:lnSpc>
                          <a:spcPct val="150000"/>
                        </a:lnSpc>
                        <a:spcBef>
                          <a:spcPts val="0"/>
                        </a:spcBef>
                        <a:spcAft>
                          <a:spcPts val="0"/>
                        </a:spcAft>
                      </a:pPr>
                      <a:r>
                        <a:rPr lang="en-US" sz="1600" dirty="0">
                          <a:latin typeface="Cambria" pitchFamily="18" charset="0"/>
                          <a:ea typeface="Times New Roman"/>
                          <a:cs typeface="Times New Roman"/>
                        </a:rPr>
                        <a:t>4</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Compilation</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C language is compiled by the compiler hence is also known as </a:t>
                      </a:r>
                      <a:r>
                        <a:rPr lang="en-US" sz="1600" b="1" dirty="0">
                          <a:latin typeface="Cambria" pitchFamily="18" charset="0"/>
                          <a:ea typeface="Times New Roman"/>
                          <a:cs typeface="Times New Roman"/>
                        </a:rPr>
                        <a:t>compiled language.</a:t>
                      </a:r>
                      <a:endParaRPr lang="en-US" sz="1600" b="1"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On other hand </a:t>
                      </a:r>
                      <a:r>
                        <a:rPr lang="en-US" sz="1600" b="1" dirty="0">
                          <a:latin typeface="Cambria" pitchFamily="18" charset="0"/>
                          <a:ea typeface="Times New Roman"/>
                          <a:cs typeface="Times New Roman"/>
                        </a:rPr>
                        <a:t>interpreter </a:t>
                      </a:r>
                      <a:r>
                        <a:rPr lang="en-US" sz="1600" dirty="0">
                          <a:latin typeface="Cambria" pitchFamily="18" charset="0"/>
                          <a:ea typeface="Times New Roman"/>
                          <a:cs typeface="Times New Roman"/>
                        </a:rPr>
                        <a:t>is used in Python for interpreting the code and hence Python is known as Interpreted language.</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04468">
                <a:tc>
                  <a:txBody>
                    <a:bodyPr/>
                    <a:lstStyle/>
                    <a:p>
                      <a:pPr marL="0" marR="0" indent="0" algn="ctr">
                        <a:lnSpc>
                          <a:spcPct val="150000"/>
                        </a:lnSpc>
                        <a:spcBef>
                          <a:spcPts val="0"/>
                        </a:spcBef>
                        <a:spcAft>
                          <a:spcPts val="0"/>
                        </a:spcAft>
                      </a:pPr>
                      <a:r>
                        <a:rPr lang="en-US" sz="1600">
                          <a:latin typeface="Cambria" pitchFamily="18" charset="0"/>
                          <a:ea typeface="Times New Roman"/>
                          <a:cs typeface="Times New Roman"/>
                        </a:rPr>
                        <a:t>5</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latin typeface="Cambria" pitchFamily="18" charset="0"/>
                          <a:ea typeface="Times New Roman"/>
                          <a:cs typeface="Times New Roman"/>
                        </a:rPr>
                        <a:t>Functions available</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C language has </a:t>
                      </a:r>
                      <a:r>
                        <a:rPr lang="en-US" sz="1600" b="1" dirty="0">
                          <a:latin typeface="Cambria" pitchFamily="18" charset="0"/>
                          <a:ea typeface="Times New Roman"/>
                          <a:cs typeface="Times New Roman"/>
                        </a:rPr>
                        <a:t>limited number of built-in functions </a:t>
                      </a:r>
                      <a:r>
                        <a:rPr lang="en-US" sz="1600" dirty="0">
                          <a:latin typeface="Cambria" pitchFamily="18" charset="0"/>
                          <a:ea typeface="Times New Roman"/>
                          <a:cs typeface="Times New Roman"/>
                        </a:rPr>
                        <a:t>as compared to that in Python language.</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On other hand Python has </a:t>
                      </a:r>
                      <a:r>
                        <a:rPr lang="en-US" sz="1600" b="1" dirty="0">
                          <a:latin typeface="Cambria" pitchFamily="18" charset="0"/>
                          <a:ea typeface="Times New Roman"/>
                          <a:cs typeface="Times New Roman"/>
                        </a:rPr>
                        <a:t>a large library of built-in function </a:t>
                      </a:r>
                      <a:r>
                        <a:rPr lang="en-US" sz="1600" dirty="0">
                          <a:latin typeface="Cambria" pitchFamily="18" charset="0"/>
                          <a:ea typeface="Times New Roman"/>
                          <a:cs typeface="Times New Roman"/>
                        </a:rPr>
                        <a:t>as compared to C language.</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23211">
                <a:tc>
                  <a:txBody>
                    <a:bodyPr/>
                    <a:lstStyle/>
                    <a:p>
                      <a:pPr marL="0" marR="0" indent="0" algn="ctr">
                        <a:lnSpc>
                          <a:spcPct val="150000"/>
                        </a:lnSpc>
                        <a:spcBef>
                          <a:spcPts val="0"/>
                        </a:spcBef>
                        <a:spcAft>
                          <a:spcPts val="0"/>
                        </a:spcAft>
                      </a:pPr>
                      <a:r>
                        <a:rPr lang="en-US" sz="1600">
                          <a:latin typeface="Cambria" pitchFamily="18" charset="0"/>
                          <a:ea typeface="Times New Roman"/>
                          <a:cs typeface="Times New Roman"/>
                        </a:rPr>
                        <a:t>6</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a:latin typeface="Cambria" pitchFamily="18" charset="0"/>
                          <a:ea typeface="Times New Roman"/>
                          <a:cs typeface="Times New Roman"/>
                        </a:rPr>
                        <a:t>Execution</a:t>
                      </a:r>
                      <a:endParaRPr lang="en-US" sz="160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As mentioned in above point C is a compiled language hence its code is compiled direct to machine code which is executed directly by the CPU.</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a:lnSpc>
                          <a:spcPct val="150000"/>
                        </a:lnSpc>
                        <a:spcBef>
                          <a:spcPts val="0"/>
                        </a:spcBef>
                        <a:spcAft>
                          <a:spcPts val="0"/>
                        </a:spcAft>
                      </a:pPr>
                      <a:r>
                        <a:rPr lang="en-US" sz="1600" dirty="0">
                          <a:latin typeface="Cambria" pitchFamily="18" charset="0"/>
                          <a:ea typeface="Times New Roman"/>
                          <a:cs typeface="Times New Roman"/>
                        </a:rPr>
                        <a:t>On other hand in case of Python code is firstly </a:t>
                      </a:r>
                      <a:r>
                        <a:rPr lang="en-US" sz="1600" b="1" dirty="0">
                          <a:latin typeface="Cambria" pitchFamily="18" charset="0"/>
                          <a:ea typeface="Times New Roman"/>
                          <a:cs typeface="Times New Roman"/>
                        </a:rPr>
                        <a:t>compiled to a byte-code and then it is interpreted </a:t>
                      </a:r>
                      <a:r>
                        <a:rPr lang="en-US" sz="1600" dirty="0">
                          <a:latin typeface="Cambria" pitchFamily="18" charset="0"/>
                          <a:ea typeface="Times New Roman"/>
                          <a:cs typeface="Times New Roman"/>
                        </a:rPr>
                        <a:t>by a large C program.</a:t>
                      </a:r>
                      <a:endParaRPr lang="en-US" sz="1600" dirty="0">
                        <a:latin typeface="Cambria" pitchFamily="18" charset="0"/>
                        <a:ea typeface="Calibri"/>
                        <a:cs typeface="Times New Roman"/>
                      </a:endParaRPr>
                    </a:p>
                  </a:txBody>
                  <a:tcPr marL="48368" marR="4836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066800"/>
            <a:ext cx="10969943" cy="5257799"/>
          </a:xfrm>
        </p:spPr>
        <p:txBody>
          <a:bodyPr>
            <a:normAutofit fontScale="25000" lnSpcReduction="20000"/>
          </a:bodyPr>
          <a:lstStyle/>
          <a:p>
            <a:pPr>
              <a:lnSpc>
                <a:spcPct val="170000"/>
              </a:lnSpc>
              <a:buNone/>
            </a:pPr>
            <a:r>
              <a:rPr lang="en-US" sz="7200" b="1" u="sng" dirty="0" smtClean="0">
                <a:solidFill>
                  <a:srgbClr val="00B050"/>
                </a:solidFill>
              </a:rPr>
              <a:t>UNIT III</a:t>
            </a:r>
            <a:endParaRPr lang="en-US" sz="7200" u="sng" dirty="0" smtClean="0">
              <a:solidFill>
                <a:srgbClr val="00B050"/>
              </a:solidFill>
            </a:endParaRPr>
          </a:p>
          <a:p>
            <a:pPr>
              <a:lnSpc>
                <a:spcPct val="170000"/>
              </a:lnSpc>
              <a:buNone/>
            </a:pPr>
            <a:r>
              <a:rPr lang="en-US" sz="7200" b="1" dirty="0" smtClean="0"/>
              <a:t>ARRAYS : </a:t>
            </a:r>
            <a:r>
              <a:rPr lang="en-US" sz="7200" dirty="0" smtClean="0"/>
              <a:t>Advantages of Arrays, Creating an Array, Importing the Array Module, Indexing and Slicing on Arrays, Types of arrays, working with arrays using </a:t>
            </a:r>
            <a:r>
              <a:rPr lang="en-US" sz="7200" dirty="0" err="1" smtClean="0"/>
              <a:t>numpy</a:t>
            </a:r>
            <a:r>
              <a:rPr lang="en-US" sz="7200" dirty="0" smtClean="0"/>
              <a:t>.</a:t>
            </a:r>
          </a:p>
          <a:p>
            <a:pPr>
              <a:lnSpc>
                <a:spcPct val="170000"/>
              </a:lnSpc>
              <a:buNone/>
            </a:pPr>
            <a:r>
              <a:rPr lang="en-US" sz="7200" b="1" dirty="0" smtClean="0"/>
              <a:t>FUNCTIONS: </a:t>
            </a:r>
            <a:r>
              <a:rPr lang="en-US" sz="7200" dirty="0" smtClean="0"/>
              <a:t>Defining a Function, calling a function, Formal and Actual Arguments, Positional Arguments, keyword Arguments, Default Arguments, variable length arguments, local and global variables, Anonymous Functions or Lambdas</a:t>
            </a:r>
          </a:p>
          <a:p>
            <a:pPr>
              <a:buNone/>
            </a:pPr>
            <a:r>
              <a:rPr lang="en-US" sz="7200" b="1" dirty="0" smtClean="0"/>
              <a:t> </a:t>
            </a:r>
            <a:endParaRPr lang="en-US" sz="7200" dirty="0" smtClean="0"/>
          </a:p>
          <a:p>
            <a:pPr>
              <a:buNone/>
            </a:pPr>
            <a:r>
              <a:rPr lang="en-US" sz="7200" b="1" u="sng" dirty="0" smtClean="0">
                <a:solidFill>
                  <a:srgbClr val="00B050"/>
                </a:solidFill>
              </a:rPr>
              <a:t>UNIT IV</a:t>
            </a:r>
            <a:endParaRPr lang="en-US" sz="7200" u="sng" dirty="0" smtClean="0">
              <a:solidFill>
                <a:srgbClr val="00B050"/>
              </a:solidFill>
            </a:endParaRPr>
          </a:p>
          <a:p>
            <a:pPr>
              <a:buNone/>
            </a:pPr>
            <a:r>
              <a:rPr lang="en-US" sz="7200" b="1" dirty="0" smtClean="0"/>
              <a:t>DATA STRUCTURES IN PYTHON:  </a:t>
            </a:r>
            <a:r>
              <a:rPr lang="en-US" sz="7200" dirty="0" smtClean="0"/>
              <a:t>Working with Linked Lists, Stacks and Queues, Searching Algorithms: linear search and binary search, Sorting Algorithms: Bubble Sort, Insertion Sort, Selection Sort and Merge Sort</a:t>
            </a:r>
          </a:p>
          <a:p>
            <a:pPr>
              <a:buNone/>
            </a:pPr>
            <a:r>
              <a:rPr lang="en-US" sz="7200" dirty="0" smtClean="0"/>
              <a:t> </a:t>
            </a:r>
          </a:p>
          <a:p>
            <a:pPr>
              <a:buNone/>
            </a:pPr>
            <a:r>
              <a:rPr lang="en-US" sz="7200" b="1" u="sng" dirty="0" smtClean="0">
                <a:solidFill>
                  <a:srgbClr val="00B050"/>
                </a:solidFill>
              </a:rPr>
              <a:t>UNIT V</a:t>
            </a:r>
            <a:endParaRPr lang="en-US" sz="7200" u="sng" dirty="0" smtClean="0">
              <a:solidFill>
                <a:srgbClr val="00B050"/>
              </a:solidFill>
            </a:endParaRPr>
          </a:p>
          <a:p>
            <a:pPr>
              <a:buNone/>
            </a:pPr>
            <a:r>
              <a:rPr lang="en-US" sz="7200" b="1" dirty="0" smtClean="0"/>
              <a:t>GRAPHS &amp;TREES :  </a:t>
            </a:r>
            <a:endParaRPr lang="en-US" sz="7200" dirty="0" smtClean="0"/>
          </a:p>
          <a:p>
            <a:pPr>
              <a:buNone/>
            </a:pPr>
            <a:r>
              <a:rPr lang="en-US" sz="7200" b="1" dirty="0" smtClean="0"/>
              <a:t>Graphs </a:t>
            </a:r>
            <a:r>
              <a:rPr lang="en-US" sz="7200" dirty="0" smtClean="0"/>
              <a:t>– Breadth First Search, Depth First Search. </a:t>
            </a:r>
            <a:r>
              <a:rPr lang="en-US" sz="7200" b="1" dirty="0" smtClean="0"/>
              <a:t>Trees</a:t>
            </a:r>
            <a:r>
              <a:rPr lang="en-US" sz="7200" dirty="0" smtClean="0"/>
              <a:t> - Binary search trees: find, insert, delete, Tree Traversal Techniques: </a:t>
            </a:r>
            <a:r>
              <a:rPr lang="en-US" sz="7200" dirty="0" err="1" smtClean="0"/>
              <a:t>Inorder</a:t>
            </a:r>
            <a:r>
              <a:rPr lang="en-US" sz="7200" dirty="0" smtClean="0"/>
              <a:t>, preorder, </a:t>
            </a:r>
            <a:r>
              <a:rPr lang="en-US" sz="7200" dirty="0" err="1" smtClean="0"/>
              <a:t>postorder</a:t>
            </a:r>
            <a:r>
              <a:rPr lang="en-US" sz="7200" dirty="0" smtClean="0"/>
              <a:t>.</a:t>
            </a:r>
          </a:p>
          <a:p>
            <a:endParaRPr lang="en-US" dirty="0"/>
          </a:p>
        </p:txBody>
      </p:sp>
      <p:sp>
        <p:nvSpPr>
          <p:cNvPr id="4" name="Title 1"/>
          <p:cNvSpPr txBox="1">
            <a:spLocks/>
          </p:cNvSpPr>
          <p:nvPr/>
        </p:nvSpPr>
        <p:spPr>
          <a:xfrm>
            <a:off x="684212" y="228600"/>
            <a:ext cx="2665571"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rgbClr val="FF0000"/>
                </a:solidFill>
                <a:effectLst/>
                <a:uLnTx/>
                <a:uFillTx/>
                <a:latin typeface="Times New Roman" pitchFamily="18" charset="0"/>
                <a:ea typeface="+mj-ea"/>
                <a:cs typeface="Times New Roman" pitchFamily="18" charset="0"/>
              </a:rPr>
              <a:t>Syllabus</a:t>
            </a:r>
            <a:endPar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p:txBody>
      </p:sp>
      <p:grpSp>
        <p:nvGrpSpPr>
          <p:cNvPr id="5" name="Group 4"/>
          <p:cNvGrpSpPr/>
          <p:nvPr/>
        </p:nvGrpSpPr>
        <p:grpSpPr>
          <a:xfrm>
            <a:off x="455612" y="914400"/>
            <a:ext cx="3118003" cy="85698"/>
            <a:chOff x="261765" y="700096"/>
            <a:chExt cx="3889600" cy="98406"/>
          </a:xfrm>
        </p:grpSpPr>
        <p:cxnSp>
          <p:nvCxnSpPr>
            <p:cNvPr id="6" name="Straight Connector 5"/>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7" name="Oval 6"/>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303212" y="1219200"/>
            <a:ext cx="11658600" cy="5105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FF0000"/>
                </a:solidFill>
              </a:rPr>
              <a:t>Installing Python for Windows</a:t>
            </a:r>
            <a:endParaRPr lang="en-US" sz="8000" b="1" dirty="0">
              <a:solidFill>
                <a:srgbClr val="FF000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4212" y="1143000"/>
            <a:ext cx="10287000" cy="2585323"/>
          </a:xfrm>
          <a:prstGeom prst="rect">
            <a:avLst/>
          </a:prstGeom>
          <a:noFill/>
        </p:spPr>
        <p:txBody>
          <a:bodyPr wrap="square" rtlCol="0">
            <a:spAutoFit/>
          </a:bodyPr>
          <a:lstStyle/>
          <a:p>
            <a:r>
              <a:rPr lang="en-IN" dirty="0" smtClean="0"/>
              <a:t>Visit the link </a:t>
            </a:r>
            <a:r>
              <a:rPr lang="en-IN" i="1" dirty="0" smtClean="0">
                <a:hlinkClick r:id="rId2"/>
              </a:rPr>
              <a:t>https://www.python.org/downloads/</a:t>
            </a:r>
            <a:r>
              <a:rPr lang="en-IN" dirty="0" smtClean="0"/>
              <a:t> to download the latest release of </a:t>
            </a:r>
            <a:r>
              <a:rPr lang="en-IN" dirty="0" smtClean="0">
                <a:hlinkClick r:id="rId3"/>
              </a:rPr>
              <a:t>Python</a:t>
            </a:r>
            <a:r>
              <a:rPr lang="en-IN" dirty="0" smtClean="0"/>
              <a:t>. </a:t>
            </a:r>
          </a:p>
          <a:p>
            <a:endParaRPr lang="en-IN" dirty="0" smtClean="0"/>
          </a:p>
          <a:p>
            <a:r>
              <a:rPr lang="en-IN" dirty="0" smtClean="0"/>
              <a:t>In this process, we will install Python 3.8.6 on our </a:t>
            </a:r>
            <a:r>
              <a:rPr lang="en-IN" dirty="0" smtClean="0">
                <a:hlinkClick r:id="rId4"/>
              </a:rPr>
              <a:t>Windows operating system</a:t>
            </a:r>
            <a:r>
              <a:rPr lang="en-IN" dirty="0" smtClean="0"/>
              <a:t>. </a:t>
            </a:r>
          </a:p>
          <a:p>
            <a:endParaRPr lang="en-IN" dirty="0" smtClean="0"/>
          </a:p>
          <a:p>
            <a:r>
              <a:rPr lang="en-IN" dirty="0" smtClean="0"/>
              <a:t>When we click on the above link, it will bring us the following page.</a:t>
            </a:r>
          </a:p>
          <a:p>
            <a:endParaRPr lang="en-IN" dirty="0" smtClean="0"/>
          </a:p>
          <a:p>
            <a:r>
              <a:rPr lang="en-IN" b="1" dirty="0" smtClean="0"/>
              <a:t>Step - 1: Select the Python's version to download.</a:t>
            </a:r>
            <a:endParaRPr lang="en-US" dirty="0" smtClean="0"/>
          </a:p>
          <a:p>
            <a:endParaRPr lang="en-US" dirty="0" smtClean="0"/>
          </a:p>
          <a:p>
            <a:endParaRPr lang="en-US" dirty="0"/>
          </a:p>
        </p:txBody>
      </p:sp>
      <p:pic>
        <p:nvPicPr>
          <p:cNvPr id="13" name="Picture 12" descr="Python Environment Set-up"/>
          <p:cNvPicPr/>
          <p:nvPr/>
        </p:nvPicPr>
        <p:blipFill>
          <a:blip r:embed="rId5"/>
          <a:srcRect/>
          <a:stretch>
            <a:fillRect/>
          </a:stretch>
        </p:blipFill>
        <p:spPr bwMode="auto">
          <a:xfrm>
            <a:off x="5789612" y="2590800"/>
            <a:ext cx="5876925" cy="362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FF0000"/>
                </a:solidFill>
              </a:rPr>
              <a:t>Installing Python for Windows</a:t>
            </a:r>
            <a:endParaRPr lang="en-US" sz="8000" b="1" dirty="0">
              <a:solidFill>
                <a:srgbClr val="FF000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4212" y="1143000"/>
            <a:ext cx="10287000" cy="1477328"/>
          </a:xfrm>
          <a:prstGeom prst="rect">
            <a:avLst/>
          </a:prstGeom>
          <a:noFill/>
        </p:spPr>
        <p:txBody>
          <a:bodyPr wrap="square" rtlCol="0">
            <a:spAutoFit/>
          </a:bodyPr>
          <a:lstStyle/>
          <a:p>
            <a:r>
              <a:rPr lang="en-IN" b="1" dirty="0" smtClean="0"/>
              <a:t>Step - 2: Click on the Install Now</a:t>
            </a:r>
            <a:endParaRPr lang="en-US" dirty="0" smtClean="0"/>
          </a:p>
          <a:p>
            <a:r>
              <a:rPr lang="en-IN" dirty="0" smtClean="0"/>
              <a:t>Double-click the executable file, which is downloaded; the following window will open. Select Customize installation and proceed. Click on the Add Path check box, it will set the Python path automatically.</a:t>
            </a:r>
            <a:endParaRPr lang="en-US" dirty="0" smtClean="0"/>
          </a:p>
          <a:p>
            <a:endParaRPr lang="en-US" dirty="0" smtClean="0"/>
          </a:p>
          <a:p>
            <a:endParaRPr lang="en-US" dirty="0"/>
          </a:p>
        </p:txBody>
      </p:sp>
      <p:pic>
        <p:nvPicPr>
          <p:cNvPr id="16" name="Picture 15" descr="Python Environment Set-up"/>
          <p:cNvPicPr/>
          <p:nvPr/>
        </p:nvPicPr>
        <p:blipFill>
          <a:blip r:embed="rId2"/>
          <a:srcRect/>
          <a:stretch>
            <a:fillRect/>
          </a:stretch>
        </p:blipFill>
        <p:spPr bwMode="auto">
          <a:xfrm>
            <a:off x="3427412" y="2057400"/>
            <a:ext cx="5838825" cy="3448050"/>
          </a:xfrm>
          <a:prstGeom prst="rect">
            <a:avLst/>
          </a:prstGeom>
          <a:noFill/>
          <a:ln w="9525">
            <a:noFill/>
            <a:miter lim="800000"/>
            <a:headEnd/>
            <a:tailEnd/>
          </a:ln>
        </p:spPr>
      </p:pic>
      <p:sp>
        <p:nvSpPr>
          <p:cNvPr id="17" name="TextBox 16"/>
          <p:cNvSpPr txBox="1"/>
          <p:nvPr/>
        </p:nvSpPr>
        <p:spPr>
          <a:xfrm>
            <a:off x="760412" y="5562600"/>
            <a:ext cx="10668000" cy="923330"/>
          </a:xfrm>
          <a:prstGeom prst="rect">
            <a:avLst/>
          </a:prstGeom>
          <a:noFill/>
        </p:spPr>
        <p:txBody>
          <a:bodyPr wrap="square" rtlCol="0">
            <a:spAutoFit/>
          </a:bodyPr>
          <a:lstStyle/>
          <a:p>
            <a:r>
              <a:rPr lang="en-IN" dirty="0" smtClean="0"/>
              <a:t>We can also click on the customize installation to choose desired location and features. Other important thing is install launcher for the all user must be checked.</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US" sz="2000" dirty="0" smtClean="0"/>
          </a:p>
          <a:p>
            <a:endParaRPr lang="en-IN"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FF0000"/>
                </a:solidFill>
              </a:rPr>
              <a:t>Installing Python for Windows</a:t>
            </a:r>
            <a:endParaRPr lang="en-US" sz="8000" b="1" dirty="0">
              <a:solidFill>
                <a:srgbClr val="FF000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4212" y="1143000"/>
            <a:ext cx="10287000" cy="923330"/>
          </a:xfrm>
          <a:prstGeom prst="rect">
            <a:avLst/>
          </a:prstGeom>
          <a:noFill/>
        </p:spPr>
        <p:txBody>
          <a:bodyPr wrap="square" rtlCol="0">
            <a:spAutoFit/>
          </a:bodyPr>
          <a:lstStyle/>
          <a:p>
            <a:r>
              <a:rPr lang="en-IN" b="1" dirty="0" smtClean="0"/>
              <a:t>Step - 3 Installation in Process</a:t>
            </a:r>
            <a:endParaRPr lang="en-US" dirty="0" smtClean="0"/>
          </a:p>
          <a:p>
            <a:endParaRPr lang="en-US" dirty="0" smtClean="0"/>
          </a:p>
          <a:p>
            <a:endParaRPr lang="en-US" dirty="0"/>
          </a:p>
        </p:txBody>
      </p:sp>
      <p:pic>
        <p:nvPicPr>
          <p:cNvPr id="18" name="Picture 17" descr="Python Environment Set-up"/>
          <p:cNvPicPr/>
          <p:nvPr/>
        </p:nvPicPr>
        <p:blipFill>
          <a:blip r:embed="rId2"/>
          <a:srcRect/>
          <a:stretch>
            <a:fillRect/>
          </a:stretch>
        </p:blipFill>
        <p:spPr bwMode="auto">
          <a:xfrm>
            <a:off x="608012" y="1524000"/>
            <a:ext cx="3810000" cy="3533775"/>
          </a:xfrm>
          <a:prstGeom prst="rect">
            <a:avLst/>
          </a:prstGeom>
          <a:noFill/>
          <a:ln w="9525">
            <a:noFill/>
            <a:miter lim="800000"/>
            <a:headEnd/>
            <a:tailEnd/>
          </a:ln>
        </p:spPr>
      </p:pic>
      <p:sp>
        <p:nvSpPr>
          <p:cNvPr id="19" name="TextBox 18"/>
          <p:cNvSpPr txBox="1"/>
          <p:nvPr/>
        </p:nvSpPr>
        <p:spPr>
          <a:xfrm>
            <a:off x="455612" y="5181600"/>
            <a:ext cx="5257800" cy="923330"/>
          </a:xfrm>
          <a:prstGeom prst="rect">
            <a:avLst/>
          </a:prstGeom>
          <a:noFill/>
        </p:spPr>
        <p:txBody>
          <a:bodyPr wrap="square" rtlCol="0">
            <a:spAutoFit/>
          </a:bodyPr>
          <a:lstStyle/>
          <a:p>
            <a:r>
              <a:rPr lang="en-IN" dirty="0" smtClean="0"/>
              <a:t>Now, try to run python on the command prompt. Type the command python -version in case of python3.</a:t>
            </a:r>
            <a:endParaRPr lang="en-US" dirty="0" smtClean="0"/>
          </a:p>
          <a:p>
            <a:endParaRPr lang="en-US" dirty="0"/>
          </a:p>
        </p:txBody>
      </p:sp>
      <p:pic>
        <p:nvPicPr>
          <p:cNvPr id="20" name="Picture 19" descr="Python Environment Set-up"/>
          <p:cNvPicPr/>
          <p:nvPr/>
        </p:nvPicPr>
        <p:blipFill>
          <a:blip r:embed="rId3"/>
          <a:srcRect/>
          <a:stretch>
            <a:fillRect/>
          </a:stretch>
        </p:blipFill>
        <p:spPr bwMode="auto">
          <a:xfrm>
            <a:off x="6627812" y="1676400"/>
            <a:ext cx="5114925" cy="2867025"/>
          </a:xfrm>
          <a:prstGeom prst="rect">
            <a:avLst/>
          </a:prstGeom>
          <a:noFill/>
          <a:ln w="9525">
            <a:noFill/>
            <a:miter lim="800000"/>
            <a:headEnd/>
            <a:tailEnd/>
          </a:ln>
        </p:spPr>
      </p:pic>
      <p:sp>
        <p:nvSpPr>
          <p:cNvPr id="21" name="TextBox 20"/>
          <p:cNvSpPr txBox="1"/>
          <p:nvPr/>
        </p:nvSpPr>
        <p:spPr>
          <a:xfrm>
            <a:off x="7007225" y="4800600"/>
            <a:ext cx="5181600" cy="646331"/>
          </a:xfrm>
          <a:prstGeom prst="rect">
            <a:avLst/>
          </a:prstGeom>
          <a:noFill/>
        </p:spPr>
        <p:txBody>
          <a:bodyPr wrap="square" rtlCol="0">
            <a:spAutoFit/>
          </a:bodyPr>
          <a:lstStyle/>
          <a:p>
            <a:r>
              <a:rPr lang="en-IN" dirty="0" smtClean="0"/>
              <a:t>We are ready to work with the Python.</a:t>
            </a:r>
            <a:endParaRPr lang="en-US" dirty="0" smtClean="0"/>
          </a:p>
          <a:p>
            <a:endParaRPr lang="en-US" dirty="0"/>
          </a:p>
        </p:txBody>
      </p:sp>
      <p:cxnSp>
        <p:nvCxnSpPr>
          <p:cNvPr id="23" name="Straight Connector 22"/>
          <p:cNvCxnSpPr/>
          <p:nvPr/>
        </p:nvCxnSpPr>
        <p:spPr>
          <a:xfrm rot="5400000">
            <a:off x="3770312" y="3619500"/>
            <a:ext cx="4800600" cy="1588"/>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IN" sz="2000" dirty="0" smtClean="0"/>
          </a:p>
          <a:p>
            <a:endParaRPr lang="en-US" sz="2000" dirty="0" smtClean="0"/>
          </a:p>
          <a:p>
            <a:endParaRPr lang="en-IN" sz="2000" dirty="0" smtClean="0"/>
          </a:p>
          <a:p>
            <a:endParaRPr lang="en-US" sz="2000" dirty="0" smtClean="0">
              <a:solidFill>
                <a:schemeClr val="accent6">
                  <a:lumMod val="50000"/>
                </a:schemeClr>
              </a:solidFill>
            </a:endParaRPr>
          </a:p>
          <a:p>
            <a:endParaRPr lang="en-US" sz="2000" dirty="0" smtClean="0">
              <a:solidFill>
                <a:schemeClr val="accent6">
                  <a:lumMod val="50000"/>
                </a:schemeClr>
              </a:solidFill>
            </a:endParaRPr>
          </a:p>
          <a:p>
            <a:pPr>
              <a:lnSpc>
                <a:spcPct val="150000"/>
              </a:lnSpc>
            </a:pPr>
            <a:r>
              <a:rPr lang="en-IN" sz="2000" dirty="0" smtClean="0"/>
              <a:t>The first two are called </a:t>
            </a:r>
            <a:r>
              <a:rPr lang="en-IN" sz="2000" b="1" dirty="0" smtClean="0">
                <a:solidFill>
                  <a:srgbClr val="002060"/>
                </a:solidFill>
              </a:rPr>
              <a:t>interactive modes </a:t>
            </a:r>
            <a:r>
              <a:rPr lang="en-IN" sz="2000" dirty="0" smtClean="0"/>
              <a:t>where we can type the program </a:t>
            </a:r>
            <a:r>
              <a:rPr lang="en-IN" sz="2000" b="1" dirty="0" smtClean="0"/>
              <a:t>one line at a time </a:t>
            </a:r>
            <a:r>
              <a:rPr lang="en-IN" sz="2000" dirty="0" smtClean="0"/>
              <a:t>and the PVM executes it immediately .</a:t>
            </a:r>
          </a:p>
          <a:p>
            <a:pPr>
              <a:lnSpc>
                <a:spcPct val="150000"/>
              </a:lnSpc>
            </a:pPr>
            <a:r>
              <a:rPr lang="en-IN" sz="2000" dirty="0" smtClean="0"/>
              <a:t>The last one is called </a:t>
            </a:r>
            <a:r>
              <a:rPr lang="en-IN" sz="2000" b="1" dirty="0" smtClean="0">
                <a:solidFill>
                  <a:srgbClr val="002060"/>
                </a:solidFill>
              </a:rPr>
              <a:t>non- interactive mode </a:t>
            </a:r>
            <a:r>
              <a:rPr lang="en-IN" sz="2000" dirty="0" smtClean="0"/>
              <a:t>where we ask the PVM to execute our program after typing the entire program.</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4212" y="1143000"/>
            <a:ext cx="10287000" cy="1846659"/>
          </a:xfrm>
          <a:prstGeom prst="rect">
            <a:avLst/>
          </a:prstGeom>
          <a:noFill/>
        </p:spPr>
        <p:txBody>
          <a:bodyPr wrap="square" rtlCol="0">
            <a:spAutoFit/>
          </a:bodyPr>
          <a:lstStyle/>
          <a:p>
            <a:r>
              <a:rPr lang="en-IN" sz="2400" dirty="0" smtClean="0"/>
              <a:t>There are three ways of executing a python Program.</a:t>
            </a:r>
            <a:endParaRPr lang="en-US" sz="2400" dirty="0" smtClean="0"/>
          </a:p>
          <a:p>
            <a:pPr marL="800100" lvl="1" indent="-342900">
              <a:buFont typeface="+mj-lt"/>
              <a:buAutoNum type="arabicPeriod"/>
            </a:pPr>
            <a:r>
              <a:rPr lang="en-IN" sz="2400" dirty="0" smtClean="0"/>
              <a:t>Using Python’s command Line window</a:t>
            </a:r>
            <a:endParaRPr lang="en-US" sz="2400" dirty="0" smtClean="0"/>
          </a:p>
          <a:p>
            <a:pPr marL="800100" lvl="1" indent="-342900">
              <a:buFont typeface="+mj-lt"/>
              <a:buAutoNum type="arabicPeriod"/>
            </a:pPr>
            <a:r>
              <a:rPr lang="en-IN" sz="2400" dirty="0" smtClean="0"/>
              <a:t>Using Python’s IDLE graphics window</a:t>
            </a:r>
            <a:endParaRPr lang="en-US" sz="2400" dirty="0" smtClean="0"/>
          </a:p>
          <a:p>
            <a:pPr marL="800100" lvl="1" indent="-342900">
              <a:buFont typeface="+mj-lt"/>
              <a:buAutoNum type="arabicPeriod"/>
            </a:pPr>
            <a:r>
              <a:rPr lang="en-IN" sz="2400" dirty="0" smtClean="0"/>
              <a:t>Directly from System prompt</a:t>
            </a:r>
            <a:endParaRPr lang="en-US" sz="2400"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r>
              <a:rPr lang="en-IN" sz="2000" b="1" dirty="0" smtClean="0"/>
              <a:t>Using Python’s Command Line Window</a:t>
            </a:r>
            <a:endParaRPr lang="en-US" sz="2000" dirty="0" smtClean="0"/>
          </a:p>
          <a:p>
            <a:r>
              <a:rPr lang="en-IN" sz="2000" dirty="0" smtClean="0"/>
              <a:t>This will open python’s command line window. </a:t>
            </a:r>
          </a:p>
          <a:p>
            <a:r>
              <a:rPr lang="en-IN" sz="2000" dirty="0" smtClean="0"/>
              <a:t>We can see &gt;&gt;&gt; symbol which is called python prompt. </a:t>
            </a:r>
          </a:p>
          <a:p>
            <a:r>
              <a:rPr lang="en-IN" sz="2000" dirty="0" smtClean="0"/>
              <a:t>Type our first python program at the      &gt;&gt;&gt;prompt, as shown in below figure</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US" sz="2000" dirty="0" smtClean="0"/>
          </a:p>
          <a:p>
            <a:r>
              <a:rPr lang="en-IN" sz="2000" dirty="0" smtClean="0"/>
              <a:t>After typing the last line and pressing the Enter button, we can see the result of our program. After that, type exit() or quit() at the python prompt. This will terminate the PVM and close the window.</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Users\Nanii\Pictures\Python cmd line window.PNG"/>
          <p:cNvPicPr/>
          <p:nvPr/>
        </p:nvPicPr>
        <p:blipFill>
          <a:blip r:embed="rId2">
            <a:extLst>
              <a:ext uri="{28A0092B-C50C-407E-A947-70E740481C1C}">
                <a14:useLocalDpi xmlns:a14="http://schemas.microsoft.com/office/drawing/2010/main" val="0"/>
              </a:ext>
            </a:extLst>
          </a:blip>
          <a:srcRect b="42944"/>
          <a:stretch>
            <a:fillRect/>
          </a:stretch>
        </p:blipFill>
        <p:spPr bwMode="auto">
          <a:xfrm>
            <a:off x="2589212" y="2514600"/>
            <a:ext cx="6172200" cy="2819400"/>
          </a:xfrm>
          <a:prstGeom prst="rect">
            <a:avLst/>
          </a:prstGeom>
          <a:noFill/>
          <a:ln>
            <a:no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r>
              <a:rPr lang="en-IN" sz="2000" b="1" dirty="0" smtClean="0"/>
              <a:t>Using Python’s IDLE Graphics Window</a:t>
            </a:r>
            <a:endParaRPr lang="en-US" sz="2000" dirty="0" smtClean="0"/>
          </a:p>
          <a:p>
            <a:r>
              <a:rPr lang="en-IN" sz="2000" dirty="0" smtClean="0"/>
              <a:t>It is possible to execute a python program by going to Integrated Development Environment (IDE)which provides graphical interface to the user. Click the Python’s IDLE icon. That will open the python’s IDLE window. </a:t>
            </a:r>
            <a:endParaRPr lang="en-US" sz="2000" dirty="0" smtClean="0"/>
          </a:p>
          <a:p>
            <a:r>
              <a:rPr lang="en-IN" sz="2000" dirty="0" smtClean="0"/>
              <a:t>Type the program and entering the last line, we can see the result, as show in below figure</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Users\Nanii\Pictures\python IDLE shell window.PNG"/>
          <p:cNvPicPr/>
          <p:nvPr/>
        </p:nvPicPr>
        <p:blipFill>
          <a:blip r:embed="rId2">
            <a:extLst>
              <a:ext uri="{28A0092B-C50C-407E-A947-70E740481C1C}">
                <a14:useLocalDpi xmlns:a14="http://schemas.microsoft.com/office/drawing/2010/main" val="0"/>
              </a:ext>
            </a:extLst>
          </a:blip>
          <a:srcRect r="37514"/>
          <a:stretch>
            <a:fillRect/>
          </a:stretch>
        </p:blipFill>
        <p:spPr bwMode="auto">
          <a:xfrm>
            <a:off x="760412" y="2895600"/>
            <a:ext cx="5791200" cy="2819400"/>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r>
              <a:rPr lang="en-IN" sz="2000" dirty="0" smtClean="0"/>
              <a:t>When the programmer wants to type a big program, then the best way is to use the file -&gt;New file option in the IDLE window. </a:t>
            </a:r>
          </a:p>
          <a:p>
            <a:r>
              <a:rPr lang="en-IN" sz="2000" dirty="0" smtClean="0"/>
              <a:t>Then it opens a new window where we can type the entire program, as shown in below figure </a:t>
            </a: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Users\Nanii\Pictures\typing a big program in idle window.PNG"/>
          <p:cNvPicPr/>
          <p:nvPr/>
        </p:nvPicPr>
        <p:blipFill>
          <a:blip r:embed="rId2">
            <a:extLst>
              <a:ext uri="{28A0092B-C50C-407E-A947-70E740481C1C}">
                <a14:useLocalDpi xmlns:a14="http://schemas.microsoft.com/office/drawing/2010/main" val="0"/>
              </a:ext>
            </a:extLst>
          </a:blip>
          <a:srcRect/>
          <a:stretch>
            <a:fillRect/>
          </a:stretch>
        </p:blipFill>
        <p:spPr bwMode="auto">
          <a:xfrm>
            <a:off x="760412" y="2209800"/>
            <a:ext cx="6172200" cy="38862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r>
              <a:rPr lang="en-IN" sz="2000" dirty="0" smtClean="0"/>
              <a:t>After typing the program, save it by clicking File-&gt;Save in the program window and then type a file name and .</a:t>
            </a:r>
            <a:r>
              <a:rPr lang="en-IN" sz="2000" dirty="0" err="1" smtClean="0"/>
              <a:t>py</a:t>
            </a:r>
            <a:r>
              <a:rPr lang="en-IN" sz="2000" dirty="0" smtClean="0"/>
              <a:t> as extension name in a directory. This is shown in below figure </a:t>
            </a:r>
            <a:endParaRPr lang="en-US" sz="2000" dirty="0" smtClean="0"/>
          </a:p>
          <a:p>
            <a:endParaRPr lang="en-US" sz="2000" dirty="0" smtClean="0">
              <a:solidFill>
                <a:schemeClr val="accent6">
                  <a:lumMod val="50000"/>
                </a:schemeClr>
              </a:solidFill>
            </a:endParaRPr>
          </a:p>
          <a:p>
            <a:r>
              <a:rPr lang="en-IN" sz="2000" dirty="0" smtClean="0"/>
              <a:t>We can compile and run the program by using the options File Run -&gt; Run module or by simply pressing F5 the button on the keyboard. A new window will open where the results are displayed, as shown in figure</a:t>
            </a:r>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Users\Nanii\Pictures\Screenshots\Screenshot (19).png"/>
          <p:cNvPicPr/>
          <p:nvPr/>
        </p:nvPicPr>
        <p:blipFill>
          <a:blip r:embed="rId2">
            <a:extLst>
              <a:ext uri="{28A0092B-C50C-407E-A947-70E740481C1C}">
                <a14:useLocalDpi xmlns:a14="http://schemas.microsoft.com/office/drawing/2010/main" val="0"/>
              </a:ext>
            </a:extLst>
          </a:blip>
          <a:srcRect/>
          <a:stretch>
            <a:fillRect/>
          </a:stretch>
        </p:blipFill>
        <p:spPr bwMode="auto">
          <a:xfrm>
            <a:off x="2817812" y="2895600"/>
            <a:ext cx="7848600" cy="3276600"/>
          </a:xfrm>
          <a:prstGeom prst="rect">
            <a:avLst/>
          </a:prstGeom>
          <a:noFill/>
          <a:ln>
            <a:no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r>
              <a:rPr lang="en-IN" sz="2000" b="1" dirty="0" smtClean="0"/>
              <a:t>Running Directly from System Prompt </a:t>
            </a:r>
            <a:endParaRPr lang="en-US" sz="2000" dirty="0" smtClean="0"/>
          </a:p>
          <a:p>
            <a:r>
              <a:rPr lang="en-IN" sz="2000" dirty="0" smtClean="0"/>
              <a:t>In Most programming environments like Java or </a:t>
            </a:r>
            <a:r>
              <a:rPr lang="en-IN" sz="2000" dirty="0" err="1" smtClean="0"/>
              <a:t>.Net</a:t>
            </a:r>
            <a:r>
              <a:rPr lang="en-IN" sz="2000" dirty="0" smtClean="0"/>
              <a:t>, we can generally type the program in a text editor like Notepad or </a:t>
            </a:r>
            <a:r>
              <a:rPr lang="en-IN" sz="2000" dirty="0" err="1" smtClean="0"/>
              <a:t>EditPlus</a:t>
            </a:r>
            <a:r>
              <a:rPr lang="en-IN" sz="2000" dirty="0" smtClean="0"/>
              <a:t>. </a:t>
            </a:r>
          </a:p>
          <a:p>
            <a:r>
              <a:rPr lang="en-IN" sz="2000" dirty="0" smtClean="0"/>
              <a:t>After typing the entire program, as we save it and then call the compiler to compile the program. </a:t>
            </a:r>
          </a:p>
          <a:p>
            <a:endParaRPr lang="en-IN" sz="2000" dirty="0" smtClean="0">
              <a:solidFill>
                <a:schemeClr val="accent6">
                  <a:lumMod val="50000"/>
                </a:schemeClr>
              </a:solidFill>
            </a:endParaRPr>
          </a:p>
          <a:p>
            <a:r>
              <a:rPr lang="en-IN" sz="2000" dirty="0" smtClean="0"/>
              <a:t>Let’s perform the following steps to run the program directly from the system prompt:</a:t>
            </a:r>
          </a:p>
          <a:p>
            <a:pPr marL="457200" lvl="0" indent="-457200">
              <a:buFont typeface="+mj-lt"/>
              <a:buAutoNum type="arabicPeriod"/>
            </a:pPr>
            <a:r>
              <a:rPr lang="en-IN" sz="2000" dirty="0" smtClean="0"/>
              <a:t>Open a text editor and type the programs, as shown in below figure </a:t>
            </a:r>
            <a:endParaRPr lang="en-US" sz="2000" dirty="0" smtClean="0"/>
          </a:p>
          <a:p>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Users\Nanii\Pictures\Screenshots\Screenshot (20).png"/>
          <p:cNvPicPr/>
          <p:nvPr/>
        </p:nvPicPr>
        <p:blipFill>
          <a:blip r:embed="rId2">
            <a:extLst>
              <a:ext uri="{28A0092B-C50C-407E-A947-70E740481C1C}">
                <a14:useLocalDpi xmlns:a14="http://schemas.microsoft.com/office/drawing/2010/main" val="0"/>
              </a:ext>
            </a:extLst>
          </a:blip>
          <a:srcRect r="41382" b="60331"/>
          <a:stretch>
            <a:fillRect/>
          </a:stretch>
        </p:blipFill>
        <p:spPr bwMode="auto">
          <a:xfrm>
            <a:off x="1065212" y="3733800"/>
            <a:ext cx="3733800" cy="190500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pPr lvl="0"/>
            <a:r>
              <a:rPr lang="en-IN" sz="2000" dirty="0" smtClean="0"/>
              <a:t>Save the program by clicking File -&gt; Save as. Type the program name as “</a:t>
            </a:r>
            <a:r>
              <a:rPr lang="en-IN" sz="2000" dirty="0" err="1" smtClean="0"/>
              <a:t>first.py”,as</a:t>
            </a:r>
            <a:r>
              <a:rPr lang="en-IN" sz="2000" dirty="0" smtClean="0"/>
              <a:t> shown in below figure  </a:t>
            </a:r>
            <a:endParaRPr lang="en-US" sz="2000" dirty="0" smtClean="0"/>
          </a:p>
          <a:p>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Users\Nanii\Pictures\saving a py program in dir.PNG"/>
          <p:cNvPicPr/>
          <p:nvPr/>
        </p:nvPicPr>
        <p:blipFill>
          <a:blip r:embed="rId2">
            <a:extLst>
              <a:ext uri="{28A0092B-C50C-407E-A947-70E740481C1C}">
                <a14:useLocalDpi xmlns:a14="http://schemas.microsoft.com/office/drawing/2010/main" val="0"/>
              </a:ext>
            </a:extLst>
          </a:blip>
          <a:srcRect/>
          <a:stretch>
            <a:fillRect/>
          </a:stretch>
        </p:blipFill>
        <p:spPr bwMode="auto">
          <a:xfrm>
            <a:off x="760412" y="1905000"/>
            <a:ext cx="5731510" cy="4001412"/>
          </a:xfrm>
          <a:prstGeom prst="rect">
            <a:avLst/>
          </a:prstGeom>
          <a:noFill/>
          <a:ln>
            <a:noFill/>
          </a:ln>
        </p:spPr>
      </p:pic>
      <p:sp>
        <p:nvSpPr>
          <p:cNvPr id="16" name="TextBox 15"/>
          <p:cNvSpPr txBox="1"/>
          <p:nvPr/>
        </p:nvSpPr>
        <p:spPr>
          <a:xfrm>
            <a:off x="6780212" y="1905000"/>
            <a:ext cx="4800600" cy="2554545"/>
          </a:xfrm>
          <a:prstGeom prst="rect">
            <a:avLst/>
          </a:prstGeom>
          <a:noFill/>
        </p:spPr>
        <p:txBody>
          <a:bodyPr wrap="square" rtlCol="0">
            <a:spAutoFit/>
          </a:bodyPr>
          <a:lstStyle/>
          <a:p>
            <a:r>
              <a:rPr lang="en-IN" sz="2000" dirty="0" smtClean="0"/>
              <a:t>All the python programs should be have .</a:t>
            </a:r>
            <a:r>
              <a:rPr lang="en-IN" sz="2000" dirty="0" err="1" smtClean="0"/>
              <a:t>py</a:t>
            </a:r>
            <a:r>
              <a:rPr lang="en-IN" sz="2000" dirty="0" smtClean="0"/>
              <a:t> as the file name extension.</a:t>
            </a:r>
            <a:endParaRPr lang="en-US" sz="2000" dirty="0" smtClean="0"/>
          </a:p>
          <a:p>
            <a:endParaRPr lang="en-IN" sz="2000" dirty="0" smtClean="0"/>
          </a:p>
          <a:p>
            <a:r>
              <a:rPr lang="en-IN" sz="2000" dirty="0" smtClean="0"/>
              <a:t>3. Open the command prompt (or DOS prompt) window and go to that directory where the program is saved. </a:t>
            </a:r>
          </a:p>
          <a:p>
            <a:r>
              <a:rPr lang="en-IN" sz="2000" dirty="0" smtClean="0"/>
              <a:t>  This can be done by typing COMMAND or CMD commands at start-&gt; Run</a:t>
            </a:r>
            <a:r>
              <a:rPr lang="en-IN" dirty="0" smtClean="0"/>
              <a:t>.</a:t>
            </a:r>
            <a:endParaRPr lang="en-US" dirty="0"/>
          </a:p>
        </p:txBody>
      </p:sp>
      <p:pic>
        <p:nvPicPr>
          <p:cNvPr id="17" name="Picture 16" descr="C:\Users\Nanii\Pictures\going to dos prompt.PNG"/>
          <p:cNvPicPr/>
          <p:nvPr/>
        </p:nvPicPr>
        <p:blipFill>
          <a:blip r:embed="rId3">
            <a:extLst>
              <a:ext uri="{28A0092B-C50C-407E-A947-70E740481C1C}">
                <a14:useLocalDpi xmlns:a14="http://schemas.microsoft.com/office/drawing/2010/main" val="0"/>
              </a:ext>
            </a:extLst>
          </a:blip>
          <a:srcRect/>
          <a:stretch>
            <a:fillRect/>
          </a:stretch>
        </p:blipFill>
        <p:spPr bwMode="auto">
          <a:xfrm>
            <a:off x="7389812" y="4572000"/>
            <a:ext cx="3429000" cy="14478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441" y="1066800"/>
            <a:ext cx="10969943" cy="5257799"/>
          </a:xfrm>
        </p:spPr>
        <p:txBody>
          <a:bodyPr>
            <a:normAutofit/>
          </a:bodyPr>
          <a:lstStyle/>
          <a:p>
            <a:pPr>
              <a:buNone/>
            </a:pPr>
            <a:endParaRPr lang="en-US" sz="1800" b="1" u="sng" dirty="0" smtClean="0">
              <a:solidFill>
                <a:srgbClr val="00B050"/>
              </a:solidFill>
            </a:endParaRPr>
          </a:p>
          <a:p>
            <a:pPr>
              <a:buNone/>
            </a:pPr>
            <a:r>
              <a:rPr lang="en-US" sz="1800" b="1" u="sng" dirty="0" smtClean="0">
                <a:solidFill>
                  <a:srgbClr val="7030A0"/>
                </a:solidFill>
              </a:rPr>
              <a:t>TEXT </a:t>
            </a:r>
            <a:r>
              <a:rPr lang="en-US" sz="1800" b="1" u="sng" dirty="0">
                <a:solidFill>
                  <a:srgbClr val="7030A0"/>
                </a:solidFill>
              </a:rPr>
              <a:t>BOOKS</a:t>
            </a:r>
            <a:endParaRPr lang="en-US" sz="1800" u="sng" dirty="0">
              <a:solidFill>
                <a:srgbClr val="7030A0"/>
              </a:solidFill>
            </a:endParaRPr>
          </a:p>
          <a:p>
            <a:pPr lvl="0">
              <a:buFont typeface="Wingdings" pitchFamily="2" charset="2"/>
              <a:buChar char="ü"/>
            </a:pPr>
            <a:r>
              <a:rPr lang="en-US" sz="1800" dirty="0"/>
              <a:t>R. </a:t>
            </a:r>
            <a:r>
              <a:rPr lang="en-US" sz="1800" dirty="0" err="1"/>
              <a:t>Nageswara</a:t>
            </a:r>
            <a:r>
              <a:rPr lang="en-US" sz="1800" dirty="0"/>
              <a:t> </a:t>
            </a:r>
            <a:r>
              <a:rPr lang="en-US" sz="1800" dirty="0" err="1"/>
              <a:t>Rao</a:t>
            </a:r>
            <a:r>
              <a:rPr lang="en-US" sz="1800" dirty="0"/>
              <a:t>, “Core Python Programming”, dream tech</a:t>
            </a:r>
          </a:p>
          <a:p>
            <a:pPr lvl="0">
              <a:buFont typeface="Wingdings" pitchFamily="2" charset="2"/>
              <a:buChar char="ü"/>
            </a:pPr>
            <a:r>
              <a:rPr lang="en-US" sz="1800" dirty="0"/>
              <a:t>Data structures and algorithms in python by </a:t>
            </a:r>
            <a:r>
              <a:rPr lang="en-US" sz="1800" dirty="0" err="1"/>
              <a:t>michael</a:t>
            </a:r>
            <a:r>
              <a:rPr lang="en-US" sz="1800" dirty="0"/>
              <a:t> t. </a:t>
            </a:r>
            <a:r>
              <a:rPr lang="en-US" sz="1800" dirty="0" err="1"/>
              <a:t>goodrich</a:t>
            </a:r>
            <a:endParaRPr lang="en-US" sz="1800" dirty="0"/>
          </a:p>
          <a:p>
            <a:pPr lvl="0">
              <a:buFont typeface="Wingdings" pitchFamily="2" charset="2"/>
              <a:buChar char="ü"/>
            </a:pPr>
            <a:r>
              <a:rPr lang="en-US" sz="1800" dirty="0"/>
              <a:t>Allen B. Downey, ``Think Python: How to Think like a Computer Scientist‘‘, 2nd edition, Updated for Python 3, </a:t>
            </a:r>
            <a:r>
              <a:rPr lang="en-US" sz="1800" dirty="0" err="1"/>
              <a:t>Shroff</a:t>
            </a:r>
            <a:r>
              <a:rPr lang="en-US" sz="1800" dirty="0"/>
              <a:t>/O‘Reilly Publishers, 2016.</a:t>
            </a:r>
          </a:p>
          <a:p>
            <a:pPr lvl="0">
              <a:buFont typeface="Wingdings" pitchFamily="2" charset="2"/>
              <a:buChar char="ü"/>
            </a:pPr>
            <a:r>
              <a:rPr lang="en-US" sz="1800" dirty="0"/>
              <a:t>Python Programming: A Modern Approach, </a:t>
            </a:r>
            <a:r>
              <a:rPr lang="en-US" sz="1800" dirty="0" err="1"/>
              <a:t>Vamsi</a:t>
            </a:r>
            <a:r>
              <a:rPr lang="en-US" sz="1800" dirty="0"/>
              <a:t> </a:t>
            </a:r>
            <a:r>
              <a:rPr lang="en-US" sz="1800" dirty="0" err="1"/>
              <a:t>Kurama</a:t>
            </a:r>
            <a:r>
              <a:rPr lang="en-US" sz="1800" dirty="0"/>
              <a:t>, Pearson</a:t>
            </a:r>
          </a:p>
          <a:p>
            <a:pPr lvl="0">
              <a:buFont typeface="Wingdings" pitchFamily="2" charset="2"/>
              <a:buChar char="ü"/>
            </a:pPr>
            <a:r>
              <a:rPr lang="en-US" sz="1800" dirty="0"/>
              <a:t>Data Structures and Algorithmic Thinking with Python by </a:t>
            </a:r>
            <a:r>
              <a:rPr lang="en-US" sz="1800" dirty="0" err="1"/>
              <a:t>Narasimha</a:t>
            </a:r>
            <a:r>
              <a:rPr lang="en-US" sz="1800" dirty="0"/>
              <a:t> </a:t>
            </a:r>
            <a:r>
              <a:rPr lang="en-US" sz="1800" dirty="0" err="1"/>
              <a:t>Karumanchi</a:t>
            </a:r>
            <a:endParaRPr lang="en-US" sz="1800" dirty="0"/>
          </a:p>
          <a:p>
            <a:pPr>
              <a:buNone/>
            </a:pPr>
            <a:endParaRPr lang="en-US" sz="1800" b="1" u="sng" dirty="0" smtClean="0">
              <a:solidFill>
                <a:srgbClr val="00B050"/>
              </a:solidFill>
            </a:endParaRPr>
          </a:p>
          <a:p>
            <a:pPr>
              <a:buNone/>
            </a:pPr>
            <a:r>
              <a:rPr lang="en-US" sz="1800" b="1" u="sng" dirty="0" smtClean="0">
                <a:solidFill>
                  <a:schemeClr val="tx2">
                    <a:lumMod val="75000"/>
                  </a:schemeClr>
                </a:solidFill>
              </a:rPr>
              <a:t>REFERENCE </a:t>
            </a:r>
            <a:r>
              <a:rPr lang="en-US" sz="1800" b="1" u="sng" dirty="0">
                <a:solidFill>
                  <a:schemeClr val="tx2">
                    <a:lumMod val="75000"/>
                  </a:schemeClr>
                </a:solidFill>
              </a:rPr>
              <a:t>BOOKS:</a:t>
            </a:r>
            <a:endParaRPr lang="en-US" sz="1800" u="sng" dirty="0">
              <a:solidFill>
                <a:schemeClr val="tx2">
                  <a:lumMod val="75000"/>
                </a:schemeClr>
              </a:solidFill>
            </a:endParaRPr>
          </a:p>
          <a:p>
            <a:pPr>
              <a:buFont typeface="Wingdings" pitchFamily="2" charset="2"/>
              <a:buChar char="ü"/>
            </a:pPr>
            <a:r>
              <a:rPr lang="en-US" sz="1800" dirty="0"/>
              <a:t>Core Python Programming, </a:t>
            </a:r>
            <a:r>
              <a:rPr lang="en-US" sz="1800" dirty="0" err="1"/>
              <a:t>W.Chun</a:t>
            </a:r>
            <a:r>
              <a:rPr lang="en-US" sz="1800" dirty="0"/>
              <a:t>, Pearson.</a:t>
            </a:r>
          </a:p>
          <a:p>
            <a:pPr>
              <a:buFont typeface="Wingdings" pitchFamily="2" charset="2"/>
              <a:buChar char="ü"/>
            </a:pPr>
            <a:r>
              <a:rPr lang="en-US" sz="1800" dirty="0"/>
              <a:t>Introduction to Python, Kenneth A. Lambert, </a:t>
            </a:r>
            <a:r>
              <a:rPr lang="en-US" sz="1800" dirty="0" err="1"/>
              <a:t>Cengage</a:t>
            </a:r>
            <a:endParaRPr lang="en-US" sz="1800" dirty="0"/>
          </a:p>
          <a:p>
            <a:pPr>
              <a:buFont typeface="Wingdings" pitchFamily="2" charset="2"/>
              <a:buChar char="ü"/>
            </a:pPr>
            <a:r>
              <a:rPr lang="en-US" sz="1800" dirty="0"/>
              <a:t>Learning Python, Mark Lutz, </a:t>
            </a:r>
            <a:r>
              <a:rPr lang="en-US" sz="1800" dirty="0" err="1"/>
              <a:t>Orielly</a:t>
            </a:r>
            <a:endParaRPr lang="en-US" sz="1800" dirty="0"/>
          </a:p>
          <a:p>
            <a:endParaRPr lang="en-US" dirty="0"/>
          </a:p>
        </p:txBody>
      </p:sp>
      <p:sp>
        <p:nvSpPr>
          <p:cNvPr id="4" name="Title 1"/>
          <p:cNvSpPr txBox="1">
            <a:spLocks/>
          </p:cNvSpPr>
          <p:nvPr/>
        </p:nvSpPr>
        <p:spPr>
          <a:xfrm>
            <a:off x="684212" y="228600"/>
            <a:ext cx="2665571" cy="6096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Syllabus</a:t>
            </a:r>
          </a:p>
        </p:txBody>
      </p:sp>
      <p:grpSp>
        <p:nvGrpSpPr>
          <p:cNvPr id="5" name="Group 4"/>
          <p:cNvGrpSpPr/>
          <p:nvPr/>
        </p:nvGrpSpPr>
        <p:grpSpPr>
          <a:xfrm>
            <a:off x="455612" y="914400"/>
            <a:ext cx="3118003" cy="85698"/>
            <a:chOff x="261765" y="700096"/>
            <a:chExt cx="3889600" cy="98406"/>
          </a:xfrm>
        </p:grpSpPr>
        <p:cxnSp>
          <p:nvCxnSpPr>
            <p:cNvPr id="6" name="Straight Connector 5"/>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7" name="Oval 6"/>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303212" y="1371600"/>
            <a:ext cx="11582400" cy="47244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pPr marL="457200" lvl="0" indent="-457200">
              <a:buAutoNum type="arabicPeriod" startAt="4"/>
            </a:pPr>
            <a:r>
              <a:rPr lang="en-IN" sz="2000" dirty="0" smtClean="0"/>
              <a:t>Go to that directory where our python program is saved. </a:t>
            </a:r>
          </a:p>
          <a:p>
            <a:pPr marL="457200" lvl="0" indent="-457200">
              <a:buNone/>
            </a:pPr>
            <a:r>
              <a:rPr lang="en-IN" sz="2000" dirty="0" smtClean="0"/>
              <a:t>         Suppose, we have saved our program in ‘F:’ drive and in the ‘python codes’ directory. </a:t>
            </a:r>
          </a:p>
          <a:p>
            <a:pPr marL="457200" lvl="0" indent="-457200">
              <a:buNone/>
            </a:pPr>
            <a:r>
              <a:rPr lang="en-IN" sz="2000" dirty="0" smtClean="0"/>
              <a:t>          Now, change the directory to  F:\python codes using the CD (change Directory to) command as:</a:t>
            </a:r>
            <a:endParaRPr lang="en-US" sz="2000" dirty="0" smtClean="0"/>
          </a:p>
          <a:p>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C:\Users\Nanii\Pictures\dir.PNG"/>
          <p:cNvPicPr/>
          <p:nvPr/>
        </p:nvPicPr>
        <p:blipFill>
          <a:blip r:embed="rId2">
            <a:extLst>
              <a:ext uri="{28A0092B-C50C-407E-A947-70E740481C1C}">
                <a14:useLocalDpi xmlns:a14="http://schemas.microsoft.com/office/drawing/2010/main" val="0"/>
              </a:ext>
            </a:extLst>
          </a:blip>
          <a:srcRect/>
          <a:stretch>
            <a:fillRect/>
          </a:stretch>
        </p:blipFill>
        <p:spPr bwMode="auto">
          <a:xfrm>
            <a:off x="1293812" y="2286000"/>
            <a:ext cx="4572000" cy="1295400"/>
          </a:xfrm>
          <a:prstGeom prst="rect">
            <a:avLst/>
          </a:prstGeom>
          <a:noFill/>
          <a:ln>
            <a:noFill/>
          </a:ln>
        </p:spPr>
      </p:pic>
      <p:pic>
        <p:nvPicPr>
          <p:cNvPr id="19" name="Picture 18" descr="C:\Users\Nanii\Pictures\entering the dir where py programs r saved.PNG"/>
          <p:cNvPicPr/>
          <p:nvPr/>
        </p:nvPicPr>
        <p:blipFill>
          <a:blip r:embed="rId3">
            <a:extLst>
              <a:ext uri="{28A0092B-C50C-407E-A947-70E740481C1C}">
                <a14:useLocalDpi xmlns:a14="http://schemas.microsoft.com/office/drawing/2010/main" val="0"/>
              </a:ext>
            </a:extLst>
          </a:blip>
          <a:srcRect/>
          <a:stretch>
            <a:fillRect/>
          </a:stretch>
        </p:blipFill>
        <p:spPr bwMode="auto">
          <a:xfrm>
            <a:off x="6094412" y="2438400"/>
            <a:ext cx="5731510" cy="4031844"/>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5257800"/>
          </a:xfrm>
        </p:spPr>
        <p:txBody>
          <a:bodyPr>
            <a:normAutofit/>
          </a:bodyPr>
          <a:lstStyle/>
          <a:p>
            <a:endParaRPr lang="en-US" sz="2000" dirty="0" smtClean="0"/>
          </a:p>
          <a:p>
            <a:r>
              <a:rPr lang="en-IN" sz="2000" dirty="0" smtClean="0"/>
              <a:t>Lets now execute the first.py program by calling the python command. </a:t>
            </a:r>
          </a:p>
          <a:p>
            <a:endParaRPr lang="en-IN" sz="2000" dirty="0" smtClean="0"/>
          </a:p>
          <a:p>
            <a:r>
              <a:rPr lang="en-IN" sz="2000" dirty="0" smtClean="0"/>
              <a:t>For this purpose type python along with the file name at the command prompt windows as:</a:t>
            </a:r>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endParaRPr lang="en-IN" sz="2000" dirty="0" smtClean="0"/>
          </a:p>
          <a:p>
            <a:r>
              <a:rPr lang="en-IN" sz="2000" dirty="0" smtClean="0"/>
              <a:t> To close the command prompt window we can type exit as:</a:t>
            </a:r>
            <a:endParaRPr lang="en-US" sz="2000" dirty="0" smtClean="0"/>
          </a:p>
          <a:p>
            <a:endParaRPr lang="en-US" sz="2000" dirty="0" smtClean="0"/>
          </a:p>
          <a:p>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Executing a Python Program</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1816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Users\Nanii\Pictures\Running the py prm in prompt.PNG"/>
          <p:cNvPicPr/>
          <p:nvPr/>
        </p:nvPicPr>
        <p:blipFill>
          <a:blip r:embed="rId2">
            <a:extLst>
              <a:ext uri="{28A0092B-C50C-407E-A947-70E740481C1C}">
                <a14:useLocalDpi xmlns:a14="http://schemas.microsoft.com/office/drawing/2010/main" val="0"/>
              </a:ext>
            </a:extLst>
          </a:blip>
          <a:srcRect/>
          <a:stretch>
            <a:fillRect/>
          </a:stretch>
        </p:blipFill>
        <p:spPr bwMode="auto">
          <a:xfrm>
            <a:off x="1065212" y="2514600"/>
            <a:ext cx="5731510" cy="2833467"/>
          </a:xfrm>
          <a:prstGeom prst="rect">
            <a:avLst/>
          </a:prstGeom>
          <a:noFill/>
          <a:ln>
            <a:noFill/>
          </a:ln>
        </p:spPr>
      </p:pic>
      <p:pic>
        <p:nvPicPr>
          <p:cNvPr id="16" name="Picture 15" descr="C:\Users\Nanii\Pictures\exit.PNG"/>
          <p:cNvPicPr/>
          <p:nvPr/>
        </p:nvPicPr>
        <p:blipFill>
          <a:blip r:embed="rId3">
            <a:extLst>
              <a:ext uri="{28A0092B-C50C-407E-A947-70E740481C1C}">
                <a14:useLocalDpi xmlns:a14="http://schemas.microsoft.com/office/drawing/2010/main" val="0"/>
              </a:ext>
            </a:extLst>
          </a:blip>
          <a:srcRect/>
          <a:stretch>
            <a:fillRect/>
          </a:stretch>
        </p:blipFill>
        <p:spPr bwMode="auto">
          <a:xfrm>
            <a:off x="7542212" y="5638800"/>
            <a:ext cx="2667000" cy="4572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990600"/>
            <a:ext cx="11049000" cy="4953000"/>
          </a:xfrm>
        </p:spPr>
        <p:txBody>
          <a:bodyPr>
            <a:noAutofit/>
          </a:bodyPr>
          <a:lstStyle/>
          <a:p>
            <a:r>
              <a:rPr lang="en-US" sz="1800" b="1" dirty="0" err="1" smtClean="0"/>
              <a:t>NumPy</a:t>
            </a:r>
            <a:r>
              <a:rPr lang="en-US" sz="1800" dirty="0" smtClean="0"/>
              <a:t> (Numerical Python) is an open-source library for the Python programming language.</a:t>
            </a:r>
          </a:p>
          <a:p>
            <a:r>
              <a:rPr lang="en-US" sz="1800" dirty="0" smtClean="0"/>
              <a:t> It is used for </a:t>
            </a:r>
            <a:r>
              <a:rPr lang="en-US" sz="1800" b="1" i="1" dirty="0" smtClean="0">
                <a:solidFill>
                  <a:srgbClr val="7030A0"/>
                </a:solidFill>
              </a:rPr>
              <a:t>scientific computing and working with arrays</a:t>
            </a:r>
            <a:r>
              <a:rPr lang="en-US" sz="1800" dirty="0" smtClean="0"/>
              <a:t>.</a:t>
            </a:r>
          </a:p>
          <a:p>
            <a:r>
              <a:rPr lang="en-US" sz="1800" dirty="0" smtClean="0"/>
              <a:t>Apart from its multidimensional array object, it also provides high-level functioning tools for working with arrays</a:t>
            </a:r>
          </a:p>
          <a:p>
            <a:endParaRPr lang="en-US" sz="1050" dirty="0" smtClean="0"/>
          </a:p>
          <a:p>
            <a:r>
              <a:rPr lang="en-US" sz="1800" b="1" i="1" dirty="0" smtClean="0">
                <a:solidFill>
                  <a:srgbClr val="FF0000"/>
                </a:solidFill>
              </a:rPr>
              <a:t>Pip</a:t>
            </a:r>
            <a:r>
              <a:rPr lang="en-US" sz="1800" dirty="0" smtClean="0"/>
              <a:t> a package manager for installing and managing Python software packages.</a:t>
            </a:r>
            <a:endParaRPr lang="en-US" sz="1800" dirty="0" smtClean="0">
              <a:solidFill>
                <a:schemeClr val="accent6">
                  <a:lumMod val="50000"/>
                </a:schemeClr>
              </a:solidFill>
            </a:endParaRPr>
          </a:p>
          <a:p>
            <a:endParaRPr lang="en-US" sz="1050" dirty="0" smtClean="0"/>
          </a:p>
          <a:p>
            <a:r>
              <a:rPr lang="en-US" sz="1800" b="1" dirty="0" smtClean="0"/>
              <a:t>Verify </a:t>
            </a:r>
            <a:r>
              <a:rPr lang="en-US" sz="1800" b="1" dirty="0" err="1" smtClean="0"/>
              <a:t>NumPy</a:t>
            </a:r>
            <a:r>
              <a:rPr lang="en-US" sz="1800" b="1" dirty="0" smtClean="0"/>
              <a:t> Installation</a:t>
            </a:r>
          </a:p>
          <a:p>
            <a:r>
              <a:rPr lang="en-US" sz="1800" dirty="0" smtClean="0"/>
              <a:t>Use the </a:t>
            </a:r>
            <a:r>
              <a:rPr lang="en-US" sz="1800" b="1" dirty="0" smtClean="0"/>
              <a:t>show</a:t>
            </a:r>
            <a:r>
              <a:rPr lang="en-US" sz="1800" dirty="0" smtClean="0"/>
              <a:t> command to verify whether </a:t>
            </a:r>
            <a:r>
              <a:rPr lang="en-US" sz="1800" dirty="0" err="1" smtClean="0"/>
              <a:t>NumPy</a:t>
            </a:r>
            <a:r>
              <a:rPr lang="en-US" sz="1800" dirty="0" smtClean="0"/>
              <a:t> is now part of you Python packages:</a:t>
            </a:r>
          </a:p>
          <a:p>
            <a:pPr lvl="1"/>
            <a:r>
              <a:rPr lang="en-US" sz="1600" dirty="0" smtClean="0"/>
              <a:t>pip show </a:t>
            </a:r>
            <a:r>
              <a:rPr lang="en-US" sz="1600" dirty="0" err="1" smtClean="0"/>
              <a:t>numpy</a:t>
            </a:r>
            <a:endParaRPr lang="en-US" sz="1600" dirty="0" smtClean="0"/>
          </a:p>
          <a:p>
            <a:r>
              <a:rPr lang="en-US" sz="1800" dirty="0" smtClean="0"/>
              <a:t>The output should confirm you have </a:t>
            </a:r>
            <a:r>
              <a:rPr lang="en-US" sz="1800" dirty="0" err="1" smtClean="0"/>
              <a:t>NumPy</a:t>
            </a:r>
            <a:r>
              <a:rPr lang="en-US" sz="1800" dirty="0" smtClean="0"/>
              <a:t>, which version you are using, as well as where the package is stored.</a:t>
            </a:r>
          </a:p>
          <a:p>
            <a:endParaRPr lang="en-US" sz="1000" dirty="0" smtClean="0">
              <a:solidFill>
                <a:schemeClr val="accent6">
                  <a:lumMod val="50000"/>
                </a:schemeClr>
              </a:solidFill>
            </a:endParaRPr>
          </a:p>
          <a:p>
            <a:r>
              <a:rPr lang="en-US" sz="1800" b="1" dirty="0" smtClean="0"/>
              <a:t>Install </a:t>
            </a:r>
            <a:r>
              <a:rPr lang="en-US" sz="1800" b="1" dirty="0" err="1" smtClean="0"/>
              <a:t>NumPy</a:t>
            </a:r>
            <a:endParaRPr lang="en-US" sz="1800" b="1" dirty="0" smtClean="0"/>
          </a:p>
          <a:p>
            <a:r>
              <a:rPr lang="en-US" sz="1800" dirty="0" smtClean="0"/>
              <a:t>With Pip set up, you can use its command line for installing </a:t>
            </a:r>
            <a:r>
              <a:rPr lang="en-US" sz="1800" dirty="0" err="1" smtClean="0"/>
              <a:t>NumPy</a:t>
            </a:r>
            <a:r>
              <a:rPr lang="en-US" sz="1800" dirty="0" smtClean="0"/>
              <a:t>.</a:t>
            </a:r>
          </a:p>
          <a:p>
            <a:pPr lvl="1"/>
            <a:r>
              <a:rPr lang="en-US" sz="1600" dirty="0" smtClean="0"/>
              <a:t>pip install </a:t>
            </a:r>
            <a:r>
              <a:rPr lang="en-US" sz="1600" dirty="0" err="1" smtClean="0"/>
              <a:t>numpy</a:t>
            </a:r>
            <a:endParaRPr lang="en-US" sz="1600" dirty="0" smtClean="0"/>
          </a:p>
          <a:p>
            <a:pPr marL="342900" lvl="1" indent="-342900">
              <a:buFont typeface="Arial" pitchFamily="34" charset="0"/>
              <a:buChar char="•"/>
            </a:pPr>
            <a:r>
              <a:rPr lang="en-US" sz="2000" b="1" dirty="0" smtClean="0"/>
              <a:t>Upgrading </a:t>
            </a:r>
            <a:r>
              <a:rPr lang="en-US" sz="2000" b="1" dirty="0" err="1" smtClean="0"/>
              <a:t>NumPy</a:t>
            </a:r>
            <a:endParaRPr lang="en-US" sz="2000" b="1" dirty="0" smtClean="0"/>
          </a:p>
          <a:p>
            <a:pPr marL="342900" lvl="1" indent="-342900">
              <a:buFont typeface="Arial" pitchFamily="34" charset="0"/>
              <a:buChar char="•"/>
            </a:pPr>
            <a:r>
              <a:rPr lang="en-US" sz="1800" dirty="0" smtClean="0"/>
              <a:t>If you already have </a:t>
            </a:r>
            <a:r>
              <a:rPr lang="en-US" sz="1800" dirty="0" err="1" smtClean="0"/>
              <a:t>NumPy</a:t>
            </a:r>
            <a:r>
              <a:rPr lang="en-US" sz="1800" dirty="0" smtClean="0"/>
              <a:t> and want to upgrade to the latest version</a:t>
            </a:r>
          </a:p>
          <a:p>
            <a:pPr marL="742950" lvl="2" indent="-342900"/>
            <a:r>
              <a:rPr lang="en-US" sz="1800" dirty="0" smtClean="0"/>
              <a:t>pip install --upgrade </a:t>
            </a:r>
            <a:r>
              <a:rPr lang="en-US" sz="1800" dirty="0" err="1" smtClean="0"/>
              <a:t>numpy</a:t>
            </a:r>
            <a:endParaRPr lang="en-US" sz="1600" b="1" dirty="0" smtClean="0"/>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Install </a:t>
            </a:r>
            <a:r>
              <a:rPr lang="en-IN" sz="2800" b="1" dirty="0" err="1" smtClean="0">
                <a:solidFill>
                  <a:srgbClr val="00B050"/>
                </a:solidFill>
              </a:rPr>
              <a:t>NumPy</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334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990600"/>
            <a:ext cx="11049000" cy="4953000"/>
          </a:xfrm>
        </p:spPr>
        <p:txBody>
          <a:bodyPr>
            <a:noAutofit/>
          </a:bodyPr>
          <a:lstStyle/>
          <a:p>
            <a:endParaRPr lang="en-US" sz="1600" b="1" dirty="0" smtClean="0"/>
          </a:p>
          <a:p>
            <a:r>
              <a:rPr lang="en-US" sz="2000" dirty="0" smtClean="0"/>
              <a:t>Pandas provide essential data structures like series, </a:t>
            </a:r>
            <a:r>
              <a:rPr lang="en-US" sz="2000" dirty="0" err="1" smtClean="0"/>
              <a:t>dataframes</a:t>
            </a:r>
            <a:r>
              <a:rPr lang="en-US" sz="2000" dirty="0" smtClean="0"/>
              <a:t>, and panels which help in manipulating data sets and time series.</a:t>
            </a:r>
            <a:endParaRPr lang="en-US" sz="2000" b="1" dirty="0" smtClean="0"/>
          </a:p>
          <a:p>
            <a:r>
              <a:rPr lang="en-US" sz="2000" b="1" dirty="0" smtClean="0"/>
              <a:t>Install  </a:t>
            </a:r>
          </a:p>
          <a:p>
            <a:pPr lvl="1"/>
            <a:r>
              <a:rPr lang="en-US" sz="1800" dirty="0" smtClean="0"/>
              <a:t>Pip install pandas</a:t>
            </a:r>
          </a:p>
          <a:p>
            <a:pPr lvl="1"/>
            <a:endParaRPr lang="en-US" sz="1800" dirty="0" smtClean="0"/>
          </a:p>
          <a:p>
            <a:pPr lvl="1">
              <a:buNone/>
            </a:pPr>
            <a:r>
              <a:rPr lang="en-US" sz="2000" dirty="0" smtClean="0"/>
              <a:t>to get started with Data Science,  to analyze huge sets of data,  And  to manipulate spreadsheets and </a:t>
            </a:r>
          </a:p>
          <a:p>
            <a:pPr lvl="1">
              <a:buNone/>
            </a:pPr>
            <a:r>
              <a:rPr lang="en-US" sz="2000" dirty="0" smtClean="0"/>
              <a:t> CSVs with just a few lines of code, we use Pandas libraries</a:t>
            </a: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Install Pandas</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334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990600"/>
            <a:ext cx="11049000" cy="4953000"/>
          </a:xfrm>
        </p:spPr>
        <p:txBody>
          <a:bodyPr>
            <a:noAutofit/>
          </a:bodyPr>
          <a:lstStyle/>
          <a:p>
            <a:endParaRPr lang="en-US" sz="2000" dirty="0" smtClean="0"/>
          </a:p>
          <a:p>
            <a:r>
              <a:rPr lang="en-US" sz="2000" dirty="0" err="1" smtClean="0"/>
              <a:t>Matplotlib</a:t>
            </a:r>
            <a:r>
              <a:rPr lang="en-US" sz="2000" dirty="0" smtClean="0"/>
              <a:t> is a popular Python package used to build plots. </a:t>
            </a:r>
          </a:p>
          <a:p>
            <a:r>
              <a:rPr lang="en-US" sz="2000" dirty="0" err="1" smtClean="0"/>
              <a:t>Matplotlib</a:t>
            </a:r>
            <a:r>
              <a:rPr lang="en-US" sz="2000" dirty="0" smtClean="0"/>
              <a:t> is a comprehensive library for creating static, animated, and interactive visualizations in Python</a:t>
            </a:r>
            <a:endParaRPr lang="en-US" sz="2000" b="1" dirty="0" smtClean="0"/>
          </a:p>
          <a:p>
            <a:endParaRPr lang="en-US" sz="2000" b="1" dirty="0" smtClean="0"/>
          </a:p>
          <a:p>
            <a:r>
              <a:rPr lang="en-US" sz="2000" dirty="0" smtClean="0"/>
              <a:t> plots included in scientific publications and presentations are generated.</a:t>
            </a:r>
            <a:endParaRPr lang="en-US" sz="2000" b="1" dirty="0" smtClean="0"/>
          </a:p>
          <a:p>
            <a:pPr lvl="1"/>
            <a:r>
              <a:rPr lang="en-US" sz="1600" dirty="0" smtClean="0"/>
              <a:t>pip install </a:t>
            </a:r>
            <a:r>
              <a:rPr lang="en-US" sz="1600" dirty="0" err="1" smtClean="0"/>
              <a:t>matplotlib</a:t>
            </a:r>
            <a:endParaRPr lang="en-US" sz="1600" dirty="0" smtClean="0"/>
          </a:p>
          <a:p>
            <a:endParaRPr lang="en-US" sz="2000" b="1" dirty="0" smtClean="0"/>
          </a:p>
          <a:p>
            <a:r>
              <a:rPr lang="en-US" sz="2000" b="1" dirty="0" smtClean="0"/>
              <a:t>Verify the installation</a:t>
            </a:r>
          </a:p>
          <a:p>
            <a:r>
              <a:rPr lang="en-US" sz="2000" dirty="0" smtClean="0"/>
              <a:t>&gt;&gt;&gt; import </a:t>
            </a:r>
            <a:r>
              <a:rPr lang="en-US" sz="2000" dirty="0" err="1" smtClean="0"/>
              <a:t>matplotlib</a:t>
            </a:r>
            <a:endParaRPr lang="en-US" sz="2000" dirty="0" smtClean="0"/>
          </a:p>
          <a:p>
            <a:r>
              <a:rPr lang="en-US" sz="2000" dirty="0" smtClean="0"/>
              <a:t>&gt;&gt;&gt; </a:t>
            </a:r>
            <a:r>
              <a:rPr lang="en-US" sz="2000" dirty="0" err="1" smtClean="0"/>
              <a:t>matplotlib.__version</a:t>
            </a:r>
            <a:r>
              <a:rPr lang="en-US" sz="2000" dirty="0" smtClean="0"/>
              <a:t>__ </a:t>
            </a:r>
          </a:p>
          <a:p>
            <a:r>
              <a:rPr lang="en-US" sz="2000" dirty="0" smtClean="0"/>
              <a:t>'3.1.1'</a:t>
            </a:r>
            <a:endParaRPr lang="en-US" sz="2000" b="1" dirty="0" smtClean="0"/>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5791200" cy="457200"/>
          </a:xfrm>
          <a:prstGeom prst="rect">
            <a:avLst/>
          </a:prstGeom>
        </p:spPr>
        <p:txBody>
          <a:bodyPr vert="horz" lIns="91440" tIns="45720" rIns="91440" bIns="45720" rtlCol="0" anchor="ctr">
            <a:normAutofit fontScale="92500" lnSpcReduction="10000"/>
          </a:bodyPr>
          <a:lstStyle/>
          <a:p>
            <a:r>
              <a:rPr lang="en-IN" sz="2800" b="1" dirty="0" smtClean="0">
                <a:solidFill>
                  <a:srgbClr val="00B050"/>
                </a:solidFill>
              </a:rPr>
              <a:t>Install </a:t>
            </a:r>
            <a:r>
              <a:rPr lang="en-IN" sz="2800" b="1" dirty="0" err="1" smtClean="0">
                <a:solidFill>
                  <a:srgbClr val="00B050"/>
                </a:solidFill>
              </a:rPr>
              <a:t>matplotlib</a:t>
            </a:r>
            <a:endParaRPr lang="en-US" sz="2800" dirty="0">
              <a:solidFill>
                <a:srgbClr val="00B050"/>
              </a:solidFill>
            </a:endParaRPr>
          </a:p>
        </p:txBody>
      </p:sp>
      <p:grpSp>
        <p:nvGrpSpPr>
          <p:cNvPr id="2" name="Group 7"/>
          <p:cNvGrpSpPr/>
          <p:nvPr/>
        </p:nvGrpSpPr>
        <p:grpSpPr>
          <a:xfrm>
            <a:off x="531812" y="685800"/>
            <a:ext cx="5562600" cy="381000"/>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5334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p:cNvPicPr>
            <a:picLocks noChangeAspect="1" noChangeArrowheads="1"/>
          </p:cNvPicPr>
          <p:nvPr/>
        </p:nvPicPr>
        <p:blipFill>
          <a:blip r:embed="rId2"/>
          <a:srcRect l="18143" t="41667" r="36762" b="41666"/>
          <a:stretch>
            <a:fillRect/>
          </a:stretch>
        </p:blipFill>
        <p:spPr bwMode="auto">
          <a:xfrm>
            <a:off x="4494212" y="4038600"/>
            <a:ext cx="6967538"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EV REDDY\Desktop\MRUniversity\MRU_Logo_Reverse.png"/>
          <p:cNvPicPr>
            <a:picLocks noChangeAspect="1" noChangeArrowheads="1"/>
          </p:cNvPicPr>
          <p:nvPr/>
        </p:nvPicPr>
        <p:blipFill>
          <a:blip r:embed="rId3"/>
          <a:srcRect/>
          <a:stretch>
            <a:fillRect/>
          </a:stretch>
        </p:blipFill>
        <p:spPr bwMode="auto">
          <a:xfrm>
            <a:off x="5157788" y="2205038"/>
            <a:ext cx="1860550" cy="1746250"/>
          </a:xfrm>
          <a:prstGeom prst="rect">
            <a:avLst/>
          </a:prstGeom>
          <a:noFill/>
          <a:ln w="9525">
            <a:noFill/>
            <a:miter lim="800000"/>
            <a:headEnd/>
            <a:tailEnd/>
          </a:ln>
        </p:spPr>
      </p:pic>
      <p:sp>
        <p:nvSpPr>
          <p:cNvPr id="37891" name="TextBox 1"/>
          <p:cNvSpPr txBox="1">
            <a:spLocks noChangeArrowheads="1"/>
          </p:cNvSpPr>
          <p:nvPr/>
        </p:nvSpPr>
        <p:spPr bwMode="auto">
          <a:xfrm>
            <a:off x="4494213" y="4191000"/>
            <a:ext cx="3173754" cy="369332"/>
          </a:xfrm>
          <a:prstGeom prst="rect">
            <a:avLst/>
          </a:prstGeom>
          <a:noFill/>
          <a:ln w="9525">
            <a:noFill/>
            <a:miter lim="800000"/>
            <a:headEnd/>
            <a:tailEnd/>
          </a:ln>
        </p:spPr>
        <p:txBody>
          <a:bodyPr wrap="none">
            <a:spAutoFit/>
          </a:bodyPr>
          <a:lstStyle/>
          <a:p>
            <a:r>
              <a:rPr lang="en-US" dirty="0" smtClean="0">
                <a:solidFill>
                  <a:schemeClr val="bg1"/>
                </a:solidFill>
              </a:rPr>
              <a:t>www.mallareddyuniversity.ac.in</a:t>
            </a:r>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3" y="1219201"/>
            <a:ext cx="7924800" cy="5181600"/>
          </a:xfrm>
        </p:spPr>
        <p:txBody>
          <a:bodyPr>
            <a:normAutofit fontScale="85000" lnSpcReduction="10000"/>
          </a:bodyPr>
          <a:lstStyle/>
          <a:p>
            <a:pPr>
              <a:lnSpc>
                <a:spcPct val="150000"/>
              </a:lnSpc>
              <a:buFont typeface="Wingdings" pitchFamily="2" charset="2"/>
              <a:buChar char="ü"/>
            </a:pPr>
            <a:r>
              <a:rPr lang="en-IN" sz="2000" dirty="0"/>
              <a:t>Python was developed by Guido Van </a:t>
            </a:r>
            <a:r>
              <a:rPr lang="en-IN" sz="2000" dirty="0" err="1"/>
              <a:t>Rossum</a:t>
            </a:r>
            <a:r>
              <a:rPr lang="en-IN" sz="2000" dirty="0"/>
              <a:t> in the year 1991 at </a:t>
            </a:r>
            <a:r>
              <a:rPr lang="en-IN" sz="2000" dirty="0" smtClean="0"/>
              <a:t>the centre </a:t>
            </a:r>
            <a:r>
              <a:rPr lang="en-IN" sz="2000" dirty="0"/>
              <a:t>of </a:t>
            </a:r>
            <a:endParaRPr lang="en-IN" sz="2000" dirty="0" smtClean="0"/>
          </a:p>
          <a:p>
            <a:pPr>
              <a:lnSpc>
                <a:spcPct val="150000"/>
              </a:lnSpc>
              <a:buNone/>
            </a:pPr>
            <a:r>
              <a:rPr lang="en-IN" sz="2000" dirty="0" smtClean="0"/>
              <a:t>        Mathematics </a:t>
            </a:r>
            <a:r>
              <a:rPr lang="en-IN" sz="2000" dirty="0"/>
              <a:t>and Computer Science managed by the </a:t>
            </a:r>
            <a:r>
              <a:rPr lang="en-IN" sz="2000" dirty="0" smtClean="0"/>
              <a:t>Dutch Government</a:t>
            </a:r>
            <a:r>
              <a:rPr lang="en-IN" sz="2000" dirty="0"/>
              <a:t>. </a:t>
            </a:r>
            <a:endParaRPr lang="en-IN" sz="2000" dirty="0" smtClean="0"/>
          </a:p>
          <a:p>
            <a:pPr>
              <a:lnSpc>
                <a:spcPct val="150000"/>
              </a:lnSpc>
              <a:buFont typeface="Wingdings" pitchFamily="2" charset="2"/>
              <a:buChar char="ü"/>
            </a:pPr>
            <a:endParaRPr lang="en-IN" sz="1300" dirty="0" smtClean="0"/>
          </a:p>
          <a:p>
            <a:pPr>
              <a:lnSpc>
                <a:spcPct val="150000"/>
              </a:lnSpc>
              <a:buFont typeface="Wingdings" pitchFamily="2" charset="2"/>
              <a:buChar char="ü"/>
            </a:pPr>
            <a:r>
              <a:rPr lang="en-IN" sz="2000" dirty="0" smtClean="0"/>
              <a:t>Van </a:t>
            </a:r>
            <a:r>
              <a:rPr lang="en-IN" sz="2000" dirty="0" err="1"/>
              <a:t>Rossum</a:t>
            </a:r>
            <a:r>
              <a:rPr lang="en-IN" sz="2000" dirty="0"/>
              <a:t> picked the name </a:t>
            </a:r>
            <a:r>
              <a:rPr lang="en-IN" sz="2000" b="1" dirty="0"/>
              <a:t>python</a:t>
            </a:r>
            <a:r>
              <a:rPr lang="en-IN" sz="2000" dirty="0"/>
              <a:t> for the new </a:t>
            </a:r>
            <a:r>
              <a:rPr lang="en-IN" sz="2000" dirty="0" smtClean="0"/>
              <a:t>language  from </a:t>
            </a:r>
            <a:r>
              <a:rPr lang="en-IN" sz="2000" dirty="0"/>
              <a:t>the TV show, </a:t>
            </a:r>
            <a:r>
              <a:rPr lang="en-IN" sz="2000" b="1" dirty="0"/>
              <a:t>“Monty python’s Flying Circus</a:t>
            </a:r>
            <a:r>
              <a:rPr lang="en-IN" sz="2000" dirty="0"/>
              <a:t>”. </a:t>
            </a:r>
            <a:endParaRPr lang="en-IN" sz="2000" dirty="0" smtClean="0"/>
          </a:p>
          <a:p>
            <a:pPr>
              <a:lnSpc>
                <a:spcPct val="150000"/>
              </a:lnSpc>
              <a:buFont typeface="Wingdings" pitchFamily="2" charset="2"/>
              <a:buChar char="ü"/>
            </a:pPr>
            <a:endParaRPr lang="en-IN" sz="1200" dirty="0"/>
          </a:p>
          <a:p>
            <a:pPr>
              <a:lnSpc>
                <a:spcPct val="150000"/>
              </a:lnSpc>
              <a:buFont typeface="Wingdings" pitchFamily="2" charset="2"/>
              <a:buChar char="ü"/>
            </a:pPr>
            <a:r>
              <a:rPr lang="en-IN" sz="2000" dirty="0" smtClean="0"/>
              <a:t>It </a:t>
            </a:r>
            <a:r>
              <a:rPr lang="en-IN" sz="2000" dirty="0"/>
              <a:t>is one of the funny </a:t>
            </a:r>
            <a:r>
              <a:rPr lang="en-IN" sz="2000" dirty="0" smtClean="0"/>
              <a:t>circus </a:t>
            </a:r>
            <a:r>
              <a:rPr lang="en-IN" sz="2000" dirty="0"/>
              <a:t>game show, The python developer </a:t>
            </a:r>
            <a:r>
              <a:rPr lang="en-IN" sz="2000" dirty="0" err="1"/>
              <a:t>Rossum</a:t>
            </a:r>
            <a:r>
              <a:rPr lang="en-IN" sz="2000" dirty="0"/>
              <a:t> is very impressed </a:t>
            </a:r>
            <a:r>
              <a:rPr lang="en-IN" sz="2000" dirty="0" smtClean="0"/>
              <a:t>about </a:t>
            </a:r>
            <a:r>
              <a:rPr lang="en-IN" sz="2000" dirty="0"/>
              <a:t>this show, that’s way the word Python’s is taken from this show. </a:t>
            </a:r>
            <a:endParaRPr lang="en-IN" sz="2000" dirty="0" smtClean="0"/>
          </a:p>
          <a:p>
            <a:pPr>
              <a:lnSpc>
                <a:spcPct val="150000"/>
              </a:lnSpc>
              <a:buFont typeface="Wingdings" pitchFamily="2" charset="2"/>
              <a:buChar char="ü"/>
            </a:pPr>
            <a:endParaRPr lang="en-IN" sz="1200" dirty="0" smtClean="0"/>
          </a:p>
          <a:p>
            <a:pPr>
              <a:lnSpc>
                <a:spcPct val="150000"/>
              </a:lnSpc>
              <a:buFont typeface="Wingdings" pitchFamily="2" charset="2"/>
              <a:buChar char="ü"/>
            </a:pPr>
            <a:r>
              <a:rPr lang="en-IN" sz="2000" dirty="0" smtClean="0"/>
              <a:t>The </a:t>
            </a:r>
            <a:r>
              <a:rPr lang="en-IN" sz="2000" dirty="0"/>
              <a:t>first working version was ready by early 1990 and Van </a:t>
            </a:r>
            <a:r>
              <a:rPr lang="en-IN" sz="2000" dirty="0" err="1"/>
              <a:t>Rossum</a:t>
            </a:r>
            <a:r>
              <a:rPr lang="en-IN" sz="2000" dirty="0"/>
              <a:t> </a:t>
            </a:r>
            <a:r>
              <a:rPr lang="en-IN" sz="2000" dirty="0" smtClean="0"/>
              <a:t> released </a:t>
            </a:r>
            <a:r>
              <a:rPr lang="en-IN" sz="2000" dirty="0"/>
              <a:t>it for </a:t>
            </a:r>
            <a:r>
              <a:rPr lang="en-IN" sz="2000" dirty="0" smtClean="0"/>
              <a:t>the public </a:t>
            </a:r>
            <a:r>
              <a:rPr lang="en-IN" sz="2000" dirty="0"/>
              <a:t>on February 20, 1991. </a:t>
            </a:r>
            <a:endParaRPr lang="en-IN" sz="2000" dirty="0" smtClean="0"/>
          </a:p>
          <a:p>
            <a:pPr>
              <a:lnSpc>
                <a:spcPct val="150000"/>
              </a:lnSpc>
              <a:buFont typeface="Wingdings" pitchFamily="2" charset="2"/>
              <a:buChar char="ü"/>
            </a:pPr>
            <a:endParaRPr lang="en-IN" sz="1300" dirty="0" smtClean="0"/>
          </a:p>
          <a:p>
            <a:pPr>
              <a:lnSpc>
                <a:spcPct val="150000"/>
              </a:lnSpc>
              <a:buFont typeface="Wingdings" pitchFamily="2" charset="2"/>
              <a:buChar char="ü"/>
            </a:pPr>
            <a:r>
              <a:rPr lang="en-IN" sz="2000" dirty="0" smtClean="0"/>
              <a:t>The </a:t>
            </a:r>
            <a:r>
              <a:rPr lang="en-IN" sz="2000" dirty="0"/>
              <a:t>Logo of the </a:t>
            </a:r>
            <a:r>
              <a:rPr lang="en-IN" sz="2000" dirty="0" smtClean="0"/>
              <a:t>python  shows </a:t>
            </a:r>
            <a:r>
              <a:rPr lang="en-IN" sz="2000" dirty="0"/>
              <a:t>two </a:t>
            </a:r>
            <a:r>
              <a:rPr lang="en-IN" sz="2000" b="1" dirty="0"/>
              <a:t>intertwined snakes</a:t>
            </a:r>
            <a:endParaRPr lang="en-US" sz="2000" dirty="0"/>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9" name="Picture 5" descr="F:\Malla Reddy University\Subjects\DS using Python\rossum.jpg"/>
          <p:cNvPicPr>
            <a:picLocks noChangeAspect="1" noChangeArrowheads="1"/>
          </p:cNvPicPr>
          <p:nvPr/>
        </p:nvPicPr>
        <p:blipFill>
          <a:blip r:embed="rId2"/>
          <a:srcRect/>
          <a:stretch>
            <a:fillRect/>
          </a:stretch>
        </p:blipFill>
        <p:spPr bwMode="auto">
          <a:xfrm>
            <a:off x="8928680" y="1600200"/>
            <a:ext cx="3033132" cy="2590800"/>
          </a:xfrm>
          <a:prstGeom prst="rect">
            <a:avLst/>
          </a:prstGeom>
          <a:noFill/>
        </p:spPr>
      </p:pic>
      <p:sp>
        <p:nvSpPr>
          <p:cNvPr id="7" name="Title 1"/>
          <p:cNvSpPr txBox="1">
            <a:spLocks/>
          </p:cNvSpPr>
          <p:nvPr/>
        </p:nvSpPr>
        <p:spPr>
          <a:xfrm>
            <a:off x="684212" y="228600"/>
            <a:ext cx="2665571" cy="609600"/>
          </a:xfrm>
          <a:prstGeom prst="rect">
            <a:avLst/>
          </a:prstGeom>
        </p:spPr>
        <p:txBody>
          <a:bodyPr vert="horz" lIns="91440" tIns="45720" rIns="91440" bIns="45720" rtlCol="0" anchor="ctr">
            <a:normAutofit fontScale="90000" lnSpcReduction="20000"/>
          </a:bodyPr>
          <a:lstStyle/>
          <a:p>
            <a:pPr lvl="0" algn="ctr">
              <a:spcBef>
                <a:spcPct val="0"/>
              </a:spcBef>
            </a:pPr>
            <a:r>
              <a:rPr lang="en-US" sz="4400" dirty="0" smtClean="0">
                <a:solidFill>
                  <a:srgbClr val="FF0000"/>
                </a:solidFill>
                <a:latin typeface="Times New Roman" pitchFamily="18" charset="0"/>
                <a:ea typeface="+mj-ea"/>
                <a:cs typeface="Times New Roman" pitchFamily="18" charset="0"/>
              </a:rPr>
              <a:t>History</a:t>
            </a:r>
            <a:endPar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p:txBody>
      </p:sp>
      <p:grpSp>
        <p:nvGrpSpPr>
          <p:cNvPr id="8"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Users\Nanii\Downloads\download.png"/>
          <p:cNvPicPr/>
          <p:nvPr/>
        </p:nvPicPr>
        <p:blipFill>
          <a:blip r:embed="rId3">
            <a:extLst>
              <a:ext uri="{28A0092B-C50C-407E-A947-70E740481C1C}">
                <a14:useLocalDpi xmlns:a14="http://schemas.microsoft.com/office/drawing/2010/main" val="0"/>
              </a:ext>
            </a:extLst>
          </a:blip>
          <a:srcRect/>
          <a:stretch>
            <a:fillRect/>
          </a:stretch>
        </p:blipFill>
        <p:spPr bwMode="auto">
          <a:xfrm>
            <a:off x="8502650" y="5181600"/>
            <a:ext cx="3686175" cy="1238250"/>
          </a:xfrm>
          <a:prstGeom prst="rect">
            <a:avLst/>
          </a:prstGeom>
          <a:noFill/>
          <a:ln>
            <a:noFill/>
          </a:ln>
        </p:spPr>
      </p:pic>
      <p:sp>
        <p:nvSpPr>
          <p:cNvPr id="12" name="Rounded Rectangle 11"/>
          <p:cNvSpPr/>
          <p:nvPr/>
        </p:nvSpPr>
        <p:spPr>
          <a:xfrm>
            <a:off x="150812" y="1219200"/>
            <a:ext cx="8610600" cy="51054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2" y="1219201"/>
            <a:ext cx="10896599" cy="5181600"/>
          </a:xfrm>
        </p:spPr>
        <p:txBody>
          <a:bodyPr>
            <a:normAutofit/>
          </a:bodyPr>
          <a:lstStyle/>
          <a:p>
            <a:pPr>
              <a:lnSpc>
                <a:spcPct val="150000"/>
              </a:lnSpc>
              <a:buFont typeface="Wingdings" pitchFamily="2" charset="2"/>
              <a:buChar char="ü"/>
            </a:pPr>
            <a:r>
              <a:rPr lang="en-US" sz="2000" dirty="0" smtClean="0"/>
              <a:t>The </a:t>
            </a:r>
            <a:r>
              <a:rPr lang="en-US" sz="2000" b="1" dirty="0" smtClean="0"/>
              <a:t>Python</a:t>
            </a:r>
            <a:r>
              <a:rPr lang="en-US" sz="2000" dirty="0" smtClean="0"/>
              <a:t> </a:t>
            </a:r>
            <a:r>
              <a:rPr lang="en-US" sz="2000" b="1" dirty="0" smtClean="0"/>
              <a:t>programming language</a:t>
            </a:r>
            <a:r>
              <a:rPr lang="en-US" sz="2000" dirty="0" smtClean="0"/>
              <a:t> is an </a:t>
            </a:r>
            <a:r>
              <a:rPr lang="en-US" sz="2000" b="1" i="1" dirty="0" smtClean="0">
                <a:solidFill>
                  <a:srgbClr val="0070C0"/>
                </a:solidFill>
              </a:rPr>
              <a:t>object-oriented language</a:t>
            </a:r>
            <a:r>
              <a:rPr lang="en-US" sz="2000" dirty="0" smtClean="0"/>
              <a:t>, which means that it can model real-world entities. It is also dynamically-typed because it carries out type-checking at runtime.</a:t>
            </a:r>
          </a:p>
          <a:p>
            <a:pPr>
              <a:lnSpc>
                <a:spcPct val="150000"/>
              </a:lnSpc>
              <a:buFont typeface="Wingdings" pitchFamily="2" charset="2"/>
              <a:buChar char="ü"/>
            </a:pPr>
            <a:r>
              <a:rPr lang="en-US" sz="2000" dirty="0" smtClean="0"/>
              <a:t>The distinctive feature about Python is that it is an interpreted language. </a:t>
            </a:r>
          </a:p>
          <a:p>
            <a:pPr>
              <a:lnSpc>
                <a:spcPct val="150000"/>
              </a:lnSpc>
              <a:buFont typeface="Wingdings" pitchFamily="2" charset="2"/>
              <a:buChar char="ü"/>
            </a:pPr>
            <a:r>
              <a:rPr lang="en-US" sz="2000" b="1" dirty="0" smtClean="0">
                <a:solidFill>
                  <a:srgbClr val="7030A0"/>
                </a:solidFill>
              </a:rPr>
              <a:t>What makes Python so powerful?</a:t>
            </a:r>
          </a:p>
          <a:p>
            <a:pPr fontAlgn="base">
              <a:lnSpc>
                <a:spcPct val="150000"/>
              </a:lnSpc>
            </a:pPr>
            <a:r>
              <a:rPr lang="en-US" sz="2000" dirty="0" smtClean="0"/>
              <a:t>Apart from the constructs that Python provides, you can use the </a:t>
            </a:r>
            <a:r>
              <a:rPr lang="en-US" sz="2000" b="1" dirty="0" err="1" smtClean="0"/>
              <a:t>PyPI</a:t>
            </a:r>
            <a:r>
              <a:rPr lang="en-US" sz="2000" dirty="0" smtClean="0"/>
              <a:t> (Python Package Index). It is a repository of third-party </a:t>
            </a:r>
            <a:r>
              <a:rPr lang="en-US" sz="2000" b="1" dirty="0" smtClean="0">
                <a:hlinkClick r:id="rId2"/>
              </a:rPr>
              <a:t>Python modules</a:t>
            </a:r>
            <a:r>
              <a:rPr lang="en-US" sz="2000" dirty="0" smtClean="0"/>
              <a:t> and you can install it using a program called </a:t>
            </a:r>
            <a:r>
              <a:rPr lang="en-US" sz="2000" b="1" dirty="0" smtClean="0"/>
              <a:t>pip</a:t>
            </a:r>
            <a:r>
              <a:rPr lang="en-US" sz="2000" dirty="0" smtClean="0"/>
              <a:t>. Run the following command in </a:t>
            </a:r>
            <a:r>
              <a:rPr lang="en-US" sz="2000" i="1" dirty="0" smtClean="0"/>
              <a:t>Command Prompt</a:t>
            </a:r>
            <a:r>
              <a:rPr lang="en-US" sz="2000" dirty="0" smtClean="0"/>
              <a:t>:</a:t>
            </a:r>
          </a:p>
          <a:p>
            <a:pPr lvl="0" fontAlgn="base">
              <a:lnSpc>
                <a:spcPct val="150000"/>
              </a:lnSpc>
            </a:pPr>
            <a:r>
              <a:rPr lang="en-US" sz="2000" dirty="0" smtClean="0"/>
              <a:t>pip install </a:t>
            </a:r>
            <a:r>
              <a:rPr lang="en-US" sz="2000" dirty="0" err="1" smtClean="0"/>
              <a:t>library_name</a:t>
            </a:r>
            <a:endParaRPr lang="en-US" sz="2000" dirty="0" smtClean="0"/>
          </a:p>
          <a:p>
            <a:pPr>
              <a:lnSpc>
                <a:spcPct val="150000"/>
              </a:lnSpc>
              <a:buFont typeface="Wingdings" pitchFamily="2" charset="2"/>
              <a:buChar char="ü"/>
            </a:pPr>
            <a:endParaRPr lang="en-US" sz="2000" dirty="0" smtClean="0"/>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665571" cy="609600"/>
          </a:xfrm>
          <a:prstGeom prst="rect">
            <a:avLst/>
          </a:prstGeom>
        </p:spPr>
        <p:txBody>
          <a:bodyPr vert="horz" lIns="91440" tIns="45720" rIns="91440" bIns="45720" rtlCol="0" anchor="ctr">
            <a:normAutofit fontScale="82500" lnSpcReduction="10000"/>
          </a:bodyPr>
          <a:lstStyle/>
          <a:p>
            <a:pPr lvl="0" algn="ctr">
              <a:spcBef>
                <a:spcPct val="0"/>
              </a:spcBef>
            </a:pPr>
            <a:r>
              <a:rPr lang="en-US" sz="4400" dirty="0" smtClean="0">
                <a:solidFill>
                  <a:srgbClr val="FF0000"/>
                </a:solidFill>
                <a:latin typeface="Times New Roman" pitchFamily="18" charset="0"/>
                <a:ea typeface="+mj-ea"/>
                <a:cs typeface="Times New Roman" pitchFamily="18" charset="0"/>
              </a:rPr>
              <a:t>Introduction</a:t>
            </a:r>
            <a:endPar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endParaRPr>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379412" y="1219200"/>
            <a:ext cx="11201400" cy="5105400"/>
          </a:xfrm>
          <a:prstGeom prst="roundRect">
            <a:avLst>
              <a:gd name="adj" fmla="val 462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9412" y="1219201"/>
            <a:ext cx="11125199" cy="5181600"/>
          </a:xfrm>
        </p:spPr>
        <p:txBody>
          <a:bodyPr>
            <a:normAutofit/>
          </a:bodyPr>
          <a:lstStyle/>
          <a:p>
            <a:pPr>
              <a:lnSpc>
                <a:spcPct val="150000"/>
              </a:lnSpc>
              <a:buFont typeface="Wingdings" pitchFamily="2" charset="2"/>
              <a:buChar char="ü"/>
            </a:pPr>
            <a:r>
              <a:rPr lang="en-IN" sz="1800" dirty="0" smtClean="0"/>
              <a:t>There are various reasons why python is gaining good popularity in the programming community. The following are some of the important features of python:</a:t>
            </a:r>
            <a:endParaRPr lang="en-US" sz="2000" dirty="0"/>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819400" cy="762000"/>
          </a:xfrm>
          <a:prstGeom prst="rect">
            <a:avLst/>
          </a:prstGeom>
        </p:spPr>
        <p:txBody>
          <a:bodyPr vert="horz" lIns="91440" tIns="45720" rIns="91440" bIns="45720" rtlCol="0" anchor="ctr">
            <a:normAutofit fontScale="30000" lnSpcReduction="20000"/>
          </a:bodyPr>
          <a:lstStyle/>
          <a:p>
            <a:r>
              <a:rPr lang="en-IN" sz="8000" b="1" dirty="0" smtClean="0">
                <a:solidFill>
                  <a:srgbClr val="FF0000"/>
                </a:solidFill>
              </a:rPr>
              <a:t>Features of Python</a:t>
            </a:r>
            <a:r>
              <a:rPr lang="en-IN" sz="4000" b="1" dirty="0" smtClean="0"/>
              <a:t>:</a:t>
            </a:r>
            <a:endParaRPr lang="en-US" sz="4000" dirty="0"/>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150812" y="1219200"/>
            <a:ext cx="11506200" cy="51816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C:\Users\Nanii\Desktop\E2L\features.PNG"/>
          <p:cNvPicPr/>
          <p:nvPr/>
        </p:nvPicPr>
        <p:blipFill>
          <a:blip r:embed="rId2">
            <a:extLst>
              <a:ext uri="{28A0092B-C50C-407E-A947-70E740481C1C}">
                <a14:useLocalDpi xmlns:a14="http://schemas.microsoft.com/office/drawing/2010/main" val="0"/>
              </a:ext>
            </a:extLst>
          </a:blip>
          <a:srcRect/>
          <a:stretch>
            <a:fillRect/>
          </a:stretch>
        </p:blipFill>
        <p:spPr bwMode="auto">
          <a:xfrm>
            <a:off x="1827213" y="2057400"/>
            <a:ext cx="8839200" cy="41910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812" y="1295400"/>
            <a:ext cx="3581400" cy="5181600"/>
          </a:xfrm>
        </p:spPr>
        <p:txBody>
          <a:bodyPr>
            <a:normAutofit/>
          </a:bodyPr>
          <a:lstStyle/>
          <a:p>
            <a:pPr>
              <a:lnSpc>
                <a:spcPct val="150000"/>
              </a:lnSpc>
              <a:buFont typeface="Wingdings" pitchFamily="2" charset="2"/>
              <a:buChar char="ü"/>
            </a:pPr>
            <a:r>
              <a:rPr lang="en-IN" sz="2000" dirty="0" smtClean="0"/>
              <a:t>Simple</a:t>
            </a:r>
          </a:p>
          <a:p>
            <a:pPr>
              <a:lnSpc>
                <a:spcPct val="150000"/>
              </a:lnSpc>
              <a:buFont typeface="Wingdings" pitchFamily="2" charset="2"/>
              <a:buChar char="ü"/>
            </a:pPr>
            <a:r>
              <a:rPr lang="en-IN" sz="2000" dirty="0" smtClean="0"/>
              <a:t>Easy to Learn</a:t>
            </a:r>
          </a:p>
          <a:p>
            <a:pPr>
              <a:lnSpc>
                <a:spcPct val="150000"/>
              </a:lnSpc>
              <a:buFont typeface="Wingdings" pitchFamily="2" charset="2"/>
              <a:buChar char="ü"/>
            </a:pPr>
            <a:r>
              <a:rPr lang="en-IN" sz="2000" dirty="0" smtClean="0"/>
              <a:t>Open Source</a:t>
            </a:r>
          </a:p>
          <a:p>
            <a:pPr>
              <a:lnSpc>
                <a:spcPct val="150000"/>
              </a:lnSpc>
              <a:buFont typeface="Wingdings" pitchFamily="2" charset="2"/>
              <a:buChar char="ü"/>
            </a:pPr>
            <a:r>
              <a:rPr lang="en-IN" sz="2000" dirty="0" smtClean="0"/>
              <a:t>High Level Language</a:t>
            </a:r>
          </a:p>
          <a:p>
            <a:pPr>
              <a:lnSpc>
                <a:spcPct val="150000"/>
              </a:lnSpc>
              <a:buFont typeface="Wingdings" pitchFamily="2" charset="2"/>
              <a:buChar char="ü"/>
            </a:pPr>
            <a:r>
              <a:rPr lang="en-IN" sz="2000" dirty="0" smtClean="0">
                <a:solidFill>
                  <a:schemeClr val="accent6">
                    <a:lumMod val="50000"/>
                  </a:schemeClr>
                </a:solidFill>
              </a:rPr>
              <a:t>Dynamically Typed</a:t>
            </a:r>
          </a:p>
          <a:p>
            <a:pPr>
              <a:lnSpc>
                <a:spcPct val="150000"/>
              </a:lnSpc>
              <a:buFont typeface="Wingdings" pitchFamily="2" charset="2"/>
              <a:buChar char="ü"/>
            </a:pPr>
            <a:r>
              <a:rPr lang="en-IN" sz="2000" dirty="0" smtClean="0">
                <a:solidFill>
                  <a:schemeClr val="accent6">
                    <a:lumMod val="50000"/>
                  </a:schemeClr>
                </a:solidFill>
              </a:rPr>
              <a:t>Plat form Independent</a:t>
            </a:r>
          </a:p>
          <a:p>
            <a:pPr>
              <a:lnSpc>
                <a:spcPct val="150000"/>
              </a:lnSpc>
              <a:buFont typeface="Wingdings" pitchFamily="2" charset="2"/>
              <a:buChar char="ü"/>
            </a:pPr>
            <a:r>
              <a:rPr lang="en-IN" sz="2000" dirty="0" smtClean="0">
                <a:solidFill>
                  <a:schemeClr val="accent6">
                    <a:lumMod val="50000"/>
                  </a:schemeClr>
                </a:solidFill>
              </a:rPr>
              <a:t>Huge Library</a:t>
            </a:r>
          </a:p>
          <a:p>
            <a:pPr>
              <a:lnSpc>
                <a:spcPct val="150000"/>
              </a:lnSpc>
              <a:buFont typeface="Wingdings" pitchFamily="2" charset="2"/>
              <a:buChar char="ü"/>
            </a:pPr>
            <a:r>
              <a:rPr lang="en-IN" sz="2000" dirty="0" smtClean="0">
                <a:solidFill>
                  <a:schemeClr val="accent6">
                    <a:lumMod val="50000"/>
                  </a:schemeClr>
                </a:solidFill>
              </a:rPr>
              <a:t>Scripting Language</a:t>
            </a: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819400" cy="762000"/>
          </a:xfrm>
          <a:prstGeom prst="rect">
            <a:avLst/>
          </a:prstGeom>
        </p:spPr>
        <p:txBody>
          <a:bodyPr vert="horz" lIns="91440" tIns="45720" rIns="91440" bIns="45720" rtlCol="0" anchor="ctr">
            <a:normAutofit fontScale="30000" lnSpcReduction="20000"/>
          </a:bodyPr>
          <a:lstStyle/>
          <a:p>
            <a:r>
              <a:rPr lang="en-IN" sz="8000" b="1" dirty="0" smtClean="0">
                <a:solidFill>
                  <a:srgbClr val="FF0000"/>
                </a:solidFill>
              </a:rPr>
              <a:t>Features of Python</a:t>
            </a:r>
            <a:r>
              <a:rPr lang="en-IN" sz="4000" b="1" dirty="0" smtClean="0"/>
              <a:t>:</a:t>
            </a:r>
            <a:endParaRPr lang="en-US" sz="4000" dirty="0"/>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ounded Rectangle 11"/>
          <p:cNvSpPr/>
          <p:nvPr/>
        </p:nvSpPr>
        <p:spPr>
          <a:xfrm>
            <a:off x="1293812" y="1219200"/>
            <a:ext cx="3886200" cy="49530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t>Database Connectivity </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t>Scalable</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solidFill>
                  <a:schemeClr val="accent6">
                    <a:lumMod val="50000"/>
                  </a:schemeClr>
                </a:solidFill>
              </a:rPr>
              <a:t>Batteries included</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t>Portable</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solidFill>
                  <a:schemeClr val="accent6">
                    <a:lumMod val="50000"/>
                  </a:schemeClr>
                </a:solidFill>
              </a:rPr>
              <a:t>Interpreted</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t>Extensible</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t>Embeddable</a:t>
            </a:r>
          </a:p>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r>
              <a:rPr lang="en-IN" sz="2000" dirty="0" smtClean="0"/>
              <a:t>Easy to Understandable</a:t>
            </a:r>
            <a:endParaRPr lang="en-US" sz="2000" dirty="0"/>
          </a:p>
        </p:txBody>
      </p:sp>
      <p:sp>
        <p:nvSpPr>
          <p:cNvPr id="15" name="Rounded Rectangle 14"/>
          <p:cNvSpPr/>
          <p:nvPr/>
        </p:nvSpPr>
        <p:spPr>
          <a:xfrm>
            <a:off x="5713412" y="1219200"/>
            <a:ext cx="3886200" cy="495300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8012" y="1066800"/>
            <a:ext cx="11049000" cy="4953000"/>
          </a:xfrm>
        </p:spPr>
        <p:txBody>
          <a:bodyPr>
            <a:normAutofit/>
          </a:bodyPr>
          <a:lstStyle/>
          <a:p>
            <a:pPr>
              <a:lnSpc>
                <a:spcPct val="150000"/>
              </a:lnSpc>
            </a:pPr>
            <a:r>
              <a:rPr lang="en-IN" sz="2000" b="1" dirty="0" smtClean="0"/>
              <a:t>Dynamically Typed:</a:t>
            </a:r>
            <a:r>
              <a:rPr lang="en-IN" sz="2000" dirty="0" smtClean="0"/>
              <a:t> In Python, we need not to declare anything. An assignment statement binds a name to an object, and the object can be of any type. If a name is assign to an object of one type, it may later be assigned to an object of a different type. This is a meaning of the saying that python is a dynamically typed language.</a:t>
            </a:r>
          </a:p>
          <a:p>
            <a:endParaRPr lang="en-US" sz="2000" dirty="0" smtClean="0"/>
          </a:p>
          <a:p>
            <a:pPr>
              <a:lnSpc>
                <a:spcPct val="150000"/>
              </a:lnSpc>
            </a:pPr>
            <a:r>
              <a:rPr lang="en-IN" sz="2000" b="1" dirty="0" smtClean="0"/>
              <a:t>Plat form Independent: </a:t>
            </a:r>
            <a:r>
              <a:rPr lang="en-IN" sz="2000" dirty="0" smtClean="0"/>
              <a:t>When a python program is compiled using a python compiler, it generates byte code. Python’s byte code represents a fixed set of instructions that runs on all operating systems and hardware. Using a python virtual machine, anybody can run these byte code instructions on any computer system. Hence, python program are not  dependent on any specific operating system.</a:t>
            </a:r>
          </a:p>
          <a:p>
            <a:pPr lvl="1">
              <a:lnSpc>
                <a:spcPct val="150000"/>
              </a:lnSpc>
            </a:pPr>
            <a:r>
              <a:rPr lang="en-US" sz="1600" dirty="0" smtClean="0"/>
              <a:t>It executes the code line by line in a </a:t>
            </a:r>
            <a:r>
              <a:rPr lang="en-US" sz="1600" b="1" dirty="0" smtClean="0">
                <a:solidFill>
                  <a:srgbClr val="7030A0"/>
                </a:solidFill>
              </a:rPr>
              <a:t>REPL (R</a:t>
            </a:r>
            <a:r>
              <a:rPr lang="en-US" sz="1600" b="1" i="1" dirty="0" smtClean="0">
                <a:solidFill>
                  <a:srgbClr val="7030A0"/>
                </a:solidFill>
              </a:rPr>
              <a:t>ead-Evaluate-Print-Loop) </a:t>
            </a:r>
            <a:r>
              <a:rPr lang="en-US" sz="1600" i="1" dirty="0" smtClean="0"/>
              <a:t>fashion</a:t>
            </a:r>
          </a:p>
          <a:p>
            <a:pPr lvl="1"/>
            <a:endParaRPr lang="en-US" sz="1600" dirty="0" smtClean="0"/>
          </a:p>
          <a:p>
            <a:pPr>
              <a:lnSpc>
                <a:spcPct val="150000"/>
              </a:lnSpc>
              <a:buFont typeface="Wingdings" pitchFamily="2" charset="2"/>
              <a:buChar char="ü"/>
            </a:pPr>
            <a:endParaRPr lang="en-US" sz="2000" dirty="0">
              <a:solidFill>
                <a:schemeClr val="accent6">
                  <a:lumMod val="50000"/>
                </a:schemeClr>
              </a:solidFill>
            </a:endParaRPr>
          </a:p>
        </p:txBody>
      </p:sp>
      <p:sp>
        <p:nvSpPr>
          <p:cNvPr id="1026" name="AutoShape 2"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Python's creator thinks it has a diversity problem — Quartz"/>
          <p:cNvSpPr>
            <a:spLocks noChangeAspect="1" noChangeArrowheads="1"/>
          </p:cNvSpPr>
          <p:nvPr/>
        </p:nvSpPr>
        <p:spPr bwMode="auto">
          <a:xfrm>
            <a:off x="155575" y="-136525"/>
            <a:ext cx="296863" cy="296863"/>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684212" y="228600"/>
            <a:ext cx="2819400" cy="762000"/>
          </a:xfrm>
          <a:prstGeom prst="rect">
            <a:avLst/>
          </a:prstGeom>
        </p:spPr>
        <p:txBody>
          <a:bodyPr vert="horz" lIns="91440" tIns="45720" rIns="91440" bIns="45720" rtlCol="0" anchor="ctr">
            <a:normAutofit fontScale="30000" lnSpcReduction="20000"/>
          </a:bodyPr>
          <a:lstStyle/>
          <a:p>
            <a:r>
              <a:rPr lang="en-IN" sz="8000" b="1" dirty="0" smtClean="0">
                <a:solidFill>
                  <a:srgbClr val="FF0000"/>
                </a:solidFill>
              </a:rPr>
              <a:t>Features of Python</a:t>
            </a:r>
            <a:r>
              <a:rPr lang="en-IN" sz="4000" b="1" dirty="0" smtClean="0"/>
              <a:t>:</a:t>
            </a:r>
            <a:endParaRPr lang="en-US" sz="4000" dirty="0"/>
          </a:p>
        </p:txBody>
      </p:sp>
      <p:grpSp>
        <p:nvGrpSpPr>
          <p:cNvPr id="4" name="Group 7"/>
          <p:cNvGrpSpPr/>
          <p:nvPr/>
        </p:nvGrpSpPr>
        <p:grpSpPr>
          <a:xfrm>
            <a:off x="455612" y="914400"/>
            <a:ext cx="3118003" cy="85698"/>
            <a:chOff x="261765" y="700096"/>
            <a:chExt cx="3889600" cy="98406"/>
          </a:xfrm>
        </p:grpSpPr>
        <p:cxnSp>
          <p:nvCxnSpPr>
            <p:cNvPr id="9" name="Straight Connector 8"/>
            <p:cNvCxnSpPr/>
            <p:nvPr/>
          </p:nvCxnSpPr>
          <p:spPr>
            <a:xfrm>
              <a:off x="307975" y="748398"/>
              <a:ext cx="3843390" cy="0"/>
            </a:xfrm>
            <a:prstGeom prst="line">
              <a:avLst/>
            </a:prstGeom>
          </p:spPr>
          <p:style>
            <a:lnRef idx="2">
              <a:schemeClr val="accent4"/>
            </a:lnRef>
            <a:fillRef idx="0">
              <a:schemeClr val="accent4"/>
            </a:fillRef>
            <a:effectRef idx="1">
              <a:schemeClr val="accent4"/>
            </a:effectRef>
            <a:fontRef idx="minor">
              <a:schemeClr val="tx1"/>
            </a:fontRef>
          </p:style>
        </p:cxnSp>
        <p:sp>
          <p:nvSpPr>
            <p:cNvPr id="10" name="Oval 9"/>
            <p:cNvSpPr/>
            <p:nvPr/>
          </p:nvSpPr>
          <p:spPr>
            <a:xfrm>
              <a:off x="261765" y="700096"/>
              <a:ext cx="76522"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Content Placeholder 2"/>
          <p:cNvSpPr txBox="1">
            <a:spLocks/>
          </p:cNvSpPr>
          <p:nvPr/>
        </p:nvSpPr>
        <p:spPr>
          <a:xfrm>
            <a:off x="5865812" y="1219200"/>
            <a:ext cx="3581400" cy="5181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50000"/>
              </a:lnSpc>
              <a:spcBef>
                <a:spcPct val="20000"/>
              </a:spcBef>
              <a:spcAft>
                <a:spcPts val="0"/>
              </a:spcAft>
              <a:buClrTx/>
              <a:buSzTx/>
              <a:buFont typeface="Wingdings" pitchFamily="2" charset="2"/>
              <a:buChar char="ü"/>
              <a:tabLst/>
              <a:defRPr/>
            </a:pPr>
            <a:endParaRPr lang="en-US" sz="2000" dirty="0"/>
          </a:p>
        </p:txBody>
      </p:sp>
      <p:sp>
        <p:nvSpPr>
          <p:cNvPr id="15" name="Rounded Rectangle 14"/>
          <p:cNvSpPr/>
          <p:nvPr/>
        </p:nvSpPr>
        <p:spPr>
          <a:xfrm>
            <a:off x="303212" y="1066800"/>
            <a:ext cx="11582400" cy="4953000"/>
          </a:xfrm>
          <a:prstGeom prst="roundRect">
            <a:avLst>
              <a:gd name="adj" fmla="val 5469"/>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3180</Words>
  <Application>Microsoft Office PowerPoint</Application>
  <PresentationFormat>Custom</PresentationFormat>
  <Paragraphs>392</Paragraphs>
  <Slides>45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맑은 고딕</vt:lpstr>
      <vt:lpstr>Arial</vt:lpstr>
      <vt:lpstr>Calibri</vt:lpstr>
      <vt:lpstr>Cambria</vt:lpstr>
      <vt:lpstr>Open Sans</vt:lpstr>
      <vt:lpstr>Times New Roman</vt:lpstr>
      <vt:lpstr>Wingdings</vt:lpstr>
      <vt:lpstr>Office Theme</vt:lpstr>
      <vt:lpstr>PowerPoint Presentation</vt:lpstr>
      <vt:lpstr>Syllabus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MRUH</cp:lastModifiedBy>
  <cp:revision>25</cp:revision>
  <dcterms:created xsi:type="dcterms:W3CDTF">2021-04-19T01:56:50Z</dcterms:created>
  <dcterms:modified xsi:type="dcterms:W3CDTF">2022-03-24T03:55:41Z</dcterms:modified>
</cp:coreProperties>
</file>