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78" r:id="rId9"/>
    <p:sldId id="288" r:id="rId10"/>
    <p:sldId id="284" r:id="rId11"/>
    <p:sldId id="285" r:id="rId12"/>
    <p:sldId id="286" r:id="rId13"/>
    <p:sldId id="287" r:id="rId14"/>
    <p:sldId id="279" r:id="rId15"/>
    <p:sldId id="280" r:id="rId16"/>
    <p:sldId id="289" r:id="rId17"/>
    <p:sldId id="290" r:id="rId18"/>
    <p:sldId id="281" r:id="rId19"/>
    <p:sldId id="282" r:id="rId20"/>
    <p:sldId id="283" r:id="rId21"/>
    <p:sldId id="264" r:id="rId22"/>
    <p:sldId id="265" r:id="rId23"/>
    <p:sldId id="266" r:id="rId24"/>
    <p:sldId id="267" r:id="rId25"/>
    <p:sldId id="270" r:id="rId26"/>
    <p:sldId id="271" r:id="rId27"/>
    <p:sldId id="273" r:id="rId28"/>
    <p:sldId id="274" r:id="rId29"/>
    <p:sldId id="276" r:id="rId30"/>
    <p:sldId id="277" r:id="rId31"/>
    <p:sldId id="291" r:id="rId32"/>
    <p:sldId id="292" r:id="rId33"/>
    <p:sldId id="293" r:id="rId34"/>
    <p:sldId id="294" r:id="rId35"/>
    <p:sldId id="295" r:id="rId36"/>
    <p:sldId id="296" r:id="rId37"/>
    <p:sldId id="303" r:id="rId38"/>
    <p:sldId id="297" r:id="rId39"/>
    <p:sldId id="299" r:id="rId40"/>
    <p:sldId id="301" r:id="rId41"/>
    <p:sldId id="305" r:id="rId42"/>
    <p:sldId id="306" r:id="rId43"/>
    <p:sldId id="308" r:id="rId44"/>
    <p:sldId id="317" r:id="rId45"/>
    <p:sldId id="309" r:id="rId46"/>
    <p:sldId id="310" r:id="rId47"/>
    <p:sldId id="311" r:id="rId48"/>
    <p:sldId id="312" r:id="rId49"/>
    <p:sldId id="313" r:id="rId50"/>
    <p:sldId id="315" r:id="rId51"/>
    <p:sldId id="316" r:id="rId52"/>
    <p:sldId id="318" r:id="rId53"/>
    <p:sldId id="319" r:id="rId54"/>
    <p:sldId id="320" r:id="rId55"/>
    <p:sldId id="321" r:id="rId56"/>
    <p:sldId id="322" r:id="rId57"/>
    <p:sldId id="324" r:id="rId58"/>
    <p:sldId id="325" r:id="rId59"/>
    <p:sldId id="326" r:id="rId60"/>
    <p:sldId id="327" r:id="rId61"/>
    <p:sldId id="328" r:id="rId62"/>
    <p:sldId id="329" r:id="rId63"/>
    <p:sldId id="332" r:id="rId64"/>
    <p:sldId id="331" r:id="rId65"/>
    <p:sldId id="330" r:id="rId66"/>
    <p:sldId id="333" r:id="rId67"/>
    <p:sldId id="334" r:id="rId68"/>
    <p:sldId id="335" r:id="rId69"/>
    <p:sldId id="336" r:id="rId70"/>
    <p:sldId id="337" r:id="rId71"/>
  </p:sldIdLst>
  <p:sldSz cx="12188825" cy="6858000"/>
  <p:notesSz cx="7280275" cy="55213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FF99CC"/>
    <a:srgbClr val="00FF99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9" autoAdjust="0"/>
    <p:restoredTop sz="95878" autoAdjust="0"/>
  </p:normalViewPr>
  <p:slideViewPr>
    <p:cSldViewPr>
      <p:cViewPr varScale="1">
        <p:scale>
          <a:sx n="74" d="100"/>
          <a:sy n="74" d="100"/>
        </p:scale>
        <p:origin x="1013" y="58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B7E689-1C11-8563-6839-6F357DC94B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54363" cy="276225"/>
          </a:xfrm>
          <a:prstGeom prst="rect">
            <a:avLst/>
          </a:prstGeom>
        </p:spPr>
        <p:txBody>
          <a:bodyPr vert="horz" lIns="73144" tIns="36572" rIns="73144" bIns="36572" rtlCol="0"/>
          <a:lstStyle>
            <a:lvl1pPr algn="l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EDF91A-0750-B42F-7235-29A70BC73D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24325" y="0"/>
            <a:ext cx="3154363" cy="276225"/>
          </a:xfrm>
          <a:prstGeom prst="rect">
            <a:avLst/>
          </a:prstGeom>
        </p:spPr>
        <p:txBody>
          <a:bodyPr vert="horz" lIns="73144" tIns="36572" rIns="73144" bIns="36572" rtlCol="0"/>
          <a:lstStyle>
            <a:lvl1pPr algn="r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AF381D4-9CBC-442E-86B7-A90A7D310DA1}" type="datetimeFigureOut">
              <a:rPr lang="en-US"/>
              <a:pPr>
                <a:defRPr/>
              </a:pPr>
              <a:t>3/6/2023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A61790-B78A-8449-5793-7AD7E31669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5245100"/>
            <a:ext cx="3154363" cy="274638"/>
          </a:xfrm>
          <a:prstGeom prst="rect">
            <a:avLst/>
          </a:prstGeom>
        </p:spPr>
        <p:txBody>
          <a:bodyPr vert="horz" lIns="73144" tIns="36572" rIns="73144" bIns="36572" rtlCol="0" anchor="b"/>
          <a:lstStyle>
            <a:lvl1pPr algn="l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AFAEB-FE43-4931-C5E1-942FB91F05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24325" y="5245100"/>
            <a:ext cx="3154363" cy="274638"/>
          </a:xfrm>
          <a:prstGeom prst="rect">
            <a:avLst/>
          </a:prstGeom>
        </p:spPr>
        <p:txBody>
          <a:bodyPr vert="horz" wrap="square" lIns="73144" tIns="36572" rIns="73144" bIns="36572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B8D6D9CA-8EA6-4A4E-9133-C63F4B0707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2D7905-2555-6461-8952-31610614E5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54363" cy="276225"/>
          </a:xfrm>
          <a:prstGeom prst="rect">
            <a:avLst/>
          </a:prstGeom>
        </p:spPr>
        <p:txBody>
          <a:bodyPr vert="horz" lIns="73144" tIns="36572" rIns="73144" bIns="36572" rtlCol="0"/>
          <a:lstStyle>
            <a:lvl1pPr algn="l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6BF49F-57C4-5F13-8655-128393CE657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24325" y="0"/>
            <a:ext cx="3154363" cy="276225"/>
          </a:xfrm>
          <a:prstGeom prst="rect">
            <a:avLst/>
          </a:prstGeom>
        </p:spPr>
        <p:txBody>
          <a:bodyPr vert="horz" lIns="73144" tIns="36572" rIns="73144" bIns="36572" rtlCol="0"/>
          <a:lstStyle>
            <a:lvl1pPr algn="r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398FBE8-6D4A-433F-A5A6-80929EF2E2C5}" type="datetimeFigureOut">
              <a:rPr lang="en-US"/>
              <a:pPr>
                <a:defRPr/>
              </a:pPr>
              <a:t>3/6/2023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60B7925-879B-FEE7-D70A-60A9F9317B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798638" y="414338"/>
            <a:ext cx="3683000" cy="2071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3144" tIns="36572" rIns="73144" bIns="3657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ADED905-DA60-62B4-2309-76DFE1125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63" y="2622550"/>
            <a:ext cx="5822950" cy="2484438"/>
          </a:xfrm>
          <a:prstGeom prst="rect">
            <a:avLst/>
          </a:prstGeom>
        </p:spPr>
        <p:txBody>
          <a:bodyPr vert="horz" lIns="73144" tIns="36572" rIns="73144" bIns="36572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53BDF-58FB-A165-CDB9-9939C2900C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5245100"/>
            <a:ext cx="3154363" cy="274638"/>
          </a:xfrm>
          <a:prstGeom prst="rect">
            <a:avLst/>
          </a:prstGeom>
        </p:spPr>
        <p:txBody>
          <a:bodyPr vert="horz" lIns="73144" tIns="36572" rIns="73144" bIns="36572" rtlCol="0" anchor="b"/>
          <a:lstStyle>
            <a:lvl1pPr algn="l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C9B3F-03A3-32E1-C3D3-BEC116EF5D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24325" y="5245100"/>
            <a:ext cx="3154363" cy="274638"/>
          </a:xfrm>
          <a:prstGeom prst="rect">
            <a:avLst/>
          </a:prstGeom>
        </p:spPr>
        <p:txBody>
          <a:bodyPr vert="horz" wrap="square" lIns="73144" tIns="36572" rIns="73144" bIns="36572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702AC6B5-BF50-4E6B-AE50-463D5BA708C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>
            <a:extLst>
              <a:ext uri="{FF2B5EF4-FFF2-40B4-BE49-F238E27FC236}">
                <a16:creationId xmlns:a16="http://schemas.microsoft.com/office/drawing/2014/main" id="{66E5CD40-733D-B439-95A2-88D1BB919C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>
            <a:extLst>
              <a:ext uri="{FF2B5EF4-FFF2-40B4-BE49-F238E27FC236}">
                <a16:creationId xmlns:a16="http://schemas.microsoft.com/office/drawing/2014/main" id="{808A645A-1C9F-2514-C6A2-566EF5EB2C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77828" name="Slide Number Placeholder 3">
            <a:extLst>
              <a:ext uri="{FF2B5EF4-FFF2-40B4-BE49-F238E27FC236}">
                <a16:creationId xmlns:a16="http://schemas.microsoft.com/office/drawing/2014/main" id="{02C04790-2219-09E8-9057-E8689A590A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8C27E36-B292-42A5-B85B-26E41672567E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>
            <a:extLst>
              <a:ext uri="{FF2B5EF4-FFF2-40B4-BE49-F238E27FC236}">
                <a16:creationId xmlns:a16="http://schemas.microsoft.com/office/drawing/2014/main" id="{36D9EE9E-D51F-DE00-5702-A59474E04D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70B333-B892-0C68-25D1-8172C3E365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87044" name="Slide Number Placeholder 3">
            <a:extLst>
              <a:ext uri="{FF2B5EF4-FFF2-40B4-BE49-F238E27FC236}">
                <a16:creationId xmlns:a16="http://schemas.microsoft.com/office/drawing/2014/main" id="{3C58A7B2-BD7D-2AC4-A281-1ABD3D179C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260D6FA-44FA-47C9-8A08-788D798F2F8F}" type="slidenum">
              <a:rPr lang="en-US" altLang="en-US"/>
              <a:pPr eaLnBrk="1" hangingPunct="1"/>
              <a:t>67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>
            <a:extLst>
              <a:ext uri="{FF2B5EF4-FFF2-40B4-BE49-F238E27FC236}">
                <a16:creationId xmlns:a16="http://schemas.microsoft.com/office/drawing/2014/main" id="{B31B100D-0968-FCD8-275B-5DC79455DA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175196-073F-E141-65E6-AB42A10A88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88068" name="Slide Number Placeholder 3">
            <a:extLst>
              <a:ext uri="{FF2B5EF4-FFF2-40B4-BE49-F238E27FC236}">
                <a16:creationId xmlns:a16="http://schemas.microsoft.com/office/drawing/2014/main" id="{2DE4DCB9-9716-DD70-D4D7-3A7D17B148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25AEF4E-AAA8-40C4-86B1-353109B96DE5}" type="slidenum">
              <a:rPr lang="en-US" altLang="en-US"/>
              <a:pPr eaLnBrk="1" hangingPunct="1"/>
              <a:t>68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>
            <a:extLst>
              <a:ext uri="{FF2B5EF4-FFF2-40B4-BE49-F238E27FC236}">
                <a16:creationId xmlns:a16="http://schemas.microsoft.com/office/drawing/2014/main" id="{08D26008-83B5-A16B-4AA3-707E6FA4DAA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BB0E55-C46A-CBF3-3928-D2908235F7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dirty="0"/>
              <a:t>Write a Python program to find maximum and the minimum value in a set.</a:t>
            </a:r>
          </a:p>
          <a:p>
            <a:pPr>
              <a:defRPr/>
            </a:pPr>
            <a:r>
              <a:rPr lang="en-US" dirty="0"/>
              <a:t>#Create a set</a:t>
            </a:r>
          </a:p>
          <a:p>
            <a:pPr>
              <a:defRPr/>
            </a:pPr>
            <a:r>
              <a:rPr lang="en-US" dirty="0"/>
              <a:t>seta = set([5, 10, 3, 15, 2, 20])</a:t>
            </a:r>
          </a:p>
          <a:p>
            <a:pPr>
              <a:defRPr/>
            </a:pPr>
            <a:r>
              <a:rPr lang="en-US" dirty="0"/>
              <a:t>#Find maximum value</a:t>
            </a:r>
          </a:p>
          <a:p>
            <a:pPr>
              <a:defRPr/>
            </a:pPr>
            <a:r>
              <a:rPr lang="en-US" dirty="0"/>
              <a:t>print(max(seta))</a:t>
            </a:r>
          </a:p>
          <a:p>
            <a:pPr>
              <a:defRPr/>
            </a:pPr>
            <a:r>
              <a:rPr lang="en-US" dirty="0"/>
              <a:t>#Find minimum value</a:t>
            </a:r>
          </a:p>
          <a:p>
            <a:pPr>
              <a:defRPr/>
            </a:pPr>
            <a:r>
              <a:rPr lang="en-US" dirty="0"/>
              <a:t>print(min(seta))</a:t>
            </a:r>
          </a:p>
          <a:p>
            <a:pPr>
              <a:defRPr/>
            </a:pPr>
            <a:r>
              <a:rPr lang="en-US" dirty="0"/>
              <a:t> </a:t>
            </a:r>
          </a:p>
          <a:p>
            <a:pPr>
              <a:defRPr/>
            </a:pPr>
            <a:r>
              <a:rPr lang="en-US" dirty="0"/>
              <a:t>Write a Python program to find the length of a set.</a:t>
            </a:r>
          </a:p>
          <a:p>
            <a:pPr>
              <a:defRPr/>
            </a:pPr>
            <a:r>
              <a:rPr lang="en-US" dirty="0"/>
              <a:t>#Create a set</a:t>
            </a:r>
          </a:p>
          <a:p>
            <a:pPr>
              <a:defRPr/>
            </a:pPr>
            <a:r>
              <a:rPr lang="en-US" dirty="0"/>
              <a:t>seta = set([5, 10, 3, 15, 2, 20])</a:t>
            </a:r>
          </a:p>
          <a:p>
            <a:pPr>
              <a:defRPr/>
            </a:pPr>
            <a:r>
              <a:rPr lang="en-US" dirty="0"/>
              <a:t>#Find the length use </a:t>
            </a:r>
            <a:r>
              <a:rPr lang="en-US" dirty="0" err="1"/>
              <a:t>len</a:t>
            </a:r>
            <a:r>
              <a:rPr lang="en-US" dirty="0"/>
              <a:t>()</a:t>
            </a:r>
          </a:p>
          <a:p>
            <a:pPr>
              <a:defRPr/>
            </a:pPr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(seta))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B0FD9957-41F1-FEE8-84F8-8833D77AD4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906A175-D387-493F-AA7D-7D8D0A8B1F60}" type="slidenum">
              <a:rPr lang="en-US" altLang="en-US"/>
              <a:pPr eaLnBrk="1" hangingPunct="1"/>
              <a:t>69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>
            <a:extLst>
              <a:ext uri="{FF2B5EF4-FFF2-40B4-BE49-F238E27FC236}">
                <a16:creationId xmlns:a16="http://schemas.microsoft.com/office/drawing/2014/main" id="{A6394BA2-7B80-D90D-B51B-71FD7C6FAC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8638" y="412750"/>
            <a:ext cx="3683000" cy="20716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>
            <a:extLst>
              <a:ext uri="{FF2B5EF4-FFF2-40B4-BE49-F238E27FC236}">
                <a16:creationId xmlns:a16="http://schemas.microsoft.com/office/drawing/2014/main" id="{6B0AA902-D75B-EA8B-7D19-7462F600E50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You can safely remove this slide. This slide design was provided by SlideModel.com – You can download more templates, shapes and elements for PowerPoint from http://slidemodel.com</a:t>
            </a:r>
          </a:p>
        </p:txBody>
      </p:sp>
      <p:sp>
        <p:nvSpPr>
          <p:cNvPr id="90116" name="Slide Number Placeholder 3">
            <a:extLst>
              <a:ext uri="{FF2B5EF4-FFF2-40B4-BE49-F238E27FC236}">
                <a16:creationId xmlns:a16="http://schemas.microsoft.com/office/drawing/2014/main" id="{EDBB98CB-825E-E464-8205-BCAB5E1BA0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443DAB3-3E13-45D2-BBFC-E4AE65741EEA}" type="slidenum">
              <a:rPr lang="en-US" altLang="en-US">
                <a:solidFill>
                  <a:srgbClr val="000000"/>
                </a:solidFill>
              </a:rPr>
              <a:pPr eaLnBrk="1" hangingPunct="1"/>
              <a:t>70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>
            <a:extLst>
              <a:ext uri="{FF2B5EF4-FFF2-40B4-BE49-F238E27FC236}">
                <a16:creationId xmlns:a16="http://schemas.microsoft.com/office/drawing/2014/main" id="{560AB0A7-B53D-4B68-73E2-CBC525101A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>
            <a:extLst>
              <a:ext uri="{FF2B5EF4-FFF2-40B4-BE49-F238E27FC236}">
                <a16:creationId xmlns:a16="http://schemas.microsoft.com/office/drawing/2014/main" id="{87FF2066-0AE6-74E7-0D88-6E1BDE6EC25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The next example will count the average value of the elements in the list.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list = [1,2,3,5,8,2,5.2]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total = 0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i = 0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while i &lt; len(list):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    total = total + list[i]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    i = i + 1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 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average = total / len(list)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print average</a:t>
            </a:r>
          </a:p>
        </p:txBody>
      </p:sp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id="{3E8A608E-59FF-1257-12D6-6D92730F51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C0AB4CE-1BAA-4AB7-9A04-F9FA84C10DE9}" type="slidenum">
              <a:rPr lang="en-US" altLang="en-US"/>
              <a:pPr eaLnBrk="1" hangingPunct="1"/>
              <a:t>45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>
            <a:extLst>
              <a:ext uri="{FF2B5EF4-FFF2-40B4-BE49-F238E27FC236}">
                <a16:creationId xmlns:a16="http://schemas.microsoft.com/office/drawing/2014/main" id="{7C81DBB0-5E68-CAA9-EF59-AC42B066FB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>
            <a:extLst>
              <a:ext uri="{FF2B5EF4-FFF2-40B4-BE49-F238E27FC236}">
                <a16:creationId xmlns:a16="http://schemas.microsoft.com/office/drawing/2014/main" id="{1DD6A604-5AEA-EB12-BFAF-57DE612D2C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9876" name="Slide Number Placeholder 3">
            <a:extLst>
              <a:ext uri="{FF2B5EF4-FFF2-40B4-BE49-F238E27FC236}">
                <a16:creationId xmlns:a16="http://schemas.microsoft.com/office/drawing/2014/main" id="{39F03D72-6ACE-D4F7-C970-11AAB949EE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44BD4EA-577B-44A9-953C-526AA4DDAE9B}" type="slidenum">
              <a:rPr lang="en-US" altLang="en-US"/>
              <a:pPr eaLnBrk="1" hangingPunct="1"/>
              <a:t>46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>
            <a:extLst>
              <a:ext uri="{FF2B5EF4-FFF2-40B4-BE49-F238E27FC236}">
                <a16:creationId xmlns:a16="http://schemas.microsoft.com/office/drawing/2014/main" id="{BC284FE8-3D7F-C170-2E6E-05B5B962D7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>
            <a:extLst>
              <a:ext uri="{FF2B5EF4-FFF2-40B4-BE49-F238E27FC236}">
                <a16:creationId xmlns:a16="http://schemas.microsoft.com/office/drawing/2014/main" id="{5912F6ED-E16C-6295-B73E-88587060E8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409F05EE-1D3B-506F-3E7B-91E6999A76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96127A9-281B-43FD-AB66-0639AEFF634E}" type="slidenum">
              <a:rPr lang="en-US" altLang="en-US"/>
              <a:pPr eaLnBrk="1" hangingPunct="1"/>
              <a:t>47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>
            <a:extLst>
              <a:ext uri="{FF2B5EF4-FFF2-40B4-BE49-F238E27FC236}">
                <a16:creationId xmlns:a16="http://schemas.microsoft.com/office/drawing/2014/main" id="{B6EED214-87BD-B53D-D206-F3E7EC01CA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>
            <a:extLst>
              <a:ext uri="{FF2B5EF4-FFF2-40B4-BE49-F238E27FC236}">
                <a16:creationId xmlns:a16="http://schemas.microsoft.com/office/drawing/2014/main" id="{58BC6035-38C9-71C2-27F6-A05BB62EF7D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Write a Python program to sum all the items in a list.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def sum_list(items):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    sum_numbers = 0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    for x in items: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        sum_numbers += x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    return sum_numbers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print(sum_list([1,2,-8]))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 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Find the largest element from the list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def max_num_in_list( list ):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    max = list[ 0 ]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    for a in list: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        if a &gt; max: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            max = a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    return max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print(max_num_in_list([1, 2, -8, 0]))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 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Write a Python program to get a list, sorted in increasing order by the last element in each tuple from a given list of non-empty tuples.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def last(n): return n[-1]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 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def sort_list_last(tuples):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  return sorted(tuples, key=last)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 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print(sort_list_last([(2, 5), (1, 2), (4, 4), (2, 3), (2, 1)]))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 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Write a Python program to remove duplicates from a list.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a = [10,20,30,20,10,50,60,40,80,50,40]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 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dup_items = set()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uniq_items = []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for x in a: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    if x not in dup_items: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        uniq_items.append(x)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        dup_items.add(x)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 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print(dup_items)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 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Write a Python program to print the numbers of a specified list after removing even numbers from it.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num = [7,8, 120, 25, 44, 20, 27]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num = [x for x in num if x%2!=0]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print(num)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https://www.w3resource.com/python-exercises/list/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1924" name="Slide Number Placeholder 3">
            <a:extLst>
              <a:ext uri="{FF2B5EF4-FFF2-40B4-BE49-F238E27FC236}">
                <a16:creationId xmlns:a16="http://schemas.microsoft.com/office/drawing/2014/main" id="{579393F5-C4C9-2017-A739-9E5665ACE0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920B227-E60D-434C-BD2E-B59CCFEBD4BC}" type="slidenum">
              <a:rPr lang="en-US" altLang="en-US"/>
              <a:pPr eaLnBrk="1" hangingPunct="1"/>
              <a:t>48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>
            <a:extLst>
              <a:ext uri="{FF2B5EF4-FFF2-40B4-BE49-F238E27FC236}">
                <a16:creationId xmlns:a16="http://schemas.microsoft.com/office/drawing/2014/main" id="{FFE3851F-FFD8-939C-C8CF-7C2AEA2A921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0A7473-FF4A-F411-C610-DEE63FB9E7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dirty="0"/>
              <a:t>Write a Python program to concatenate following dictionaries to create a new one.</a:t>
            </a:r>
          </a:p>
          <a:p>
            <a:pPr>
              <a:defRPr/>
            </a:pPr>
            <a:r>
              <a:rPr lang="en-US" dirty="0"/>
              <a:t>dic1={1:10, 2:20}</a:t>
            </a:r>
          </a:p>
          <a:p>
            <a:pPr>
              <a:defRPr/>
            </a:pPr>
            <a:r>
              <a:rPr lang="en-US" dirty="0"/>
              <a:t>dic2={3:30, 4:40}</a:t>
            </a:r>
          </a:p>
          <a:p>
            <a:pPr>
              <a:defRPr/>
            </a:pPr>
            <a:r>
              <a:rPr lang="en-US" dirty="0"/>
              <a:t>dic3={5:50,6:60}</a:t>
            </a:r>
          </a:p>
          <a:p>
            <a:pPr>
              <a:defRPr/>
            </a:pPr>
            <a:r>
              <a:rPr lang="en-US" dirty="0"/>
              <a:t>dic4 = {}</a:t>
            </a:r>
          </a:p>
          <a:p>
            <a:pPr>
              <a:defRPr/>
            </a:pPr>
            <a:r>
              <a:rPr lang="en-US" dirty="0"/>
              <a:t>for d in (dic1, dic2, dic3): dic4.update(d)</a:t>
            </a:r>
          </a:p>
          <a:p>
            <a:pPr>
              <a:defRPr/>
            </a:pPr>
            <a:r>
              <a:rPr lang="en-US" dirty="0"/>
              <a:t>print(dic4)</a:t>
            </a:r>
          </a:p>
          <a:p>
            <a:pPr>
              <a:defRPr/>
            </a:pPr>
            <a:r>
              <a:rPr lang="en-US" dirty="0"/>
              <a:t>{1: 10, 2: 20, 3: 30, 4: 40, 5: 50, 6: 60}</a:t>
            </a:r>
          </a:p>
          <a:p>
            <a:pPr>
              <a:defRPr/>
            </a:pPr>
            <a:r>
              <a:rPr lang="en-US" dirty="0"/>
              <a:t> </a:t>
            </a:r>
          </a:p>
          <a:p>
            <a:pPr>
              <a:defRPr/>
            </a:pPr>
            <a:r>
              <a:rPr lang="en-US" dirty="0"/>
              <a:t> </a:t>
            </a:r>
          </a:p>
          <a:p>
            <a:pPr>
              <a:defRPr/>
            </a:pPr>
            <a:r>
              <a:rPr lang="en-US" dirty="0"/>
              <a:t>Write a Python program to check if a given key already exists in a dictionary.</a:t>
            </a:r>
          </a:p>
          <a:p>
            <a:pPr>
              <a:defRPr/>
            </a:pPr>
            <a:r>
              <a:rPr lang="en-US" dirty="0"/>
              <a:t>d = {1: 10, 2: 20, 3: 30, 4: 40, 5: 50, 6: 60}</a:t>
            </a:r>
          </a:p>
          <a:p>
            <a:pPr>
              <a:defRPr/>
            </a:pPr>
            <a:r>
              <a:rPr lang="en-US" dirty="0"/>
              <a:t>def </a:t>
            </a:r>
            <a:r>
              <a:rPr lang="en-US" dirty="0" err="1"/>
              <a:t>is_key_present</a:t>
            </a:r>
            <a:r>
              <a:rPr lang="en-US" dirty="0"/>
              <a:t>(x):</a:t>
            </a:r>
          </a:p>
          <a:p>
            <a:pPr>
              <a:defRPr/>
            </a:pPr>
            <a:r>
              <a:rPr lang="en-US" dirty="0"/>
              <a:t>  if x in d:</a:t>
            </a:r>
          </a:p>
          <a:p>
            <a:pPr>
              <a:defRPr/>
            </a:pPr>
            <a:r>
              <a:rPr lang="en-US" dirty="0"/>
              <a:t>      print('Key is present in the dictionary')</a:t>
            </a:r>
          </a:p>
          <a:p>
            <a:pPr>
              <a:defRPr/>
            </a:pPr>
            <a:r>
              <a:rPr lang="en-US" dirty="0"/>
              <a:t>  else:</a:t>
            </a:r>
          </a:p>
          <a:p>
            <a:pPr>
              <a:defRPr/>
            </a:pPr>
            <a:r>
              <a:rPr lang="en-US" dirty="0"/>
              <a:t>      print('Key is not present in the dictionary')</a:t>
            </a:r>
          </a:p>
          <a:p>
            <a:pPr>
              <a:defRPr/>
            </a:pPr>
            <a:r>
              <a:rPr lang="en-US" dirty="0" err="1"/>
              <a:t>is_key_present</a:t>
            </a:r>
            <a:r>
              <a:rPr lang="en-US" dirty="0"/>
              <a:t>(5)</a:t>
            </a:r>
          </a:p>
          <a:p>
            <a:pPr>
              <a:defRPr/>
            </a:pPr>
            <a:r>
              <a:rPr lang="en-US" dirty="0" err="1"/>
              <a:t>is_key_present</a:t>
            </a:r>
            <a:r>
              <a:rPr lang="en-US" dirty="0"/>
              <a:t>(9)</a:t>
            </a:r>
          </a:p>
          <a:p>
            <a:pPr>
              <a:defRPr/>
            </a:pPr>
            <a:r>
              <a:rPr lang="en-US" dirty="0"/>
              <a:t>Key is present in the dictionary                                                                              Key is not present in the dictionary</a:t>
            </a:r>
          </a:p>
          <a:p>
            <a:pPr>
              <a:defRPr/>
            </a:pPr>
            <a:r>
              <a:rPr lang="en-US" dirty="0"/>
              <a:t> </a:t>
            </a:r>
          </a:p>
          <a:p>
            <a:pPr>
              <a:defRPr/>
            </a:pPr>
            <a:r>
              <a:rPr lang="en-US" dirty="0"/>
              <a:t> </a:t>
            </a:r>
          </a:p>
          <a:p>
            <a:pPr>
              <a:defRPr/>
            </a:pPr>
            <a:r>
              <a:rPr lang="en-US" dirty="0"/>
              <a:t>Write a Python script to print a dictionary where the keys are numbers between 1 and 15 (both included) and the values are square of keys.</a:t>
            </a:r>
          </a:p>
          <a:p>
            <a:pPr>
              <a:defRPr/>
            </a:pPr>
            <a:r>
              <a:rPr lang="en-US" dirty="0"/>
              <a:t>d=</a:t>
            </a:r>
            <a:r>
              <a:rPr lang="en-US" dirty="0" err="1"/>
              <a:t>dict</a:t>
            </a:r>
            <a:r>
              <a:rPr lang="en-US" dirty="0"/>
              <a:t>()</a:t>
            </a:r>
          </a:p>
          <a:p>
            <a:pPr>
              <a:defRPr/>
            </a:pPr>
            <a:r>
              <a:rPr lang="en-US" dirty="0"/>
              <a:t>for x in range(1,16):</a:t>
            </a:r>
          </a:p>
          <a:p>
            <a:pPr>
              <a:defRPr/>
            </a:pPr>
            <a:r>
              <a:rPr lang="en-US" dirty="0"/>
              <a:t>    d[x]=x**2</a:t>
            </a:r>
          </a:p>
          <a:p>
            <a:pPr>
              <a:defRPr/>
            </a:pPr>
            <a:r>
              <a:rPr lang="en-US" dirty="0"/>
              <a:t>print(d)  </a:t>
            </a:r>
          </a:p>
          <a:p>
            <a:pPr>
              <a:defRPr/>
            </a:pPr>
            <a:r>
              <a:rPr lang="en-US" dirty="0"/>
              <a:t>{1: 1, 2: 4, 3: 9, 4: 16, 5: 25, 6: 36, 7: 49, 8: 64, 9: 81, 10: 100, 11: 121, 12: 144, 13: 169, 14: 196, 15: 225}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82948" name="Slide Number Placeholder 3">
            <a:extLst>
              <a:ext uri="{FF2B5EF4-FFF2-40B4-BE49-F238E27FC236}">
                <a16:creationId xmlns:a16="http://schemas.microsoft.com/office/drawing/2014/main" id="{0580C9AC-6254-F1F1-90D6-19F2579EF5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A0D4CA4-BD90-4792-BC7E-1F41DD67829A}" type="slidenum">
              <a:rPr lang="en-US" altLang="en-US"/>
              <a:pPr eaLnBrk="1" hangingPunct="1"/>
              <a:t>63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>
            <a:extLst>
              <a:ext uri="{FF2B5EF4-FFF2-40B4-BE49-F238E27FC236}">
                <a16:creationId xmlns:a16="http://schemas.microsoft.com/office/drawing/2014/main" id="{6EFE76D3-BF1D-285B-4446-3355D0BE98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F431FE-587F-6CB8-BBA3-97B5582AC6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83972" name="Slide Number Placeholder 3">
            <a:extLst>
              <a:ext uri="{FF2B5EF4-FFF2-40B4-BE49-F238E27FC236}">
                <a16:creationId xmlns:a16="http://schemas.microsoft.com/office/drawing/2014/main" id="{06FD6BF6-04F8-61DC-5BEC-A9EF111D18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E25709-51DA-4C6A-917C-7E3C592C6E43}" type="slidenum">
              <a:rPr lang="en-US" altLang="en-US"/>
              <a:pPr eaLnBrk="1" hangingPunct="1"/>
              <a:t>64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>
            <a:extLst>
              <a:ext uri="{FF2B5EF4-FFF2-40B4-BE49-F238E27FC236}">
                <a16:creationId xmlns:a16="http://schemas.microsoft.com/office/drawing/2014/main" id="{AF4DC996-ADA3-EEE6-3F81-35E49D49297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447C44-F6DC-13EC-0F8F-2725D8E8FA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84996" name="Slide Number Placeholder 3">
            <a:extLst>
              <a:ext uri="{FF2B5EF4-FFF2-40B4-BE49-F238E27FC236}">
                <a16:creationId xmlns:a16="http://schemas.microsoft.com/office/drawing/2014/main" id="{DC7F975D-65D8-46D7-85E4-A52A947614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C259AD3-CBA9-40DA-881C-2190B63F5507}" type="slidenum">
              <a:rPr lang="en-US" altLang="en-US"/>
              <a:pPr eaLnBrk="1" hangingPunct="1"/>
              <a:t>65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>
            <a:extLst>
              <a:ext uri="{FF2B5EF4-FFF2-40B4-BE49-F238E27FC236}">
                <a16:creationId xmlns:a16="http://schemas.microsoft.com/office/drawing/2014/main" id="{DEADE717-17D0-1DD7-1EE3-66BD263EA1C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A78AEE-8F2F-023C-A24B-B6BDB09471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86020" name="Slide Number Placeholder 3">
            <a:extLst>
              <a:ext uri="{FF2B5EF4-FFF2-40B4-BE49-F238E27FC236}">
                <a16:creationId xmlns:a16="http://schemas.microsoft.com/office/drawing/2014/main" id="{576321BA-1935-EB1A-9E93-53133D6E2A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0AAD4B-0714-4F72-90A3-D4D242D05128}" type="slidenum">
              <a:rPr lang="en-US" altLang="en-US"/>
              <a:pPr eaLnBrk="1" hangingPunct="1"/>
              <a:t>66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EV REDDY\Desktop\MRUniversity\MRU_Logo_Reverse.png">
            <a:extLst>
              <a:ext uri="{FF2B5EF4-FFF2-40B4-BE49-F238E27FC236}">
                <a16:creationId xmlns:a16="http://schemas.microsoft.com/office/drawing/2014/main" id="{9ED28438-0963-3A43-1153-D86E728A42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738" y="228600"/>
            <a:ext cx="14795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36">
            <a:extLst>
              <a:ext uri="{FF2B5EF4-FFF2-40B4-BE49-F238E27FC236}">
                <a16:creationId xmlns:a16="http://schemas.microsoft.com/office/drawing/2014/main" id="{E04B9575-3E4B-2EFE-F460-0800D486816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-46038"/>
            <a:ext cx="12188825" cy="46038"/>
            <a:chOff x="-26269" y="-27384"/>
            <a:chExt cx="12245183" cy="950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86CBA1-4DAC-CFF6-2FCA-68E62234BA60}"/>
                </a:ext>
              </a:extLst>
            </p:cNvPr>
            <p:cNvSpPr/>
            <p:nvPr/>
          </p:nvSpPr>
          <p:spPr>
            <a:xfrm>
              <a:off x="3887469" y="-27384"/>
              <a:ext cx="4023782" cy="95029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9F1D563-BEB1-65E1-886E-07B9A7D28140}"/>
                </a:ext>
              </a:extLst>
            </p:cNvPr>
            <p:cNvSpPr/>
            <p:nvPr/>
          </p:nvSpPr>
          <p:spPr>
            <a:xfrm>
              <a:off x="7911251" y="-10999"/>
              <a:ext cx="4307663" cy="786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37F6D75-2899-D13F-07B3-7D5B11FF053B}"/>
                </a:ext>
              </a:extLst>
            </p:cNvPr>
            <p:cNvSpPr/>
            <p:nvPr/>
          </p:nvSpPr>
          <p:spPr>
            <a:xfrm>
              <a:off x="-26269" y="-27384"/>
              <a:ext cx="3907358" cy="950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9" name="Group 11">
            <a:extLst>
              <a:ext uri="{FF2B5EF4-FFF2-40B4-BE49-F238E27FC236}">
                <a16:creationId xmlns:a16="http://schemas.microsoft.com/office/drawing/2014/main" id="{8CF6BD8B-C583-61BD-9619-75C97EA8D50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4763" y="6513513"/>
            <a:ext cx="12193588" cy="365125"/>
            <a:chOff x="-4789" y="6513360"/>
            <a:chExt cx="12246002" cy="364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1009907-29BD-63FB-19CF-A9952EBB5DE9}"/>
                </a:ext>
              </a:extLst>
            </p:cNvPr>
            <p:cNvSpPr/>
            <p:nvPr/>
          </p:nvSpPr>
          <p:spPr>
            <a:xfrm>
              <a:off x="5848563" y="6513360"/>
              <a:ext cx="6392650" cy="3646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altLang="ko-KR" sz="1500" b="1" dirty="0">
                  <a:solidFill>
                    <a:schemeClr val="bg1"/>
                  </a:solidFill>
                </a:rPr>
                <a:t>Department of CSE- AI&amp;ML , School of Engineering, Malla Reddy University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Round Diagonal Corner Rectangle 13">
              <a:extLst>
                <a:ext uri="{FF2B5EF4-FFF2-40B4-BE49-F238E27FC236}">
                  <a16:creationId xmlns:a16="http://schemas.microsoft.com/office/drawing/2014/main" id="{C1BA4C62-18A4-E544-622F-CD00F08A8CDD}"/>
                </a:ext>
              </a:extLst>
            </p:cNvPr>
            <p:cNvSpPr/>
            <p:nvPr/>
          </p:nvSpPr>
          <p:spPr>
            <a:xfrm>
              <a:off x="-4789" y="6522100"/>
              <a:ext cx="4572033" cy="318980"/>
            </a:xfrm>
            <a:prstGeom prst="round2Diag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altLang="ko-KR" sz="16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PYTHON PROGRAMMING &amp; DATA STRUCTURES </a:t>
              </a:r>
              <a:endParaRPr lang="ko-KR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9D7EFB5-8EA4-E2EF-598C-3DC43A5FD019}"/>
                </a:ext>
              </a:extLst>
            </p:cNvPr>
            <p:cNvSpPr/>
            <p:nvPr/>
          </p:nvSpPr>
          <p:spPr>
            <a:xfrm>
              <a:off x="4571890" y="6516600"/>
              <a:ext cx="1285884" cy="3427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altLang="ko-KR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UNIT-I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6AFCE8DA-2E59-38A5-6141-A2D6D18B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A1048-20A8-4F7E-8CE0-B5A02EB27A6A}" type="datetime1">
              <a:rPr lang="en-US"/>
              <a:pPr>
                <a:defRPr/>
              </a:pPr>
              <a:t>3/6/2023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2CF7C467-C092-6F21-3B85-6D0076B6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BB6FAC3-997C-4DD3-1493-88B343E8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B2675C-FA35-45D8-A8C8-5598111F9B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043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48B2B-CEEC-1362-51D2-23BE45B8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3E796-BCCE-4CFA-9D52-A6D62B14E596}" type="datetime1">
              <a:rPr lang="en-US"/>
              <a:pPr>
                <a:defRPr/>
              </a:pPr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990F5-BB18-F0E3-9F27-BDC5C33C1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3D785-8932-5307-FFD3-2B04003F4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A870D5-8493-4D9F-901D-B2765604F6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1957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76213-5599-DA3F-C690-528D632A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42C1D-2345-4876-8789-03C3FD42814C}" type="datetime1">
              <a:rPr lang="en-US"/>
              <a:pPr>
                <a:defRPr/>
              </a:pPr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0984A-2CB3-E4EF-B98F-07EA030F5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A28FD-346C-118C-5EEB-1754A8826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F6312A-A99E-43E4-AE86-3A1B47F301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3196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A95F4-48AE-DC3B-89E7-B3A64F896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103AA-292F-4D0F-A5C2-85BA319E3F6F}" type="datetimeFigureOut">
              <a:rPr lang="en-US"/>
              <a:pPr>
                <a:defRPr/>
              </a:pPr>
              <a:t>3/6/2023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65357-0D15-B4DF-D4D6-B2EFBC25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C0A8B-79A7-D800-83BD-64B464D3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4EAC97-E9E4-40EC-9FCE-B00A6F011B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98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6">
            <a:extLst>
              <a:ext uri="{FF2B5EF4-FFF2-40B4-BE49-F238E27FC236}">
                <a16:creationId xmlns:a16="http://schemas.microsoft.com/office/drawing/2014/main" id="{4C39CC9E-6BE0-E4D9-6D52-4D78595CF3D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-46038"/>
            <a:ext cx="12188825" cy="46038"/>
            <a:chOff x="-26269" y="-27384"/>
            <a:chExt cx="12245183" cy="9502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98B5651-D0C6-B423-A205-23A8B7BA7B93}"/>
                </a:ext>
              </a:extLst>
            </p:cNvPr>
            <p:cNvSpPr/>
            <p:nvPr/>
          </p:nvSpPr>
          <p:spPr>
            <a:xfrm>
              <a:off x="3887469" y="-27384"/>
              <a:ext cx="4023782" cy="95029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99961E0-8F35-A41B-25C4-46AE18944911}"/>
                </a:ext>
              </a:extLst>
            </p:cNvPr>
            <p:cNvSpPr/>
            <p:nvPr/>
          </p:nvSpPr>
          <p:spPr>
            <a:xfrm>
              <a:off x="7911251" y="-10999"/>
              <a:ext cx="4307663" cy="786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641EF6-C4D8-A500-15A8-8D040663C82B}"/>
                </a:ext>
              </a:extLst>
            </p:cNvPr>
            <p:cNvSpPr/>
            <p:nvPr/>
          </p:nvSpPr>
          <p:spPr>
            <a:xfrm>
              <a:off x="-26269" y="-27384"/>
              <a:ext cx="3907358" cy="950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39589260-E4AF-D8D2-EF16-32D00877474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4763" y="6513513"/>
            <a:ext cx="12193588" cy="365125"/>
            <a:chOff x="-4789" y="6513360"/>
            <a:chExt cx="12246002" cy="3646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5135DC-765C-F939-FD14-CFA5C1849228}"/>
                </a:ext>
              </a:extLst>
            </p:cNvPr>
            <p:cNvSpPr/>
            <p:nvPr/>
          </p:nvSpPr>
          <p:spPr>
            <a:xfrm>
              <a:off x="5848563" y="6513360"/>
              <a:ext cx="6392650" cy="3646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altLang="ko-KR" sz="1500" b="1" dirty="0">
                  <a:solidFill>
                    <a:schemeClr val="bg1"/>
                  </a:solidFill>
                </a:rPr>
                <a:t>Department of CSE- AI&amp;ML , School of Engineering, Malla Reddy University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Round Diagonal Corner Rectangle 12">
              <a:extLst>
                <a:ext uri="{FF2B5EF4-FFF2-40B4-BE49-F238E27FC236}">
                  <a16:creationId xmlns:a16="http://schemas.microsoft.com/office/drawing/2014/main" id="{6A15E0CF-55D1-B233-221C-CE9948C3C33E}"/>
                </a:ext>
              </a:extLst>
            </p:cNvPr>
            <p:cNvSpPr/>
            <p:nvPr/>
          </p:nvSpPr>
          <p:spPr>
            <a:xfrm>
              <a:off x="-4789" y="6522100"/>
              <a:ext cx="4572033" cy="318980"/>
            </a:xfrm>
            <a:prstGeom prst="round2Diag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altLang="ko-KR" sz="16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PYTHON PROGRAMMING &amp; DATA STRUCTURES </a:t>
              </a:r>
              <a:endParaRPr lang="ko-KR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B7591AE-E19E-8CE0-74A1-DACB66692C1F}"/>
                </a:ext>
              </a:extLst>
            </p:cNvPr>
            <p:cNvSpPr/>
            <p:nvPr/>
          </p:nvSpPr>
          <p:spPr>
            <a:xfrm>
              <a:off x="4571890" y="6516600"/>
              <a:ext cx="1285884" cy="3427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altLang="ko-KR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UNIT-I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pic>
        <p:nvPicPr>
          <p:cNvPr id="12" name="Picture 9" descr="C:\Users\EV REDDY\Desktop\MRUniversity\MRU_Logo_Straight.png">
            <a:extLst>
              <a:ext uri="{FF2B5EF4-FFF2-40B4-BE49-F238E27FC236}">
                <a16:creationId xmlns:a16="http://schemas.microsoft.com/office/drawing/2014/main" id="{8F8553CD-FA0C-576A-D755-FE97587C58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600" y="0"/>
            <a:ext cx="1038225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DCB7DA7E-F2B7-2D8B-ED65-D7694ACB8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0D755-A103-4F9E-8D5C-5FB27947B827}" type="datetime1">
              <a:rPr lang="en-US"/>
              <a:pPr>
                <a:defRPr/>
              </a:pPr>
              <a:t>3/6/2023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52DD386-AA0A-C9E7-4508-EA27E7BBA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8C6E772-ECF8-A393-5756-3A0D9EF0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0EE43B-D6F0-4E4A-ABED-53FC4B87A9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825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3BDF3-A098-DAE9-E29D-74A19D435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1DFA7-B5F2-4DB0-9CC8-0F45D8E2787A}" type="datetime1">
              <a:rPr lang="en-US"/>
              <a:pPr>
                <a:defRPr/>
              </a:pPr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FF3C0-5361-10A6-113F-479A8C48F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554E9-4AF7-7892-B5C0-510A4784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0226B6-A23A-4550-AA05-837D7A2737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089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C69BDD4-F36F-9306-6A2F-5B2B3624F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9783F-CAF4-4282-9CDB-CF80D0B23B17}" type="datetime1">
              <a:rPr lang="en-US"/>
              <a:pPr>
                <a:defRPr/>
              </a:pPr>
              <a:t>3/6/2023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26B4C0-671E-5A68-8359-2ADCAA6EC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51E02E0-2502-9069-C7EE-C7B27AFC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AD0BB4-16B0-4F86-8251-2C4C8A5D78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83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C7F6CE4-32EF-20C9-A575-91DD85F1E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00E11-5A5E-4F4A-8368-6CC7F74A5F54}" type="datetime1">
              <a:rPr lang="en-US"/>
              <a:pPr>
                <a:defRPr/>
              </a:pPr>
              <a:t>3/6/2023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A9EF479-003D-978C-24E5-B642905E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25C40F0-1E9C-8471-F03A-FD847DB8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DEF22E-31F2-4465-9F17-0912F4BAB8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863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66CBA69-E2C5-2346-6FCF-E7F0ED0E1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6249C-FB25-4A45-8F3C-2C5D131F1510}" type="datetime1">
              <a:rPr lang="en-US"/>
              <a:pPr>
                <a:defRPr/>
              </a:pPr>
              <a:t>3/6/2023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D26A144-E302-059A-3D53-6C6A09410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3D79D31-6597-FC50-1442-8AD7EE84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3DCFAC-CABC-4DA2-B869-BC99F503E7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983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0B875EE-317A-416A-09CF-B3336FD0F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2F422-C825-450D-972C-B3E067A645D1}" type="datetime1">
              <a:rPr lang="en-US"/>
              <a:pPr>
                <a:defRPr/>
              </a:pPr>
              <a:t>3/6/2023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533B145-B046-DE77-C6E7-19E5DB30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A8CA24-8ECB-77AA-8950-E4052CE1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57DDD0-A48C-471B-ADC9-1AB707CC86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466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C6C7657-FAE4-9452-E9B3-0AD0BF293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293C4-92AE-4B0C-BDE9-B18AE5632DF0}" type="datetime1">
              <a:rPr lang="en-US"/>
              <a:pPr>
                <a:defRPr/>
              </a:pPr>
              <a:t>3/6/2023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C51151-D466-0D57-EECE-8A074AC4F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1F172A3-7A0B-9D9C-9CC0-EDF1CE5D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FA13D-01B0-4296-B60E-ADCEC0D2BF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4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1389CA7-4B59-D31A-E598-CF8C0607F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90DC0-D99F-4031-8B2B-2AAD9C946767}" type="datetime1">
              <a:rPr lang="en-US"/>
              <a:pPr>
                <a:defRPr/>
              </a:pPr>
              <a:t>3/6/2023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DC047E0-FF8D-00F7-7594-46D4D87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38B0BC6-3979-113B-1918-D40B7006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F286C3-8EED-4883-85E4-EEA39AFA83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054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DCF3DAC-D7FE-8969-4B58-6EEB939696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696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85867C5-8EDA-AD42-3322-FED2D60557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696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2951C-05F2-DCEE-0CF2-3BD37717E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F261522-1D85-416D-992D-F627B6803562}" type="datetime1">
              <a:rPr lang="en-US"/>
              <a:pPr>
                <a:defRPr/>
              </a:pPr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F4B6F-3ABE-94FE-2107-9E7217074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D896C-0720-5D57-4933-A632D9E44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6013" y="6356350"/>
            <a:ext cx="28432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6DF4880-12CD-4938-9165-5E62513FBF2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2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/list_index.htm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ref_dictionary_get.asp" TargetMode="External"/><Relationship Id="rId2" Type="http://schemas.openxmlformats.org/officeDocument/2006/relationships/hyperlink" Target="https://www.w3schools.com/python/ref_dictionary_fromkey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python/ref_dictionary_items.asp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ref_dictionary_pop.asp" TargetMode="External"/><Relationship Id="rId7" Type="http://schemas.openxmlformats.org/officeDocument/2006/relationships/hyperlink" Target="https://www.w3schools.com/python/ref_dictionary_values.asp" TargetMode="External"/><Relationship Id="rId2" Type="http://schemas.openxmlformats.org/officeDocument/2006/relationships/hyperlink" Target="https://www.w3schools.com/python/ref_dictionary_key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ref_dictionary_update.asp" TargetMode="External"/><Relationship Id="rId5" Type="http://schemas.openxmlformats.org/officeDocument/2006/relationships/hyperlink" Target="https://www.w3schools.com/python/ref_dictionary_setdefault.asp" TargetMode="External"/><Relationship Id="rId4" Type="http://schemas.openxmlformats.org/officeDocument/2006/relationships/hyperlink" Target="https://www.w3schools.com/python/ref_dictionary_popitem.asp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A13ED7-066B-32FC-2912-76EF08F2FBCE}"/>
              </a:ext>
            </a:extLst>
          </p:cNvPr>
          <p:cNvSpPr txBox="1"/>
          <p:nvPr/>
        </p:nvSpPr>
        <p:spPr>
          <a:xfrm>
            <a:off x="3351212" y="3352800"/>
            <a:ext cx="612860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Python Programming</a:t>
            </a:r>
          </a:p>
        </p:txBody>
      </p:sp>
      <p:sp>
        <p:nvSpPr>
          <p:cNvPr id="5123" name="TextBox 4">
            <a:extLst>
              <a:ext uri="{FF2B5EF4-FFF2-40B4-BE49-F238E27FC236}">
                <a16:creationId xmlns:a16="http://schemas.microsoft.com/office/drawing/2014/main" id="{4AA79E30-DBE9-B54C-FDB1-6665F9790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2413" y="2057400"/>
            <a:ext cx="19494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44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UNIT-1</a:t>
            </a:r>
            <a:endParaRPr lang="en-US" altLang="en-US" sz="440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4" name="Picture 26" descr="2006-10-28_Python_in_60_Minutes">
            <a:extLst>
              <a:ext uri="{FF2B5EF4-FFF2-40B4-BE49-F238E27FC236}">
                <a16:creationId xmlns:a16="http://schemas.microsoft.com/office/drawing/2014/main" id="{0BF6CED0-CFCC-8847-B389-C00706FAE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4" t="68115" r="19565" b="1450"/>
          <a:stretch>
            <a:fillRect/>
          </a:stretch>
        </p:blipFill>
        <p:spPr bwMode="auto">
          <a:xfrm>
            <a:off x="227013" y="457200"/>
            <a:ext cx="2198687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C34C7DB1-28D4-01DA-4F16-3D488E034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5180013" cy="609600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variable assignment</a:t>
            </a:r>
            <a:endParaRPr lang="en-US" altLang="en-US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00959B51-DC02-0B49-9226-7A42D7062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19200"/>
            <a:ext cx="11506200" cy="5181600"/>
          </a:xfrm>
        </p:spPr>
        <p:txBody>
          <a:bodyPr/>
          <a:lstStyle/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altLang="en-US" sz="7200" b="1"/>
          </a:p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altLang="en-US" sz="7200"/>
          </a:p>
          <a:p>
            <a:pPr eaLnBrk="1" hangingPunct="1"/>
            <a:endParaRPr lang="en-US" altLang="en-US"/>
          </a:p>
        </p:txBody>
      </p:sp>
      <p:grpSp>
        <p:nvGrpSpPr>
          <p:cNvPr id="14340" name="Group 3">
            <a:extLst>
              <a:ext uri="{FF2B5EF4-FFF2-40B4-BE49-F238E27FC236}">
                <a16:creationId xmlns:a16="http://schemas.microsoft.com/office/drawing/2014/main" id="{91AD0487-20BC-01AF-614C-9B1BE13FB9DE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914400"/>
            <a:ext cx="4038600" cy="1524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49DA106-0456-F87F-1F47-4AE98CBD8E22}"/>
                </a:ext>
              </a:extLst>
            </p:cNvPr>
            <p:cNvCxnSpPr/>
            <p:nvPr/>
          </p:nvCxnSpPr>
          <p:spPr>
            <a:xfrm>
              <a:off x="307633" y="748274"/>
              <a:ext cx="3843732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4BF4EB3-0472-FD4C-2504-F32EF3D3C06B}"/>
                </a:ext>
              </a:extLst>
            </p:cNvPr>
            <p:cNvSpPr/>
            <p:nvPr/>
          </p:nvSpPr>
          <p:spPr>
            <a:xfrm>
              <a:off x="261765" y="700096"/>
              <a:ext cx="76447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D3060DE-D47E-CBB3-6F18-97CC375EB9C6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B50DEA-F503-784A-6AF8-D06501C2B48E}"/>
              </a:ext>
            </a:extLst>
          </p:cNvPr>
          <p:cNvSpPr txBox="1"/>
          <p:nvPr/>
        </p:nvSpPr>
        <p:spPr>
          <a:xfrm>
            <a:off x="531813" y="1219200"/>
            <a:ext cx="11201400" cy="5494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  <a:cs typeface="Arial" charset="0"/>
              </a:rPr>
              <a:t>  Variables are nothing but reserved memory locations to store values. It means that when you create a variable, you reserve some space in the memory.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  <a:cs typeface="Arial" charset="0"/>
              </a:rPr>
              <a:t>  Based on the data type of a variable, the </a:t>
            </a:r>
            <a:r>
              <a:rPr lang="en-US" b="1" dirty="0">
                <a:solidFill>
                  <a:srgbClr val="7030A0"/>
                </a:solidFill>
                <a:latin typeface="+mj-lt"/>
                <a:cs typeface="Arial" charset="0"/>
              </a:rPr>
              <a:t>interpreter allocates memory </a:t>
            </a:r>
            <a:r>
              <a:rPr lang="en-US" dirty="0">
                <a:latin typeface="+mj-lt"/>
                <a:cs typeface="Arial" charset="0"/>
              </a:rPr>
              <a:t>and decides what can be stored in the reserved memory.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  <a:cs typeface="Arial" charset="0"/>
              </a:rPr>
              <a:t>  Therefore, by assigning different data types to the variables, you can store integers, decimals or characters in these variables.</a:t>
            </a:r>
          </a:p>
          <a:p>
            <a:pPr>
              <a:lnSpc>
                <a:spcPct val="150000"/>
              </a:lnSpc>
              <a:defRPr/>
            </a:pPr>
            <a:r>
              <a:rPr lang="en-US" b="1" dirty="0">
                <a:latin typeface="+mj-lt"/>
                <a:cs typeface="Arial" charset="0"/>
              </a:rPr>
              <a:t>Assigning Values to Variables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  <a:cs typeface="Arial" charset="0"/>
              </a:rPr>
              <a:t> Python variables do not need explicit declaration to </a:t>
            </a:r>
            <a:r>
              <a:rPr lang="en-US" b="1" dirty="0">
                <a:solidFill>
                  <a:srgbClr val="7030A0"/>
                </a:solidFill>
                <a:latin typeface="+mj-lt"/>
                <a:cs typeface="Arial" charset="0"/>
              </a:rPr>
              <a:t>reserve memory space</a:t>
            </a:r>
            <a:r>
              <a:rPr lang="en-US" dirty="0">
                <a:latin typeface="+mj-lt"/>
                <a:cs typeface="Arial" charset="0"/>
              </a:rPr>
              <a:t>. The declaration happens </a:t>
            </a:r>
            <a:r>
              <a:rPr lang="en-US" b="1" dirty="0">
                <a:solidFill>
                  <a:srgbClr val="7030A0"/>
                </a:solidFill>
                <a:latin typeface="+mj-lt"/>
                <a:cs typeface="Arial" charset="0"/>
              </a:rPr>
              <a:t>automatically</a:t>
            </a:r>
            <a:r>
              <a:rPr lang="en-US" dirty="0">
                <a:latin typeface="+mj-lt"/>
                <a:cs typeface="Arial" charset="0"/>
              </a:rPr>
              <a:t> when you assign a value to a variable. The equal sign (=) is used to assign values to variables.</a:t>
            </a:r>
          </a:p>
          <a:p>
            <a:pPr>
              <a:lnSpc>
                <a:spcPct val="150000"/>
              </a:lnSpc>
              <a:defRPr/>
            </a:pPr>
            <a:r>
              <a:rPr lang="en-US" dirty="0">
                <a:latin typeface="+mj-lt"/>
                <a:cs typeface="Arial" charset="0"/>
              </a:rPr>
              <a:t>For example-</a:t>
            </a:r>
          </a:p>
          <a:p>
            <a:pPr>
              <a:lnSpc>
                <a:spcPct val="150000"/>
              </a:lnSpc>
              <a:defRPr/>
            </a:pPr>
            <a:r>
              <a:rPr lang="en-US" dirty="0">
                <a:latin typeface="+mj-lt"/>
                <a:cs typeface="Arial" charset="0"/>
              </a:rPr>
              <a:t>counter = 100 # An integer assignment</a:t>
            </a:r>
          </a:p>
          <a:p>
            <a:pPr>
              <a:lnSpc>
                <a:spcPct val="150000"/>
              </a:lnSpc>
              <a:defRPr/>
            </a:pPr>
            <a:r>
              <a:rPr lang="en-US" dirty="0">
                <a:latin typeface="+mj-lt"/>
                <a:cs typeface="Arial" charset="0"/>
              </a:rPr>
              <a:t>miles = 1000.0 # A floating point</a:t>
            </a:r>
          </a:p>
          <a:p>
            <a:pPr>
              <a:lnSpc>
                <a:spcPct val="150000"/>
              </a:lnSpc>
              <a:defRPr/>
            </a:pPr>
            <a:r>
              <a:rPr lang="en-US" dirty="0">
                <a:latin typeface="+mj-lt"/>
                <a:cs typeface="Arial" charset="0"/>
              </a:rPr>
              <a:t>name = "John" # A string</a:t>
            </a:r>
            <a:endParaRPr lang="en-US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96CFFFBA-484D-C670-F613-EE2DE7F8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5180013" cy="609600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Multiple</a:t>
            </a:r>
            <a:r>
              <a:rPr lang="en-US" altLang="en-US" sz="2800"/>
              <a:t> </a:t>
            </a:r>
            <a:r>
              <a:rPr lang="en-US" altLang="en-US" sz="2800">
                <a:solidFill>
                  <a:srgbClr val="FF0000"/>
                </a:solidFill>
              </a:rPr>
              <a:t>assignment</a:t>
            </a:r>
            <a:endParaRPr lang="en-US" altLang="en-US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363" name="Group 3">
            <a:extLst>
              <a:ext uri="{FF2B5EF4-FFF2-40B4-BE49-F238E27FC236}">
                <a16:creationId xmlns:a16="http://schemas.microsoft.com/office/drawing/2014/main" id="{08C8DC60-29CF-E439-BD4C-4AF49974C229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914400"/>
            <a:ext cx="4038600" cy="1524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9C2B4A0-3299-9E85-D6C6-CD8B2CB2384A}"/>
                </a:ext>
              </a:extLst>
            </p:cNvPr>
            <p:cNvCxnSpPr/>
            <p:nvPr/>
          </p:nvCxnSpPr>
          <p:spPr>
            <a:xfrm>
              <a:off x="307633" y="748274"/>
              <a:ext cx="3843732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88B43A7-4482-F592-0907-DD2BD2F358FD}"/>
                </a:ext>
              </a:extLst>
            </p:cNvPr>
            <p:cNvSpPr/>
            <p:nvPr/>
          </p:nvSpPr>
          <p:spPr>
            <a:xfrm>
              <a:off x="261765" y="700096"/>
              <a:ext cx="76447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8D648E9C-792C-DA00-68A4-5E5623C1FA08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CE56C-C756-787E-1154-BD05317F8E51}"/>
              </a:ext>
            </a:extLst>
          </p:cNvPr>
          <p:cNvSpPr txBox="1"/>
          <p:nvPr/>
        </p:nvSpPr>
        <p:spPr>
          <a:xfrm>
            <a:off x="531813" y="1219200"/>
            <a:ext cx="11201400" cy="465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5366" name="Content Placeholder 9">
            <a:extLst>
              <a:ext uri="{FF2B5EF4-FFF2-40B4-BE49-F238E27FC236}">
                <a16:creationId xmlns:a16="http://schemas.microsoft.com/office/drawing/2014/main" id="{F3EFAAC1-85F5-8C93-38CC-2E4FB5523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Python allows you to assign a single value to several variables simultaneously.</a:t>
            </a:r>
          </a:p>
          <a:p>
            <a:pPr eaLnBrk="1" hangingPunct="1"/>
            <a:r>
              <a:rPr lang="en-US" altLang="en-US" sz="1800"/>
              <a:t>For example</a:t>
            </a:r>
          </a:p>
          <a:p>
            <a:pPr eaLnBrk="1" hangingPunct="1"/>
            <a:r>
              <a:rPr lang="en-US" altLang="en-US" sz="1800"/>
              <a:t>a= b = c = 1</a:t>
            </a:r>
          </a:p>
          <a:p>
            <a:pPr eaLnBrk="1" hangingPunct="1"/>
            <a:r>
              <a:rPr lang="en-US" altLang="en-US" sz="1800"/>
              <a:t>Here, an integer object is created with the value 1, and all the three variables are assigned to the same memory location.</a:t>
            </a:r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a, b, c = 1, 2, "john“</a:t>
            </a:r>
          </a:p>
          <a:p>
            <a:pPr eaLnBrk="1" hangingPunct="1"/>
            <a:r>
              <a:rPr lang="en-US" altLang="en-US" sz="1800"/>
              <a:t>Here, two integer objects with values 1 and 2 are assigned to the variables a and b respectively, and one string object with the value "john" is assigned to the variable c.</a:t>
            </a:r>
          </a:p>
          <a:p>
            <a:pPr eaLnBrk="1" hangingPunct="1"/>
            <a:endParaRPr lang="en-US" altLang="en-US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EBA1B5F5-95F4-F3BF-21CF-DA9239E5B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5180013" cy="609600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Memory reference </a:t>
            </a:r>
            <a:endParaRPr lang="en-US" altLang="en-US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387" name="Group 3">
            <a:extLst>
              <a:ext uri="{FF2B5EF4-FFF2-40B4-BE49-F238E27FC236}">
                <a16:creationId xmlns:a16="http://schemas.microsoft.com/office/drawing/2014/main" id="{E0C08692-DC9F-6315-95ED-9F11F1CD30A4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914400"/>
            <a:ext cx="4038600" cy="1524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861EFF7-D8FF-DADA-9F7F-2522771D5DE1}"/>
                </a:ext>
              </a:extLst>
            </p:cNvPr>
            <p:cNvCxnSpPr/>
            <p:nvPr/>
          </p:nvCxnSpPr>
          <p:spPr>
            <a:xfrm>
              <a:off x="307633" y="748274"/>
              <a:ext cx="3843732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8BF910C-6546-EDE2-46ED-76FFF067B339}"/>
                </a:ext>
              </a:extLst>
            </p:cNvPr>
            <p:cNvSpPr/>
            <p:nvPr/>
          </p:nvSpPr>
          <p:spPr>
            <a:xfrm>
              <a:off x="261765" y="700096"/>
              <a:ext cx="76447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A18985F1-B440-C9FA-0BB5-F7B1183DE648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679FF8-6F5E-8232-1BAD-A422A4E680C5}"/>
              </a:ext>
            </a:extLst>
          </p:cNvPr>
          <p:cNvSpPr txBox="1"/>
          <p:nvPr/>
        </p:nvSpPr>
        <p:spPr>
          <a:xfrm>
            <a:off x="531813" y="1219200"/>
            <a:ext cx="11201400" cy="465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6390" name="Content Placeholder 9">
            <a:extLst>
              <a:ext uri="{FF2B5EF4-FFF2-40B4-BE49-F238E27FC236}">
                <a16:creationId xmlns:a16="http://schemas.microsoft.com/office/drawing/2014/main" id="{361C3BDC-F053-BDEF-D853-DDA823D0B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x = 10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y = x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if id(x) == id(y):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	print("x and y refer to the same object")</a:t>
            </a:r>
          </a:p>
          <a:p>
            <a:pPr eaLnBrk="1" hangingPunct="1"/>
            <a:r>
              <a:rPr lang="en-US" altLang="en-US" sz="1800" b="1"/>
              <a:t>output</a:t>
            </a:r>
            <a:endParaRPr lang="en-US" altLang="en-US" sz="1800"/>
          </a:p>
          <a:p>
            <a:pPr eaLnBrk="1" hangingPunct="1"/>
            <a:r>
              <a:rPr lang="en-US" altLang="en-US" sz="1800"/>
              <a:t>x and y refer to the same object</a:t>
            </a:r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When x = 10 is executed an integer object 10 is created in memory and its reference is assigned to variable x, this is because everything is object in Python.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In the above example, y = x will create another reference variable y which will refer to the same object because Python optimizes memory utilization by allocation the same object reference to a new variable if the object already exists with the same value</a:t>
            </a:r>
          </a:p>
        </p:txBody>
      </p:sp>
      <p:pic>
        <p:nvPicPr>
          <p:cNvPr id="16391" name="Picture 10" descr="memory-allocation-python-1">
            <a:extLst>
              <a:ext uri="{FF2B5EF4-FFF2-40B4-BE49-F238E27FC236}">
                <a16:creationId xmlns:a16="http://schemas.microsoft.com/office/drawing/2014/main" id="{5B0AC1F2-B3D1-57AD-9A25-10509FB00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3" y="1295400"/>
            <a:ext cx="1905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11" descr="memory-allocation-python-2">
            <a:extLst>
              <a:ext uri="{FF2B5EF4-FFF2-40B4-BE49-F238E27FC236}">
                <a16:creationId xmlns:a16="http://schemas.microsoft.com/office/drawing/2014/main" id="{F3C4604A-BD75-6816-99AC-5B0CE48D7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3" y="2743200"/>
            <a:ext cx="1981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F8F90051-9918-9B72-7F4D-518DADCAD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5180013" cy="609600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Memory reference </a:t>
            </a:r>
            <a:endParaRPr lang="en-US" altLang="en-US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411" name="Group 3">
            <a:extLst>
              <a:ext uri="{FF2B5EF4-FFF2-40B4-BE49-F238E27FC236}">
                <a16:creationId xmlns:a16="http://schemas.microsoft.com/office/drawing/2014/main" id="{093C3211-F7E0-3BD8-A85E-328B5126E2C5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914400"/>
            <a:ext cx="4038600" cy="1524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4C3E26D-64F2-028C-F94C-67A62C600111}"/>
                </a:ext>
              </a:extLst>
            </p:cNvPr>
            <p:cNvCxnSpPr/>
            <p:nvPr/>
          </p:nvCxnSpPr>
          <p:spPr>
            <a:xfrm>
              <a:off x="307633" y="748274"/>
              <a:ext cx="3843732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63ECA18-3396-D4E0-E45D-4A9770370309}"/>
                </a:ext>
              </a:extLst>
            </p:cNvPr>
            <p:cNvSpPr/>
            <p:nvPr/>
          </p:nvSpPr>
          <p:spPr>
            <a:xfrm>
              <a:off x="261765" y="700096"/>
              <a:ext cx="76447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8779153-E046-7DC1-2D12-8172CDCE93F7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88331D-3D11-9DCA-5313-903363A759F7}"/>
              </a:ext>
            </a:extLst>
          </p:cNvPr>
          <p:cNvSpPr txBox="1"/>
          <p:nvPr/>
        </p:nvSpPr>
        <p:spPr>
          <a:xfrm>
            <a:off x="531813" y="1219200"/>
            <a:ext cx="11201400" cy="465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7414" name="Content Placeholder 9">
            <a:extLst>
              <a:ext uri="{FF2B5EF4-FFF2-40B4-BE49-F238E27FC236}">
                <a16:creationId xmlns:a16="http://schemas.microsoft.com/office/drawing/2014/main" id="{772EB2AD-4AD6-71B3-8560-4E4FFAD69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3" y="1371600"/>
            <a:ext cx="10969625" cy="4525963"/>
          </a:xfrm>
        </p:spPr>
        <p:txBody>
          <a:bodyPr/>
          <a:lstStyle/>
          <a:p>
            <a:pPr eaLnBrk="1" hangingPunct="1"/>
            <a:r>
              <a:rPr lang="en-US" altLang="en-US" sz="1800"/>
              <a:t>Now, let’s change the value of x and see what happens. x = 10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y = x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x += 1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  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if id(x) != id(y):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    print("x and y do not refer to the same object") </a:t>
            </a:r>
          </a:p>
          <a:p>
            <a:pPr eaLnBrk="1" hangingPunct="1"/>
            <a:r>
              <a:rPr lang="en-US" altLang="en-US" sz="1800" b="1"/>
              <a:t>Output:</a:t>
            </a:r>
            <a:endParaRPr lang="en-US" altLang="en-US" sz="1800"/>
          </a:p>
          <a:p>
            <a:pPr eaLnBrk="1" hangingPunct="1"/>
            <a:r>
              <a:rPr lang="en-US" altLang="en-US" sz="1800"/>
              <a:t>x and y do not refer to the same object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now x refer to a new object x and the link between x and 10 disconnected but y still refer to 10.</a:t>
            </a:r>
          </a:p>
        </p:txBody>
      </p:sp>
      <p:pic>
        <p:nvPicPr>
          <p:cNvPr id="17415" name="Picture 12" descr="memory-allocation-python-1-1">
            <a:extLst>
              <a:ext uri="{FF2B5EF4-FFF2-40B4-BE49-F238E27FC236}">
                <a16:creationId xmlns:a16="http://schemas.microsoft.com/office/drawing/2014/main" id="{7A2398F5-40B8-2618-5C35-B868A4E97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13" y="4724400"/>
            <a:ext cx="2543175" cy="156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51D3A2F1-E817-7E72-DEAD-E7A755170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381000"/>
            <a:ext cx="5180012" cy="609600"/>
          </a:xfrm>
        </p:spPr>
        <p:txBody>
          <a:bodyPr/>
          <a:lstStyle/>
          <a:p>
            <a:pPr algn="l" eaLnBrk="1" hangingPunct="1"/>
            <a:r>
              <a:rPr lang="en-US" altLang="en-US" sz="2800" b="1">
                <a:solidFill>
                  <a:srgbClr val="FF0000"/>
                </a:solidFill>
              </a:rPr>
              <a:t>Identifiers</a:t>
            </a:r>
            <a:endParaRPr lang="en-US" altLang="en-US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C7CD3452-40D8-26F9-1A73-224F66748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19200"/>
            <a:ext cx="11506200" cy="5181600"/>
          </a:xfrm>
        </p:spPr>
        <p:txBody>
          <a:bodyPr/>
          <a:lstStyle/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altLang="en-US" sz="7200" b="1"/>
          </a:p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altLang="en-US" sz="7200"/>
          </a:p>
          <a:p>
            <a:pPr eaLnBrk="1" hangingPunct="1"/>
            <a:endParaRPr lang="en-US" altLang="en-US"/>
          </a:p>
        </p:txBody>
      </p:sp>
      <p:grpSp>
        <p:nvGrpSpPr>
          <p:cNvPr id="18436" name="Group 3">
            <a:extLst>
              <a:ext uri="{FF2B5EF4-FFF2-40B4-BE49-F238E27FC236}">
                <a16:creationId xmlns:a16="http://schemas.microsoft.com/office/drawing/2014/main" id="{A808FB36-CDB8-2423-F0E6-049C65C18E65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914400"/>
            <a:ext cx="2133600" cy="762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44A043C-D052-E380-4AE3-D1D2D4DEBD64}"/>
                </a:ext>
              </a:extLst>
            </p:cNvPr>
            <p:cNvCxnSpPr/>
            <p:nvPr/>
          </p:nvCxnSpPr>
          <p:spPr>
            <a:xfrm>
              <a:off x="308070" y="749299"/>
              <a:ext cx="3843295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B3263C-CECB-2709-5F4B-BEF5CCC86775}"/>
                </a:ext>
              </a:extLst>
            </p:cNvPr>
            <p:cNvSpPr/>
            <p:nvPr/>
          </p:nvSpPr>
          <p:spPr>
            <a:xfrm>
              <a:off x="261765" y="700096"/>
              <a:ext cx="75245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316991B-3304-9538-96B9-68286D94C813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EC4C9E-1920-4960-BEFB-A86E8D8D2E44}"/>
              </a:ext>
            </a:extLst>
          </p:cNvPr>
          <p:cNvSpPr txBox="1"/>
          <p:nvPr/>
        </p:nvSpPr>
        <p:spPr>
          <a:xfrm>
            <a:off x="531813" y="1295400"/>
            <a:ext cx="11201400" cy="6308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284163">
              <a:buFont typeface="Wingdings" pitchFamily="2" charset="2"/>
              <a:buChar char="Ø"/>
              <a:defRPr/>
            </a:pPr>
            <a:r>
              <a:rPr lang="en-US" dirty="0">
                <a:latin typeface="+mj-lt"/>
                <a:cs typeface="Arial" charset="0"/>
              </a:rPr>
              <a:t>A Python identifier is a name used to identify a </a:t>
            </a:r>
            <a:r>
              <a:rPr lang="en-US" b="1" dirty="0">
                <a:solidFill>
                  <a:srgbClr val="7030A0"/>
                </a:solidFill>
                <a:latin typeface="+mj-lt"/>
                <a:cs typeface="Arial" charset="0"/>
              </a:rPr>
              <a:t>variable, function, class, module or other object. </a:t>
            </a:r>
          </a:p>
          <a:p>
            <a:pPr indent="284163">
              <a:buFont typeface="Wingdings" pitchFamily="2" charset="2"/>
              <a:buChar char="Ø"/>
              <a:defRPr/>
            </a:pPr>
            <a:r>
              <a:rPr lang="en-US" dirty="0">
                <a:latin typeface="+mj-lt"/>
                <a:cs typeface="Arial" charset="0"/>
              </a:rPr>
              <a:t>An identifier starts with a letter A to Z or a to z or an underscore (_) followed by zero or more letters, underscores and digits (0 to 9).</a:t>
            </a:r>
          </a:p>
          <a:p>
            <a:pPr indent="284163">
              <a:buFont typeface="Wingdings" pitchFamily="2" charset="2"/>
              <a:buChar char="Ø"/>
              <a:defRPr/>
            </a:pPr>
            <a:endParaRPr lang="en-US" dirty="0">
              <a:latin typeface="+mj-lt"/>
              <a:cs typeface="Arial" charset="0"/>
            </a:endParaRPr>
          </a:p>
          <a:p>
            <a:pPr indent="284163">
              <a:buFont typeface="Wingdings" pitchFamily="2" charset="2"/>
              <a:buChar char="Ø"/>
              <a:defRPr/>
            </a:pPr>
            <a:r>
              <a:rPr lang="en-US" dirty="0">
                <a:latin typeface="+mj-lt"/>
                <a:cs typeface="Arial" charset="0"/>
              </a:rPr>
              <a:t>Python </a:t>
            </a:r>
            <a:r>
              <a:rPr lang="en-US" dirty="0">
                <a:solidFill>
                  <a:srgbClr val="FF0000"/>
                </a:solidFill>
                <a:latin typeface="+mj-lt"/>
                <a:cs typeface="Arial" charset="0"/>
              </a:rPr>
              <a:t>does not allow </a:t>
            </a:r>
            <a:r>
              <a:rPr lang="en-US" dirty="0">
                <a:latin typeface="+mj-lt"/>
                <a:cs typeface="Arial" charset="0"/>
              </a:rPr>
              <a:t>punctuation characters such as @, $, and % within identifiers.</a:t>
            </a:r>
          </a:p>
          <a:p>
            <a:pPr indent="284163">
              <a:buFont typeface="Wingdings" pitchFamily="2" charset="2"/>
              <a:buChar char="Ø"/>
              <a:defRPr/>
            </a:pPr>
            <a:endParaRPr lang="en-US" dirty="0">
              <a:latin typeface="+mj-lt"/>
              <a:cs typeface="Arial" charset="0"/>
            </a:endParaRPr>
          </a:p>
          <a:p>
            <a:pPr indent="284163">
              <a:buFont typeface="Wingdings" pitchFamily="2" charset="2"/>
              <a:buChar char="Ø"/>
              <a:defRPr/>
            </a:pPr>
            <a:r>
              <a:rPr lang="en-US" dirty="0">
                <a:latin typeface="+mj-lt"/>
                <a:cs typeface="Arial" charset="0"/>
              </a:rPr>
              <a:t>Python is a </a:t>
            </a:r>
            <a:r>
              <a:rPr lang="en-US" b="1" dirty="0">
                <a:solidFill>
                  <a:srgbClr val="00B050"/>
                </a:solidFill>
                <a:latin typeface="+mj-lt"/>
                <a:cs typeface="Arial" charset="0"/>
              </a:rPr>
              <a:t>case sensitive </a:t>
            </a:r>
            <a:r>
              <a:rPr lang="en-US" dirty="0">
                <a:latin typeface="+mj-lt"/>
                <a:cs typeface="Arial" charset="0"/>
              </a:rPr>
              <a:t>programming language</a:t>
            </a:r>
          </a:p>
          <a:p>
            <a:pPr>
              <a:defRPr/>
            </a:pPr>
            <a:endParaRPr lang="en-US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Here are naming conventions for Python identifiers-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  <a:cs typeface="Arial" charset="0"/>
              </a:rPr>
              <a:t>Class names start with an uppercase letter. All other identifiers start with a lowercase letter.</a:t>
            </a:r>
          </a:p>
          <a:p>
            <a:pPr>
              <a:defRPr/>
            </a:pPr>
            <a:endParaRPr lang="en-US" dirty="0">
              <a:latin typeface="+mj-lt"/>
              <a:cs typeface="Arial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  <a:cs typeface="Arial" charset="0"/>
              </a:rPr>
              <a:t>Starting an identifier with a single leading underscore indicates that the identifier is </a:t>
            </a:r>
            <a:r>
              <a:rPr lang="en-US" b="1" u="sng" dirty="0">
                <a:solidFill>
                  <a:srgbClr val="7030A0"/>
                </a:solidFill>
                <a:latin typeface="+mj-lt"/>
                <a:cs typeface="Arial" charset="0"/>
              </a:rPr>
              <a:t>private</a:t>
            </a:r>
            <a:r>
              <a:rPr lang="en-US" dirty="0">
                <a:latin typeface="+mj-lt"/>
                <a:cs typeface="Arial" charset="0"/>
              </a:rPr>
              <a:t>.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_name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  <a:cs typeface="Arial" charset="0"/>
              </a:rPr>
              <a:t>Starting an identifier with two leading underscores indicates a </a:t>
            </a:r>
            <a:r>
              <a:rPr lang="en-US" b="1" dirty="0">
                <a:solidFill>
                  <a:srgbClr val="7030A0"/>
                </a:solidFill>
                <a:latin typeface="+mj-lt"/>
                <a:cs typeface="Arial" charset="0"/>
              </a:rPr>
              <a:t>strong private identifier</a:t>
            </a:r>
            <a:r>
              <a:rPr lang="en-US" dirty="0">
                <a:latin typeface="+mj-lt"/>
                <a:cs typeface="Arial" charset="0"/>
              </a:rPr>
              <a:t>.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__name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  <a:cs typeface="Arial" charset="0"/>
              </a:rPr>
              <a:t>If the identifier also ends with </a:t>
            </a:r>
            <a:r>
              <a:rPr lang="en-US" b="1" dirty="0">
                <a:solidFill>
                  <a:srgbClr val="7030A0"/>
                </a:solidFill>
                <a:latin typeface="+mj-lt"/>
                <a:cs typeface="Arial" charset="0"/>
              </a:rPr>
              <a:t>two trailing underscores</a:t>
            </a:r>
            <a:r>
              <a:rPr lang="en-US" dirty="0">
                <a:latin typeface="+mj-lt"/>
                <a:cs typeface="Arial" charset="0"/>
              </a:rPr>
              <a:t>, the identifier is a language defined </a:t>
            </a:r>
            <a:r>
              <a:rPr lang="en-US" b="1" dirty="0">
                <a:solidFill>
                  <a:srgbClr val="7030A0"/>
                </a:solidFill>
                <a:latin typeface="+mj-lt"/>
                <a:cs typeface="Arial" charset="0"/>
              </a:rPr>
              <a:t>special name</a:t>
            </a:r>
            <a:r>
              <a:rPr lang="en-US" dirty="0">
                <a:latin typeface="+mj-lt"/>
                <a:cs typeface="Arial" charset="0"/>
              </a:rPr>
              <a:t>.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__name__</a:t>
            </a:r>
          </a:p>
          <a:p>
            <a:pPr>
              <a:defRPr/>
            </a:pPr>
            <a:endParaRPr lang="en-US" sz="1600" dirty="0">
              <a:latin typeface="Arial" charset="0"/>
              <a:cs typeface="Arial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n-lt"/>
              <a:cs typeface="+mn-cs"/>
            </a:endParaRPr>
          </a:p>
          <a:p>
            <a:pPr lvl="1" indent="-23177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  <a:cs typeface="+mn-cs"/>
            </a:endParaRPr>
          </a:p>
          <a:p>
            <a:pPr lvl="1" indent="-23177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  <a:cs typeface="+mn-cs"/>
            </a:endParaRPr>
          </a:p>
          <a:p>
            <a:pPr lvl="1" indent="-23177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C7F06330-0F7D-7D89-C4F8-131EFC4E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381000"/>
            <a:ext cx="5180012" cy="609600"/>
          </a:xfrm>
        </p:spPr>
        <p:txBody>
          <a:bodyPr/>
          <a:lstStyle/>
          <a:p>
            <a:pPr algn="l" eaLnBrk="1" hangingPunct="1"/>
            <a:r>
              <a:rPr lang="en-US" altLang="en-US" sz="2800">
                <a:solidFill>
                  <a:srgbClr val="FF0000"/>
                </a:solidFill>
              </a:rPr>
              <a:t>Reserved Words</a:t>
            </a:r>
            <a:endParaRPr lang="en-US" altLang="en-US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BBEFE08E-9C02-41F5-415F-4EA1435EB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19200"/>
            <a:ext cx="11506200" cy="5181600"/>
          </a:xfrm>
        </p:spPr>
        <p:txBody>
          <a:bodyPr/>
          <a:lstStyle/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altLang="en-US" sz="7200" b="1"/>
          </a:p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altLang="en-US" sz="7200"/>
          </a:p>
          <a:p>
            <a:pPr eaLnBrk="1" hangingPunct="1"/>
            <a:endParaRPr lang="en-US" altLang="en-US"/>
          </a:p>
        </p:txBody>
      </p:sp>
      <p:grpSp>
        <p:nvGrpSpPr>
          <p:cNvPr id="19460" name="Group 3">
            <a:extLst>
              <a:ext uri="{FF2B5EF4-FFF2-40B4-BE49-F238E27FC236}">
                <a16:creationId xmlns:a16="http://schemas.microsoft.com/office/drawing/2014/main" id="{803891D3-6FB5-3524-030E-6D7304A8DB89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914400"/>
            <a:ext cx="2590800" cy="1524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7E8312C-8ED6-843E-B610-91F107635D0C}"/>
                </a:ext>
              </a:extLst>
            </p:cNvPr>
            <p:cNvCxnSpPr/>
            <p:nvPr/>
          </p:nvCxnSpPr>
          <p:spPr>
            <a:xfrm>
              <a:off x="307048" y="748274"/>
              <a:ext cx="3844317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CF71F78-323D-BD64-166B-945434B3D34F}"/>
                </a:ext>
              </a:extLst>
            </p:cNvPr>
            <p:cNvSpPr/>
            <p:nvPr/>
          </p:nvSpPr>
          <p:spPr>
            <a:xfrm>
              <a:off x="261765" y="700096"/>
              <a:ext cx="76267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D80D489-3027-93B8-F655-D9CA17501A74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9E3F50-BC00-CC04-CB0E-D72C2CDFA9F8}"/>
              </a:ext>
            </a:extLst>
          </p:cNvPr>
          <p:cNvSpPr txBox="1"/>
          <p:nvPr/>
        </p:nvSpPr>
        <p:spPr>
          <a:xfrm>
            <a:off x="531813" y="1295400"/>
            <a:ext cx="4572000" cy="4124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  <a:cs typeface="Arial" charset="0"/>
              </a:rPr>
              <a:t>The following list shows the Python keywords. </a:t>
            </a:r>
          </a:p>
          <a:p>
            <a:pPr algn="just">
              <a:buFont typeface="Arial" pitchFamily="34" charset="0"/>
              <a:buChar char="•"/>
              <a:defRPr/>
            </a:pPr>
            <a:endParaRPr lang="en-US" sz="2000" dirty="0">
              <a:latin typeface="+mj-lt"/>
              <a:cs typeface="Arial" charset="0"/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  <a:cs typeface="Arial" charset="0"/>
              </a:rPr>
              <a:t>These are reserved words and you cannot use them as constants or variables or any other identifier names. </a:t>
            </a:r>
          </a:p>
          <a:p>
            <a:pPr algn="just">
              <a:buFont typeface="Arial" pitchFamily="34" charset="0"/>
              <a:buChar char="•"/>
              <a:defRPr/>
            </a:pPr>
            <a:endParaRPr lang="en-US" sz="2000" dirty="0">
              <a:latin typeface="+mj-lt"/>
              <a:cs typeface="Arial" charset="0"/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  <a:cs typeface="Arial" charset="0"/>
              </a:rPr>
              <a:t>All the Python keywords contain lowercase letters only</a:t>
            </a:r>
            <a:endParaRPr lang="en-US" dirty="0">
              <a:latin typeface="+mj-lt"/>
              <a:cs typeface="Arial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n-lt"/>
              <a:cs typeface="+mn-cs"/>
            </a:endParaRPr>
          </a:p>
          <a:p>
            <a:pPr lvl="1" indent="-23177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  <a:cs typeface="+mn-cs"/>
            </a:endParaRPr>
          </a:p>
          <a:p>
            <a:pPr lvl="1" indent="-23177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  <a:cs typeface="+mn-cs"/>
            </a:endParaRPr>
          </a:p>
          <a:p>
            <a:pPr lvl="1" indent="-23177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19463" name="Picture 2">
            <a:extLst>
              <a:ext uri="{FF2B5EF4-FFF2-40B4-BE49-F238E27FC236}">
                <a16:creationId xmlns:a16="http://schemas.microsoft.com/office/drawing/2014/main" id="{5F411BEE-BE27-8D52-A943-7DAFB4F72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7" t="16203" r="24646" b="6250"/>
          <a:stretch>
            <a:fillRect/>
          </a:stretch>
        </p:blipFill>
        <p:spPr bwMode="auto">
          <a:xfrm>
            <a:off x="5256213" y="1219200"/>
            <a:ext cx="6503987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9CBC5D88-383B-4854-A517-005F4DDB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381000"/>
            <a:ext cx="5180012" cy="609600"/>
          </a:xfrm>
        </p:spPr>
        <p:txBody>
          <a:bodyPr/>
          <a:lstStyle/>
          <a:p>
            <a:pPr algn="l" eaLnBrk="1" hangingPunct="1"/>
            <a:r>
              <a:rPr lang="en-IN" altLang="en-US" sz="2800" b="1">
                <a:solidFill>
                  <a:srgbClr val="FF0000"/>
                </a:solidFill>
              </a:rPr>
              <a:t>Constants In Python</a:t>
            </a:r>
            <a:endParaRPr lang="en-US" altLang="en-US" sz="2800">
              <a:solidFill>
                <a:srgbClr val="FF0000"/>
              </a:solidFill>
            </a:endParaRP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C8F6A467-DABD-05E8-F8F9-410850580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19200"/>
            <a:ext cx="11506200" cy="5181600"/>
          </a:xfrm>
        </p:spPr>
        <p:txBody>
          <a:bodyPr/>
          <a:lstStyle/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altLang="en-US" sz="7200" b="1"/>
          </a:p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altLang="en-US" sz="7200"/>
          </a:p>
          <a:p>
            <a:pPr eaLnBrk="1" hangingPunct="1"/>
            <a:endParaRPr lang="en-US" altLang="en-US"/>
          </a:p>
        </p:txBody>
      </p:sp>
      <p:grpSp>
        <p:nvGrpSpPr>
          <p:cNvPr id="20484" name="Group 3">
            <a:extLst>
              <a:ext uri="{FF2B5EF4-FFF2-40B4-BE49-F238E27FC236}">
                <a16:creationId xmlns:a16="http://schemas.microsoft.com/office/drawing/2014/main" id="{75A83038-739B-7E71-3FC1-7C151528E1A6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914400"/>
            <a:ext cx="3657600" cy="2286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0B8595A-B998-5DC9-EBEC-96B0E470C329}"/>
                </a:ext>
              </a:extLst>
            </p:cNvPr>
            <p:cNvCxnSpPr/>
            <p:nvPr/>
          </p:nvCxnSpPr>
          <p:spPr>
            <a:xfrm>
              <a:off x="307346" y="748616"/>
              <a:ext cx="3844019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4DF5C5D-FF6A-013F-8F75-6998B4343E3D}"/>
                </a:ext>
              </a:extLst>
            </p:cNvPr>
            <p:cNvSpPr/>
            <p:nvPr/>
          </p:nvSpPr>
          <p:spPr>
            <a:xfrm>
              <a:off x="261765" y="700096"/>
              <a:ext cx="75968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8C51FD7E-B35A-FD33-0F16-C6A133965B61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34A6E2-9E0B-4466-6478-5A6ED0E80877}"/>
              </a:ext>
            </a:extLst>
          </p:cNvPr>
          <p:cNvSpPr txBox="1"/>
          <p:nvPr/>
        </p:nvSpPr>
        <p:spPr>
          <a:xfrm>
            <a:off x="531813" y="1295400"/>
            <a:ext cx="11125200" cy="5848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IN" sz="2000" dirty="0">
                <a:latin typeface="+mj-lt"/>
                <a:cs typeface="Arial" charset="0"/>
              </a:rPr>
              <a:t>  A constant is a type of variable whose value cannot be changed.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IN" sz="2000" dirty="0">
                <a:latin typeface="+mj-lt"/>
                <a:cs typeface="Arial" charset="0"/>
              </a:rPr>
              <a:t>  It is helpful to think of constants as containers that hold information which cannot be changed later.</a:t>
            </a:r>
            <a:endParaRPr lang="en-US" sz="2000" dirty="0">
              <a:latin typeface="+mj-lt"/>
              <a:cs typeface="Arial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IN" sz="2000" dirty="0">
                <a:latin typeface="+mj-lt"/>
                <a:cs typeface="Arial" charset="0"/>
              </a:rPr>
              <a:t>  You can think of constants as a bag to store some books which cannot be replaced once placed inside the bag.</a:t>
            </a:r>
          </a:p>
          <a:p>
            <a:pPr>
              <a:defRPr/>
            </a:pPr>
            <a:endParaRPr lang="en-IN" sz="2000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en-IN" sz="2000" b="1" dirty="0">
                <a:latin typeface="+mj-lt"/>
                <a:cs typeface="Arial" charset="0"/>
              </a:rPr>
              <a:t>Assigning value to constant in Python</a:t>
            </a:r>
            <a:endParaRPr lang="en-US" sz="2000" b="1" dirty="0">
              <a:latin typeface="+mj-lt"/>
              <a:cs typeface="Arial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IN" sz="2000" dirty="0">
                <a:latin typeface="+mj-lt"/>
                <a:cs typeface="Arial" charset="0"/>
              </a:rPr>
              <a:t>  In Python, constants are usually declared and assigned in a module.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IN" sz="2000" dirty="0">
                <a:latin typeface="+mj-lt"/>
                <a:cs typeface="Arial" charset="0"/>
              </a:rPr>
              <a:t>  Here, the module is a new file containing variables, functions, etc which is imported to the main file.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IN" sz="2000" dirty="0">
                <a:latin typeface="+mj-lt"/>
                <a:cs typeface="Arial" charset="0"/>
              </a:rPr>
              <a:t>  Inside the module, </a:t>
            </a:r>
            <a:r>
              <a:rPr lang="en-IN" sz="2000" b="1" dirty="0">
                <a:solidFill>
                  <a:srgbClr val="7030A0"/>
                </a:solidFill>
                <a:latin typeface="+mj-lt"/>
                <a:cs typeface="Arial" charset="0"/>
              </a:rPr>
              <a:t>constants are written in all capital letters</a:t>
            </a:r>
            <a:r>
              <a:rPr lang="en-IN" sz="2000" dirty="0">
                <a:latin typeface="+mj-lt"/>
                <a:cs typeface="Arial" charset="0"/>
              </a:rPr>
              <a:t> and underscores separating the words.</a:t>
            </a:r>
          </a:p>
          <a:p>
            <a:pPr>
              <a:defRPr/>
            </a:pPr>
            <a:endParaRPr lang="en-IN" sz="2000" dirty="0">
              <a:latin typeface="+mj-lt"/>
              <a:cs typeface="Arial" charset="0"/>
            </a:endParaRPr>
          </a:p>
          <a:p>
            <a:pPr>
              <a:defRPr/>
            </a:pPr>
            <a:endParaRPr lang="en-IN" sz="2000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en-IN" sz="2000" b="1" dirty="0">
                <a:latin typeface="+mj-lt"/>
                <a:cs typeface="Arial" charset="0"/>
              </a:rPr>
              <a:t>Note</a:t>
            </a:r>
            <a:r>
              <a:rPr lang="en-IN" sz="2000" dirty="0">
                <a:latin typeface="+mj-lt"/>
                <a:cs typeface="Arial" charset="0"/>
              </a:rPr>
              <a:t>: In reality, we don't use constants in Python. Naming them in all capital letters is a convention to separate them from variables, however, it does not actually prevent reassignment.</a:t>
            </a:r>
            <a:endParaRPr lang="en-US" sz="2000" dirty="0">
              <a:latin typeface="+mj-lt"/>
              <a:cs typeface="Arial" charset="0"/>
            </a:endParaRPr>
          </a:p>
          <a:p>
            <a:pPr>
              <a:defRPr/>
            </a:pPr>
            <a:endParaRPr lang="en-US" sz="1600" dirty="0">
              <a:latin typeface="Arial" charset="0"/>
              <a:cs typeface="Arial" charset="0"/>
            </a:endParaRPr>
          </a:p>
          <a:p>
            <a:pPr>
              <a:defRPr/>
            </a:pPr>
            <a:endParaRPr lang="en-US" sz="1600" dirty="0">
              <a:latin typeface="Arial" charset="0"/>
              <a:cs typeface="Arial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n-lt"/>
              <a:cs typeface="+mn-cs"/>
            </a:endParaRPr>
          </a:p>
          <a:p>
            <a:pPr lvl="1" indent="-23177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  <a:cs typeface="+mn-cs"/>
            </a:endParaRPr>
          </a:p>
          <a:p>
            <a:pPr lvl="1" indent="-23177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  <a:cs typeface="+mn-cs"/>
            </a:endParaRPr>
          </a:p>
          <a:p>
            <a:pPr lvl="1" indent="-23177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68770D0E-9CC4-CE6A-16DC-D3C5B78A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381000"/>
            <a:ext cx="5180012" cy="609600"/>
          </a:xfrm>
        </p:spPr>
        <p:txBody>
          <a:bodyPr/>
          <a:lstStyle/>
          <a:p>
            <a:pPr algn="l" eaLnBrk="1" hangingPunct="1"/>
            <a:r>
              <a:rPr lang="en-IN" altLang="en-US" sz="2800" b="1">
                <a:solidFill>
                  <a:srgbClr val="FF0000"/>
                </a:solidFill>
              </a:rPr>
              <a:t>Constants In Python</a:t>
            </a:r>
            <a:endParaRPr lang="en-US" altLang="en-US" sz="2800">
              <a:solidFill>
                <a:srgbClr val="FF0000"/>
              </a:solidFill>
            </a:endParaRPr>
          </a:p>
        </p:txBody>
      </p:sp>
      <p:grpSp>
        <p:nvGrpSpPr>
          <p:cNvPr id="21507" name="Group 3">
            <a:extLst>
              <a:ext uri="{FF2B5EF4-FFF2-40B4-BE49-F238E27FC236}">
                <a16:creationId xmlns:a16="http://schemas.microsoft.com/office/drawing/2014/main" id="{7D61B429-E412-C42D-5ADB-3299A4A99CDA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914400"/>
            <a:ext cx="3657600" cy="2286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9C98E01-8A62-3FC6-0618-879C4E7E0218}"/>
                </a:ext>
              </a:extLst>
            </p:cNvPr>
            <p:cNvCxnSpPr/>
            <p:nvPr/>
          </p:nvCxnSpPr>
          <p:spPr>
            <a:xfrm>
              <a:off x="307346" y="748616"/>
              <a:ext cx="3844019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39D3E33-B357-6084-65A7-8E3D3509E125}"/>
                </a:ext>
              </a:extLst>
            </p:cNvPr>
            <p:cNvSpPr/>
            <p:nvPr/>
          </p:nvSpPr>
          <p:spPr>
            <a:xfrm>
              <a:off x="261765" y="700096"/>
              <a:ext cx="75968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B53AF466-D437-6B02-4C58-DCF8A10E685F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6EB1E0-BFC9-3B76-6F57-1477DBD65145}"/>
              </a:ext>
            </a:extLst>
          </p:cNvPr>
          <p:cNvSpPr txBox="1"/>
          <p:nvPr/>
        </p:nvSpPr>
        <p:spPr>
          <a:xfrm>
            <a:off x="531813" y="1295400"/>
            <a:ext cx="11125200" cy="184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US" sz="1600" dirty="0">
              <a:latin typeface="Arial" charset="0"/>
              <a:cs typeface="Arial" charset="0"/>
            </a:endParaRPr>
          </a:p>
          <a:p>
            <a:pPr>
              <a:defRPr/>
            </a:pPr>
            <a:endParaRPr lang="en-US" sz="1600" dirty="0">
              <a:latin typeface="Arial" charset="0"/>
              <a:cs typeface="Arial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n-lt"/>
              <a:cs typeface="+mn-cs"/>
            </a:endParaRPr>
          </a:p>
          <a:p>
            <a:pPr lvl="1" indent="-23177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  <a:cs typeface="+mn-cs"/>
            </a:endParaRPr>
          </a:p>
          <a:p>
            <a:pPr lvl="1" indent="-23177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  <a:cs typeface="+mn-cs"/>
            </a:endParaRPr>
          </a:p>
          <a:p>
            <a:pPr lvl="1" indent="-23177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BDC378C-0081-9191-BADB-E507E6315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3" y="1295400"/>
            <a:ext cx="10969625" cy="5257800"/>
          </a:xfrm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IN" sz="1800" b="1" dirty="0">
                <a:latin typeface="+mj-lt"/>
              </a:rPr>
              <a:t>Declaring and assigning value to a constant</a:t>
            </a:r>
            <a:endParaRPr lang="en-US" sz="1800" b="1" dirty="0">
              <a:latin typeface="+mj-lt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IN" sz="1800" dirty="0">
                <a:latin typeface="+mj-lt"/>
              </a:rPr>
              <a:t>Create a </a:t>
            </a:r>
            <a:r>
              <a:rPr lang="en-IN" sz="1800" b="1" dirty="0">
                <a:latin typeface="+mj-lt"/>
              </a:rPr>
              <a:t>constant.py</a:t>
            </a:r>
            <a:r>
              <a:rPr lang="en-IN" sz="1800" dirty="0">
                <a:latin typeface="+mj-lt"/>
              </a:rPr>
              <a:t>: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PI = 3.14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GRAVITY = 9.8 </a:t>
            </a:r>
          </a:p>
          <a:p>
            <a:pPr eaLnBrk="1" hangingPunct="1">
              <a:buFont typeface="Arial" charset="0"/>
              <a:buNone/>
              <a:defRPr/>
            </a:pPr>
            <a:endParaRPr lang="en-US" sz="900" dirty="0">
              <a:latin typeface="+mj-lt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IN" sz="1800" dirty="0">
                <a:latin typeface="+mj-lt"/>
              </a:rPr>
              <a:t>Create a </a:t>
            </a:r>
            <a:r>
              <a:rPr lang="en-IN" sz="1800" b="1" dirty="0">
                <a:latin typeface="+mj-lt"/>
              </a:rPr>
              <a:t>main.py</a:t>
            </a:r>
            <a:r>
              <a:rPr lang="en-IN" sz="1800" dirty="0">
                <a:latin typeface="+mj-lt"/>
              </a:rPr>
              <a:t>:</a:t>
            </a:r>
            <a:endParaRPr lang="en-US" sz="1800" dirty="0">
              <a:latin typeface="+mj-lt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import constant 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print(</a:t>
            </a:r>
            <a:r>
              <a:rPr lang="en-US" sz="1800" dirty="0" err="1">
                <a:latin typeface="+mj-lt"/>
              </a:rPr>
              <a:t>constant.PI</a:t>
            </a:r>
            <a:r>
              <a:rPr lang="en-US" sz="1800" dirty="0">
                <a:latin typeface="+mj-lt"/>
              </a:rPr>
              <a:t>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print(</a:t>
            </a:r>
            <a:r>
              <a:rPr lang="en-US" sz="1800" dirty="0" err="1">
                <a:latin typeface="+mj-lt"/>
              </a:rPr>
              <a:t>constant.GRAVITY</a:t>
            </a:r>
            <a:r>
              <a:rPr lang="en-US" sz="1800" dirty="0">
                <a:latin typeface="+mj-lt"/>
              </a:rPr>
              <a:t>)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IN" sz="1800" b="1" dirty="0">
                <a:latin typeface="+mj-lt"/>
              </a:rPr>
              <a:t>Output</a:t>
            </a:r>
            <a:endParaRPr lang="en-US" sz="1800" dirty="0">
              <a:latin typeface="+mj-lt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3.14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9.8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IN" sz="1800" dirty="0">
                <a:latin typeface="+mj-lt"/>
              </a:rPr>
              <a:t>In the above program, we create a </a:t>
            </a:r>
            <a:r>
              <a:rPr lang="en-IN" sz="1800" b="1" dirty="0">
                <a:latin typeface="+mj-lt"/>
              </a:rPr>
              <a:t>constant.py</a:t>
            </a:r>
            <a:r>
              <a:rPr lang="en-IN" sz="1800" dirty="0">
                <a:latin typeface="+mj-lt"/>
              </a:rPr>
              <a:t> module file.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IN" sz="1800" dirty="0">
                <a:latin typeface="+mj-lt"/>
              </a:rPr>
              <a:t>Then, we assign the constant value to </a:t>
            </a:r>
            <a:r>
              <a:rPr lang="en-IN" sz="1800" i="1" dirty="0">
                <a:latin typeface="+mj-lt"/>
              </a:rPr>
              <a:t>PI</a:t>
            </a:r>
            <a:r>
              <a:rPr lang="en-IN" sz="1800" dirty="0">
                <a:latin typeface="+mj-lt"/>
              </a:rPr>
              <a:t> and </a:t>
            </a:r>
            <a:r>
              <a:rPr lang="en-IN" sz="1800" i="1" dirty="0">
                <a:latin typeface="+mj-lt"/>
              </a:rPr>
              <a:t>GRAVITY</a:t>
            </a:r>
            <a:r>
              <a:rPr lang="en-IN" sz="1800" dirty="0">
                <a:latin typeface="+mj-lt"/>
              </a:rPr>
              <a:t>.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IN" sz="1800" dirty="0">
                <a:latin typeface="+mj-lt"/>
              </a:rPr>
              <a:t>After that, we create a </a:t>
            </a:r>
            <a:r>
              <a:rPr lang="en-IN" sz="1800" b="1" dirty="0">
                <a:latin typeface="+mj-lt"/>
              </a:rPr>
              <a:t>main.py</a:t>
            </a:r>
            <a:r>
              <a:rPr lang="en-IN" sz="1800" dirty="0">
                <a:latin typeface="+mj-lt"/>
              </a:rPr>
              <a:t> file and import the constant module.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IN" sz="1800" dirty="0">
                <a:latin typeface="+mj-lt"/>
              </a:rPr>
              <a:t>Finally, we print the constant value.</a:t>
            </a:r>
            <a:endParaRPr lang="en-US" sz="1800" dirty="0">
              <a:latin typeface="+mj-lt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sz="1800" dirty="0">
              <a:latin typeface="+mj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26A7AD72-5A16-F3F0-D80D-46599A221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381000"/>
            <a:ext cx="5180012" cy="609600"/>
          </a:xfrm>
        </p:spPr>
        <p:txBody>
          <a:bodyPr/>
          <a:lstStyle/>
          <a:p>
            <a:pPr algn="l" eaLnBrk="1" hangingPunct="1"/>
            <a:r>
              <a:rPr lang="en-US" altLang="en-US" sz="2800">
                <a:solidFill>
                  <a:srgbClr val="FF0000"/>
                </a:solidFill>
              </a:rPr>
              <a:t>Lines and Indentation</a:t>
            </a: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D076EF5F-F708-9EFF-512D-77616AFE8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19200"/>
            <a:ext cx="11506200" cy="5181600"/>
          </a:xfrm>
        </p:spPr>
        <p:txBody>
          <a:bodyPr/>
          <a:lstStyle/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altLang="en-US" sz="7200" b="1"/>
          </a:p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altLang="en-US" sz="7200"/>
          </a:p>
          <a:p>
            <a:pPr eaLnBrk="1" hangingPunct="1"/>
            <a:endParaRPr lang="en-US" altLang="en-US"/>
          </a:p>
        </p:txBody>
      </p:sp>
      <p:grpSp>
        <p:nvGrpSpPr>
          <p:cNvPr id="22532" name="Group 3">
            <a:extLst>
              <a:ext uri="{FF2B5EF4-FFF2-40B4-BE49-F238E27FC236}">
                <a16:creationId xmlns:a16="http://schemas.microsoft.com/office/drawing/2014/main" id="{2E8C1BEB-59B5-C740-2BE2-30C795298DAE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914400"/>
            <a:ext cx="4038600" cy="2286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4230B02-4F14-00E9-5F70-6D2F0C2A5593}"/>
                </a:ext>
              </a:extLst>
            </p:cNvPr>
            <p:cNvCxnSpPr/>
            <p:nvPr/>
          </p:nvCxnSpPr>
          <p:spPr>
            <a:xfrm>
              <a:off x="307633" y="748616"/>
              <a:ext cx="3843732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1E20163-DD8E-93C0-7BBD-C0C16CDD2D61}"/>
                </a:ext>
              </a:extLst>
            </p:cNvPr>
            <p:cNvSpPr/>
            <p:nvPr/>
          </p:nvSpPr>
          <p:spPr>
            <a:xfrm>
              <a:off x="261765" y="700096"/>
              <a:ext cx="76447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AACF8210-B3B6-E81D-D8AA-8C3B416F5320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6B8649-FD29-FB8B-B2FF-B644619756D1}"/>
              </a:ext>
            </a:extLst>
          </p:cNvPr>
          <p:cNvSpPr txBox="1"/>
          <p:nvPr/>
        </p:nvSpPr>
        <p:spPr>
          <a:xfrm>
            <a:off x="531813" y="1295400"/>
            <a:ext cx="10896600" cy="5108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  <a:cs typeface="Arial" charset="0"/>
              </a:rPr>
              <a:t> Python </a:t>
            </a:r>
            <a:r>
              <a:rPr lang="en-US" sz="2000" b="1" dirty="0">
                <a:solidFill>
                  <a:srgbClr val="FF0000"/>
                </a:solidFill>
                <a:latin typeface="+mj-lt"/>
                <a:cs typeface="Arial" charset="0"/>
              </a:rPr>
              <a:t>does not </a:t>
            </a:r>
            <a:r>
              <a:rPr lang="en-US" sz="2000" dirty="0">
                <a:latin typeface="+mj-lt"/>
                <a:cs typeface="Arial" charset="0"/>
              </a:rPr>
              <a:t>use braces({}) to indicate blocks of code for class and function definitions or flow control.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  <a:cs typeface="Arial" charset="0"/>
              </a:rPr>
              <a:t> Blocks of code are denoted by </a:t>
            </a:r>
            <a:r>
              <a:rPr lang="en-US" sz="2000" b="1" dirty="0">
                <a:solidFill>
                  <a:srgbClr val="00B050"/>
                </a:solidFill>
                <a:latin typeface="+mj-lt"/>
                <a:cs typeface="Arial" charset="0"/>
              </a:rPr>
              <a:t>line indentation</a:t>
            </a:r>
            <a:r>
              <a:rPr lang="en-US" sz="2000" dirty="0">
                <a:latin typeface="+mj-lt"/>
                <a:cs typeface="Arial" charset="0"/>
              </a:rPr>
              <a:t>, which is rigidly enforced.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  <a:cs typeface="Arial" charset="0"/>
              </a:rPr>
              <a:t> The number of spaces in the indentation is variable, but all statements within the block must be indented the same amount.</a:t>
            </a:r>
          </a:p>
          <a:p>
            <a:pPr>
              <a:buFont typeface="Arial" pitchFamily="34" charset="0"/>
              <a:buChar char="•"/>
              <a:defRPr/>
            </a:pPr>
            <a:endParaRPr lang="en-US" sz="2000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For example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latin typeface="+mj-lt"/>
                <a:cs typeface="Arial" charset="0"/>
              </a:rPr>
              <a:t>if True: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latin typeface="+mj-lt"/>
                <a:cs typeface="Arial" charset="0"/>
              </a:rPr>
              <a:t>	print ("True")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latin typeface="+mj-lt"/>
                <a:cs typeface="Arial" charset="0"/>
              </a:rPr>
              <a:t>else: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latin typeface="+mj-lt"/>
                <a:cs typeface="Arial" charset="0"/>
              </a:rPr>
              <a:t>	print ("False")	</a:t>
            </a:r>
          </a:p>
          <a:p>
            <a:pPr>
              <a:buFont typeface="Arial" charset="0"/>
              <a:buNone/>
              <a:defRPr/>
            </a:pPr>
            <a:endParaRPr lang="en-US" sz="2000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in Python all the continuous lines indented with the same number of spaces would form a block.</a:t>
            </a:r>
          </a:p>
          <a:p>
            <a:pPr lvl="1" indent="-23177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  <a:cs typeface="+mn-cs"/>
            </a:endParaRPr>
          </a:p>
          <a:p>
            <a:pPr lvl="1" indent="-23177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  <a:cs typeface="+mn-cs"/>
            </a:endParaRPr>
          </a:p>
          <a:p>
            <a:pPr lvl="1" indent="-23177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C492484A-D0F3-D43D-8440-57A683AC8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381000"/>
            <a:ext cx="5180012" cy="609600"/>
          </a:xfrm>
        </p:spPr>
        <p:txBody>
          <a:bodyPr/>
          <a:lstStyle/>
          <a:p>
            <a:pPr marL="342900" indent="-342900" algn="l" eaLnBrk="1" hangingPunct="1"/>
            <a:r>
              <a:rPr lang="en-US" altLang="en-US" sz="2800">
                <a:solidFill>
                  <a:srgbClr val="FF0000"/>
                </a:solidFill>
              </a:rPr>
              <a:t>Waiting for the User Input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38DC2014-2A44-E273-F526-7F4DF9900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19200"/>
            <a:ext cx="11506200" cy="5181600"/>
          </a:xfrm>
        </p:spPr>
        <p:txBody>
          <a:bodyPr/>
          <a:lstStyle/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altLang="en-US" sz="7200" b="1"/>
          </a:p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altLang="en-US" sz="7200"/>
          </a:p>
          <a:p>
            <a:pPr eaLnBrk="1" hangingPunct="1"/>
            <a:endParaRPr lang="en-US" altLang="en-US"/>
          </a:p>
        </p:txBody>
      </p:sp>
      <p:grpSp>
        <p:nvGrpSpPr>
          <p:cNvPr id="23556" name="Group 3">
            <a:extLst>
              <a:ext uri="{FF2B5EF4-FFF2-40B4-BE49-F238E27FC236}">
                <a16:creationId xmlns:a16="http://schemas.microsoft.com/office/drawing/2014/main" id="{4C904C55-463A-C8B8-1EA8-71B2A239E379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914400"/>
            <a:ext cx="4038600" cy="2286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6072227-3AE4-FB8D-2595-BE20E4492642}"/>
                </a:ext>
              </a:extLst>
            </p:cNvPr>
            <p:cNvCxnSpPr/>
            <p:nvPr/>
          </p:nvCxnSpPr>
          <p:spPr>
            <a:xfrm>
              <a:off x="307633" y="748616"/>
              <a:ext cx="3843732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2C3AEDA-836B-9765-EBB8-BC6F191B5761}"/>
                </a:ext>
              </a:extLst>
            </p:cNvPr>
            <p:cNvSpPr/>
            <p:nvPr/>
          </p:nvSpPr>
          <p:spPr>
            <a:xfrm>
              <a:off x="261765" y="700096"/>
              <a:ext cx="76447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A578970-A0E9-44E0-6967-59F1D912FD28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A96CD1-4927-CFD4-A8FA-B7E4EAEE46E9}"/>
              </a:ext>
            </a:extLst>
          </p:cNvPr>
          <p:cNvSpPr txBox="1"/>
          <p:nvPr/>
        </p:nvSpPr>
        <p:spPr>
          <a:xfrm>
            <a:off x="531813" y="1295400"/>
            <a:ext cx="10896600" cy="5170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indent="-23177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  <a:cs typeface="+mn-cs"/>
            </a:endParaRPr>
          </a:p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The following line of the program displays the prompt and the statement saying “Press the enter key to exit”, and then waits for the user to take action −</a:t>
            </a:r>
          </a:p>
          <a:p>
            <a:pPr>
              <a:defRPr/>
            </a:pPr>
            <a:endParaRPr lang="en-US" sz="2000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input(“ \n\n Press the enter key to exit.")</a:t>
            </a:r>
          </a:p>
          <a:p>
            <a:pPr>
              <a:defRPr/>
            </a:pPr>
            <a:endParaRPr lang="en-US" sz="2000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en-US" sz="2000" b="1" dirty="0">
                <a:latin typeface="+mj-lt"/>
                <a:cs typeface="Arial" charset="0"/>
              </a:rPr>
              <a:t>Multiple Statements on a Single Line</a:t>
            </a:r>
          </a:p>
          <a:p>
            <a:pPr>
              <a:defRPr/>
            </a:pPr>
            <a:endParaRPr lang="en-US" sz="2000" b="1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The semicolon ( ; ) allows multiple statements on a single line given that no statement starts a new code block. </a:t>
            </a:r>
          </a:p>
          <a:p>
            <a:pPr>
              <a:defRPr/>
            </a:pPr>
            <a:endParaRPr lang="en-US" sz="2000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Here is a sample snip using the semicolon</a:t>
            </a:r>
          </a:p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Import sys;  x = '</a:t>
            </a:r>
            <a:r>
              <a:rPr lang="en-US" sz="2000" dirty="0" err="1">
                <a:latin typeface="+mj-lt"/>
                <a:cs typeface="Arial" charset="0"/>
              </a:rPr>
              <a:t>foo</a:t>
            </a:r>
            <a:r>
              <a:rPr lang="en-US" sz="2000" dirty="0">
                <a:latin typeface="+mj-lt"/>
                <a:cs typeface="Arial" charset="0"/>
              </a:rPr>
              <a:t>';  </a:t>
            </a:r>
            <a:r>
              <a:rPr lang="en-US" sz="2000" dirty="0" err="1">
                <a:latin typeface="+mj-lt"/>
                <a:cs typeface="Arial" charset="0"/>
              </a:rPr>
              <a:t>sys.stdout.write</a:t>
            </a:r>
            <a:r>
              <a:rPr lang="en-US" sz="2000" dirty="0">
                <a:latin typeface="+mj-lt"/>
                <a:cs typeface="Arial" charset="0"/>
              </a:rPr>
              <a:t>(x + '\n')</a:t>
            </a:r>
          </a:p>
          <a:p>
            <a:pPr lvl="1" indent="-23177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  <a:cs typeface="+mn-cs"/>
            </a:endParaRPr>
          </a:p>
          <a:p>
            <a:pPr lvl="1" indent="-23177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  <a:cs typeface="+mn-cs"/>
            </a:endParaRPr>
          </a:p>
          <a:p>
            <a:pPr lvl="1" indent="-23177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8EF7E-B408-0BAE-AAF9-AC7B39E69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3" y="381000"/>
            <a:ext cx="38100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30BA1-7770-7685-AA90-1ED25CF11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19200"/>
            <a:ext cx="11506200" cy="51816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lnSpc>
                <a:spcPct val="1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b="1" cap="all" dirty="0"/>
              <a:t>Data types in Python: 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dirty="0"/>
              <a:t>Comments in Python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dirty="0" err="1"/>
              <a:t>Docstrings</a:t>
            </a:r>
            <a:endParaRPr lang="en-US" sz="2000" dirty="0"/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dirty="0"/>
              <a:t>identifiers and reserved words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dirty="0"/>
              <a:t>naming conventions in python.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dirty="0"/>
              <a:t>constants in python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dirty="0"/>
              <a:t>Built-in </a:t>
            </a:r>
            <a:r>
              <a:rPr lang="en-US" sz="2000" dirty="0" err="1"/>
              <a:t>datatypes</a:t>
            </a:r>
            <a:r>
              <a:rPr lang="en-US" sz="2000" dirty="0"/>
              <a:t>: None, Numeric and </a:t>
            </a:r>
            <a:r>
              <a:rPr lang="en-US" sz="2000" dirty="0" err="1"/>
              <a:t>bool</a:t>
            </a:r>
            <a:r>
              <a:rPr lang="en-US" sz="2000" dirty="0"/>
              <a:t> Data type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dirty="0"/>
              <a:t>Sequences in python: </a:t>
            </a:r>
            <a:r>
              <a:rPr lang="en-US" sz="2000" dirty="0" err="1"/>
              <a:t>str</a:t>
            </a:r>
            <a:r>
              <a:rPr lang="en-US" sz="2000" dirty="0"/>
              <a:t>, bytes, byte array 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dirty="0"/>
              <a:t>data types: list, </a:t>
            </a:r>
            <a:r>
              <a:rPr lang="en-US" sz="2000" dirty="0" err="1"/>
              <a:t>tuple</a:t>
            </a:r>
            <a:r>
              <a:rPr lang="en-US" sz="2000" dirty="0"/>
              <a:t>, </a:t>
            </a:r>
            <a:r>
              <a:rPr lang="en-US" sz="2000" dirty="0" err="1"/>
              <a:t>dictionaries,set</a:t>
            </a:r>
            <a:r>
              <a:rPr lang="en-US" sz="2000" dirty="0"/>
              <a:t> , </a:t>
            </a:r>
            <a:r>
              <a:rPr lang="en-US" sz="2000" dirty="0" err="1"/>
              <a:t>frozenset</a:t>
            </a:r>
            <a:endParaRPr lang="en-US" sz="2000" dirty="0"/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000" dirty="0"/>
              <a:t>user-defined </a:t>
            </a:r>
            <a:r>
              <a:rPr lang="en-US" sz="2000" dirty="0" err="1"/>
              <a:t>datatypes</a:t>
            </a:r>
            <a:endParaRPr lang="en-US" sz="2000" dirty="0"/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200" b="1" dirty="0"/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2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6148" name="Group 3">
            <a:extLst>
              <a:ext uri="{FF2B5EF4-FFF2-40B4-BE49-F238E27FC236}">
                <a16:creationId xmlns:a16="http://schemas.microsoft.com/office/drawing/2014/main" id="{C919B4E5-7C51-99E2-36AE-670AF8D7C634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066800"/>
            <a:ext cx="3117850" cy="85725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227F69A-556B-C157-2364-D9B2F905C3B7}"/>
                </a:ext>
              </a:extLst>
            </p:cNvPr>
            <p:cNvCxnSpPr/>
            <p:nvPr/>
          </p:nvCxnSpPr>
          <p:spPr>
            <a:xfrm>
              <a:off x="307315" y="749300"/>
              <a:ext cx="3844050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48EA7E0-5C33-0F9B-F166-75CCCCE63174}"/>
                </a:ext>
              </a:extLst>
            </p:cNvPr>
            <p:cNvSpPr/>
            <p:nvPr/>
          </p:nvSpPr>
          <p:spPr>
            <a:xfrm>
              <a:off x="261765" y="700096"/>
              <a:ext cx="77237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665C5A4D-BAE7-D246-AA76-8A92B1B5F5F3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ECF9F4E3-29E2-0FF1-94FB-B8D03970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381000"/>
            <a:ext cx="5180012" cy="609600"/>
          </a:xfrm>
        </p:spPr>
        <p:txBody>
          <a:bodyPr/>
          <a:lstStyle/>
          <a:p>
            <a:pPr marL="342900" indent="-342900" algn="l" eaLnBrk="1" hangingPunct="1"/>
            <a:r>
              <a:rPr lang="en-US" altLang="en-US" sz="2800">
                <a:solidFill>
                  <a:srgbClr val="FF0000"/>
                </a:solidFill>
              </a:rPr>
              <a:t>Multi-Line Statements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D8CC26FE-8AD1-235D-6BFA-9874DAE83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19200"/>
            <a:ext cx="11506200" cy="5181600"/>
          </a:xfrm>
        </p:spPr>
        <p:txBody>
          <a:bodyPr/>
          <a:lstStyle/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altLang="en-US" sz="7200" b="1"/>
          </a:p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altLang="en-US" sz="7200"/>
          </a:p>
          <a:p>
            <a:pPr eaLnBrk="1" hangingPunct="1"/>
            <a:endParaRPr lang="en-US" altLang="en-US"/>
          </a:p>
        </p:txBody>
      </p:sp>
      <p:grpSp>
        <p:nvGrpSpPr>
          <p:cNvPr id="24580" name="Group 3">
            <a:extLst>
              <a:ext uri="{FF2B5EF4-FFF2-40B4-BE49-F238E27FC236}">
                <a16:creationId xmlns:a16="http://schemas.microsoft.com/office/drawing/2014/main" id="{2FF01AF8-715D-925A-DF33-B6A7A595897A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914400"/>
            <a:ext cx="4038600" cy="2286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D1D4D36-0EE3-19A8-0F54-F1B89C5F7FC3}"/>
                </a:ext>
              </a:extLst>
            </p:cNvPr>
            <p:cNvCxnSpPr/>
            <p:nvPr/>
          </p:nvCxnSpPr>
          <p:spPr>
            <a:xfrm>
              <a:off x="307633" y="748616"/>
              <a:ext cx="3843732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D0DF2C3-C817-5A84-DBAA-D173973CB2EA}"/>
                </a:ext>
              </a:extLst>
            </p:cNvPr>
            <p:cNvSpPr/>
            <p:nvPr/>
          </p:nvSpPr>
          <p:spPr>
            <a:xfrm>
              <a:off x="261765" y="700096"/>
              <a:ext cx="76447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18031BF-AFDE-728E-86BF-55668C6DC88B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0AF151-DD39-A439-54B7-5484A134C46B}"/>
              </a:ext>
            </a:extLst>
          </p:cNvPr>
          <p:cNvSpPr txBox="1"/>
          <p:nvPr/>
        </p:nvSpPr>
        <p:spPr>
          <a:xfrm>
            <a:off x="531813" y="1295400"/>
            <a:ext cx="10896600" cy="4740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  <a:cs typeface="Arial" charset="0"/>
              </a:rPr>
              <a:t> Statements in Python typically end with a new line.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  <a:cs typeface="Arial" charset="0"/>
              </a:rPr>
              <a:t> Python, however, allows the use of the line continuation character (\) to denote that the line should continue.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  <a:cs typeface="Arial" charset="0"/>
              </a:rPr>
              <a:t> For example</a:t>
            </a:r>
          </a:p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Total = </a:t>
            </a:r>
            <a:r>
              <a:rPr lang="en-US" sz="2000" dirty="0" err="1">
                <a:latin typeface="+mj-lt"/>
                <a:cs typeface="Arial" charset="0"/>
              </a:rPr>
              <a:t>item_one</a:t>
            </a:r>
            <a:r>
              <a:rPr lang="en-US" sz="2000" dirty="0">
                <a:latin typeface="+mj-lt"/>
                <a:cs typeface="Arial" charset="0"/>
              </a:rPr>
              <a:t> + \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latin typeface="+mj-lt"/>
                <a:cs typeface="Arial" charset="0"/>
              </a:rPr>
              <a:t>		 </a:t>
            </a:r>
            <a:r>
              <a:rPr lang="en-US" sz="2000" dirty="0" err="1">
                <a:latin typeface="+mj-lt"/>
                <a:cs typeface="Arial" charset="0"/>
              </a:rPr>
              <a:t>item_two</a:t>
            </a:r>
            <a:r>
              <a:rPr lang="en-US" sz="2000" dirty="0">
                <a:latin typeface="+mj-lt"/>
                <a:cs typeface="Arial" charset="0"/>
              </a:rPr>
              <a:t> + \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latin typeface="+mj-lt"/>
                <a:cs typeface="Arial" charset="0"/>
              </a:rPr>
              <a:t>		</a:t>
            </a:r>
            <a:r>
              <a:rPr lang="en-US" sz="2000" dirty="0" err="1">
                <a:latin typeface="+mj-lt"/>
                <a:cs typeface="Arial" charset="0"/>
              </a:rPr>
              <a:t>item_three</a:t>
            </a:r>
            <a:endParaRPr lang="en-US" sz="2000" dirty="0">
              <a:latin typeface="+mj-lt"/>
              <a:cs typeface="Arial" charset="0"/>
            </a:endParaRPr>
          </a:p>
          <a:p>
            <a:pPr>
              <a:defRPr/>
            </a:pPr>
            <a:endParaRPr lang="en-US" sz="2000" dirty="0">
              <a:latin typeface="+mj-lt"/>
              <a:cs typeface="Arial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  <a:cs typeface="Arial" charset="0"/>
              </a:rPr>
              <a:t> The statements contained within the [], {}, or () brackets do not need to use the line continuation character.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  <a:cs typeface="Arial" charset="0"/>
              </a:rPr>
              <a:t> For example</a:t>
            </a:r>
          </a:p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Days = ['Monday', 'Tuesday', 'Wednesday',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latin typeface="+mj-lt"/>
                <a:cs typeface="Arial" charset="0"/>
              </a:rPr>
              <a:t>		'Thursday', 'Friday']</a:t>
            </a:r>
          </a:p>
          <a:p>
            <a:pPr lvl="1" indent="-23177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  <a:cs typeface="+mn-cs"/>
            </a:endParaRPr>
          </a:p>
          <a:p>
            <a:pPr lvl="1" indent="-23177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0735C590-BC6B-0D2C-E1EF-22E847A4F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3" y="381000"/>
            <a:ext cx="4419600" cy="609600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Built-in datatypes</a:t>
            </a:r>
            <a:endParaRPr lang="en-US" altLang="en-US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6AF4F449-0124-BB2A-6218-58B259F2B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19200"/>
            <a:ext cx="11506200" cy="5181600"/>
          </a:xfrm>
        </p:spPr>
        <p:txBody>
          <a:bodyPr/>
          <a:lstStyle/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altLang="en-US" sz="7200" b="1"/>
          </a:p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altLang="en-US" sz="7200"/>
          </a:p>
          <a:p>
            <a:pPr eaLnBrk="1" hangingPunct="1"/>
            <a:endParaRPr lang="en-US" altLang="en-US"/>
          </a:p>
        </p:txBody>
      </p:sp>
      <p:grpSp>
        <p:nvGrpSpPr>
          <p:cNvPr id="25604" name="Group 3">
            <a:extLst>
              <a:ext uri="{FF2B5EF4-FFF2-40B4-BE49-F238E27FC236}">
                <a16:creationId xmlns:a16="http://schemas.microsoft.com/office/drawing/2014/main" id="{74067C9A-D40F-3DE6-AF94-1D981CEDC7B8}"/>
              </a:ext>
            </a:extLst>
          </p:cNvPr>
          <p:cNvGrpSpPr>
            <a:grpSpLocks/>
          </p:cNvGrpSpPr>
          <p:nvPr/>
        </p:nvGrpSpPr>
        <p:grpSpPr bwMode="auto">
          <a:xfrm>
            <a:off x="1141413" y="914400"/>
            <a:ext cx="3048000" cy="762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2722394-3246-88F6-D4F4-AFBD28A82C11}"/>
                </a:ext>
              </a:extLst>
            </p:cNvPr>
            <p:cNvCxnSpPr/>
            <p:nvPr/>
          </p:nvCxnSpPr>
          <p:spPr>
            <a:xfrm>
              <a:off x="308359" y="749299"/>
              <a:ext cx="3843006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A792D3C-06E7-4451-0D5E-26D4A6396EA8}"/>
                </a:ext>
              </a:extLst>
            </p:cNvPr>
            <p:cNvSpPr/>
            <p:nvPr/>
          </p:nvSpPr>
          <p:spPr>
            <a:xfrm>
              <a:off x="261765" y="700096"/>
              <a:ext cx="76982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1C4A9C6-33E8-BC81-6B5E-73B879CEB099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606" name="TextBox 8">
            <a:extLst>
              <a:ext uri="{FF2B5EF4-FFF2-40B4-BE49-F238E27FC236}">
                <a16:creationId xmlns:a16="http://schemas.microsoft.com/office/drawing/2014/main" id="{525C2615-0219-8BAF-E7B7-C89B4F131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3" y="1371600"/>
            <a:ext cx="11201400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31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400">
                <a:latin typeface="Calibri" panose="020F0502020204030204" pitchFamily="34" charset="0"/>
              </a:rPr>
              <a:t>Python has the following data types built-in by default, in these categories: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sz="2400">
              <a:latin typeface="Calibri" panose="020F0502020204030204" pitchFamily="34" charset="0"/>
            </a:endParaRPr>
          </a:p>
          <a:p>
            <a:pPr lvl="1" eaLnBrk="1" hangingPunct="1"/>
            <a:endParaRPr lang="en-US" altLang="en-US" sz="2400">
              <a:latin typeface="Calibri" panose="020F0502020204030204" pitchFamily="34" charset="0"/>
            </a:endParaRPr>
          </a:p>
          <a:p>
            <a:pPr lvl="1" eaLnBrk="1" hangingPunct="1"/>
            <a:endParaRPr lang="en-US" altLang="en-US" sz="2400">
              <a:latin typeface="Calibri" panose="020F0502020204030204" pitchFamily="34" charset="0"/>
            </a:endParaRPr>
          </a:p>
          <a:p>
            <a:pPr lvl="1" eaLnBrk="1" hangingPunct="1"/>
            <a:endParaRPr lang="en-US" altLang="en-US">
              <a:latin typeface="Calibri" panose="020F050202020403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2ABCD61-5F29-A86B-8858-354BCAED42A4}"/>
              </a:ext>
            </a:extLst>
          </p:cNvPr>
          <p:cNvGraphicFramePr>
            <a:graphicFrameLocks noGrp="1"/>
          </p:cNvGraphicFramePr>
          <p:nvPr/>
        </p:nvGraphicFramePr>
        <p:xfrm>
          <a:off x="3579813" y="1981200"/>
          <a:ext cx="5562600" cy="3892550"/>
        </p:xfrm>
        <a:graphic>
          <a:graphicData uri="http://schemas.openxmlformats.org/drawingml/2006/table">
            <a:tbl>
              <a:tblPr/>
              <a:tblGrid>
                <a:gridCol w="2225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7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4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Times New Roman"/>
                          <a:cs typeface="Calibri"/>
                        </a:rPr>
                        <a:t>  Text Type: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02" marR="7602" marT="7603" marB="7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Calibri"/>
                          <a:ea typeface="Times New Roman"/>
                          <a:cs typeface="Calibri"/>
                        </a:rPr>
                        <a:t>str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02" marR="7602" marT="7603" marB="7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30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Times New Roman"/>
                          <a:cs typeface="Calibri"/>
                        </a:rPr>
                        <a:t>  Numeric Types: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02" marR="7602" marT="7603" marB="7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Calibri"/>
                          <a:ea typeface="Times New Roman"/>
                          <a:cs typeface="Calibri"/>
                        </a:rPr>
                        <a:t>int</a:t>
                      </a:r>
                      <a:r>
                        <a:rPr lang="en-US" sz="1800" dirty="0">
                          <a:latin typeface="Calibri"/>
                          <a:ea typeface="Times New Roman"/>
                          <a:cs typeface="Calibri"/>
                        </a:rPr>
                        <a:t>, float, complex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02" marR="7602" marT="7603" marB="7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30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Times New Roman"/>
                          <a:cs typeface="Calibri"/>
                        </a:rPr>
                        <a:t>  Sequence Types: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02" marR="7602" marT="7603" marB="7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Times New Roman"/>
                          <a:cs typeface="Calibri"/>
                        </a:rPr>
                        <a:t>list, </a:t>
                      </a:r>
                      <a:r>
                        <a:rPr lang="en-US" sz="1800" dirty="0" err="1">
                          <a:latin typeface="Calibri"/>
                          <a:ea typeface="Times New Roman"/>
                          <a:cs typeface="Calibri"/>
                        </a:rPr>
                        <a:t>tuple</a:t>
                      </a:r>
                      <a:r>
                        <a:rPr lang="en-US" sz="1800" dirty="0">
                          <a:latin typeface="Calibri"/>
                          <a:ea typeface="Times New Roman"/>
                          <a:cs typeface="Calibri"/>
                        </a:rPr>
                        <a:t>, range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02" marR="7602" marT="7603" marB="7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80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Times New Roman"/>
                          <a:cs typeface="Calibri"/>
                        </a:rPr>
                        <a:t>  Mapping Type: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02" marR="7602" marT="7603" marB="7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Calibri"/>
                          <a:ea typeface="Times New Roman"/>
                          <a:cs typeface="Calibri"/>
                        </a:rPr>
                        <a:t>dict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02" marR="7602" marT="7603" marB="7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30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Times New Roman"/>
                          <a:cs typeface="Calibri"/>
                        </a:rPr>
                        <a:t>  Set Types: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02" marR="7602" marT="7603" marB="7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Times New Roman"/>
                          <a:cs typeface="Calibri"/>
                        </a:rPr>
                        <a:t>set, </a:t>
                      </a:r>
                      <a:r>
                        <a:rPr lang="en-US" sz="1800" dirty="0" err="1">
                          <a:latin typeface="Calibri"/>
                          <a:ea typeface="Times New Roman"/>
                          <a:cs typeface="Calibri"/>
                        </a:rPr>
                        <a:t>frozenset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02" marR="7602" marT="7603" marB="7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5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Times New Roman"/>
                          <a:cs typeface="Calibri"/>
                        </a:rPr>
                        <a:t>  Boolean Type: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02" marR="7602" marT="7603" marB="7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Calibri"/>
                          <a:ea typeface="Times New Roman"/>
                          <a:cs typeface="Calibri"/>
                        </a:rPr>
                        <a:t>bool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02" marR="7602" marT="7603" marB="7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59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Times New Roman"/>
                          <a:cs typeface="Calibri"/>
                        </a:rPr>
                        <a:t>  Binary Types: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02" marR="7602" marT="7603" marB="7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Times New Roman"/>
                          <a:cs typeface="Calibri"/>
                        </a:rPr>
                        <a:t>bytes, </a:t>
                      </a:r>
                      <a:r>
                        <a:rPr lang="en-US" sz="1800" dirty="0" err="1">
                          <a:latin typeface="Calibri"/>
                          <a:ea typeface="Times New Roman"/>
                          <a:cs typeface="Calibri"/>
                        </a:rPr>
                        <a:t>bytearray</a:t>
                      </a:r>
                      <a:r>
                        <a:rPr lang="en-US" sz="1800" dirty="0">
                          <a:latin typeface="Calibri"/>
                          <a:ea typeface="Times New Roman"/>
                          <a:cs typeface="Calibri"/>
                        </a:rPr>
                        <a:t>, </a:t>
                      </a:r>
                      <a:r>
                        <a:rPr lang="en-US" sz="1800" dirty="0" err="1">
                          <a:latin typeface="Calibri"/>
                          <a:ea typeface="Times New Roman"/>
                          <a:cs typeface="Calibri"/>
                        </a:rPr>
                        <a:t>memoryview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602" marR="7602" marT="7603" marB="7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C375DE5E-5838-09C5-87B0-7DA03E29C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3" y="381000"/>
            <a:ext cx="4419600" cy="609600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Built-in datatypes</a:t>
            </a:r>
            <a:endParaRPr lang="en-US" altLang="en-US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21B4DB37-92B2-22E5-B22A-E4EE50446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19200"/>
            <a:ext cx="11506200" cy="5181600"/>
          </a:xfrm>
        </p:spPr>
        <p:txBody>
          <a:bodyPr/>
          <a:lstStyle/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altLang="en-US" sz="7200" b="1"/>
          </a:p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altLang="en-US" sz="7200"/>
          </a:p>
          <a:p>
            <a:pPr eaLnBrk="1" hangingPunct="1"/>
            <a:endParaRPr lang="en-US" altLang="en-US"/>
          </a:p>
        </p:txBody>
      </p:sp>
      <p:grpSp>
        <p:nvGrpSpPr>
          <p:cNvPr id="26628" name="Group 3">
            <a:extLst>
              <a:ext uri="{FF2B5EF4-FFF2-40B4-BE49-F238E27FC236}">
                <a16:creationId xmlns:a16="http://schemas.microsoft.com/office/drawing/2014/main" id="{337CB6B7-1E53-74C1-114E-7A17756E1086}"/>
              </a:ext>
            </a:extLst>
          </p:cNvPr>
          <p:cNvGrpSpPr>
            <a:grpSpLocks/>
          </p:cNvGrpSpPr>
          <p:nvPr/>
        </p:nvGrpSpPr>
        <p:grpSpPr bwMode="auto">
          <a:xfrm>
            <a:off x="1141413" y="914400"/>
            <a:ext cx="3048000" cy="762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8FC3DF8-2E35-85B0-1210-C6BB7DABB427}"/>
                </a:ext>
              </a:extLst>
            </p:cNvPr>
            <p:cNvCxnSpPr/>
            <p:nvPr/>
          </p:nvCxnSpPr>
          <p:spPr>
            <a:xfrm>
              <a:off x="308359" y="749299"/>
              <a:ext cx="3843006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450B62C-53A7-4A4B-E7A7-BB5562D99BA8}"/>
                </a:ext>
              </a:extLst>
            </p:cNvPr>
            <p:cNvSpPr/>
            <p:nvPr/>
          </p:nvSpPr>
          <p:spPr>
            <a:xfrm>
              <a:off x="261765" y="700096"/>
              <a:ext cx="76982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8210895-BB68-C844-3C14-31F01128A3F8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FFAAAC-7066-B63C-BC4B-F6F7E5FBF8D1}"/>
              </a:ext>
            </a:extLst>
          </p:cNvPr>
          <p:cNvSpPr txBox="1"/>
          <p:nvPr/>
        </p:nvSpPr>
        <p:spPr>
          <a:xfrm>
            <a:off x="379413" y="1371600"/>
            <a:ext cx="11201400" cy="6340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  <a:cs typeface="+mn-cs"/>
              </a:rPr>
              <a:t>   Variables can store data of different types, and different types can do different things.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+mn-lt"/>
                <a:cs typeface="+mn-cs"/>
              </a:rPr>
              <a:t>NONE</a:t>
            </a:r>
            <a:endParaRPr lang="en-US" sz="2000" dirty="0">
              <a:latin typeface="+mn-lt"/>
              <a:cs typeface="+mn-cs"/>
            </a:endParaRPr>
          </a:p>
          <a:p>
            <a:pPr marL="404813" indent="404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2000" dirty="0">
                <a:latin typeface="+mn-lt"/>
                <a:cs typeface="+mn-cs"/>
              </a:rPr>
              <a:t>The </a:t>
            </a:r>
            <a:r>
              <a:rPr lang="en-US" sz="2000" b="1" dirty="0">
                <a:latin typeface="+mn-lt"/>
                <a:cs typeface="+mn-cs"/>
              </a:rPr>
              <a:t>None</a:t>
            </a:r>
            <a:r>
              <a:rPr lang="en-US" sz="2000" dirty="0">
                <a:latin typeface="+mn-lt"/>
                <a:cs typeface="+mn-cs"/>
              </a:rPr>
              <a:t> keyword is used to define a null variable or an object.</a:t>
            </a:r>
          </a:p>
          <a:p>
            <a:pPr marL="404813" indent="404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sz="2000" dirty="0">
              <a:latin typeface="+mn-lt"/>
              <a:cs typeface="+mn-cs"/>
            </a:endParaRPr>
          </a:p>
          <a:p>
            <a:pPr marL="404813" indent="404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2000" b="1" dirty="0">
                <a:latin typeface="+mn-lt"/>
                <a:cs typeface="+mn-cs"/>
              </a:rPr>
              <a:t>None</a:t>
            </a:r>
            <a:r>
              <a:rPr lang="en-US" sz="2000" dirty="0">
                <a:latin typeface="+mn-lt"/>
                <a:cs typeface="+mn-cs"/>
              </a:rPr>
              <a:t> keyword is an object, and it is a data type of the class </a:t>
            </a:r>
            <a:r>
              <a:rPr lang="en-US" sz="2000" dirty="0" err="1">
                <a:latin typeface="+mn-lt"/>
                <a:cs typeface="+mn-cs"/>
              </a:rPr>
              <a:t>NoneType</a:t>
            </a:r>
            <a:endParaRPr lang="en-US" sz="2000" dirty="0">
              <a:latin typeface="+mn-lt"/>
              <a:cs typeface="+mn-cs"/>
            </a:endParaRPr>
          </a:p>
          <a:p>
            <a:pPr marL="404813" indent="404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sz="2000" dirty="0">
              <a:latin typeface="+mn-lt"/>
              <a:cs typeface="+mn-cs"/>
            </a:endParaRPr>
          </a:p>
          <a:p>
            <a:pPr marL="404813" indent="404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2000" dirty="0">
                <a:latin typeface="+mn-lt"/>
                <a:cs typeface="+mn-cs"/>
              </a:rPr>
              <a:t>None is used to define a null value. It is </a:t>
            </a:r>
            <a:r>
              <a:rPr lang="en-US" sz="2000" b="1" dirty="0">
                <a:solidFill>
                  <a:srgbClr val="FF0000"/>
                </a:solidFill>
                <a:latin typeface="+mn-lt"/>
                <a:cs typeface="+mn-cs"/>
              </a:rPr>
              <a:t>not the same </a:t>
            </a:r>
            <a:r>
              <a:rPr lang="en-US" sz="2000" dirty="0">
                <a:latin typeface="+mn-lt"/>
                <a:cs typeface="+mn-cs"/>
              </a:rPr>
              <a:t>as an empty string, False, or a zero. </a:t>
            </a:r>
          </a:p>
          <a:p>
            <a:pPr marL="404813" indent="404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sz="2000" dirty="0">
              <a:latin typeface="+mn-lt"/>
              <a:cs typeface="+mn-cs"/>
            </a:endParaRPr>
          </a:p>
          <a:p>
            <a:pPr marL="404813" indent="404813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2000" dirty="0">
                <a:latin typeface="+mn-lt"/>
                <a:cs typeface="+mn-cs"/>
              </a:rPr>
              <a:t>Assigning a value of None to a variable is one way to reset it to its original, empty state.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  <a:cs typeface="+mn-cs"/>
              </a:rPr>
              <a:t># we will check the type of None</a:t>
            </a:r>
            <a:endParaRPr lang="en-US" sz="20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  <a:cs typeface="+mn-cs"/>
              </a:rPr>
              <a:t>print(type(None))</a:t>
            </a:r>
            <a:endParaRPr lang="en-US" sz="20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n-lt"/>
                <a:cs typeface="+mn-cs"/>
              </a:rPr>
              <a:t>Output</a:t>
            </a:r>
            <a:endParaRPr lang="en-US" sz="20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  <a:cs typeface="+mn-cs"/>
              </a:rPr>
              <a:t>&lt;class '</a:t>
            </a:r>
            <a:r>
              <a:rPr lang="en-US" sz="2400" dirty="0" err="1">
                <a:latin typeface="+mn-lt"/>
                <a:cs typeface="+mn-cs"/>
              </a:rPr>
              <a:t>NoneType</a:t>
            </a:r>
            <a:r>
              <a:rPr lang="en-US" sz="2400" dirty="0">
                <a:latin typeface="+mn-lt"/>
                <a:cs typeface="+mn-cs"/>
              </a:rPr>
              <a:t>'&gt;</a:t>
            </a:r>
            <a:endParaRPr lang="en-US" sz="2000" dirty="0">
              <a:latin typeface="+mn-lt"/>
              <a:cs typeface="+mn-cs"/>
            </a:endParaRPr>
          </a:p>
          <a:p>
            <a:pPr lvl="1" indent="-231775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>
              <a:latin typeface="+mn-lt"/>
              <a:cs typeface="+mn-cs"/>
            </a:endParaRPr>
          </a:p>
          <a:p>
            <a:pPr lvl="1" indent="-23177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  <a:cs typeface="+mn-cs"/>
            </a:endParaRPr>
          </a:p>
          <a:p>
            <a:pPr lvl="1" indent="-23177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  <a:cs typeface="+mn-cs"/>
            </a:endParaRPr>
          </a:p>
          <a:p>
            <a:pPr lvl="1" indent="-23177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AA57A936-B300-669C-B7F4-A0645293E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3" y="381000"/>
            <a:ext cx="4419600" cy="609600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Text datatypes</a:t>
            </a:r>
            <a:endParaRPr lang="en-US" altLang="en-US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51BF58FB-7DBC-E925-36F9-3119C4B17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19200"/>
            <a:ext cx="11506200" cy="5181600"/>
          </a:xfrm>
        </p:spPr>
        <p:txBody>
          <a:bodyPr/>
          <a:lstStyle/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altLang="en-US" sz="7200" b="1"/>
          </a:p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altLang="en-US" sz="7200"/>
          </a:p>
          <a:p>
            <a:pPr eaLnBrk="1" hangingPunct="1"/>
            <a:endParaRPr lang="en-US" altLang="en-US"/>
          </a:p>
        </p:txBody>
      </p:sp>
      <p:grpSp>
        <p:nvGrpSpPr>
          <p:cNvPr id="27652" name="Group 3">
            <a:extLst>
              <a:ext uri="{FF2B5EF4-FFF2-40B4-BE49-F238E27FC236}">
                <a16:creationId xmlns:a16="http://schemas.microsoft.com/office/drawing/2014/main" id="{B492A2AE-CF0F-44F5-4DA7-BC565F1CBAA1}"/>
              </a:ext>
            </a:extLst>
          </p:cNvPr>
          <p:cNvGrpSpPr>
            <a:grpSpLocks/>
          </p:cNvGrpSpPr>
          <p:nvPr/>
        </p:nvGrpSpPr>
        <p:grpSpPr bwMode="auto">
          <a:xfrm>
            <a:off x="1141413" y="914400"/>
            <a:ext cx="3048000" cy="762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5ADAA5-7E47-7C23-500E-B938929C70B1}"/>
                </a:ext>
              </a:extLst>
            </p:cNvPr>
            <p:cNvCxnSpPr/>
            <p:nvPr/>
          </p:nvCxnSpPr>
          <p:spPr>
            <a:xfrm>
              <a:off x="308359" y="749299"/>
              <a:ext cx="3843006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7142CB1-62EF-F8E0-79AA-E78C75E91511}"/>
                </a:ext>
              </a:extLst>
            </p:cNvPr>
            <p:cNvSpPr/>
            <p:nvPr/>
          </p:nvSpPr>
          <p:spPr>
            <a:xfrm>
              <a:off x="261765" y="700096"/>
              <a:ext cx="76982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A4FDD7C5-78F4-0218-8D30-1E175BDE86A2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DC16C1-3DAA-24C9-1E5C-1F3A7E9DA87C}"/>
              </a:ext>
            </a:extLst>
          </p:cNvPr>
          <p:cNvSpPr txBox="1"/>
          <p:nvPr/>
        </p:nvSpPr>
        <p:spPr>
          <a:xfrm>
            <a:off x="379413" y="1219200"/>
            <a:ext cx="11201400" cy="52705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 err="1">
                <a:latin typeface="+mn-lt"/>
                <a:cs typeface="+mn-cs"/>
              </a:rPr>
              <a:t>str</a:t>
            </a:r>
            <a:r>
              <a:rPr lang="en-IN" sz="2400" b="1" dirty="0">
                <a:latin typeface="+mn-lt"/>
                <a:cs typeface="+mn-cs"/>
              </a:rPr>
              <a:t> Data type</a:t>
            </a:r>
            <a:endParaRPr lang="en-US" sz="2000" dirty="0">
              <a:latin typeface="+mn-lt"/>
              <a:cs typeface="+mn-cs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IN" sz="2000" dirty="0">
                <a:latin typeface="+mn-lt"/>
                <a:cs typeface="+mn-cs"/>
              </a:rPr>
              <a:t>In python, </a:t>
            </a:r>
            <a:r>
              <a:rPr lang="en-IN" sz="2000" dirty="0" err="1">
                <a:latin typeface="+mn-lt"/>
                <a:cs typeface="+mn-cs"/>
              </a:rPr>
              <a:t>str</a:t>
            </a:r>
            <a:r>
              <a:rPr lang="en-IN" sz="2000" dirty="0">
                <a:latin typeface="+mn-lt"/>
                <a:cs typeface="+mn-cs"/>
              </a:rPr>
              <a:t> represents string </a:t>
            </a:r>
            <a:r>
              <a:rPr lang="en-IN" sz="2000" dirty="0" err="1">
                <a:latin typeface="+mn-lt"/>
                <a:cs typeface="+mn-cs"/>
              </a:rPr>
              <a:t>datatype</a:t>
            </a:r>
            <a:r>
              <a:rPr lang="en-IN" sz="2000" dirty="0">
                <a:latin typeface="+mn-lt"/>
                <a:cs typeface="+mn-cs"/>
              </a:rPr>
              <a:t>. 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IN" sz="2000" dirty="0">
                <a:latin typeface="+mn-lt"/>
                <a:cs typeface="+mn-cs"/>
              </a:rPr>
              <a:t>A string is represented by a group of characters. 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IN" sz="2000" dirty="0">
                <a:latin typeface="+mn-lt"/>
                <a:cs typeface="+mn-cs"/>
              </a:rPr>
              <a:t>Strings are enclosed in single quotes or double quotes. Both are valid.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>
                <a:latin typeface="+mn-lt"/>
                <a:cs typeface="+mn-cs"/>
              </a:rPr>
              <a:t>Python strings </a:t>
            </a:r>
            <a:r>
              <a:rPr lang="en-US" dirty="0">
                <a:solidFill>
                  <a:srgbClr val="7030A0"/>
                </a:solidFill>
                <a:latin typeface="+mn-lt"/>
                <a:cs typeface="+mn-cs"/>
              </a:rPr>
              <a:t>are immutable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6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dirty="0" err="1">
                <a:latin typeface="+mn-lt"/>
                <a:cs typeface="+mn-cs"/>
              </a:rPr>
              <a:t>Str</a:t>
            </a:r>
            <a:r>
              <a:rPr lang="en-IN" sz="2000" dirty="0">
                <a:latin typeface="+mn-lt"/>
                <a:cs typeface="+mn-cs"/>
              </a:rPr>
              <a:t> = “welcome”                # here </a:t>
            </a:r>
            <a:r>
              <a:rPr lang="en-IN" sz="2000" dirty="0" err="1">
                <a:latin typeface="+mn-lt"/>
                <a:cs typeface="+mn-cs"/>
              </a:rPr>
              <a:t>str</a:t>
            </a:r>
            <a:r>
              <a:rPr lang="en-IN" sz="2000" dirty="0">
                <a:latin typeface="+mn-lt"/>
                <a:cs typeface="+mn-cs"/>
              </a:rPr>
              <a:t> is name of string type variable</a:t>
            </a:r>
            <a:endParaRPr lang="en-US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dirty="0" err="1">
                <a:latin typeface="+mn-lt"/>
                <a:cs typeface="+mn-cs"/>
              </a:rPr>
              <a:t>Str</a:t>
            </a:r>
            <a:r>
              <a:rPr lang="en-IN" sz="2000" dirty="0">
                <a:latin typeface="+mn-lt"/>
                <a:cs typeface="+mn-cs"/>
              </a:rPr>
              <a:t> = ‘welcome’                  # here </a:t>
            </a:r>
            <a:r>
              <a:rPr lang="en-IN" sz="2000" dirty="0" err="1">
                <a:latin typeface="+mn-lt"/>
                <a:cs typeface="+mn-cs"/>
              </a:rPr>
              <a:t>str</a:t>
            </a:r>
            <a:r>
              <a:rPr lang="en-IN" sz="2000" dirty="0">
                <a:latin typeface="+mn-lt"/>
                <a:cs typeface="+mn-cs"/>
              </a:rPr>
              <a:t> is name of string type variable</a:t>
            </a:r>
            <a:endParaRPr lang="en-US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1100" dirty="0">
              <a:latin typeface="+mn-lt"/>
              <a:cs typeface="+mn-cs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IN" sz="2000" dirty="0">
                <a:latin typeface="+mn-lt"/>
                <a:cs typeface="+mn-cs"/>
              </a:rPr>
              <a:t>We can also write strings inside””” (triple double quotes) or  ‘’’  (triple single quotes) to span a group of lines including spaces.</a:t>
            </a:r>
            <a:endParaRPr lang="en-US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10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dirty="0">
                <a:latin typeface="+mn-lt"/>
                <a:cs typeface="+mn-cs"/>
              </a:rPr>
              <a:t>Str1 = “”” Here we discusses all the topics of python in a very lucid manner.”””</a:t>
            </a:r>
            <a:endParaRPr lang="en-US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dirty="0">
                <a:latin typeface="+mn-lt"/>
                <a:cs typeface="+mn-cs"/>
              </a:rPr>
              <a:t>Str2 = ‘’’ Here we discusses all the topics of python in a very lucid manner.’’’</a:t>
            </a:r>
            <a:endParaRPr lang="en-US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105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dirty="0">
                <a:latin typeface="+mn-lt"/>
                <a:cs typeface="+mn-cs"/>
              </a:rPr>
              <a:t>The triple double quotes or triple single quotes are useful to embed a string inside another string as show below:</a:t>
            </a:r>
            <a:endParaRPr lang="en-US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dirty="0" err="1">
                <a:latin typeface="+mn-lt"/>
                <a:cs typeface="+mn-cs"/>
              </a:rPr>
              <a:t>str</a:t>
            </a:r>
            <a:r>
              <a:rPr lang="en-IN" sz="2000" dirty="0">
                <a:latin typeface="+mn-lt"/>
                <a:cs typeface="+mn-cs"/>
              </a:rPr>
              <a:t> = """ This is 'core python ' book."""</a:t>
            </a:r>
            <a:endParaRPr lang="en-US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dirty="0">
                <a:latin typeface="+mn-lt"/>
                <a:cs typeface="+mn-cs"/>
              </a:rPr>
              <a:t>print(</a:t>
            </a:r>
            <a:r>
              <a:rPr lang="en-IN" sz="2000" dirty="0" err="1">
                <a:latin typeface="+mn-lt"/>
                <a:cs typeface="+mn-cs"/>
              </a:rPr>
              <a:t>str</a:t>
            </a:r>
            <a:r>
              <a:rPr lang="en-IN" sz="2000" dirty="0">
                <a:latin typeface="+mn-lt"/>
                <a:cs typeface="+mn-cs"/>
              </a:rPr>
              <a:t>) #will display: This is 'core python' book</a:t>
            </a:r>
            <a:endParaRPr lang="en-US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5880BA8C-79A9-5D72-70E4-DA1B312A1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3" y="381000"/>
            <a:ext cx="4419600" cy="609600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Text datatypes</a:t>
            </a:r>
            <a:endParaRPr lang="en-US" altLang="en-US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89E16BD3-836B-4347-3E3E-560AE848E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19200"/>
            <a:ext cx="11506200" cy="5181600"/>
          </a:xfrm>
        </p:spPr>
        <p:txBody>
          <a:bodyPr/>
          <a:lstStyle/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altLang="en-US" sz="7200" b="1"/>
          </a:p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altLang="en-US" sz="7200"/>
          </a:p>
          <a:p>
            <a:pPr eaLnBrk="1" hangingPunct="1"/>
            <a:endParaRPr lang="en-US" altLang="en-US"/>
          </a:p>
        </p:txBody>
      </p:sp>
      <p:grpSp>
        <p:nvGrpSpPr>
          <p:cNvPr id="28676" name="Group 3">
            <a:extLst>
              <a:ext uri="{FF2B5EF4-FFF2-40B4-BE49-F238E27FC236}">
                <a16:creationId xmlns:a16="http://schemas.microsoft.com/office/drawing/2014/main" id="{F740DC88-3AE1-D295-0487-23FC965ED59D}"/>
              </a:ext>
            </a:extLst>
          </p:cNvPr>
          <p:cNvGrpSpPr>
            <a:grpSpLocks/>
          </p:cNvGrpSpPr>
          <p:nvPr/>
        </p:nvGrpSpPr>
        <p:grpSpPr bwMode="auto">
          <a:xfrm>
            <a:off x="1141413" y="914400"/>
            <a:ext cx="3048000" cy="762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56C1BC-F30C-97FF-6499-78702A1CDDFE}"/>
                </a:ext>
              </a:extLst>
            </p:cNvPr>
            <p:cNvCxnSpPr/>
            <p:nvPr/>
          </p:nvCxnSpPr>
          <p:spPr>
            <a:xfrm>
              <a:off x="308359" y="749299"/>
              <a:ext cx="3843006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621395E-AADE-C47E-41C4-F248233714C1}"/>
                </a:ext>
              </a:extLst>
            </p:cNvPr>
            <p:cNvSpPr/>
            <p:nvPr/>
          </p:nvSpPr>
          <p:spPr>
            <a:xfrm>
              <a:off x="261765" y="700096"/>
              <a:ext cx="76982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A1DFB656-E841-6306-04DF-6BA0DF001619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654" name="TextBox 9">
            <a:extLst>
              <a:ext uri="{FF2B5EF4-FFF2-40B4-BE49-F238E27FC236}">
                <a16:creationId xmlns:a16="http://schemas.microsoft.com/office/drawing/2014/main" id="{14E7198B-15DC-2B9F-20B6-5C847298B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1295400"/>
            <a:ext cx="5257800" cy="4978400"/>
          </a:xfrm>
          <a:prstGeom prst="rect">
            <a:avLst/>
          </a:prstGeom>
          <a:solidFill>
            <a:srgbClr val="92D05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To manipulate strings, we can use some of Pythons built-in methods.</a:t>
            </a:r>
          </a:p>
          <a:p>
            <a:pPr>
              <a:defRPr/>
            </a:pPr>
            <a:r>
              <a:rPr lang="en-US" b="1" dirty="0">
                <a:latin typeface="Calibri" pitchFamily="34" charset="0"/>
                <a:cs typeface="Arial" charset="0"/>
              </a:rPr>
              <a:t>Creation</a:t>
            </a:r>
            <a:endParaRPr lang="en-US" dirty="0">
              <a:latin typeface="Calibri" pitchFamily="34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word = "Hello World"</a:t>
            </a:r>
          </a:p>
          <a:p>
            <a:pPr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&gt;&gt;&gt; print (word)</a:t>
            </a:r>
          </a:p>
          <a:p>
            <a:pPr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Hello World</a:t>
            </a:r>
          </a:p>
          <a:p>
            <a:pPr>
              <a:defRPr/>
            </a:pPr>
            <a:endParaRPr lang="en-US" sz="1050" dirty="0">
              <a:latin typeface="Calibri" pitchFamily="34" charset="0"/>
              <a:cs typeface="Arial" charset="0"/>
            </a:endParaRPr>
          </a:p>
          <a:p>
            <a:pPr>
              <a:defRPr/>
            </a:pPr>
            <a:r>
              <a:rPr lang="en-US" b="1" dirty="0">
                <a:latin typeface="Calibri" pitchFamily="34" charset="0"/>
                <a:cs typeface="Arial" charset="0"/>
              </a:rPr>
              <a:t>Accessing</a:t>
            </a:r>
            <a:endParaRPr lang="en-US" dirty="0">
              <a:latin typeface="Calibri" pitchFamily="34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Use [ ] to access characters in a string</a:t>
            </a:r>
          </a:p>
          <a:p>
            <a:pPr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word = "Hello World"</a:t>
            </a:r>
          </a:p>
          <a:p>
            <a:pPr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letter=word[0]</a:t>
            </a:r>
          </a:p>
          <a:p>
            <a:pPr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&gt;&gt;&gt; print (letter)</a:t>
            </a:r>
          </a:p>
          <a:p>
            <a:pPr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H</a:t>
            </a:r>
          </a:p>
          <a:p>
            <a:pPr>
              <a:defRPr/>
            </a:pPr>
            <a:endParaRPr lang="en-US" sz="1050" dirty="0">
              <a:latin typeface="Calibri" pitchFamily="34" charset="0"/>
              <a:cs typeface="Arial" charset="0"/>
            </a:endParaRPr>
          </a:p>
          <a:p>
            <a:pPr>
              <a:defRPr/>
            </a:pPr>
            <a:r>
              <a:rPr lang="en-US" b="1" dirty="0">
                <a:latin typeface="Calibri" pitchFamily="34" charset="0"/>
                <a:cs typeface="Arial" charset="0"/>
              </a:rPr>
              <a:t>Length</a:t>
            </a:r>
            <a:endParaRPr lang="en-US" dirty="0">
              <a:latin typeface="Calibri" pitchFamily="34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word = "Hello World"</a:t>
            </a:r>
          </a:p>
          <a:p>
            <a:pPr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&gt;&gt;&gt; </a:t>
            </a:r>
            <a:r>
              <a:rPr lang="en-US" dirty="0" err="1">
                <a:latin typeface="Calibri" pitchFamily="34" charset="0"/>
                <a:cs typeface="Arial" charset="0"/>
              </a:rPr>
              <a:t>len</a:t>
            </a:r>
            <a:r>
              <a:rPr lang="en-US" dirty="0">
                <a:latin typeface="Calibri" pitchFamily="34" charset="0"/>
                <a:cs typeface="Arial" charset="0"/>
              </a:rPr>
              <a:t>(word)</a:t>
            </a:r>
          </a:p>
          <a:p>
            <a:pPr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11</a:t>
            </a:r>
            <a:endParaRPr lang="en-US" sz="1600" dirty="0">
              <a:latin typeface="Calibri" pitchFamily="34" charset="0"/>
              <a:cs typeface="Arial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BFAD874-FD5D-A71F-5642-1FAADB94F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9613" y="1295400"/>
            <a:ext cx="5943600" cy="4892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Calibri" pitchFamily="34" charset="0"/>
                <a:cs typeface="Arial" charset="0"/>
              </a:rPr>
              <a:t>Finding</a:t>
            </a:r>
            <a:endParaRPr lang="en-US" dirty="0">
              <a:latin typeface="Calibri" pitchFamily="34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word = "Hello World"</a:t>
            </a:r>
          </a:p>
          <a:p>
            <a:pPr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&gt;&gt;&gt; print (</a:t>
            </a:r>
            <a:r>
              <a:rPr lang="en-US" dirty="0" err="1">
                <a:latin typeface="Calibri" pitchFamily="34" charset="0"/>
                <a:cs typeface="Arial" charset="0"/>
              </a:rPr>
              <a:t>word.count</a:t>
            </a:r>
            <a:r>
              <a:rPr lang="en-US" dirty="0">
                <a:latin typeface="Calibri" pitchFamily="34" charset="0"/>
                <a:cs typeface="Arial" charset="0"/>
              </a:rPr>
              <a:t>('l'))	</a:t>
            </a:r>
            <a:r>
              <a:rPr lang="en-US" sz="1400" dirty="0">
                <a:latin typeface="Calibri" pitchFamily="34" charset="0"/>
                <a:cs typeface="Arial" charset="0"/>
              </a:rPr>
              <a:t># count </a:t>
            </a:r>
            <a:r>
              <a:rPr lang="en-US" sz="1400" dirty="0">
                <a:solidFill>
                  <a:srgbClr val="7030A0"/>
                </a:solidFill>
                <a:latin typeface="Calibri" pitchFamily="34" charset="0"/>
                <a:cs typeface="Arial" charset="0"/>
              </a:rPr>
              <a:t>how many times </a:t>
            </a:r>
            <a:r>
              <a:rPr lang="en-US" sz="1400" dirty="0">
                <a:latin typeface="Calibri" pitchFamily="34" charset="0"/>
                <a:cs typeface="Arial" charset="0"/>
              </a:rPr>
              <a:t>l is in the string</a:t>
            </a:r>
            <a:endParaRPr lang="en-US" dirty="0">
              <a:latin typeface="Calibri" pitchFamily="34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3</a:t>
            </a:r>
          </a:p>
          <a:p>
            <a:pPr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&gt;&gt;&gt; print (</a:t>
            </a:r>
            <a:r>
              <a:rPr lang="en-US" dirty="0" err="1">
                <a:latin typeface="Calibri" pitchFamily="34" charset="0"/>
                <a:cs typeface="Arial" charset="0"/>
              </a:rPr>
              <a:t>word.find</a:t>
            </a:r>
            <a:r>
              <a:rPr lang="en-US" dirty="0">
                <a:latin typeface="Calibri" pitchFamily="34" charset="0"/>
                <a:cs typeface="Arial" charset="0"/>
              </a:rPr>
              <a:t>("H") ) 	</a:t>
            </a:r>
            <a:r>
              <a:rPr lang="en-US" sz="1400" dirty="0">
                <a:latin typeface="Calibri" pitchFamily="34" charset="0"/>
                <a:cs typeface="Arial" charset="0"/>
              </a:rPr>
              <a:t># find the word H in the string</a:t>
            </a:r>
          </a:p>
          <a:p>
            <a:pPr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0</a:t>
            </a:r>
          </a:p>
          <a:p>
            <a:pPr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&gt;&gt;&gt; print (</a:t>
            </a:r>
            <a:r>
              <a:rPr lang="en-US" dirty="0" err="1">
                <a:latin typeface="Calibri" pitchFamily="34" charset="0"/>
                <a:cs typeface="Arial" charset="0"/>
              </a:rPr>
              <a:t>word.index</a:t>
            </a:r>
            <a:r>
              <a:rPr lang="en-US" dirty="0">
                <a:latin typeface="Calibri" pitchFamily="34" charset="0"/>
                <a:cs typeface="Arial" charset="0"/>
              </a:rPr>
              <a:t>("World") ) </a:t>
            </a:r>
            <a:r>
              <a:rPr lang="en-US" sz="1400" dirty="0">
                <a:latin typeface="Calibri" pitchFamily="34" charset="0"/>
                <a:cs typeface="Arial" charset="0"/>
              </a:rPr>
              <a:t># find the letters World in the string</a:t>
            </a:r>
          </a:p>
          <a:p>
            <a:pPr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6</a:t>
            </a:r>
          </a:p>
          <a:p>
            <a:pPr>
              <a:defRPr/>
            </a:pPr>
            <a:endParaRPr lang="en-US" sz="1050" dirty="0">
              <a:latin typeface="Calibri" pitchFamily="34" charset="0"/>
              <a:cs typeface="Arial" charset="0"/>
            </a:endParaRPr>
          </a:p>
          <a:p>
            <a:pPr>
              <a:defRPr/>
            </a:pPr>
            <a:r>
              <a:rPr lang="en-US" b="1" dirty="0">
                <a:latin typeface="Calibri" pitchFamily="34" charset="0"/>
                <a:cs typeface="Arial" charset="0"/>
              </a:rPr>
              <a:t>Count</a:t>
            </a:r>
            <a:endParaRPr lang="en-US" dirty="0">
              <a:latin typeface="Calibri" pitchFamily="34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s =  "Count, the number     of spaces"</a:t>
            </a:r>
          </a:p>
          <a:p>
            <a:pPr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&gt;&gt;&gt; print (</a:t>
            </a:r>
            <a:r>
              <a:rPr lang="en-US" dirty="0" err="1">
                <a:latin typeface="Calibri" pitchFamily="34" charset="0"/>
                <a:cs typeface="Arial" charset="0"/>
              </a:rPr>
              <a:t>s.count</a:t>
            </a:r>
            <a:r>
              <a:rPr lang="en-US" dirty="0">
                <a:latin typeface="Calibri" pitchFamily="34" charset="0"/>
                <a:cs typeface="Arial" charset="0"/>
              </a:rPr>
              <a:t>(' '))</a:t>
            </a:r>
          </a:p>
          <a:p>
            <a:pPr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8</a:t>
            </a:r>
          </a:p>
          <a:p>
            <a:pPr>
              <a:defRPr/>
            </a:pPr>
            <a:endParaRPr lang="en-US" sz="1050" dirty="0">
              <a:latin typeface="Calibri" pitchFamily="34" charset="0"/>
              <a:cs typeface="Arial" charset="0"/>
            </a:endParaRPr>
          </a:p>
          <a:p>
            <a:pPr>
              <a:defRPr/>
            </a:pPr>
            <a:r>
              <a:rPr lang="en-US" b="1" dirty="0">
                <a:latin typeface="Calibri" pitchFamily="34" charset="0"/>
                <a:cs typeface="Arial" charset="0"/>
              </a:rPr>
              <a:t>Repeat Strings</a:t>
            </a:r>
            <a:endParaRPr lang="en-US" dirty="0">
              <a:latin typeface="Calibri" pitchFamily="34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&gt;&gt;&gt;print ("."* 10)  	# prints ten dots</a:t>
            </a:r>
          </a:p>
          <a:p>
            <a:pPr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..........</a:t>
            </a:r>
          </a:p>
          <a:p>
            <a:pPr>
              <a:defRPr/>
            </a:pPr>
            <a:endParaRPr lang="en-US" sz="1600" dirty="0">
              <a:latin typeface="Calibri" pitchFamily="34" charset="0"/>
              <a:cs typeface="Arial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1679511F-E0B2-BEC5-CC1D-33E1F3799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3" y="381000"/>
            <a:ext cx="4419600" cy="609600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Text datatypes</a:t>
            </a:r>
            <a:endParaRPr lang="en-US" altLang="en-US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810991E2-0316-9DAB-B09E-2935945EB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19200"/>
            <a:ext cx="11506200" cy="5181600"/>
          </a:xfrm>
        </p:spPr>
        <p:txBody>
          <a:bodyPr/>
          <a:lstStyle/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altLang="en-US" sz="7200" b="1"/>
          </a:p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altLang="en-US" sz="7200"/>
          </a:p>
          <a:p>
            <a:pPr eaLnBrk="1" hangingPunct="1"/>
            <a:endParaRPr lang="en-US" altLang="en-US"/>
          </a:p>
        </p:txBody>
      </p:sp>
      <p:grpSp>
        <p:nvGrpSpPr>
          <p:cNvPr id="29700" name="Group 3">
            <a:extLst>
              <a:ext uri="{FF2B5EF4-FFF2-40B4-BE49-F238E27FC236}">
                <a16:creationId xmlns:a16="http://schemas.microsoft.com/office/drawing/2014/main" id="{906EC03B-CFED-444B-F76C-01E7E9C2CFE3}"/>
              </a:ext>
            </a:extLst>
          </p:cNvPr>
          <p:cNvGrpSpPr>
            <a:grpSpLocks/>
          </p:cNvGrpSpPr>
          <p:nvPr/>
        </p:nvGrpSpPr>
        <p:grpSpPr bwMode="auto">
          <a:xfrm>
            <a:off x="1141413" y="914400"/>
            <a:ext cx="3048000" cy="762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DC1CCF7-FA97-C99A-7827-40AE4072E1A2}"/>
                </a:ext>
              </a:extLst>
            </p:cNvPr>
            <p:cNvCxnSpPr/>
            <p:nvPr/>
          </p:nvCxnSpPr>
          <p:spPr>
            <a:xfrm>
              <a:off x="308359" y="749299"/>
              <a:ext cx="3843006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CB3200A-DF0C-384E-D578-08B7984CF3B7}"/>
                </a:ext>
              </a:extLst>
            </p:cNvPr>
            <p:cNvSpPr/>
            <p:nvPr/>
          </p:nvSpPr>
          <p:spPr>
            <a:xfrm>
              <a:off x="261765" y="700096"/>
              <a:ext cx="76982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D6F5588-3389-9B37-2279-C72780661B23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702" name="TextBox 9">
            <a:extLst>
              <a:ext uri="{FF2B5EF4-FFF2-40B4-BE49-F238E27FC236}">
                <a16:creationId xmlns:a16="http://schemas.microsoft.com/office/drawing/2014/main" id="{A4EBB089-80B4-E055-73D6-CC90D79C8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1219200"/>
            <a:ext cx="11353800" cy="529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Calibri" panose="020F0502020204030204" pitchFamily="34" charset="0"/>
              </a:rPr>
              <a:t>Slicing</a:t>
            </a:r>
            <a:endParaRPr lang="en-US" altLang="en-US" sz="200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2000">
                <a:latin typeface="Calibri" panose="020F0502020204030204" pitchFamily="34" charset="0"/>
              </a:rPr>
              <a:t>Use [ # : # ] to get set of letter</a:t>
            </a:r>
          </a:p>
          <a:p>
            <a:pPr eaLnBrk="1" hangingPunct="1"/>
            <a:r>
              <a:rPr lang="en-US" altLang="en-US" sz="2000">
                <a:latin typeface="Calibri" panose="020F0502020204030204" pitchFamily="34" charset="0"/>
              </a:rPr>
              <a:t>Keep in mind that python, as many other languages, starts to </a:t>
            </a:r>
            <a:r>
              <a:rPr lang="en-US" altLang="en-US" sz="2000">
                <a:solidFill>
                  <a:srgbClr val="7030A0"/>
                </a:solidFill>
                <a:latin typeface="Calibri" panose="020F0502020204030204" pitchFamily="34" charset="0"/>
              </a:rPr>
              <a:t>count from 0</a:t>
            </a:r>
            <a:r>
              <a:rPr lang="en-US" altLang="en-US" sz="2000">
                <a:latin typeface="Calibri" panose="020F0502020204030204" pitchFamily="34" charset="0"/>
              </a:rPr>
              <a:t>!! </a:t>
            </a:r>
          </a:p>
          <a:p>
            <a:pPr eaLnBrk="1" hangingPunct="1"/>
            <a:r>
              <a:rPr lang="en-US" altLang="en-US" sz="2000">
                <a:latin typeface="Calibri" panose="020F0502020204030204" pitchFamily="34" charset="0"/>
              </a:rPr>
              <a:t>word = "Hello World"</a:t>
            </a:r>
          </a:p>
          <a:p>
            <a:pPr eaLnBrk="1" hangingPunct="1"/>
            <a:r>
              <a:rPr lang="en-US" altLang="en-US" sz="2000">
                <a:latin typeface="Calibri" panose="020F0502020204030204" pitchFamily="34" charset="0"/>
              </a:rPr>
              <a:t>print (word[0]  )        #get one char of the word</a:t>
            </a:r>
          </a:p>
          <a:p>
            <a:pPr eaLnBrk="1" hangingPunct="1"/>
            <a:r>
              <a:rPr lang="en-US" altLang="en-US" sz="2000">
                <a:latin typeface="Calibri" panose="020F0502020204030204" pitchFamily="34" charset="0"/>
              </a:rPr>
              <a:t>print (word[0:1] )   #get one char of the word (same as above)</a:t>
            </a:r>
          </a:p>
          <a:p>
            <a:pPr eaLnBrk="1" hangingPunct="1"/>
            <a:r>
              <a:rPr lang="en-US" altLang="en-US" sz="2000">
                <a:latin typeface="Calibri" panose="020F0502020204030204" pitchFamily="34" charset="0"/>
              </a:rPr>
              <a:t>print (word[0:3] )    #get the first three char</a:t>
            </a:r>
          </a:p>
          <a:p>
            <a:pPr eaLnBrk="1" hangingPunct="1"/>
            <a:r>
              <a:rPr lang="en-US" altLang="en-US" sz="2000">
                <a:latin typeface="Calibri" panose="020F0502020204030204" pitchFamily="34" charset="0"/>
              </a:rPr>
              <a:t>print (word[:3]  )   #get the first three char</a:t>
            </a:r>
          </a:p>
          <a:p>
            <a:pPr eaLnBrk="1" hangingPunct="1"/>
            <a:r>
              <a:rPr lang="en-US" altLang="en-US" sz="2000">
                <a:latin typeface="Calibri" panose="020F0502020204030204" pitchFamily="34" charset="0"/>
              </a:rPr>
              <a:t>print (word[-3:] )     #get the last three char</a:t>
            </a:r>
          </a:p>
          <a:p>
            <a:pPr eaLnBrk="1" hangingPunct="1"/>
            <a:r>
              <a:rPr lang="en-US" altLang="en-US" sz="2000">
                <a:latin typeface="Calibri" panose="020F0502020204030204" pitchFamily="34" charset="0"/>
              </a:rPr>
              <a:t>print (word[3:]  )      #get all but the three first char</a:t>
            </a:r>
          </a:p>
          <a:p>
            <a:pPr eaLnBrk="1" hangingPunct="1"/>
            <a:r>
              <a:rPr lang="en-US" altLang="en-US" sz="2000">
                <a:latin typeface="Calibri" panose="020F0502020204030204" pitchFamily="34" charset="0"/>
              </a:rPr>
              <a:t>print (word[:-3] )        #get all but the three last character</a:t>
            </a:r>
          </a:p>
          <a:p>
            <a:pPr eaLnBrk="1" hangingPunct="1"/>
            <a:r>
              <a:rPr lang="en-US" altLang="en-US" sz="2000">
                <a:latin typeface="Calibri" panose="020F0502020204030204" pitchFamily="34" charset="0"/>
              </a:rPr>
              <a:t>word = "Hello World"</a:t>
            </a:r>
          </a:p>
          <a:p>
            <a:pPr eaLnBrk="1" hangingPunct="1"/>
            <a:r>
              <a:rPr lang="en-US" altLang="en-US" sz="2000">
                <a:latin typeface="Calibri" panose="020F0502020204030204" pitchFamily="34" charset="0"/>
              </a:rPr>
              <a:t> word[start:end]    	# items start through end-1</a:t>
            </a:r>
          </a:p>
          <a:p>
            <a:pPr eaLnBrk="1" hangingPunct="1"/>
            <a:r>
              <a:rPr lang="en-US" altLang="en-US" sz="2000">
                <a:latin typeface="Calibri" panose="020F0502020204030204" pitchFamily="34" charset="0"/>
              </a:rPr>
              <a:t>word[start:]            # items start through the rest of the list</a:t>
            </a:r>
          </a:p>
          <a:p>
            <a:pPr eaLnBrk="1" hangingPunct="1"/>
            <a:r>
              <a:rPr lang="en-US" altLang="en-US" sz="2000">
                <a:latin typeface="Calibri" panose="020F0502020204030204" pitchFamily="34" charset="0"/>
              </a:rPr>
              <a:t>word[:end]              # items from the beginning through end-1</a:t>
            </a:r>
          </a:p>
          <a:p>
            <a:pPr eaLnBrk="1" hangingPunct="1"/>
            <a:r>
              <a:rPr lang="en-US" altLang="en-US" sz="2000">
                <a:latin typeface="Calibri" panose="020F0502020204030204" pitchFamily="34" charset="0"/>
              </a:rPr>
              <a:t>word[:]                 # a copy of the whole list</a:t>
            </a:r>
          </a:p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E29ADB1C-C46D-B5FD-52B6-361DEB0AE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3" y="381000"/>
            <a:ext cx="4419600" cy="609600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Text datatypes</a:t>
            </a:r>
            <a:endParaRPr lang="en-US" altLang="en-US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33C0CADA-79ED-DB4C-22D8-057BFBC04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19200"/>
            <a:ext cx="11506200" cy="5181600"/>
          </a:xfrm>
        </p:spPr>
        <p:txBody>
          <a:bodyPr/>
          <a:lstStyle/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altLang="en-US" sz="7200" b="1"/>
          </a:p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altLang="en-US" sz="7200"/>
          </a:p>
          <a:p>
            <a:pPr eaLnBrk="1" hangingPunct="1"/>
            <a:endParaRPr lang="en-US" altLang="en-US"/>
          </a:p>
        </p:txBody>
      </p:sp>
      <p:grpSp>
        <p:nvGrpSpPr>
          <p:cNvPr id="30724" name="Group 3">
            <a:extLst>
              <a:ext uri="{FF2B5EF4-FFF2-40B4-BE49-F238E27FC236}">
                <a16:creationId xmlns:a16="http://schemas.microsoft.com/office/drawing/2014/main" id="{BABAB591-6D8F-BB31-4360-5E6C532FABD7}"/>
              </a:ext>
            </a:extLst>
          </p:cNvPr>
          <p:cNvGrpSpPr>
            <a:grpSpLocks/>
          </p:cNvGrpSpPr>
          <p:nvPr/>
        </p:nvGrpSpPr>
        <p:grpSpPr bwMode="auto">
          <a:xfrm>
            <a:off x="1141413" y="914400"/>
            <a:ext cx="3048000" cy="762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D380E9D-9593-AED3-78B0-8389DF9D2C0F}"/>
                </a:ext>
              </a:extLst>
            </p:cNvPr>
            <p:cNvCxnSpPr/>
            <p:nvPr/>
          </p:nvCxnSpPr>
          <p:spPr>
            <a:xfrm>
              <a:off x="308359" y="749299"/>
              <a:ext cx="3843006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A03660D-A6F9-3721-38C5-30B3F7354600}"/>
                </a:ext>
              </a:extLst>
            </p:cNvPr>
            <p:cNvSpPr/>
            <p:nvPr/>
          </p:nvSpPr>
          <p:spPr>
            <a:xfrm>
              <a:off x="261765" y="700096"/>
              <a:ext cx="76982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B0732D31-6B20-7FEF-CF7B-60C52EE4BC12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26" name="TextBox 9">
            <a:extLst>
              <a:ext uri="{FF2B5EF4-FFF2-40B4-BE49-F238E27FC236}">
                <a16:creationId xmlns:a16="http://schemas.microsoft.com/office/drawing/2014/main" id="{44BD2AB3-5FA4-3954-2345-510EE1A9D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3" y="1295400"/>
            <a:ext cx="4876800" cy="5016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Calibri" pitchFamily="34" charset="0"/>
                <a:cs typeface="Arial" charset="0"/>
              </a:rPr>
              <a:t>Split Strings</a:t>
            </a:r>
            <a:endParaRPr lang="en-US" sz="2000" dirty="0">
              <a:latin typeface="Calibri" pitchFamily="34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word = "Hello World"</a:t>
            </a:r>
          </a:p>
          <a:p>
            <a:pPr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&gt;&gt;&gt; </a:t>
            </a:r>
            <a:r>
              <a:rPr lang="en-US" dirty="0" err="1">
                <a:latin typeface="Calibri" pitchFamily="34" charset="0"/>
                <a:cs typeface="Arial" charset="0"/>
              </a:rPr>
              <a:t>word.split</a:t>
            </a:r>
            <a:r>
              <a:rPr lang="en-US" dirty="0">
                <a:latin typeface="Calibri" pitchFamily="34" charset="0"/>
                <a:cs typeface="Arial" charset="0"/>
              </a:rPr>
              <a:t>(' ')  # Split on whitespace</a:t>
            </a:r>
          </a:p>
          <a:p>
            <a:pPr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['Hello', 'World']</a:t>
            </a:r>
          </a:p>
          <a:p>
            <a:pPr>
              <a:defRPr/>
            </a:pPr>
            <a:endParaRPr lang="en-US" dirty="0">
              <a:latin typeface="Calibri" pitchFamily="34" charset="0"/>
              <a:cs typeface="Arial" charset="0"/>
            </a:endParaRPr>
          </a:p>
          <a:p>
            <a:pPr>
              <a:defRPr/>
            </a:pPr>
            <a:r>
              <a:rPr lang="en-US" b="1" dirty="0" err="1">
                <a:latin typeface="Calibri" pitchFamily="34" charset="0"/>
                <a:cs typeface="Arial" charset="0"/>
              </a:rPr>
              <a:t>Startswith</a:t>
            </a:r>
            <a:r>
              <a:rPr lang="en-US" b="1" dirty="0">
                <a:latin typeface="Calibri" pitchFamily="34" charset="0"/>
                <a:cs typeface="Arial" charset="0"/>
              </a:rPr>
              <a:t> / </a:t>
            </a:r>
            <a:r>
              <a:rPr lang="en-US" b="1" dirty="0" err="1">
                <a:latin typeface="Calibri" pitchFamily="34" charset="0"/>
                <a:cs typeface="Arial" charset="0"/>
              </a:rPr>
              <a:t>Endswith</a:t>
            </a:r>
            <a:endParaRPr lang="en-US" dirty="0">
              <a:latin typeface="Calibri" pitchFamily="34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word = "hello world"</a:t>
            </a:r>
          </a:p>
          <a:p>
            <a:pPr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&gt;&gt;&gt; </a:t>
            </a:r>
            <a:r>
              <a:rPr lang="en-US" dirty="0" err="1">
                <a:latin typeface="Calibri" pitchFamily="34" charset="0"/>
                <a:cs typeface="Arial" charset="0"/>
              </a:rPr>
              <a:t>word.startswith</a:t>
            </a:r>
            <a:r>
              <a:rPr lang="en-US" dirty="0">
                <a:latin typeface="Calibri" pitchFamily="34" charset="0"/>
                <a:cs typeface="Arial" charset="0"/>
              </a:rPr>
              <a:t>(“h")</a:t>
            </a:r>
          </a:p>
          <a:p>
            <a:pPr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True</a:t>
            </a:r>
          </a:p>
          <a:p>
            <a:pPr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&gt;&gt;&gt; </a:t>
            </a:r>
            <a:r>
              <a:rPr lang="en-US" dirty="0" err="1">
                <a:latin typeface="Calibri" pitchFamily="34" charset="0"/>
                <a:cs typeface="Arial" charset="0"/>
              </a:rPr>
              <a:t>word.endswith</a:t>
            </a:r>
            <a:r>
              <a:rPr lang="en-US" dirty="0">
                <a:latin typeface="Calibri" pitchFamily="34" charset="0"/>
                <a:cs typeface="Arial" charset="0"/>
              </a:rPr>
              <a:t>("d")</a:t>
            </a:r>
          </a:p>
          <a:p>
            <a:pPr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True</a:t>
            </a:r>
          </a:p>
          <a:p>
            <a:pPr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&gt;&gt;&gt; </a:t>
            </a:r>
            <a:r>
              <a:rPr lang="en-US" dirty="0" err="1">
                <a:latin typeface="Calibri" pitchFamily="34" charset="0"/>
                <a:cs typeface="Arial" charset="0"/>
              </a:rPr>
              <a:t>word.endswith</a:t>
            </a:r>
            <a:r>
              <a:rPr lang="en-US" dirty="0">
                <a:latin typeface="Calibri" pitchFamily="34" charset="0"/>
                <a:cs typeface="Arial" charset="0"/>
              </a:rPr>
              <a:t>("w")</a:t>
            </a:r>
          </a:p>
          <a:p>
            <a:pPr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False</a:t>
            </a:r>
          </a:p>
          <a:p>
            <a:pPr>
              <a:defRPr/>
            </a:pPr>
            <a:endParaRPr lang="en-US" sz="1200" dirty="0">
              <a:latin typeface="Calibri" pitchFamily="34" charset="0"/>
              <a:cs typeface="Arial" charset="0"/>
            </a:endParaRPr>
          </a:p>
          <a:p>
            <a:pPr>
              <a:defRPr/>
            </a:pPr>
            <a:r>
              <a:rPr lang="en-US" b="1" dirty="0">
                <a:latin typeface="Calibri" pitchFamily="34" charset="0"/>
                <a:cs typeface="Arial" charset="0"/>
              </a:rPr>
              <a:t>Replacing</a:t>
            </a:r>
            <a:endParaRPr lang="en-US" dirty="0">
              <a:latin typeface="Calibri" pitchFamily="34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word = "Hello World"</a:t>
            </a:r>
          </a:p>
          <a:p>
            <a:pPr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&gt;&gt;&gt; </a:t>
            </a:r>
            <a:r>
              <a:rPr lang="en-US" dirty="0" err="1">
                <a:latin typeface="Calibri" pitchFamily="34" charset="0"/>
                <a:cs typeface="Arial" charset="0"/>
              </a:rPr>
              <a:t>word.replace</a:t>
            </a:r>
            <a:r>
              <a:rPr lang="en-US" dirty="0">
                <a:latin typeface="Calibri" pitchFamily="34" charset="0"/>
                <a:cs typeface="Arial" charset="0"/>
              </a:rPr>
              <a:t>("Hello", "Goodbye")</a:t>
            </a:r>
          </a:p>
          <a:p>
            <a:pPr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'Goodbye World’</a:t>
            </a:r>
            <a:endParaRPr lang="en-US" sz="1600" dirty="0">
              <a:latin typeface="Calibri" pitchFamily="34" charset="0"/>
              <a:cs typeface="Arial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B6CB42A-E320-10AF-5BA6-32D8B0C7E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7213" y="1295400"/>
            <a:ext cx="5791200" cy="4953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Changing Upper and Lower Case Strings</a:t>
            </a:r>
            <a:endParaRPr lang="en-US" dirty="0">
              <a:solidFill>
                <a:schemeClr val="bg1"/>
              </a:solidFill>
              <a:latin typeface="Calibri" pitchFamily="34" charset="0"/>
              <a:cs typeface="Arial" charset="0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string = "Hello World"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&gt;&gt;&gt; print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  <a:cs typeface="Arial" charset="0"/>
              </a:rPr>
              <a:t>string.upper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())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HELLO WORLD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&gt;&gt;&gt; print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  <a:cs typeface="Arial" charset="0"/>
              </a:rPr>
              <a:t>string.lower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())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hello world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&gt;&gt;&gt; print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  <a:cs typeface="Arial" charset="0"/>
              </a:rPr>
              <a:t>string.title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())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Hello World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&gt;&gt;&gt; print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  <a:cs typeface="Arial" charset="0"/>
              </a:rPr>
              <a:t>string.capitalize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())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Hello world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&gt;&gt;&gt; print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  <a:cs typeface="Arial" charset="0"/>
              </a:rPr>
              <a:t>string.swapcase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())</a:t>
            </a:r>
          </a:p>
          <a:p>
            <a:pPr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  <a:cs typeface="Arial" charset="0"/>
              </a:rPr>
              <a:t>hELLO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  <a:cs typeface="Arial" charset="0"/>
              </a:rPr>
              <a:t>wORLD</a:t>
            </a:r>
            <a:endParaRPr lang="en-US" dirty="0">
              <a:solidFill>
                <a:schemeClr val="bg1"/>
              </a:solidFill>
              <a:latin typeface="Calibri" pitchFamily="34" charset="0"/>
              <a:cs typeface="Arial" charset="0"/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Calibri" pitchFamily="34" charset="0"/>
              <a:cs typeface="Arial" charset="0"/>
            </a:endParaRPr>
          </a:p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Reversing</a:t>
            </a:r>
            <a:endParaRPr lang="en-US" dirty="0">
              <a:solidFill>
                <a:schemeClr val="bg1"/>
              </a:solidFill>
              <a:latin typeface="Calibri" pitchFamily="34" charset="0"/>
              <a:cs typeface="Arial" charset="0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string = "Hello World"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&gt;&gt;&gt; print (' '.join(reversed(string)) )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d l r o W   o l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  <a:cs typeface="Arial" charset="0"/>
              </a:rPr>
              <a:t>l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Arial" charset="0"/>
              </a:rPr>
              <a:t> e H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4893C947-2C10-56D8-26E2-4AFCE85A8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3" y="381000"/>
            <a:ext cx="4419600" cy="609600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Text datatypes</a:t>
            </a:r>
            <a:endParaRPr lang="en-US" altLang="en-US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3F2B81E5-8146-57D8-7574-BF8363AB9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19200"/>
            <a:ext cx="11506200" cy="5181600"/>
          </a:xfrm>
        </p:spPr>
        <p:txBody>
          <a:bodyPr/>
          <a:lstStyle/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altLang="en-US" sz="7200" b="1"/>
          </a:p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altLang="en-US" sz="7200"/>
          </a:p>
          <a:p>
            <a:pPr eaLnBrk="1" hangingPunct="1"/>
            <a:endParaRPr lang="en-US" altLang="en-US"/>
          </a:p>
        </p:txBody>
      </p:sp>
      <p:grpSp>
        <p:nvGrpSpPr>
          <p:cNvPr id="31748" name="Group 3">
            <a:extLst>
              <a:ext uri="{FF2B5EF4-FFF2-40B4-BE49-F238E27FC236}">
                <a16:creationId xmlns:a16="http://schemas.microsoft.com/office/drawing/2014/main" id="{6DA6C707-558E-4735-ABF0-BF6482BF6788}"/>
              </a:ext>
            </a:extLst>
          </p:cNvPr>
          <p:cNvGrpSpPr>
            <a:grpSpLocks/>
          </p:cNvGrpSpPr>
          <p:nvPr/>
        </p:nvGrpSpPr>
        <p:grpSpPr bwMode="auto">
          <a:xfrm>
            <a:off x="1141413" y="914400"/>
            <a:ext cx="3048000" cy="762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0462E70-0CE3-4B0C-37D3-76EFC251930A}"/>
                </a:ext>
              </a:extLst>
            </p:cNvPr>
            <p:cNvCxnSpPr/>
            <p:nvPr/>
          </p:nvCxnSpPr>
          <p:spPr>
            <a:xfrm>
              <a:off x="308359" y="749299"/>
              <a:ext cx="3843006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92AA0AC-AA09-A137-528F-233B69C10C03}"/>
                </a:ext>
              </a:extLst>
            </p:cNvPr>
            <p:cNvSpPr/>
            <p:nvPr/>
          </p:nvSpPr>
          <p:spPr>
            <a:xfrm>
              <a:off x="261765" y="700096"/>
              <a:ext cx="76982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9AE94ED-D549-B4D7-0F7A-655ABBA1871E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750" name="TextBox 9">
            <a:extLst>
              <a:ext uri="{FF2B5EF4-FFF2-40B4-BE49-F238E27FC236}">
                <a16:creationId xmlns:a16="http://schemas.microsoft.com/office/drawing/2014/main" id="{CB51BA6C-729F-9587-7BED-FF3CC79C6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1143000"/>
            <a:ext cx="11353800" cy="510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Calibri" panose="020F0502020204030204" pitchFamily="34" charset="0"/>
              </a:rPr>
              <a:t>Strip</a:t>
            </a:r>
            <a:endParaRPr lang="en-US" altLang="en-US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Python strings have the strip(), lstrip(), rstrip() methods for removing  any character from both ends of a string. 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If the characters to be removed are not specified then white-space will be removed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word = "Hello World"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Strip off newline characters from end of the string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&gt;&gt;&gt; print (word.strip(''))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Hello World</a:t>
            </a:r>
          </a:p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strip()     #removes from both ends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lstrip()    #removes leading characters (Left-strip)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rstrip()    #removes trailing characters (Right-strip)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 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&gt;&gt;&gt; word = "    xyz    "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&gt;&gt;&gt; print (word)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    xyz    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&gt;&gt;&gt; print word.strip()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xyz</a:t>
            </a:r>
          </a:p>
          <a:p>
            <a:pPr eaLnBrk="1" hangingPunct="1"/>
            <a:endParaRPr lang="en-US" altLang="en-US" sz="2000">
              <a:latin typeface="Calibri" panose="020F0502020204030204" pitchFamily="34" charset="0"/>
            </a:endParaRPr>
          </a:p>
        </p:txBody>
      </p:sp>
      <p:sp>
        <p:nvSpPr>
          <p:cNvPr id="31751" name="TextBox 10">
            <a:extLst>
              <a:ext uri="{FF2B5EF4-FFF2-40B4-BE49-F238E27FC236}">
                <a16:creationId xmlns:a16="http://schemas.microsoft.com/office/drawing/2014/main" id="{9457C496-ECD1-4E5D-1FCA-215D532B3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4572000"/>
            <a:ext cx="39624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&gt;&gt;&gt; print word.lstrip()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xyz    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&gt;&gt;&gt; print word.rstrip()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    xyz</a:t>
            </a:r>
          </a:p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07D2803C-24E2-0B7F-2EFB-2627A39E2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3" y="381000"/>
            <a:ext cx="4419600" cy="609600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Text datatypes</a:t>
            </a:r>
            <a:endParaRPr lang="en-US" altLang="en-US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DEB7E230-A06A-1E53-BDA3-B32E253BD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19200"/>
            <a:ext cx="11506200" cy="5181600"/>
          </a:xfrm>
        </p:spPr>
        <p:txBody>
          <a:bodyPr/>
          <a:lstStyle/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altLang="en-US" sz="7200" b="1"/>
          </a:p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altLang="en-US" sz="7200"/>
          </a:p>
          <a:p>
            <a:pPr eaLnBrk="1" hangingPunct="1"/>
            <a:endParaRPr lang="en-US" altLang="en-US"/>
          </a:p>
        </p:txBody>
      </p:sp>
      <p:grpSp>
        <p:nvGrpSpPr>
          <p:cNvPr id="32772" name="Group 3">
            <a:extLst>
              <a:ext uri="{FF2B5EF4-FFF2-40B4-BE49-F238E27FC236}">
                <a16:creationId xmlns:a16="http://schemas.microsoft.com/office/drawing/2014/main" id="{722DAD04-D02E-FFAC-579F-E04D92E3FB47}"/>
              </a:ext>
            </a:extLst>
          </p:cNvPr>
          <p:cNvGrpSpPr>
            <a:grpSpLocks/>
          </p:cNvGrpSpPr>
          <p:nvPr/>
        </p:nvGrpSpPr>
        <p:grpSpPr bwMode="auto">
          <a:xfrm>
            <a:off x="1141413" y="914400"/>
            <a:ext cx="3048000" cy="762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3DCB1F8-FA41-573A-6C83-D47800D10C9D}"/>
                </a:ext>
              </a:extLst>
            </p:cNvPr>
            <p:cNvCxnSpPr/>
            <p:nvPr/>
          </p:nvCxnSpPr>
          <p:spPr>
            <a:xfrm>
              <a:off x="308359" y="749299"/>
              <a:ext cx="3843006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D4E5B66-1297-55D6-64AC-EA25209A798F}"/>
                </a:ext>
              </a:extLst>
            </p:cNvPr>
            <p:cNvSpPr/>
            <p:nvPr/>
          </p:nvSpPr>
          <p:spPr>
            <a:xfrm>
              <a:off x="261765" y="700096"/>
              <a:ext cx="76982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2F60324-A0CC-9C52-8FA1-98E0EA15C8F9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798" name="TextBox 9">
            <a:extLst>
              <a:ext uri="{FF2B5EF4-FFF2-40B4-BE49-F238E27FC236}">
                <a16:creationId xmlns:a16="http://schemas.microsoft.com/office/drawing/2014/main" id="{41DDA296-EDC1-4874-1F22-9C021FFC8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1295400"/>
            <a:ext cx="5638800" cy="5016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Calibri" pitchFamily="34" charset="0"/>
                <a:cs typeface="Arial" charset="0"/>
              </a:rPr>
              <a:t>Concatenation</a:t>
            </a:r>
            <a:endParaRPr lang="en-US" dirty="0">
              <a:latin typeface="Calibri" pitchFamily="34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To concatenate strings in Python use the "+" operator. </a:t>
            </a:r>
          </a:p>
          <a:p>
            <a:pPr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"Hello " + "World"             # = "Hello World"</a:t>
            </a:r>
          </a:p>
          <a:p>
            <a:pPr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"Hello " + "World" + "!“    # = "Hello World!"</a:t>
            </a:r>
          </a:p>
          <a:p>
            <a:pPr>
              <a:defRPr/>
            </a:pPr>
            <a:endParaRPr lang="en-US" b="1" dirty="0">
              <a:latin typeface="Calibri" pitchFamily="34" charset="0"/>
              <a:cs typeface="Arial" charset="0"/>
            </a:endParaRPr>
          </a:p>
          <a:p>
            <a:pPr>
              <a:defRPr/>
            </a:pPr>
            <a:r>
              <a:rPr lang="en-US" b="1" dirty="0">
                <a:latin typeface="Calibri" pitchFamily="34" charset="0"/>
                <a:cs typeface="Arial" charset="0"/>
              </a:rPr>
              <a:t>Join</a:t>
            </a:r>
            <a:endParaRPr lang="en-US" dirty="0">
              <a:latin typeface="Calibri" pitchFamily="34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&gt;&gt;&gt; print (":".join(word) )   # add a : between every char</a:t>
            </a:r>
          </a:p>
          <a:p>
            <a:pPr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H:e:l:l:o: :W:o:r:l:d</a:t>
            </a:r>
          </a:p>
          <a:p>
            <a:pPr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&gt;&gt;&gt; print (" ".join(word) )   # add a whitespace between every char</a:t>
            </a:r>
          </a:p>
          <a:p>
            <a:pPr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H e l </a:t>
            </a:r>
            <a:r>
              <a:rPr lang="en-US" dirty="0" err="1">
                <a:latin typeface="Calibri" pitchFamily="34" charset="0"/>
                <a:cs typeface="Arial" charset="0"/>
              </a:rPr>
              <a:t>l</a:t>
            </a:r>
            <a:r>
              <a:rPr lang="en-US" dirty="0">
                <a:latin typeface="Calibri" pitchFamily="34" charset="0"/>
                <a:cs typeface="Arial" charset="0"/>
              </a:rPr>
              <a:t> o   W o r l d</a:t>
            </a:r>
          </a:p>
          <a:p>
            <a:pPr>
              <a:defRPr/>
            </a:pPr>
            <a:endParaRPr lang="en-US" dirty="0">
              <a:latin typeface="Calibri" pitchFamily="34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The </a:t>
            </a:r>
            <a:r>
              <a:rPr lang="en-US" b="1" dirty="0">
                <a:latin typeface="Calibri" pitchFamily="34" charset="0"/>
                <a:cs typeface="Arial" charset="0"/>
              </a:rPr>
              <a:t>partition()</a:t>
            </a:r>
            <a:r>
              <a:rPr lang="en-US" dirty="0">
                <a:latin typeface="Calibri" pitchFamily="34" charset="0"/>
                <a:cs typeface="Arial" charset="0"/>
              </a:rPr>
              <a:t> method searches for a specified string, and splits the string into a </a:t>
            </a:r>
            <a:r>
              <a:rPr lang="en-US" b="1" dirty="0" err="1">
                <a:latin typeface="Calibri" pitchFamily="34" charset="0"/>
                <a:cs typeface="Arial" charset="0"/>
              </a:rPr>
              <a:t>tuple</a:t>
            </a:r>
            <a:r>
              <a:rPr lang="en-US" b="1" dirty="0">
                <a:latin typeface="Calibri" pitchFamily="34" charset="0"/>
                <a:cs typeface="Arial" charset="0"/>
              </a:rPr>
              <a:t> </a:t>
            </a:r>
            <a:r>
              <a:rPr lang="en-US" dirty="0">
                <a:latin typeface="Calibri" pitchFamily="34" charset="0"/>
                <a:cs typeface="Arial" charset="0"/>
              </a:rPr>
              <a:t>containing three elements.</a:t>
            </a:r>
          </a:p>
          <a:p>
            <a:pPr>
              <a:defRPr/>
            </a:pPr>
            <a:endParaRPr lang="en-US" sz="1600" dirty="0">
              <a:latin typeface="Calibri" pitchFamily="34" charset="0"/>
              <a:cs typeface="Arial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600" dirty="0">
                <a:latin typeface="Calibri" pitchFamily="34" charset="0"/>
                <a:cs typeface="Arial" charset="0"/>
              </a:rPr>
              <a:t>The first element contains the part before the specified string.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600" dirty="0">
                <a:latin typeface="Calibri" pitchFamily="34" charset="0"/>
                <a:cs typeface="Arial" charset="0"/>
              </a:rPr>
              <a:t>The second element contains the specified string.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600" dirty="0">
                <a:latin typeface="Calibri" pitchFamily="34" charset="0"/>
                <a:cs typeface="Arial" charset="0"/>
              </a:rPr>
              <a:t>The third element contains the part after the string</a:t>
            </a:r>
            <a:r>
              <a:rPr lang="en-US" dirty="0">
                <a:latin typeface="Calibri" pitchFamily="34" charset="0"/>
                <a:cs typeface="Arial" charset="0"/>
              </a:rPr>
              <a:t>.</a:t>
            </a:r>
            <a:endParaRPr lang="en-US" sz="2000" dirty="0">
              <a:latin typeface="Calibri" pitchFamily="34" charset="0"/>
              <a:cs typeface="Arial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EDCFACFF-FEB2-F5EC-38E0-B939996DA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0613" y="1295400"/>
            <a:ext cx="5638800" cy="495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Note: This method search for the </a:t>
            </a:r>
            <a:r>
              <a:rPr lang="en-US" b="1" dirty="0">
                <a:latin typeface="Calibri" pitchFamily="34" charset="0"/>
                <a:cs typeface="Arial" charset="0"/>
              </a:rPr>
              <a:t>first occurrence </a:t>
            </a:r>
            <a:r>
              <a:rPr lang="en-US" dirty="0">
                <a:latin typeface="Calibri" pitchFamily="34" charset="0"/>
                <a:cs typeface="Arial" charset="0"/>
              </a:rPr>
              <a:t>of the specified string.</a:t>
            </a:r>
          </a:p>
          <a:p>
            <a:pPr>
              <a:defRPr/>
            </a:pPr>
            <a:endParaRPr lang="en-US" dirty="0">
              <a:latin typeface="Calibri" pitchFamily="34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Search for the word "bananas", and return a </a:t>
            </a:r>
            <a:r>
              <a:rPr lang="en-US" dirty="0" err="1">
                <a:latin typeface="Calibri" pitchFamily="34" charset="0"/>
                <a:cs typeface="Arial" charset="0"/>
              </a:rPr>
              <a:t>tuple</a:t>
            </a:r>
            <a:r>
              <a:rPr lang="en-US" dirty="0">
                <a:latin typeface="Calibri" pitchFamily="34" charset="0"/>
                <a:cs typeface="Arial" charset="0"/>
              </a:rPr>
              <a:t> with three elements:</a:t>
            </a:r>
          </a:p>
          <a:p>
            <a:pPr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1 - everything before the "match"</a:t>
            </a:r>
            <a:br>
              <a:rPr lang="en-US" dirty="0">
                <a:latin typeface="Calibri" pitchFamily="34" charset="0"/>
                <a:cs typeface="Arial" charset="0"/>
              </a:rPr>
            </a:br>
            <a:r>
              <a:rPr lang="en-US" dirty="0">
                <a:latin typeface="Calibri" pitchFamily="34" charset="0"/>
                <a:cs typeface="Arial" charset="0"/>
              </a:rPr>
              <a:t>2 - the "match"</a:t>
            </a:r>
            <a:br>
              <a:rPr lang="en-US" dirty="0">
                <a:latin typeface="Calibri" pitchFamily="34" charset="0"/>
                <a:cs typeface="Arial" charset="0"/>
              </a:rPr>
            </a:br>
            <a:r>
              <a:rPr lang="en-US" dirty="0">
                <a:latin typeface="Calibri" pitchFamily="34" charset="0"/>
                <a:cs typeface="Arial" charset="0"/>
              </a:rPr>
              <a:t>3 - everything after the "match“</a:t>
            </a:r>
          </a:p>
          <a:p>
            <a:pPr>
              <a:defRPr/>
            </a:pPr>
            <a:endParaRPr lang="en-US" dirty="0">
              <a:latin typeface="Calibri" pitchFamily="34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txt = "I could eat bananas all day"</a:t>
            </a:r>
            <a:br>
              <a:rPr lang="en-US" dirty="0">
                <a:latin typeface="Calibri" pitchFamily="34" charset="0"/>
                <a:cs typeface="Arial" charset="0"/>
              </a:rPr>
            </a:br>
            <a:br>
              <a:rPr lang="en-US" dirty="0">
                <a:latin typeface="Calibri" pitchFamily="34" charset="0"/>
                <a:cs typeface="Arial" charset="0"/>
              </a:rPr>
            </a:br>
            <a:r>
              <a:rPr lang="en-US" dirty="0">
                <a:latin typeface="Calibri" pitchFamily="34" charset="0"/>
                <a:cs typeface="Arial" charset="0"/>
              </a:rPr>
              <a:t>x = </a:t>
            </a:r>
            <a:r>
              <a:rPr lang="en-US" dirty="0" err="1">
                <a:latin typeface="Calibri" pitchFamily="34" charset="0"/>
                <a:cs typeface="Arial" charset="0"/>
              </a:rPr>
              <a:t>txt.partition</a:t>
            </a:r>
            <a:r>
              <a:rPr lang="en-US" dirty="0">
                <a:latin typeface="Calibri" pitchFamily="34" charset="0"/>
                <a:cs typeface="Arial" charset="0"/>
              </a:rPr>
              <a:t>("bananas")</a:t>
            </a:r>
            <a:br>
              <a:rPr lang="en-US" dirty="0">
                <a:latin typeface="Calibri" pitchFamily="34" charset="0"/>
                <a:cs typeface="Arial" charset="0"/>
              </a:rPr>
            </a:br>
            <a:br>
              <a:rPr lang="en-US" dirty="0">
                <a:latin typeface="Calibri" pitchFamily="34" charset="0"/>
                <a:cs typeface="Arial" charset="0"/>
              </a:rPr>
            </a:br>
            <a:r>
              <a:rPr lang="en-US" dirty="0">
                <a:latin typeface="Calibri" pitchFamily="34" charset="0"/>
                <a:cs typeface="Arial" charset="0"/>
              </a:rPr>
              <a:t>print(x)</a:t>
            </a:r>
          </a:p>
          <a:p>
            <a:pPr>
              <a:defRPr/>
            </a:pPr>
            <a:r>
              <a:rPr lang="en-US" dirty="0">
                <a:latin typeface="Calibri" pitchFamily="34" charset="0"/>
                <a:cs typeface="Arial" charset="0"/>
              </a:rPr>
              <a:t>('I could eat ', 'bananas', ' all day')</a:t>
            </a:r>
          </a:p>
          <a:p>
            <a:pPr>
              <a:defRPr/>
            </a:pPr>
            <a:endParaRPr lang="en-US" dirty="0">
              <a:latin typeface="Calibri" pitchFamily="34" charset="0"/>
              <a:cs typeface="Arial" charset="0"/>
            </a:endParaRPr>
          </a:p>
          <a:p>
            <a:pPr>
              <a:defRPr/>
            </a:pPr>
            <a:endParaRPr lang="en-US" sz="2000" dirty="0">
              <a:latin typeface="Calibri" pitchFamily="34" charset="0"/>
              <a:cs typeface="Arial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BD5E3FE8-3CD3-8F41-2067-7A47137B7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3" y="381000"/>
            <a:ext cx="4419600" cy="609600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Text datatypes</a:t>
            </a:r>
            <a:endParaRPr lang="en-US" altLang="en-US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9320F661-9DBB-B0EE-6EF5-BBF54A871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19200"/>
            <a:ext cx="11506200" cy="5181600"/>
          </a:xfrm>
        </p:spPr>
        <p:txBody>
          <a:bodyPr/>
          <a:lstStyle/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altLang="en-US" sz="7200" b="1"/>
          </a:p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altLang="en-US" sz="7200"/>
          </a:p>
          <a:p>
            <a:pPr eaLnBrk="1" hangingPunct="1"/>
            <a:endParaRPr lang="en-US" altLang="en-US"/>
          </a:p>
        </p:txBody>
      </p:sp>
      <p:grpSp>
        <p:nvGrpSpPr>
          <p:cNvPr id="33796" name="Group 3">
            <a:extLst>
              <a:ext uri="{FF2B5EF4-FFF2-40B4-BE49-F238E27FC236}">
                <a16:creationId xmlns:a16="http://schemas.microsoft.com/office/drawing/2014/main" id="{3A12D39E-9E12-DD73-9B3C-C21B9DA8ECD5}"/>
              </a:ext>
            </a:extLst>
          </p:cNvPr>
          <p:cNvGrpSpPr>
            <a:grpSpLocks/>
          </p:cNvGrpSpPr>
          <p:nvPr/>
        </p:nvGrpSpPr>
        <p:grpSpPr bwMode="auto">
          <a:xfrm>
            <a:off x="1141413" y="914400"/>
            <a:ext cx="3048000" cy="762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FA5422A-DB5F-F8AB-D44A-69B22374DC05}"/>
                </a:ext>
              </a:extLst>
            </p:cNvPr>
            <p:cNvCxnSpPr/>
            <p:nvPr/>
          </p:nvCxnSpPr>
          <p:spPr>
            <a:xfrm>
              <a:off x="308359" y="749299"/>
              <a:ext cx="3843006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1FECAFF-89DA-BFAF-546D-3AD947F0B51D}"/>
                </a:ext>
              </a:extLst>
            </p:cNvPr>
            <p:cNvSpPr/>
            <p:nvPr/>
          </p:nvSpPr>
          <p:spPr>
            <a:xfrm>
              <a:off x="261765" y="700096"/>
              <a:ext cx="76982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B0A7E24C-4A25-9EFA-0C1A-492A30E5EF55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798" name="TextBox 9">
            <a:extLst>
              <a:ext uri="{FF2B5EF4-FFF2-40B4-BE49-F238E27FC236}">
                <a16:creationId xmlns:a16="http://schemas.microsoft.com/office/drawing/2014/main" id="{27985247-0BA3-6937-9A90-5410B02F0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3" y="1143000"/>
            <a:ext cx="11353800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Calibri" panose="020F0502020204030204" pitchFamily="34" charset="0"/>
              </a:rPr>
              <a:t>Testing</a:t>
            </a:r>
            <a:endParaRPr lang="en-US" altLang="en-US" sz="200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2000">
                <a:latin typeface="Calibri" panose="020F0502020204030204" pitchFamily="34" charset="0"/>
              </a:rPr>
              <a:t>A string in Python can be tested for truth value. </a:t>
            </a:r>
          </a:p>
          <a:p>
            <a:pPr eaLnBrk="1" hangingPunct="1"/>
            <a:r>
              <a:rPr lang="en-US" altLang="en-US" sz="2000">
                <a:latin typeface="Calibri" panose="020F0502020204030204" pitchFamily="34" charset="0"/>
              </a:rPr>
              <a:t>The return type will be in Boolean value (True or False)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word = "Hello World"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>
                <a:latin typeface="Calibri" panose="020F0502020204030204" pitchFamily="34" charset="0"/>
              </a:rPr>
              <a:t> word.isalnum()         	#check if all char are alphanumeric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>
                <a:latin typeface="Calibri" panose="020F0502020204030204" pitchFamily="34" charset="0"/>
              </a:rPr>
              <a:t>word.isalpha()         		#check if all char in the string are alphabetic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>
                <a:latin typeface="Calibri" panose="020F0502020204030204" pitchFamily="34" charset="0"/>
              </a:rPr>
              <a:t>word.isdigit()         		#test if string contains digits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>
                <a:latin typeface="Calibri" panose="020F0502020204030204" pitchFamily="34" charset="0"/>
              </a:rPr>
              <a:t>word.istitle()        		 #test if string contains title words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>
                <a:latin typeface="Calibri" panose="020F0502020204030204" pitchFamily="34" charset="0"/>
              </a:rPr>
              <a:t>word.isupper()        		 #test if string contains upper case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>
                <a:latin typeface="Calibri" panose="020F0502020204030204" pitchFamily="34" charset="0"/>
              </a:rPr>
              <a:t>word.islower()        		 #test if string contains lower case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>
                <a:latin typeface="Calibri" panose="020F0502020204030204" pitchFamily="34" charset="0"/>
              </a:rPr>
              <a:t>word.isspace()        		 #test if string contains spaces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>
                <a:latin typeface="Calibri" panose="020F0502020204030204" pitchFamily="34" charset="0"/>
              </a:rPr>
              <a:t>word.endswith('d')     	#test if string endswith a 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>
                <a:latin typeface="Calibri" panose="020F0502020204030204" pitchFamily="34" charset="0"/>
              </a:rPr>
              <a:t>word.startswith('H')  	#test if string startswith 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6AE28-6F62-EE47-2975-BBB07278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3" y="381000"/>
            <a:ext cx="38100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Topics covered</a:t>
            </a:r>
          </a:p>
        </p:txBody>
      </p:sp>
      <p:grpSp>
        <p:nvGrpSpPr>
          <p:cNvPr id="7171" name="Group 3">
            <a:extLst>
              <a:ext uri="{FF2B5EF4-FFF2-40B4-BE49-F238E27FC236}">
                <a16:creationId xmlns:a16="http://schemas.microsoft.com/office/drawing/2014/main" id="{ED50C2FE-005B-7F27-B321-DD5D146573A3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066800"/>
            <a:ext cx="3117850" cy="85725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75978FA-7738-6478-2DFC-7F57702FA110}"/>
                </a:ext>
              </a:extLst>
            </p:cNvPr>
            <p:cNvCxnSpPr/>
            <p:nvPr/>
          </p:nvCxnSpPr>
          <p:spPr>
            <a:xfrm>
              <a:off x="307315" y="749300"/>
              <a:ext cx="3844050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74EBF03-F00C-37E9-8E1D-0D1EAA9AA721}"/>
                </a:ext>
              </a:extLst>
            </p:cNvPr>
            <p:cNvSpPr/>
            <p:nvPr/>
          </p:nvSpPr>
          <p:spPr>
            <a:xfrm>
              <a:off x="261765" y="700096"/>
              <a:ext cx="77237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6A6F39B8-B4E2-504A-F944-88B4F8BA5D83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73" name="Content Placeholder 7">
            <a:extLst>
              <a:ext uri="{FF2B5EF4-FFF2-40B4-BE49-F238E27FC236}">
                <a16:creationId xmlns:a16="http://schemas.microsoft.com/office/drawing/2014/main" id="{972D5140-EC7C-1AFA-270E-3FA1FA02A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7174" name="Picture 9" descr="Python Tutorial">
            <a:extLst>
              <a:ext uri="{FF2B5EF4-FFF2-40B4-BE49-F238E27FC236}">
                <a16:creationId xmlns:a16="http://schemas.microsoft.com/office/drawing/2014/main" id="{C7E7D96C-653D-46E1-0003-5C1EA4E18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3" y="1752600"/>
            <a:ext cx="6553200" cy="41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CD171E9B-0AB6-4803-8856-CE648FC9E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3" y="228600"/>
            <a:ext cx="5791200" cy="609600"/>
          </a:xfrm>
        </p:spPr>
        <p:txBody>
          <a:bodyPr/>
          <a:lstStyle/>
          <a:p>
            <a:pPr algn="l" eaLnBrk="1" hangingPunct="1"/>
            <a:r>
              <a:rPr lang="en-US" altLang="en-US" sz="2000" b="1">
                <a:solidFill>
                  <a:srgbClr val="FF0000"/>
                </a:solidFill>
              </a:rPr>
              <a:t>NUMERIC AND BOOL DATA TYPE</a:t>
            </a: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3CCDCE55-258C-9C7D-BAED-F8A3D7A78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19200"/>
            <a:ext cx="11506200" cy="5181600"/>
          </a:xfrm>
        </p:spPr>
        <p:txBody>
          <a:bodyPr/>
          <a:lstStyle/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altLang="en-US" sz="7200" b="1"/>
          </a:p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altLang="en-US" sz="7200"/>
          </a:p>
          <a:p>
            <a:pPr eaLnBrk="1" hangingPunct="1"/>
            <a:endParaRPr lang="en-US" altLang="en-US"/>
          </a:p>
        </p:txBody>
      </p:sp>
      <p:grpSp>
        <p:nvGrpSpPr>
          <p:cNvPr id="34820" name="Group 3">
            <a:extLst>
              <a:ext uri="{FF2B5EF4-FFF2-40B4-BE49-F238E27FC236}">
                <a16:creationId xmlns:a16="http://schemas.microsoft.com/office/drawing/2014/main" id="{BE995929-53D0-5208-9138-A6976BCDF819}"/>
              </a:ext>
            </a:extLst>
          </p:cNvPr>
          <p:cNvGrpSpPr>
            <a:grpSpLocks/>
          </p:cNvGrpSpPr>
          <p:nvPr/>
        </p:nvGrpSpPr>
        <p:grpSpPr bwMode="auto">
          <a:xfrm>
            <a:off x="1141413" y="914400"/>
            <a:ext cx="3048000" cy="762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73C48F7-959B-B7B2-8426-670BCF5AEC72}"/>
                </a:ext>
              </a:extLst>
            </p:cNvPr>
            <p:cNvCxnSpPr/>
            <p:nvPr/>
          </p:nvCxnSpPr>
          <p:spPr>
            <a:xfrm>
              <a:off x="308359" y="749299"/>
              <a:ext cx="3843006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CE2CCBA-9FB1-B64C-1886-1F493C86F67D}"/>
                </a:ext>
              </a:extLst>
            </p:cNvPr>
            <p:cNvSpPr/>
            <p:nvPr/>
          </p:nvSpPr>
          <p:spPr>
            <a:xfrm>
              <a:off x="261765" y="700096"/>
              <a:ext cx="76982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9011D195-C80C-CB21-0EFE-4A99B2016D99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B45299-CCD2-3284-367E-315B6BD6F00D}"/>
              </a:ext>
            </a:extLst>
          </p:cNvPr>
          <p:cNvSpPr txBox="1"/>
          <p:nvPr/>
        </p:nvSpPr>
        <p:spPr>
          <a:xfrm>
            <a:off x="379413" y="1143000"/>
            <a:ext cx="11353800" cy="58023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7030A0"/>
                </a:solidFill>
                <a:latin typeface="+mn-lt"/>
                <a:cs typeface="+mn-cs"/>
              </a:rPr>
              <a:t>Numeric Data Types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u="sng" dirty="0">
                <a:solidFill>
                  <a:srgbClr val="FF33CC"/>
                </a:solidFill>
                <a:latin typeface="+mn-lt"/>
                <a:cs typeface="+mn-cs"/>
              </a:rPr>
              <a:t>Integers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  <a:cs typeface="+mn-cs"/>
              </a:rPr>
              <a:t>An integer is a whole number, negative, positive or zero.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  <a:cs typeface="+mn-cs"/>
              </a:rPr>
              <a:t>type() function can be used to determine the data type of a variable.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  <a:cs typeface="+mn-cs"/>
              </a:rPr>
              <a:t>&gt;&gt;&gt; a = 5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  <a:cs typeface="+mn-cs"/>
              </a:rPr>
              <a:t>&gt;&gt;&gt; type(a)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  <a:cs typeface="+mn-cs"/>
              </a:rPr>
              <a:t>&lt;class '</a:t>
            </a:r>
            <a:r>
              <a:rPr lang="en-US" sz="2000" dirty="0" err="1">
                <a:latin typeface="+mn-lt"/>
                <a:cs typeface="+mn-cs"/>
              </a:rPr>
              <a:t>int</a:t>
            </a:r>
            <a:r>
              <a:rPr lang="en-US" sz="2000" dirty="0">
                <a:latin typeface="+mn-lt"/>
                <a:cs typeface="+mn-cs"/>
              </a:rPr>
              <a:t>'&gt;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u="sng" dirty="0">
                <a:solidFill>
                  <a:srgbClr val="FF33CC"/>
                </a:solidFill>
                <a:latin typeface="+mn-lt"/>
                <a:cs typeface="+mn-cs"/>
              </a:rPr>
              <a:t>Floating Point Numbers</a:t>
            </a:r>
          </a:p>
          <a:p>
            <a:pPr lvl="1" indent="231775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  <a:cs typeface="+mn-cs"/>
              </a:rPr>
              <a:t>Floating point numbers or </a:t>
            </a:r>
            <a:r>
              <a:rPr lang="en-US" sz="2000" i="1" dirty="0">
                <a:latin typeface="+mn-lt"/>
                <a:cs typeface="+mn-cs"/>
              </a:rPr>
              <a:t>floats</a:t>
            </a:r>
          </a:p>
          <a:p>
            <a:pPr lvl="1" indent="231775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  <a:cs typeface="+mn-cs"/>
              </a:rPr>
              <a:t>Floats are decimals, positive, negative and zero. </a:t>
            </a:r>
          </a:p>
          <a:p>
            <a:pPr lvl="1" indent="231775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  <a:cs typeface="+mn-cs"/>
              </a:rPr>
              <a:t>Floats can also be represented by numbers in scientific notation which contain exponents.</a:t>
            </a:r>
          </a:p>
          <a:p>
            <a:pPr lvl="1" indent="231775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  <a:cs typeface="+mn-cs"/>
              </a:rPr>
              <a:t>a float can be defined using a decimal point . when a variable is assigned.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  <a:cs typeface="+mn-cs"/>
              </a:rPr>
              <a:t>&gt;&gt;&gt; c = 6.2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  <a:cs typeface="+mn-cs"/>
              </a:rPr>
              <a:t>&gt;&gt;&gt; type(c)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  <a:cs typeface="+mn-cs"/>
              </a:rPr>
              <a:t>&lt;class 'float'&gt;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latin typeface="+mn-lt"/>
              <a:cs typeface="+mn-cs"/>
            </a:endParaRPr>
          </a:p>
        </p:txBody>
      </p:sp>
      <p:sp>
        <p:nvSpPr>
          <p:cNvPr id="34823" name="TextBox 8">
            <a:extLst>
              <a:ext uri="{FF2B5EF4-FFF2-40B4-BE49-F238E27FC236}">
                <a16:creationId xmlns:a16="http://schemas.microsoft.com/office/drawing/2014/main" id="{D4A302C0-A511-16BA-EA39-F12B0DFF5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2613" y="5334000"/>
            <a:ext cx="4114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&gt;&gt;&gt; Na = 6.02e23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&gt;&gt;&gt; Na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6.02e+23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&gt;&gt;&gt;type(Na)</a:t>
            </a: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</a:rPr>
              <a:t>&lt;class 'float‘&gt;</a:t>
            </a: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1670C597-54E2-F07D-33ED-C1811132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3" y="228600"/>
            <a:ext cx="5791200" cy="609600"/>
          </a:xfrm>
        </p:spPr>
        <p:txBody>
          <a:bodyPr/>
          <a:lstStyle/>
          <a:p>
            <a:pPr algn="l" eaLnBrk="1" hangingPunct="1"/>
            <a:r>
              <a:rPr lang="en-US" altLang="en-US" sz="2000" b="1">
                <a:solidFill>
                  <a:srgbClr val="FF0000"/>
                </a:solidFill>
              </a:rPr>
              <a:t>NUMERIC AND BOOL DATA TYPE</a:t>
            </a: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D2490BCC-0D7A-3C2A-C77C-08D51D547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19200"/>
            <a:ext cx="11506200" cy="5181600"/>
          </a:xfrm>
        </p:spPr>
        <p:txBody>
          <a:bodyPr/>
          <a:lstStyle/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altLang="en-US" sz="7200" b="1"/>
          </a:p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altLang="en-US" sz="7200"/>
          </a:p>
          <a:p>
            <a:pPr eaLnBrk="1" hangingPunct="1"/>
            <a:endParaRPr lang="en-US" altLang="en-US"/>
          </a:p>
        </p:txBody>
      </p:sp>
      <p:grpSp>
        <p:nvGrpSpPr>
          <p:cNvPr id="35844" name="Group 3">
            <a:extLst>
              <a:ext uri="{FF2B5EF4-FFF2-40B4-BE49-F238E27FC236}">
                <a16:creationId xmlns:a16="http://schemas.microsoft.com/office/drawing/2014/main" id="{0F0486F2-F615-F012-91D5-FEA319B7BD2F}"/>
              </a:ext>
            </a:extLst>
          </p:cNvPr>
          <p:cNvGrpSpPr>
            <a:grpSpLocks/>
          </p:cNvGrpSpPr>
          <p:nvPr/>
        </p:nvGrpSpPr>
        <p:grpSpPr bwMode="auto">
          <a:xfrm>
            <a:off x="1141413" y="914400"/>
            <a:ext cx="3048000" cy="762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52C9B97-8BAF-D073-27C8-8FDFEA3DB7F6}"/>
                </a:ext>
              </a:extLst>
            </p:cNvPr>
            <p:cNvCxnSpPr/>
            <p:nvPr/>
          </p:nvCxnSpPr>
          <p:spPr>
            <a:xfrm>
              <a:off x="308359" y="749299"/>
              <a:ext cx="3843006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CAE65A2-EE9C-8CBD-5FF3-94841A62C52D}"/>
                </a:ext>
              </a:extLst>
            </p:cNvPr>
            <p:cNvSpPr/>
            <p:nvPr/>
          </p:nvSpPr>
          <p:spPr>
            <a:xfrm>
              <a:off x="261765" y="700096"/>
              <a:ext cx="76982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02CAF84-3924-06D9-DA81-32B36DA4906E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A11460-74E2-93C6-92F4-F3EB18FF1C01}"/>
              </a:ext>
            </a:extLst>
          </p:cNvPr>
          <p:cNvSpPr txBox="1"/>
          <p:nvPr/>
        </p:nvSpPr>
        <p:spPr>
          <a:xfrm>
            <a:off x="379413" y="1295400"/>
            <a:ext cx="11353800" cy="5640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 dirty="0">
                <a:solidFill>
                  <a:srgbClr val="FF33CC"/>
                </a:solidFill>
                <a:latin typeface="+mj-lt"/>
                <a:cs typeface="Arial" charset="0"/>
              </a:rPr>
              <a:t>Complex Numbers</a:t>
            </a:r>
          </a:p>
          <a:p>
            <a:pPr>
              <a:buFont typeface="Arial" pitchFamily="34" charset="0"/>
              <a:buChar char="•"/>
              <a:defRPr/>
            </a:pPr>
            <a:endParaRPr lang="en-US" sz="2000" u="sng" dirty="0">
              <a:latin typeface="+mj-lt"/>
              <a:cs typeface="Arial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  <a:cs typeface="Arial" charset="0"/>
              </a:rPr>
              <a:t>  A complex number is defined in Python using a real component + an </a:t>
            </a:r>
            <a:r>
              <a:rPr lang="en-US" b="1" dirty="0">
                <a:solidFill>
                  <a:srgbClr val="7030A0"/>
                </a:solidFill>
                <a:latin typeface="+mj-lt"/>
                <a:cs typeface="Arial" charset="0"/>
              </a:rPr>
              <a:t>imaginary component j</a:t>
            </a:r>
            <a:r>
              <a:rPr lang="en-US" dirty="0">
                <a:latin typeface="+mj-lt"/>
                <a:cs typeface="Arial" charset="0"/>
              </a:rPr>
              <a:t>.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  <a:cs typeface="Arial" charset="0"/>
              </a:rPr>
              <a:t>  The letter j must be used to denote the imaginary component.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  <a:cs typeface="Arial" charset="0"/>
              </a:rPr>
              <a:t>  Using the letter </a:t>
            </a:r>
            <a:r>
              <a:rPr lang="en-US" dirty="0" err="1">
                <a:latin typeface="+mj-lt"/>
                <a:cs typeface="Arial" charset="0"/>
              </a:rPr>
              <a:t>i</a:t>
            </a:r>
            <a:r>
              <a:rPr lang="en-US" dirty="0">
                <a:latin typeface="+mj-lt"/>
                <a:cs typeface="Arial" charset="0"/>
              </a:rPr>
              <a:t> to define a complex number returns an error in Python.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&gt;&gt;&gt; comp = 4 + 2j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&gt;&gt;&gt; type(comp)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&lt;class 'complex'&gt;</a:t>
            </a:r>
          </a:p>
          <a:p>
            <a:pPr>
              <a:defRPr/>
            </a:pPr>
            <a:endParaRPr lang="en-US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Imaginary numbers can be added to integers and floats.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&gt;&gt;&gt;</a:t>
            </a:r>
            <a:r>
              <a:rPr lang="en-US" dirty="0" err="1">
                <a:latin typeface="+mj-lt"/>
                <a:cs typeface="Arial" charset="0"/>
              </a:rPr>
              <a:t>intgr</a:t>
            </a:r>
            <a:r>
              <a:rPr lang="en-US" dirty="0">
                <a:latin typeface="+mj-lt"/>
                <a:cs typeface="Arial" charset="0"/>
              </a:rPr>
              <a:t> = 3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&gt;&gt;&gt; type(</a:t>
            </a:r>
            <a:r>
              <a:rPr lang="en-US" dirty="0" err="1">
                <a:latin typeface="+mj-lt"/>
                <a:cs typeface="Arial" charset="0"/>
              </a:rPr>
              <a:t>intgr</a:t>
            </a:r>
            <a:r>
              <a:rPr lang="en-US" dirty="0">
                <a:latin typeface="+mj-lt"/>
                <a:cs typeface="Arial" charset="0"/>
              </a:rPr>
              <a:t>)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&lt;class '</a:t>
            </a:r>
            <a:r>
              <a:rPr lang="en-US" dirty="0" err="1">
                <a:latin typeface="+mj-lt"/>
                <a:cs typeface="Arial" charset="0"/>
              </a:rPr>
              <a:t>int</a:t>
            </a:r>
            <a:r>
              <a:rPr lang="en-US" dirty="0">
                <a:latin typeface="+mj-lt"/>
                <a:cs typeface="Arial" charset="0"/>
              </a:rPr>
              <a:t>'&gt;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 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&gt;&gt;&gt;</a:t>
            </a:r>
            <a:r>
              <a:rPr lang="en-US" dirty="0" err="1">
                <a:latin typeface="+mj-lt"/>
                <a:cs typeface="Arial" charset="0"/>
              </a:rPr>
              <a:t>comp_sum</a:t>
            </a:r>
            <a:r>
              <a:rPr lang="en-US" dirty="0">
                <a:latin typeface="+mj-lt"/>
                <a:cs typeface="Arial" charset="0"/>
              </a:rPr>
              <a:t> = comp + </a:t>
            </a:r>
            <a:r>
              <a:rPr lang="en-US" dirty="0" err="1">
                <a:latin typeface="+mj-lt"/>
                <a:cs typeface="Arial" charset="0"/>
              </a:rPr>
              <a:t>intgr</a:t>
            </a:r>
            <a:endParaRPr lang="en-US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&gt;&gt;&gt; print(</a:t>
            </a:r>
            <a:r>
              <a:rPr lang="en-US" dirty="0" err="1">
                <a:latin typeface="+mj-lt"/>
                <a:cs typeface="Arial" charset="0"/>
              </a:rPr>
              <a:t>comp_sum</a:t>
            </a:r>
            <a:r>
              <a:rPr lang="en-US" dirty="0">
                <a:latin typeface="+mj-lt"/>
                <a:cs typeface="Arial" charset="0"/>
              </a:rPr>
              <a:t>)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(7+2j)</a:t>
            </a:r>
            <a:endParaRPr lang="en-US" sz="105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latin typeface="+mn-lt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77072D-61C4-6526-78C1-28FEBD74A52F}"/>
              </a:ext>
            </a:extLst>
          </p:cNvPr>
          <p:cNvSpPr txBox="1"/>
          <p:nvPr/>
        </p:nvSpPr>
        <p:spPr>
          <a:xfrm>
            <a:off x="5103813" y="4724400"/>
            <a:ext cx="3886200" cy="1754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&gt;&gt;&gt;</a:t>
            </a:r>
            <a:r>
              <a:rPr lang="en-US" dirty="0" err="1">
                <a:latin typeface="+mj-lt"/>
                <a:cs typeface="Arial" charset="0"/>
              </a:rPr>
              <a:t>flt</a:t>
            </a:r>
            <a:r>
              <a:rPr lang="en-US" dirty="0">
                <a:latin typeface="+mj-lt"/>
                <a:cs typeface="Arial" charset="0"/>
              </a:rPr>
              <a:t> = 2.1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&gt;&gt;&gt;</a:t>
            </a:r>
            <a:r>
              <a:rPr lang="en-US" dirty="0" err="1">
                <a:latin typeface="+mj-lt"/>
                <a:cs typeface="Arial" charset="0"/>
              </a:rPr>
              <a:t>comp_sum</a:t>
            </a:r>
            <a:r>
              <a:rPr lang="en-US" dirty="0">
                <a:latin typeface="+mj-lt"/>
                <a:cs typeface="Arial" charset="0"/>
              </a:rPr>
              <a:t> = comp + </a:t>
            </a:r>
            <a:r>
              <a:rPr lang="en-US" dirty="0" err="1">
                <a:latin typeface="+mj-lt"/>
                <a:cs typeface="Arial" charset="0"/>
              </a:rPr>
              <a:t>flt</a:t>
            </a:r>
            <a:endParaRPr lang="en-US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&gt;&gt;&gt; print(</a:t>
            </a:r>
            <a:r>
              <a:rPr lang="en-US" dirty="0" err="1">
                <a:latin typeface="+mj-lt"/>
                <a:cs typeface="Arial" charset="0"/>
              </a:rPr>
              <a:t>comp_sum</a:t>
            </a:r>
            <a:r>
              <a:rPr lang="en-US" dirty="0">
                <a:latin typeface="+mj-lt"/>
                <a:cs typeface="Arial" charset="0"/>
              </a:rPr>
              <a:t>)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(6.1+2j)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 </a:t>
            </a:r>
          </a:p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CA7BA21A-584B-5BAC-7BD1-0EC0A9534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3" y="228600"/>
            <a:ext cx="5791200" cy="609600"/>
          </a:xfrm>
        </p:spPr>
        <p:txBody>
          <a:bodyPr/>
          <a:lstStyle/>
          <a:p>
            <a:pPr algn="l" eaLnBrk="1" hangingPunct="1"/>
            <a:r>
              <a:rPr lang="en-US" altLang="en-US" sz="2000" b="1">
                <a:solidFill>
                  <a:srgbClr val="FF0000"/>
                </a:solidFill>
              </a:rPr>
              <a:t>NUMERIC AND BOOL DATA TYPE</a:t>
            </a: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0D5A16AA-5B68-21B9-19D0-4E6601A64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19200"/>
            <a:ext cx="11506200" cy="5181600"/>
          </a:xfrm>
        </p:spPr>
        <p:txBody>
          <a:bodyPr/>
          <a:lstStyle/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altLang="en-US" sz="7200" b="1"/>
          </a:p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altLang="en-US" sz="7200"/>
          </a:p>
          <a:p>
            <a:pPr eaLnBrk="1" hangingPunct="1"/>
            <a:endParaRPr lang="en-US" altLang="en-US"/>
          </a:p>
        </p:txBody>
      </p:sp>
      <p:grpSp>
        <p:nvGrpSpPr>
          <p:cNvPr id="36868" name="Group 3">
            <a:extLst>
              <a:ext uri="{FF2B5EF4-FFF2-40B4-BE49-F238E27FC236}">
                <a16:creationId xmlns:a16="http://schemas.microsoft.com/office/drawing/2014/main" id="{8700BC66-5ACA-F1D4-022B-236CF31D424F}"/>
              </a:ext>
            </a:extLst>
          </p:cNvPr>
          <p:cNvGrpSpPr>
            <a:grpSpLocks/>
          </p:cNvGrpSpPr>
          <p:nvPr/>
        </p:nvGrpSpPr>
        <p:grpSpPr bwMode="auto">
          <a:xfrm>
            <a:off x="1141413" y="914400"/>
            <a:ext cx="3048000" cy="762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ECBE5FF-1B80-9D8C-E1CF-EDFFF9885917}"/>
                </a:ext>
              </a:extLst>
            </p:cNvPr>
            <p:cNvCxnSpPr/>
            <p:nvPr/>
          </p:nvCxnSpPr>
          <p:spPr>
            <a:xfrm>
              <a:off x="308359" y="749299"/>
              <a:ext cx="3843006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A5719E-C152-B871-0DB6-5832D8866B31}"/>
                </a:ext>
              </a:extLst>
            </p:cNvPr>
            <p:cNvSpPr/>
            <p:nvPr/>
          </p:nvSpPr>
          <p:spPr>
            <a:xfrm>
              <a:off x="261765" y="700096"/>
              <a:ext cx="76982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B4D25C9-C906-2EA0-718B-C777706B5F8F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259F1B-3454-5517-2FA2-EF50791D33C0}"/>
              </a:ext>
            </a:extLst>
          </p:cNvPr>
          <p:cNvSpPr txBox="1"/>
          <p:nvPr/>
        </p:nvSpPr>
        <p:spPr>
          <a:xfrm>
            <a:off x="379413" y="1295400"/>
            <a:ext cx="11353800" cy="5886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 dirty="0">
                <a:solidFill>
                  <a:srgbClr val="FF33CC"/>
                </a:solidFill>
                <a:latin typeface="+mj-lt"/>
                <a:cs typeface="Arial" charset="0"/>
              </a:rPr>
              <a:t>Boolean data type</a:t>
            </a:r>
          </a:p>
          <a:p>
            <a:pPr>
              <a:defRPr/>
            </a:pPr>
            <a:endParaRPr lang="en-US" u="sng" dirty="0">
              <a:latin typeface="+mj-lt"/>
              <a:cs typeface="Arial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  <a:cs typeface="Arial" charset="0"/>
              </a:rPr>
              <a:t>  Python </a:t>
            </a:r>
            <a:r>
              <a:rPr lang="en-US" b="1" dirty="0" err="1">
                <a:solidFill>
                  <a:srgbClr val="7030A0"/>
                </a:solidFill>
                <a:latin typeface="+mj-lt"/>
                <a:cs typeface="Arial" charset="0"/>
              </a:rPr>
              <a:t>boolean</a:t>
            </a:r>
            <a:r>
              <a:rPr lang="en-US" b="1" dirty="0">
                <a:solidFill>
                  <a:srgbClr val="7030A0"/>
                </a:solidFill>
                <a:latin typeface="+mj-lt"/>
                <a:cs typeface="Arial" charset="0"/>
              </a:rPr>
              <a:t> type </a:t>
            </a:r>
            <a:r>
              <a:rPr lang="en-US" dirty="0">
                <a:latin typeface="+mj-lt"/>
                <a:cs typeface="Arial" charset="0"/>
              </a:rPr>
              <a:t>is one of the built-in data types provided by Python, which are defined by the </a:t>
            </a:r>
            <a:r>
              <a:rPr lang="en-US" b="1" dirty="0">
                <a:solidFill>
                  <a:srgbClr val="7030A0"/>
                </a:solidFill>
                <a:latin typeface="+mj-lt"/>
                <a:cs typeface="Arial" charset="0"/>
              </a:rPr>
              <a:t>True or False keywords</a:t>
            </a:r>
            <a:r>
              <a:rPr lang="en-US" dirty="0">
                <a:latin typeface="+mj-lt"/>
                <a:cs typeface="Arial" charset="0"/>
              </a:rPr>
              <a:t>.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  <a:cs typeface="Arial" charset="0"/>
              </a:rPr>
              <a:t>  Generally, it is used to represent the truth values of the expressions.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  <a:cs typeface="Arial" charset="0"/>
              </a:rPr>
              <a:t>  The output &lt;class ‘</a:t>
            </a:r>
            <a:r>
              <a:rPr lang="en-US" dirty="0" err="1">
                <a:latin typeface="+mj-lt"/>
                <a:cs typeface="Arial" charset="0"/>
              </a:rPr>
              <a:t>bool</a:t>
            </a:r>
            <a:r>
              <a:rPr lang="en-US" dirty="0">
                <a:latin typeface="+mj-lt"/>
                <a:cs typeface="Arial" charset="0"/>
              </a:rPr>
              <a:t>’&gt; indicates the variable is a </a:t>
            </a:r>
            <a:r>
              <a:rPr lang="en-US" dirty="0" err="1">
                <a:latin typeface="+mj-lt"/>
                <a:cs typeface="Arial" charset="0"/>
              </a:rPr>
              <a:t>boolean</a:t>
            </a:r>
            <a:r>
              <a:rPr lang="en-US" dirty="0">
                <a:latin typeface="+mj-lt"/>
                <a:cs typeface="Arial" charset="0"/>
              </a:rPr>
              <a:t> data type.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b =False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type(b)</a:t>
            </a:r>
          </a:p>
          <a:p>
            <a:pPr>
              <a:defRPr/>
            </a:pPr>
            <a:endParaRPr lang="en-US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Output: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&lt;class '</a:t>
            </a:r>
            <a:r>
              <a:rPr lang="en-US" dirty="0" err="1">
                <a:latin typeface="+mj-lt"/>
                <a:cs typeface="Arial" charset="0"/>
              </a:rPr>
              <a:t>bool</a:t>
            </a:r>
            <a:r>
              <a:rPr lang="en-US" dirty="0">
                <a:latin typeface="+mj-lt"/>
                <a:cs typeface="Arial" charset="0"/>
              </a:rPr>
              <a:t>'&gt;</a:t>
            </a:r>
          </a:p>
          <a:p>
            <a:pPr>
              <a:defRPr/>
            </a:pPr>
            <a:endParaRPr lang="en-US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Generally, </a:t>
            </a:r>
            <a:r>
              <a:rPr lang="en-US" dirty="0" err="1">
                <a:latin typeface="+mj-lt"/>
                <a:cs typeface="Arial" charset="0"/>
              </a:rPr>
              <a:t>booleans</a:t>
            </a:r>
            <a:r>
              <a:rPr lang="en-US" dirty="0">
                <a:latin typeface="+mj-lt"/>
                <a:cs typeface="Arial" charset="0"/>
              </a:rPr>
              <a:t> values are returned as a result of some sort of comparison.  </a:t>
            </a:r>
          </a:p>
          <a:p>
            <a:pPr>
              <a:defRPr/>
            </a:pPr>
            <a:endParaRPr lang="en-US" dirty="0">
              <a:latin typeface="+mj-lt"/>
              <a:cs typeface="Arial" charset="0"/>
            </a:endParaRPr>
          </a:p>
          <a:p>
            <a:pPr>
              <a:defRPr/>
            </a:pPr>
            <a:endParaRPr lang="en-US" dirty="0">
              <a:latin typeface="+mj-lt"/>
              <a:cs typeface="Arial" charset="0"/>
            </a:endParaRPr>
          </a:p>
          <a:p>
            <a:pPr>
              <a:defRPr/>
            </a:pPr>
            <a:endParaRPr lang="en-US" dirty="0">
              <a:latin typeface="+mj-lt"/>
              <a:cs typeface="Arial" charset="0"/>
            </a:endParaRPr>
          </a:p>
          <a:p>
            <a:pPr>
              <a:defRPr/>
            </a:pPr>
            <a:endParaRPr lang="en-US" dirty="0">
              <a:latin typeface="+mj-lt"/>
              <a:cs typeface="Arial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36D30A5A-118A-82E6-992A-91BE77D2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3" y="228600"/>
            <a:ext cx="5791200" cy="609600"/>
          </a:xfrm>
        </p:spPr>
        <p:txBody>
          <a:bodyPr/>
          <a:lstStyle/>
          <a:p>
            <a:pPr algn="l" eaLnBrk="1" hangingPunct="1"/>
            <a:r>
              <a:rPr lang="en-US" altLang="en-US" sz="2000" b="1">
                <a:solidFill>
                  <a:srgbClr val="FF0000"/>
                </a:solidFill>
              </a:rPr>
              <a:t>NUMERIC AND BOOL DATA TYPE</a:t>
            </a: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760C436A-F436-66A0-BC28-E1F5928A7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19200"/>
            <a:ext cx="11506200" cy="5181600"/>
          </a:xfrm>
        </p:spPr>
        <p:txBody>
          <a:bodyPr/>
          <a:lstStyle/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altLang="en-US" sz="7200" b="1"/>
          </a:p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altLang="en-US" sz="7200"/>
          </a:p>
          <a:p>
            <a:pPr eaLnBrk="1" hangingPunct="1"/>
            <a:endParaRPr lang="en-US" altLang="en-US"/>
          </a:p>
        </p:txBody>
      </p:sp>
      <p:grpSp>
        <p:nvGrpSpPr>
          <p:cNvPr id="37892" name="Group 3">
            <a:extLst>
              <a:ext uri="{FF2B5EF4-FFF2-40B4-BE49-F238E27FC236}">
                <a16:creationId xmlns:a16="http://schemas.microsoft.com/office/drawing/2014/main" id="{B0E50422-BE45-A06D-6052-965FF39E0C97}"/>
              </a:ext>
            </a:extLst>
          </p:cNvPr>
          <p:cNvGrpSpPr>
            <a:grpSpLocks/>
          </p:cNvGrpSpPr>
          <p:nvPr/>
        </p:nvGrpSpPr>
        <p:grpSpPr bwMode="auto">
          <a:xfrm>
            <a:off x="1141413" y="914400"/>
            <a:ext cx="3505200" cy="1524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2B091EE-411D-0CF1-9720-6DBCFA7754C8}"/>
                </a:ext>
              </a:extLst>
            </p:cNvPr>
            <p:cNvCxnSpPr/>
            <p:nvPr/>
          </p:nvCxnSpPr>
          <p:spPr>
            <a:xfrm>
              <a:off x="307566" y="749299"/>
              <a:ext cx="3843799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CC48CD3-F6B5-5678-B955-35F885076180}"/>
                </a:ext>
              </a:extLst>
            </p:cNvPr>
            <p:cNvSpPr/>
            <p:nvPr/>
          </p:nvSpPr>
          <p:spPr>
            <a:xfrm>
              <a:off x="261765" y="700096"/>
              <a:ext cx="77510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65512FC2-2ED0-A6E7-D09D-0C8D99714A73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50F38-E84F-C238-44F6-80E15F819B98}"/>
              </a:ext>
            </a:extLst>
          </p:cNvPr>
          <p:cNvSpPr txBox="1"/>
          <p:nvPr/>
        </p:nvSpPr>
        <p:spPr>
          <a:xfrm>
            <a:off x="379413" y="1295400"/>
            <a:ext cx="11353800" cy="4586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u="sng" dirty="0">
                <a:solidFill>
                  <a:srgbClr val="FF33CC"/>
                </a:solidFill>
                <a:latin typeface="+mj-lt"/>
                <a:cs typeface="Arial" charset="0"/>
              </a:rPr>
              <a:t>Boolean data type</a:t>
            </a:r>
          </a:p>
          <a:p>
            <a:pPr>
              <a:defRPr/>
            </a:pPr>
            <a:endParaRPr lang="en-US" u="sng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en-US" b="1" dirty="0">
                <a:solidFill>
                  <a:srgbClr val="00B050"/>
                </a:solidFill>
                <a:latin typeface="+mj-lt"/>
                <a:cs typeface="Arial" charset="0"/>
              </a:rPr>
              <a:t>Integers and Floats as Booleans</a:t>
            </a:r>
          </a:p>
          <a:p>
            <a:pPr>
              <a:defRPr/>
            </a:pPr>
            <a:endParaRPr lang="en-US" dirty="0">
              <a:latin typeface="+mj-lt"/>
              <a:cs typeface="Arial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  <a:cs typeface="Arial" charset="0"/>
              </a:rPr>
              <a:t>  Numbers can be used as </a:t>
            </a:r>
            <a:r>
              <a:rPr lang="en-US" dirty="0" err="1">
                <a:latin typeface="+mj-lt"/>
                <a:cs typeface="Arial" charset="0"/>
              </a:rPr>
              <a:t>bool</a:t>
            </a:r>
            <a:r>
              <a:rPr lang="en-US" dirty="0">
                <a:latin typeface="+mj-lt"/>
                <a:cs typeface="Arial" charset="0"/>
              </a:rPr>
              <a:t> values by using Python’s built-in </a:t>
            </a:r>
            <a:r>
              <a:rPr lang="en-US" b="1" dirty="0" err="1">
                <a:solidFill>
                  <a:srgbClr val="7030A0"/>
                </a:solidFill>
                <a:latin typeface="+mj-lt"/>
                <a:cs typeface="Arial" charset="0"/>
              </a:rPr>
              <a:t>bool</a:t>
            </a:r>
            <a:r>
              <a:rPr lang="en-US" b="1" dirty="0">
                <a:solidFill>
                  <a:srgbClr val="7030A0"/>
                </a:solidFill>
                <a:latin typeface="+mj-lt"/>
                <a:cs typeface="Arial" charset="0"/>
              </a:rPr>
              <a:t>() </a:t>
            </a:r>
            <a:r>
              <a:rPr lang="en-US" dirty="0">
                <a:latin typeface="+mj-lt"/>
                <a:cs typeface="Arial" charset="0"/>
              </a:rPr>
              <a:t>method.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  <a:cs typeface="Arial" charset="0"/>
              </a:rPr>
              <a:t>  Any integer, floating-point number, or complex number having </a:t>
            </a:r>
            <a:r>
              <a:rPr lang="en-US" b="1" dirty="0">
                <a:solidFill>
                  <a:srgbClr val="7030A0"/>
                </a:solidFill>
                <a:latin typeface="+mj-lt"/>
                <a:cs typeface="Arial" charset="0"/>
              </a:rPr>
              <a:t>zero</a:t>
            </a:r>
            <a:r>
              <a:rPr lang="en-US" dirty="0">
                <a:latin typeface="+mj-lt"/>
                <a:cs typeface="Arial" charset="0"/>
              </a:rPr>
              <a:t> as a value is considered </a:t>
            </a:r>
            <a:r>
              <a:rPr lang="en-US" b="1" dirty="0">
                <a:solidFill>
                  <a:srgbClr val="7030A0"/>
                </a:solidFill>
                <a:latin typeface="+mj-lt"/>
                <a:cs typeface="Arial" charset="0"/>
              </a:rPr>
              <a:t>as False</a:t>
            </a:r>
            <a:r>
              <a:rPr lang="en-US" dirty="0">
                <a:latin typeface="+mj-lt"/>
                <a:cs typeface="Arial" charset="0"/>
              </a:rPr>
              <a:t>, while if they are having value as </a:t>
            </a:r>
            <a:r>
              <a:rPr lang="en-US" b="1" dirty="0">
                <a:solidFill>
                  <a:srgbClr val="7030A0"/>
                </a:solidFill>
                <a:latin typeface="+mj-lt"/>
                <a:cs typeface="Arial" charset="0"/>
              </a:rPr>
              <a:t>any positive or negative number </a:t>
            </a:r>
            <a:r>
              <a:rPr lang="en-US" dirty="0">
                <a:latin typeface="+mj-lt"/>
                <a:cs typeface="Arial" charset="0"/>
              </a:rPr>
              <a:t>then it is considered as </a:t>
            </a:r>
            <a:r>
              <a:rPr lang="en-US" b="1" dirty="0">
                <a:solidFill>
                  <a:srgbClr val="7030A0"/>
                </a:solidFill>
                <a:latin typeface="+mj-lt"/>
                <a:cs typeface="Arial" charset="0"/>
              </a:rPr>
              <a:t>True</a:t>
            </a:r>
            <a:r>
              <a:rPr lang="en-US" dirty="0">
                <a:latin typeface="+mj-lt"/>
                <a:cs typeface="Arial" charset="0"/>
              </a:rPr>
              <a:t>.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var1 =0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print(</a:t>
            </a:r>
            <a:r>
              <a:rPr lang="en-US" dirty="0" err="1">
                <a:latin typeface="+mj-lt"/>
                <a:cs typeface="Arial" charset="0"/>
              </a:rPr>
              <a:t>bool</a:t>
            </a:r>
            <a:r>
              <a:rPr lang="en-US" dirty="0">
                <a:latin typeface="+mj-lt"/>
                <a:cs typeface="Arial" charset="0"/>
              </a:rPr>
              <a:t>(var1))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  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var2 =1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print(</a:t>
            </a:r>
            <a:r>
              <a:rPr lang="en-US" dirty="0" err="1">
                <a:latin typeface="+mj-lt"/>
                <a:cs typeface="Arial" charset="0"/>
              </a:rPr>
              <a:t>bool</a:t>
            </a:r>
            <a:r>
              <a:rPr lang="en-US" dirty="0">
                <a:latin typeface="+mj-lt"/>
                <a:cs typeface="Arial" charset="0"/>
              </a:rPr>
              <a:t>(var2))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  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var3 =-9.7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print(</a:t>
            </a:r>
            <a:r>
              <a:rPr lang="en-US" dirty="0" err="1">
                <a:latin typeface="+mj-lt"/>
                <a:cs typeface="Arial" charset="0"/>
              </a:rPr>
              <a:t>bool</a:t>
            </a:r>
            <a:r>
              <a:rPr lang="en-US" dirty="0">
                <a:latin typeface="+mj-lt"/>
                <a:cs typeface="Arial" charset="0"/>
              </a:rPr>
              <a:t>(var3))</a:t>
            </a:r>
            <a:endParaRPr lang="en-US" sz="2000" dirty="0">
              <a:latin typeface="+mn-lt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AA96A3-01DD-63E3-2DB7-7CE8437B11AE}"/>
              </a:ext>
            </a:extLst>
          </p:cNvPr>
          <p:cNvSpPr txBox="1"/>
          <p:nvPr/>
        </p:nvSpPr>
        <p:spPr>
          <a:xfrm>
            <a:off x="3198813" y="3657600"/>
            <a:ext cx="2819400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+mj-lt"/>
                <a:cs typeface="Arial" charset="0"/>
              </a:rPr>
              <a:t>Output: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False</a:t>
            </a:r>
          </a:p>
          <a:p>
            <a:pPr>
              <a:defRPr/>
            </a:pPr>
            <a:endParaRPr lang="en-US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True</a:t>
            </a:r>
          </a:p>
          <a:p>
            <a:pPr>
              <a:defRPr/>
            </a:pPr>
            <a:endParaRPr lang="en-US" dirty="0">
              <a:latin typeface="+mj-lt"/>
              <a:cs typeface="Arial" charset="0"/>
            </a:endParaRPr>
          </a:p>
          <a:p>
            <a:pPr>
              <a:defRPr/>
            </a:pPr>
            <a:endParaRPr lang="en-US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True</a:t>
            </a:r>
          </a:p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2B9DAA51-26CC-3348-E536-A8C66DEC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3" y="228600"/>
            <a:ext cx="5791200" cy="609600"/>
          </a:xfrm>
        </p:spPr>
        <p:txBody>
          <a:bodyPr/>
          <a:lstStyle/>
          <a:p>
            <a:pPr algn="l"/>
            <a:r>
              <a:rPr lang="en-US" altLang="en-US" sz="2400">
                <a:solidFill>
                  <a:srgbClr val="FF0000"/>
                </a:solidFill>
              </a:rPr>
              <a:t>Sequences In Python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20B0B4FC-E664-A210-A152-C802C3B63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19200"/>
            <a:ext cx="11506200" cy="5181600"/>
          </a:xfrm>
        </p:spPr>
        <p:txBody>
          <a:bodyPr/>
          <a:lstStyle/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altLang="en-US" sz="7200" b="1"/>
          </a:p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altLang="en-US" sz="7200"/>
          </a:p>
          <a:p>
            <a:pPr eaLnBrk="1" hangingPunct="1"/>
            <a:endParaRPr lang="en-US" altLang="en-US"/>
          </a:p>
        </p:txBody>
      </p:sp>
      <p:grpSp>
        <p:nvGrpSpPr>
          <p:cNvPr id="38916" name="Group 3">
            <a:extLst>
              <a:ext uri="{FF2B5EF4-FFF2-40B4-BE49-F238E27FC236}">
                <a16:creationId xmlns:a16="http://schemas.microsoft.com/office/drawing/2014/main" id="{32001F57-75B2-A1CE-2B86-DA886792F5DF}"/>
              </a:ext>
            </a:extLst>
          </p:cNvPr>
          <p:cNvGrpSpPr>
            <a:grpSpLocks/>
          </p:cNvGrpSpPr>
          <p:nvPr/>
        </p:nvGrpSpPr>
        <p:grpSpPr bwMode="auto">
          <a:xfrm>
            <a:off x="1141413" y="914400"/>
            <a:ext cx="3505200" cy="1524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AD3DD7A-514D-38E2-CC74-5D355E54F6BA}"/>
                </a:ext>
              </a:extLst>
            </p:cNvPr>
            <p:cNvCxnSpPr/>
            <p:nvPr/>
          </p:nvCxnSpPr>
          <p:spPr>
            <a:xfrm>
              <a:off x="307566" y="749299"/>
              <a:ext cx="3843799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D1D9EEC-D57C-0141-5487-5ECE961504CF}"/>
                </a:ext>
              </a:extLst>
            </p:cNvPr>
            <p:cNvSpPr/>
            <p:nvPr/>
          </p:nvSpPr>
          <p:spPr>
            <a:xfrm>
              <a:off x="261765" y="700096"/>
              <a:ext cx="77510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B849A78-FA38-365B-7B9C-3F1E16E062F4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EEADDF-A099-489C-C941-4ED415BB7700}"/>
              </a:ext>
            </a:extLst>
          </p:cNvPr>
          <p:cNvSpPr txBox="1"/>
          <p:nvPr/>
        </p:nvSpPr>
        <p:spPr>
          <a:xfrm>
            <a:off x="379413" y="1295400"/>
            <a:ext cx="11353800" cy="3754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Generally, a sequence represents a group of elements or items. </a:t>
            </a:r>
          </a:p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For example, a group of integer numbers will form a sequence.</a:t>
            </a:r>
          </a:p>
          <a:p>
            <a:pPr>
              <a:defRPr/>
            </a:pPr>
            <a:endParaRPr lang="en-US" sz="2000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There are six types of sequences in python: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en-US" sz="2000" dirty="0" err="1">
                <a:latin typeface="+mj-lt"/>
                <a:cs typeface="Arial" charset="0"/>
              </a:rPr>
              <a:t>str</a:t>
            </a:r>
            <a:endParaRPr lang="en-US" sz="2000" dirty="0">
              <a:latin typeface="+mj-lt"/>
              <a:cs typeface="Arial" charset="0"/>
            </a:endParaRP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en-US" sz="2000" dirty="0">
                <a:latin typeface="+mj-lt"/>
                <a:cs typeface="Arial" charset="0"/>
              </a:rPr>
              <a:t>bytes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en-US" sz="2000" dirty="0" err="1">
                <a:latin typeface="+mj-lt"/>
                <a:cs typeface="Arial" charset="0"/>
              </a:rPr>
              <a:t>bytearray</a:t>
            </a:r>
            <a:endParaRPr lang="en-US" sz="2000" dirty="0">
              <a:latin typeface="+mj-lt"/>
              <a:cs typeface="Arial" charset="0"/>
            </a:endParaRP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en-US" sz="2000" dirty="0">
                <a:latin typeface="+mj-lt"/>
                <a:cs typeface="Arial" charset="0"/>
              </a:rPr>
              <a:t>list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en-US" sz="2000" dirty="0" err="1">
                <a:latin typeface="+mj-lt"/>
                <a:cs typeface="Arial" charset="0"/>
              </a:rPr>
              <a:t>tuple</a:t>
            </a:r>
            <a:endParaRPr lang="en-US" sz="2000" dirty="0">
              <a:latin typeface="+mj-lt"/>
              <a:cs typeface="Arial" charset="0"/>
            </a:endParaRP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en-US" sz="2000" dirty="0">
                <a:latin typeface="+mj-lt"/>
                <a:cs typeface="Arial" charset="0"/>
              </a:rPr>
              <a:t>range</a:t>
            </a:r>
          </a:p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 </a:t>
            </a:r>
          </a:p>
          <a:p>
            <a:pPr>
              <a:defRPr/>
            </a:pPr>
            <a:endParaRPr lang="en-US" u="sng" dirty="0">
              <a:latin typeface="+mj-lt"/>
              <a:cs typeface="Arial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44B3AF0E-D2CB-64AB-F839-A7EA3B76D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3" y="228600"/>
            <a:ext cx="5791200" cy="609600"/>
          </a:xfrm>
        </p:spPr>
        <p:txBody>
          <a:bodyPr/>
          <a:lstStyle/>
          <a:p>
            <a:pPr algn="l"/>
            <a:r>
              <a:rPr lang="en-US" altLang="en-US" sz="2400">
                <a:solidFill>
                  <a:srgbClr val="FF0000"/>
                </a:solidFill>
              </a:rPr>
              <a:t>List In Python</a:t>
            </a:r>
          </a:p>
        </p:txBody>
      </p:sp>
      <p:grpSp>
        <p:nvGrpSpPr>
          <p:cNvPr id="39939" name="Group 3">
            <a:extLst>
              <a:ext uri="{FF2B5EF4-FFF2-40B4-BE49-F238E27FC236}">
                <a16:creationId xmlns:a16="http://schemas.microsoft.com/office/drawing/2014/main" id="{0DFFD288-3E41-3C8B-C667-9E0BF3ED8FED}"/>
              </a:ext>
            </a:extLst>
          </p:cNvPr>
          <p:cNvGrpSpPr>
            <a:grpSpLocks/>
          </p:cNvGrpSpPr>
          <p:nvPr/>
        </p:nvGrpSpPr>
        <p:grpSpPr bwMode="auto">
          <a:xfrm>
            <a:off x="1141413" y="914400"/>
            <a:ext cx="3505200" cy="1524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649326D-822E-D137-D001-1D44C32F4C26}"/>
                </a:ext>
              </a:extLst>
            </p:cNvPr>
            <p:cNvCxnSpPr/>
            <p:nvPr/>
          </p:nvCxnSpPr>
          <p:spPr>
            <a:xfrm>
              <a:off x="307566" y="749299"/>
              <a:ext cx="3843799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8708C52-CA3E-646E-6D13-EEEDF5528E34}"/>
                </a:ext>
              </a:extLst>
            </p:cNvPr>
            <p:cNvSpPr/>
            <p:nvPr/>
          </p:nvSpPr>
          <p:spPr>
            <a:xfrm>
              <a:off x="261765" y="700096"/>
              <a:ext cx="77510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DEBAA9F-F0F8-EE29-E424-11D7DCCE0DC1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725F7E-C6B2-26E0-DE8D-86F6F982FBBA}"/>
              </a:ext>
            </a:extLst>
          </p:cNvPr>
          <p:cNvSpPr txBox="1"/>
          <p:nvPr/>
        </p:nvSpPr>
        <p:spPr>
          <a:xfrm>
            <a:off x="379413" y="1295400"/>
            <a:ext cx="11353800" cy="6778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 </a:t>
            </a:r>
          </a:p>
          <a:p>
            <a:pPr>
              <a:defRPr/>
            </a:pPr>
            <a:endParaRPr lang="en-US" u="sng" dirty="0">
              <a:latin typeface="+mj-lt"/>
              <a:cs typeface="Arial" charset="0"/>
            </a:endParaRPr>
          </a:p>
        </p:txBody>
      </p:sp>
      <p:sp>
        <p:nvSpPr>
          <p:cNvPr id="39942" name="Content Placeholder 8">
            <a:extLst>
              <a:ext uri="{FF2B5EF4-FFF2-40B4-BE49-F238E27FC236}">
                <a16:creationId xmlns:a16="http://schemas.microsoft.com/office/drawing/2014/main" id="{71106DDB-A92E-D60F-5659-7DB3685D2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/>
              <a:t>The simplest data structure in Python and is used to store a list of values.</a:t>
            </a:r>
          </a:p>
          <a:p>
            <a:r>
              <a:rPr lang="en-US" altLang="en-US" sz="1800"/>
              <a:t>Lists are collections of items (strings, integers, or even other lists).</a:t>
            </a:r>
          </a:p>
          <a:p>
            <a:r>
              <a:rPr lang="en-US" altLang="en-US" sz="1800"/>
              <a:t>Each item in the list has an assigned </a:t>
            </a:r>
            <a:r>
              <a:rPr lang="en-US" altLang="en-US" sz="1800" b="1">
                <a:solidFill>
                  <a:srgbClr val="7030A0"/>
                </a:solidFill>
              </a:rPr>
              <a:t>index value</a:t>
            </a:r>
            <a:r>
              <a:rPr lang="en-US" altLang="en-US" sz="1800"/>
              <a:t>.</a:t>
            </a:r>
          </a:p>
          <a:p>
            <a:r>
              <a:rPr lang="en-US" altLang="en-US" sz="1800"/>
              <a:t>Lists are enclosed in [ ]</a:t>
            </a:r>
          </a:p>
          <a:p>
            <a:r>
              <a:rPr lang="en-US" altLang="en-US" sz="1800"/>
              <a:t>Each item in a list is </a:t>
            </a:r>
            <a:r>
              <a:rPr lang="en-US" altLang="en-US" sz="1800" b="1">
                <a:solidFill>
                  <a:srgbClr val="7030A0"/>
                </a:solidFill>
              </a:rPr>
              <a:t>separated by a comma</a:t>
            </a:r>
          </a:p>
          <a:p>
            <a:r>
              <a:rPr lang="en-US" altLang="en-US" sz="1800"/>
              <a:t>Unlike strings, lists are </a:t>
            </a:r>
            <a:r>
              <a:rPr lang="en-US" altLang="en-US" sz="1800" b="1"/>
              <a:t>mutable, which means they can be changed.</a:t>
            </a:r>
            <a:endParaRPr lang="en-US" altLang="en-US" sz="1800"/>
          </a:p>
          <a:p>
            <a:r>
              <a:rPr lang="en-IN" altLang="en-US" sz="1800"/>
              <a:t>lists in python are similar to arrays , list can store </a:t>
            </a:r>
            <a:r>
              <a:rPr lang="en-IN" altLang="en-US" sz="1800" b="1"/>
              <a:t>different types of elements  </a:t>
            </a:r>
            <a:r>
              <a:rPr lang="en-IN" altLang="en-US" sz="1800"/>
              <a:t>and , lists can </a:t>
            </a:r>
            <a:r>
              <a:rPr lang="en-IN" altLang="en-US" sz="1800" b="1"/>
              <a:t>grow dynamically </a:t>
            </a:r>
            <a:r>
              <a:rPr lang="en-IN" altLang="en-US" sz="1800"/>
              <a:t>in memory</a:t>
            </a:r>
          </a:p>
          <a:p>
            <a:endParaRPr lang="en-IN" altLang="en-US" sz="1800"/>
          </a:p>
          <a:p>
            <a:r>
              <a:rPr lang="en-IN" altLang="en-US" sz="1800"/>
              <a:t>list = [10, -20 , 15.5, ‘vijay’, “mary” ]</a:t>
            </a:r>
            <a:endParaRPr lang="en-US" altLang="en-US" sz="1800"/>
          </a:p>
          <a:p>
            <a:endParaRPr lang="en-US" altLang="en-US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B3D95CF8-173D-B840-2F17-5E4CC117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3" y="228600"/>
            <a:ext cx="5791200" cy="609600"/>
          </a:xfrm>
        </p:spPr>
        <p:txBody>
          <a:bodyPr/>
          <a:lstStyle/>
          <a:p>
            <a:pPr algn="l"/>
            <a:r>
              <a:rPr lang="en-US" altLang="en-US" sz="2400">
                <a:solidFill>
                  <a:srgbClr val="FF0000"/>
                </a:solidFill>
              </a:rPr>
              <a:t>List In Python</a:t>
            </a:r>
          </a:p>
        </p:txBody>
      </p:sp>
      <p:grpSp>
        <p:nvGrpSpPr>
          <p:cNvPr id="40963" name="Group 3">
            <a:extLst>
              <a:ext uri="{FF2B5EF4-FFF2-40B4-BE49-F238E27FC236}">
                <a16:creationId xmlns:a16="http://schemas.microsoft.com/office/drawing/2014/main" id="{B0C7924E-BAC0-D88E-7E99-9C45F48CE8E5}"/>
              </a:ext>
            </a:extLst>
          </p:cNvPr>
          <p:cNvGrpSpPr>
            <a:grpSpLocks/>
          </p:cNvGrpSpPr>
          <p:nvPr/>
        </p:nvGrpSpPr>
        <p:grpSpPr bwMode="auto">
          <a:xfrm>
            <a:off x="1141413" y="914400"/>
            <a:ext cx="3505200" cy="1524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BBA58F0-F3F3-EFED-3F5E-D5F120E5818F}"/>
                </a:ext>
              </a:extLst>
            </p:cNvPr>
            <p:cNvCxnSpPr/>
            <p:nvPr/>
          </p:nvCxnSpPr>
          <p:spPr>
            <a:xfrm>
              <a:off x="307566" y="749299"/>
              <a:ext cx="3843799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59E874E-9F08-1682-BF9F-FEA1B267D38F}"/>
                </a:ext>
              </a:extLst>
            </p:cNvPr>
            <p:cNvSpPr/>
            <p:nvPr/>
          </p:nvSpPr>
          <p:spPr>
            <a:xfrm>
              <a:off x="261765" y="700096"/>
              <a:ext cx="77510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FE68F35-73C3-50E6-C3CF-F16FA503F9E8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7C57BE-D003-C1D3-3FC7-C2326DE20992}"/>
              </a:ext>
            </a:extLst>
          </p:cNvPr>
          <p:cNvSpPr txBox="1"/>
          <p:nvPr/>
        </p:nvSpPr>
        <p:spPr>
          <a:xfrm>
            <a:off x="379413" y="1295400"/>
            <a:ext cx="11353800" cy="6778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 </a:t>
            </a:r>
          </a:p>
          <a:p>
            <a:pPr>
              <a:defRPr/>
            </a:pPr>
            <a:endParaRPr lang="en-US" u="sng" dirty="0">
              <a:latin typeface="+mj-lt"/>
              <a:cs typeface="Arial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5FF6F7-80F4-ECD4-5F0B-76F3FBE4C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13" y="1295400"/>
            <a:ext cx="5638800" cy="5029200"/>
          </a:xfrm>
          <a:solidFill>
            <a:srgbClr val="FFC000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1600" b="1" dirty="0"/>
              <a:t>List Creation</a:t>
            </a:r>
          </a:p>
          <a:p>
            <a:pPr algn="just">
              <a:buFont typeface="Arial" charset="0"/>
              <a:buChar char="•"/>
              <a:defRPr/>
            </a:pPr>
            <a:r>
              <a:rPr lang="en-US" sz="1600" dirty="0"/>
              <a:t>Lists are created using a comma separated list of values surrounded by square brackets.</a:t>
            </a:r>
          </a:p>
          <a:p>
            <a:pPr algn="just">
              <a:buFont typeface="Arial" charset="0"/>
              <a:buChar char="•"/>
              <a:defRPr/>
            </a:pPr>
            <a:r>
              <a:rPr lang="en-US" sz="1600" dirty="0"/>
              <a:t>Lists hold a sequence of values (just like strings can hold a sequence of characters). </a:t>
            </a:r>
          </a:p>
          <a:p>
            <a:pPr algn="just">
              <a:buFont typeface="Arial" charset="0"/>
              <a:buChar char="•"/>
              <a:defRPr/>
            </a:pPr>
            <a:r>
              <a:rPr lang="en-US" sz="1600" dirty="0"/>
              <a:t>Lists are very easy to create, these are some of the ways to make lists</a:t>
            </a:r>
          </a:p>
          <a:p>
            <a:pPr algn="just">
              <a:buFont typeface="Arial" charset="0"/>
              <a:buChar char="•"/>
              <a:defRPr/>
            </a:pPr>
            <a:r>
              <a:rPr lang="en-US" sz="1600" dirty="0"/>
              <a:t>An empty list is created using just square brackets:</a:t>
            </a:r>
          </a:p>
          <a:p>
            <a:pPr algn="just">
              <a:buFont typeface="Arial" charset="0"/>
              <a:buNone/>
              <a:defRPr/>
            </a:pPr>
            <a:r>
              <a:rPr lang="en-US" sz="1600" dirty="0"/>
              <a:t>	</a:t>
            </a:r>
            <a:r>
              <a:rPr lang="en-US" sz="1600" dirty="0" err="1"/>
              <a:t>emptyList</a:t>
            </a:r>
            <a:r>
              <a:rPr lang="en-US" sz="1600" dirty="0"/>
              <a:t> = [ ]  </a:t>
            </a:r>
          </a:p>
          <a:p>
            <a:pPr algn="just">
              <a:buFont typeface="Arial" charset="0"/>
              <a:buNone/>
              <a:defRPr/>
            </a:pPr>
            <a:r>
              <a:rPr lang="en-US" sz="1600" dirty="0"/>
              <a:t>	list1 = ['one’, ‘two’, ‘three’, ‘four’, ‘five']</a:t>
            </a:r>
          </a:p>
          <a:p>
            <a:pPr algn="just">
              <a:buFont typeface="Arial" charset="0"/>
              <a:buNone/>
              <a:defRPr/>
            </a:pPr>
            <a:r>
              <a:rPr lang="en-US" sz="1600" dirty="0"/>
              <a:t>	</a:t>
            </a:r>
            <a:r>
              <a:rPr lang="en-US" sz="1600" dirty="0" err="1"/>
              <a:t>numlist</a:t>
            </a:r>
            <a:r>
              <a:rPr lang="en-US" sz="1600" dirty="0"/>
              <a:t> = [1, 3, 5, 7, 9]</a:t>
            </a:r>
          </a:p>
          <a:p>
            <a:pPr algn="just">
              <a:buFont typeface="Arial" charset="0"/>
              <a:buNone/>
              <a:defRPr/>
            </a:pPr>
            <a:r>
              <a:rPr lang="en-US" sz="1600" dirty="0"/>
              <a:t>	</a:t>
            </a:r>
            <a:r>
              <a:rPr lang="en-US" sz="1600" dirty="0" err="1"/>
              <a:t>mixlist</a:t>
            </a:r>
            <a:r>
              <a:rPr lang="en-US" sz="1600" dirty="0"/>
              <a:t> = ['yellow', 'red', 'blue', 'green', 'black', 1, 10]</a:t>
            </a:r>
          </a:p>
          <a:p>
            <a:pPr>
              <a:buFont typeface="Arial" charset="0"/>
              <a:buChar char="•"/>
              <a:defRPr/>
            </a:pPr>
            <a:endParaRPr lang="en-US" sz="1000" dirty="0"/>
          </a:p>
          <a:p>
            <a:pPr>
              <a:buFont typeface="Arial" charset="0"/>
              <a:buNone/>
              <a:defRPr/>
            </a:pPr>
            <a:r>
              <a:rPr lang="en-US" sz="1600" b="1" dirty="0"/>
              <a:t>List Length</a:t>
            </a:r>
          </a:p>
          <a:p>
            <a:pPr>
              <a:buFont typeface="Arial" charset="0"/>
              <a:buChar char="•"/>
              <a:defRPr/>
            </a:pPr>
            <a:r>
              <a:rPr lang="en-US" sz="1600" dirty="0"/>
              <a:t>With the length function we can get the length of a list</a:t>
            </a:r>
          </a:p>
          <a:p>
            <a:pPr>
              <a:buFont typeface="Arial" charset="0"/>
              <a:buNone/>
              <a:defRPr/>
            </a:pPr>
            <a:r>
              <a:rPr lang="en-US" sz="1600" dirty="0"/>
              <a:t>	list = ["1", "hello", 2, "world"]</a:t>
            </a:r>
          </a:p>
          <a:p>
            <a:pPr>
              <a:buFont typeface="Arial" charset="0"/>
              <a:buNone/>
              <a:defRPr/>
            </a:pPr>
            <a:r>
              <a:rPr lang="en-US" sz="1600" dirty="0"/>
              <a:t>	</a:t>
            </a:r>
            <a:r>
              <a:rPr lang="en-US" sz="1600" dirty="0" err="1"/>
              <a:t>len</a:t>
            </a:r>
            <a:r>
              <a:rPr lang="en-US" sz="1600" dirty="0"/>
              <a:t>(list)</a:t>
            </a:r>
          </a:p>
          <a:p>
            <a:pPr>
              <a:buFont typeface="Arial" charset="0"/>
              <a:buNone/>
              <a:defRPr/>
            </a:pPr>
            <a:r>
              <a:rPr lang="en-US" sz="1600" dirty="0"/>
              <a:t>	&gt;&gt;4</a:t>
            </a:r>
          </a:p>
          <a:p>
            <a:pPr>
              <a:buFont typeface="Arial" charset="0"/>
              <a:buChar char="•"/>
              <a:defRPr/>
            </a:pPr>
            <a:endParaRPr lang="en-US" sz="1800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1966410E-10AF-C41F-005C-CE7ACCC277F1}"/>
              </a:ext>
            </a:extLst>
          </p:cNvPr>
          <p:cNvSpPr txBox="1">
            <a:spLocks/>
          </p:cNvSpPr>
          <p:nvPr/>
        </p:nvSpPr>
        <p:spPr bwMode="auto">
          <a:xfrm>
            <a:off x="6018213" y="1295400"/>
            <a:ext cx="5867400" cy="502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1600" b="1" dirty="0">
                <a:latin typeface="+mn-lt"/>
                <a:cs typeface="+mn-cs"/>
              </a:rPr>
              <a:t>List Indexing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600" dirty="0">
                <a:latin typeface="+mn-lt"/>
                <a:cs typeface="+mn-cs"/>
              </a:rPr>
              <a:t>Each item in the list has an assigned index value </a:t>
            </a:r>
            <a:r>
              <a:rPr lang="en-US" sz="1600" b="1" dirty="0">
                <a:solidFill>
                  <a:srgbClr val="7030A0"/>
                </a:solidFill>
                <a:latin typeface="+mn-lt"/>
                <a:cs typeface="+mn-cs"/>
              </a:rPr>
              <a:t>starting from 0</a:t>
            </a:r>
            <a:r>
              <a:rPr lang="en-US" sz="1600" dirty="0">
                <a:latin typeface="+mn-lt"/>
                <a:cs typeface="+mn-cs"/>
              </a:rPr>
              <a:t>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600" dirty="0">
                <a:latin typeface="+mn-lt"/>
                <a:cs typeface="+mn-cs"/>
              </a:rPr>
              <a:t>Accessing elements in a list is called indexing.</a:t>
            </a:r>
          </a:p>
          <a:p>
            <a:pPr marL="342900" indent="5715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1600" dirty="0">
                <a:latin typeface="+mn-lt"/>
                <a:cs typeface="+mn-cs"/>
              </a:rPr>
              <a:t>list = ["first", "second", "third"]</a:t>
            </a:r>
          </a:p>
          <a:p>
            <a:pPr marL="342900" indent="5715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1600" dirty="0">
                <a:latin typeface="+mn-lt"/>
                <a:cs typeface="+mn-cs"/>
              </a:rPr>
              <a:t>list[0] = "first"</a:t>
            </a:r>
          </a:p>
          <a:p>
            <a:pPr marL="342900" indent="5715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1600" dirty="0">
                <a:latin typeface="+mn-lt"/>
                <a:cs typeface="+mn-cs"/>
              </a:rPr>
              <a:t>list[1] = "second"</a:t>
            </a:r>
          </a:p>
          <a:p>
            <a:pPr marL="342900" indent="5715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1600" dirty="0">
                <a:latin typeface="+mn-lt"/>
                <a:cs typeface="+mn-cs"/>
              </a:rPr>
              <a:t>list[2] = "third“</a:t>
            </a:r>
          </a:p>
          <a:p>
            <a:pPr marL="342900" indent="57150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en-US" sz="1600" dirty="0"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1600" b="1" dirty="0">
                <a:latin typeface="+mn-lt"/>
                <a:cs typeface="+mn-cs"/>
              </a:rPr>
              <a:t>List Slicing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600" dirty="0">
                <a:latin typeface="+mn-lt"/>
                <a:cs typeface="+mn-cs"/>
              </a:rPr>
              <a:t>Accessing parts of segments is called slicing. 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600" dirty="0">
                <a:latin typeface="+mn-lt"/>
                <a:cs typeface="+mn-cs"/>
              </a:rPr>
              <a:t>Lists can be accessed just like strings by using the [ ] operators.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600" dirty="0">
                <a:latin typeface="+mn-lt"/>
                <a:cs typeface="+mn-cs"/>
              </a:rPr>
              <a:t>The key point to remember is that the :end value represents the first value that is </a:t>
            </a:r>
            <a:r>
              <a:rPr lang="en-US" sz="1600" b="1" dirty="0">
                <a:solidFill>
                  <a:srgbClr val="7030A0"/>
                </a:solidFill>
                <a:latin typeface="+mn-lt"/>
                <a:cs typeface="+mn-cs"/>
              </a:rPr>
              <a:t>not in the selected slice</a:t>
            </a:r>
            <a:r>
              <a:rPr lang="en-US" sz="1600" dirty="0">
                <a:latin typeface="+mn-lt"/>
                <a:cs typeface="+mn-cs"/>
              </a:rPr>
              <a:t>. 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600" dirty="0">
                <a:latin typeface="+mn-lt"/>
                <a:cs typeface="+mn-cs"/>
              </a:rPr>
              <a:t>So, the difference between end and start is the number of elements selected 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600" dirty="0">
                <a:latin typeface="+mn-lt"/>
                <a:cs typeface="+mn-cs"/>
              </a:rPr>
              <a:t>Default step is 1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FC6164A9-2B79-52D3-BEAF-3BC56CB90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3" y="228600"/>
            <a:ext cx="5791200" cy="609600"/>
          </a:xfrm>
        </p:spPr>
        <p:txBody>
          <a:bodyPr/>
          <a:lstStyle/>
          <a:p>
            <a:pPr algn="l"/>
            <a:r>
              <a:rPr lang="en-US" altLang="en-US" sz="2400">
                <a:solidFill>
                  <a:srgbClr val="FF0000"/>
                </a:solidFill>
              </a:rPr>
              <a:t>List In Python</a:t>
            </a:r>
          </a:p>
        </p:txBody>
      </p:sp>
      <p:grpSp>
        <p:nvGrpSpPr>
          <p:cNvPr id="41987" name="Group 3">
            <a:extLst>
              <a:ext uri="{FF2B5EF4-FFF2-40B4-BE49-F238E27FC236}">
                <a16:creationId xmlns:a16="http://schemas.microsoft.com/office/drawing/2014/main" id="{D68D3FD2-C027-B3C4-88FF-6AFB07AE5F58}"/>
              </a:ext>
            </a:extLst>
          </p:cNvPr>
          <p:cNvGrpSpPr>
            <a:grpSpLocks/>
          </p:cNvGrpSpPr>
          <p:nvPr/>
        </p:nvGrpSpPr>
        <p:grpSpPr bwMode="auto">
          <a:xfrm>
            <a:off x="1141413" y="914400"/>
            <a:ext cx="3505200" cy="1524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40CEFDC-DF7C-9467-90FE-67B829AB23BA}"/>
                </a:ext>
              </a:extLst>
            </p:cNvPr>
            <p:cNvCxnSpPr/>
            <p:nvPr/>
          </p:nvCxnSpPr>
          <p:spPr>
            <a:xfrm>
              <a:off x="307566" y="749299"/>
              <a:ext cx="3843799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AEC55AE-6CA8-E408-7EC5-6C5F1A7FAA86}"/>
                </a:ext>
              </a:extLst>
            </p:cNvPr>
            <p:cNvSpPr/>
            <p:nvPr/>
          </p:nvSpPr>
          <p:spPr>
            <a:xfrm>
              <a:off x="261765" y="700096"/>
              <a:ext cx="77510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016DC64-D602-8A9D-3218-D68FEEFB7FA7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D5DCF4-497F-3F48-58EA-995A435A11A2}"/>
              </a:ext>
            </a:extLst>
          </p:cNvPr>
          <p:cNvSpPr txBox="1"/>
          <p:nvPr/>
        </p:nvSpPr>
        <p:spPr>
          <a:xfrm>
            <a:off x="379413" y="1295400"/>
            <a:ext cx="11353800" cy="6778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 </a:t>
            </a:r>
          </a:p>
          <a:p>
            <a:pPr>
              <a:defRPr/>
            </a:pPr>
            <a:endParaRPr lang="en-US" u="sng" dirty="0">
              <a:latin typeface="+mj-lt"/>
              <a:cs typeface="Arial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9B0A65C-FDF9-071F-72CA-817A5CD61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371600"/>
            <a:ext cx="5867400" cy="4876800"/>
          </a:xfr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1800" dirty="0"/>
              <a:t>Let's create a list with some values in it</a:t>
            </a:r>
          </a:p>
          <a:p>
            <a:pPr indent="171450">
              <a:buFont typeface="Arial" charset="0"/>
              <a:buNone/>
              <a:defRPr/>
            </a:pPr>
            <a:r>
              <a:rPr lang="en-US" sz="1800" dirty="0"/>
              <a:t>colors = ['yellow', 'red', 'blue', 'green', 'black']</a:t>
            </a:r>
          </a:p>
          <a:p>
            <a:pPr indent="171450">
              <a:buFont typeface="Arial" charset="0"/>
              <a:buNone/>
              <a:defRPr/>
            </a:pPr>
            <a:r>
              <a:rPr lang="en-US" sz="1800" dirty="0"/>
              <a:t> print (colors[0])</a:t>
            </a:r>
          </a:p>
          <a:p>
            <a:pPr indent="171450">
              <a:buFont typeface="Arial" charset="0"/>
              <a:buNone/>
              <a:defRPr/>
            </a:pPr>
            <a:r>
              <a:rPr lang="en-US" sz="1800" dirty="0"/>
              <a:t>&gt;&gt;&gt; yellow</a:t>
            </a:r>
          </a:p>
          <a:p>
            <a:pPr indent="171450">
              <a:buFont typeface="Arial" charset="0"/>
              <a:buNone/>
              <a:defRPr/>
            </a:pPr>
            <a:r>
              <a:rPr lang="en-US" sz="1800" dirty="0"/>
              <a:t>print colors [1:]</a:t>
            </a:r>
          </a:p>
          <a:p>
            <a:pPr indent="171450">
              <a:buFont typeface="Arial" charset="0"/>
              <a:buNone/>
              <a:defRPr/>
            </a:pPr>
            <a:r>
              <a:rPr lang="en-US" sz="1800" dirty="0"/>
              <a:t>&gt;&gt;&gt; red, blue, green, black</a:t>
            </a:r>
          </a:p>
          <a:p>
            <a:pPr>
              <a:buFont typeface="Arial" charset="0"/>
              <a:buChar char="•"/>
              <a:defRPr/>
            </a:pPr>
            <a:endParaRPr lang="en-US" sz="1800" dirty="0"/>
          </a:p>
          <a:p>
            <a:pPr>
              <a:buFont typeface="Arial" charset="0"/>
              <a:buChar char="•"/>
              <a:defRPr/>
            </a:pPr>
            <a:r>
              <a:rPr lang="en-US" sz="1800" dirty="0"/>
              <a:t>Let's look at this example taken from this </a:t>
            </a:r>
            <a:r>
              <a:rPr lang="en-US" sz="1800" dirty="0" err="1"/>
              <a:t>stackoverflow</a:t>
            </a:r>
            <a:r>
              <a:rPr lang="en-US" sz="1800" dirty="0"/>
              <a:t> post.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/>
              <a:t>a[</a:t>
            </a:r>
            <a:r>
              <a:rPr lang="en-US" sz="1800" dirty="0" err="1"/>
              <a:t>start:end</a:t>
            </a:r>
            <a:r>
              <a:rPr lang="en-US" sz="1800" dirty="0"/>
              <a:t>] 	# items start through </a:t>
            </a:r>
            <a:r>
              <a:rPr lang="en-US" sz="1800" b="1" dirty="0">
                <a:solidFill>
                  <a:srgbClr val="7030A0"/>
                </a:solidFill>
              </a:rPr>
              <a:t>end-1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/>
              <a:t>a[start:]    # items start through the rest of the array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/>
              <a:t>a[:end]      # items from the beginning through “end-1”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/>
              <a:t>a[:]         # a copy of the whole array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D8D9EF86-E0E9-1A4F-6F5C-EA0B3603A7C7}"/>
              </a:ext>
            </a:extLst>
          </p:cNvPr>
          <p:cNvSpPr txBox="1">
            <a:spLocks/>
          </p:cNvSpPr>
          <p:nvPr/>
        </p:nvSpPr>
        <p:spPr bwMode="auto">
          <a:xfrm>
            <a:off x="6246813" y="1371600"/>
            <a:ext cx="5562600" cy="487680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600" dirty="0">
                <a:latin typeface="+mn-lt"/>
                <a:cs typeface="+mn-cs"/>
              </a:rPr>
              <a:t>There is also the step value, which can be used with any of the above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600" dirty="0">
                <a:latin typeface="+mn-lt"/>
                <a:cs typeface="+mn-cs"/>
              </a:rPr>
              <a:t>a[start: end: step]       # start through not past end, by step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600" dirty="0">
                <a:latin typeface="+mn-lt"/>
                <a:cs typeface="+mn-cs"/>
              </a:rPr>
              <a:t>The other feature is that start or end may be a negative number, which means it counts from the end of the array instead of the beginning.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600" dirty="0">
                <a:latin typeface="+mn-lt"/>
                <a:cs typeface="+mn-cs"/>
              </a:rPr>
              <a:t>a[-1]    # last item in the array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600" dirty="0">
                <a:latin typeface="+mn-lt"/>
                <a:cs typeface="+mn-cs"/>
              </a:rPr>
              <a:t>a[-2:]   # last two items in the array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600" dirty="0">
                <a:latin typeface="+mn-lt"/>
                <a:cs typeface="+mn-cs"/>
              </a:rPr>
              <a:t>a[:-2]   # everything except the last two items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sz="1600" dirty="0"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1600" b="1" dirty="0">
                <a:latin typeface="+mn-lt"/>
                <a:cs typeface="+mn-cs"/>
              </a:rPr>
              <a:t>List Split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600" dirty="0">
                <a:latin typeface="+mn-lt"/>
                <a:cs typeface="+mn-cs"/>
              </a:rPr>
              <a:t>Split each element in a list.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600" dirty="0" err="1">
                <a:latin typeface="+mn-lt"/>
                <a:cs typeface="+mn-cs"/>
              </a:rPr>
              <a:t>mylist</a:t>
            </a:r>
            <a:r>
              <a:rPr lang="en-US" sz="1600" dirty="0">
                <a:latin typeface="+mn-lt"/>
                <a:cs typeface="+mn-cs"/>
              </a:rPr>
              <a:t> = "one;two;three;four,five;1;2"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600" dirty="0" err="1">
                <a:latin typeface="+mn-lt"/>
                <a:cs typeface="+mn-cs"/>
              </a:rPr>
              <a:t>newlist</a:t>
            </a:r>
            <a:r>
              <a:rPr lang="en-US" sz="1600" dirty="0">
                <a:latin typeface="+mn-lt"/>
                <a:cs typeface="+mn-cs"/>
              </a:rPr>
              <a:t> = </a:t>
            </a:r>
            <a:r>
              <a:rPr lang="en-US" sz="1600" dirty="0" err="1">
                <a:latin typeface="+mn-lt"/>
                <a:cs typeface="+mn-cs"/>
              </a:rPr>
              <a:t>mylist.split</a:t>
            </a:r>
            <a:r>
              <a:rPr lang="en-US" sz="1600" dirty="0">
                <a:latin typeface="+mn-lt"/>
                <a:cs typeface="+mn-cs"/>
              </a:rPr>
              <a:t>(';')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600" dirty="0">
                <a:latin typeface="+mn-lt"/>
                <a:cs typeface="+mn-cs"/>
              </a:rPr>
              <a:t>print (</a:t>
            </a:r>
            <a:r>
              <a:rPr lang="en-US" sz="1600" dirty="0" err="1">
                <a:latin typeface="+mn-lt"/>
                <a:cs typeface="+mn-cs"/>
              </a:rPr>
              <a:t>newlist</a:t>
            </a:r>
            <a:r>
              <a:rPr lang="en-US" sz="1600" dirty="0">
                <a:latin typeface="+mn-lt"/>
                <a:cs typeface="+mn-cs"/>
              </a:rPr>
              <a:t>) 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600" dirty="0">
                <a:latin typeface="+mn-lt"/>
                <a:cs typeface="+mn-cs"/>
              </a:rPr>
              <a:t>['one', 'two', 'three', '</a:t>
            </a:r>
            <a:r>
              <a:rPr lang="en-US" sz="1600" dirty="0" err="1">
                <a:latin typeface="+mn-lt"/>
                <a:cs typeface="+mn-cs"/>
              </a:rPr>
              <a:t>four,five</a:t>
            </a:r>
            <a:r>
              <a:rPr lang="en-US" sz="1600" dirty="0">
                <a:latin typeface="+mn-lt"/>
                <a:cs typeface="+mn-cs"/>
              </a:rPr>
              <a:t>', '1', '2']</a:t>
            </a:r>
            <a:endParaRPr lang="en-US" dirty="0"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1405B2F3-2B11-FF4A-6109-0BB6F49E4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3" y="228600"/>
            <a:ext cx="5791200" cy="609600"/>
          </a:xfrm>
        </p:spPr>
        <p:txBody>
          <a:bodyPr/>
          <a:lstStyle/>
          <a:p>
            <a:pPr algn="l"/>
            <a:r>
              <a:rPr lang="en-US" altLang="en-US" sz="2400">
                <a:solidFill>
                  <a:srgbClr val="FF0000"/>
                </a:solidFill>
              </a:rPr>
              <a:t>List In Python</a:t>
            </a:r>
          </a:p>
        </p:txBody>
      </p:sp>
      <p:grpSp>
        <p:nvGrpSpPr>
          <p:cNvPr id="43011" name="Group 3">
            <a:extLst>
              <a:ext uri="{FF2B5EF4-FFF2-40B4-BE49-F238E27FC236}">
                <a16:creationId xmlns:a16="http://schemas.microsoft.com/office/drawing/2014/main" id="{D9439EEC-F9D5-EC83-431D-343E77D4F445}"/>
              </a:ext>
            </a:extLst>
          </p:cNvPr>
          <p:cNvGrpSpPr>
            <a:grpSpLocks/>
          </p:cNvGrpSpPr>
          <p:nvPr/>
        </p:nvGrpSpPr>
        <p:grpSpPr bwMode="auto">
          <a:xfrm>
            <a:off x="1141413" y="914400"/>
            <a:ext cx="3505200" cy="1524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0A9D4D6-BD94-AA15-784A-6A463DD1EA25}"/>
                </a:ext>
              </a:extLst>
            </p:cNvPr>
            <p:cNvCxnSpPr/>
            <p:nvPr/>
          </p:nvCxnSpPr>
          <p:spPr>
            <a:xfrm>
              <a:off x="307566" y="749299"/>
              <a:ext cx="3843799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ACA590E-66A0-E59F-4081-E1910A1D5B7E}"/>
                </a:ext>
              </a:extLst>
            </p:cNvPr>
            <p:cNvSpPr/>
            <p:nvPr/>
          </p:nvSpPr>
          <p:spPr>
            <a:xfrm>
              <a:off x="261765" y="700096"/>
              <a:ext cx="77510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A1246A76-C3C7-ED58-0A92-ACBFE5295597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28F592-383F-2E02-70EA-C874282AE782}"/>
              </a:ext>
            </a:extLst>
          </p:cNvPr>
          <p:cNvSpPr txBox="1"/>
          <p:nvPr/>
        </p:nvSpPr>
        <p:spPr>
          <a:xfrm>
            <a:off x="379413" y="1295400"/>
            <a:ext cx="11353800" cy="6778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 </a:t>
            </a:r>
          </a:p>
          <a:p>
            <a:pPr>
              <a:defRPr/>
            </a:pPr>
            <a:endParaRPr lang="en-US" u="sng" dirty="0">
              <a:latin typeface="+mj-lt"/>
              <a:cs typeface="Arial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EF541E-2042-C4BD-B70D-A1FA25698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19200"/>
            <a:ext cx="5410200" cy="5181600"/>
          </a:xfrm>
          <a:solidFill>
            <a:srgbClr val="00FF99"/>
          </a:solidFill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1600" b="1" dirty="0">
                <a:latin typeface="+mj-lt"/>
              </a:rPr>
              <a:t>List Append</a:t>
            </a:r>
          </a:p>
          <a:p>
            <a:pPr>
              <a:buFont typeface="Arial" charset="0"/>
              <a:buChar char="•"/>
              <a:defRPr/>
            </a:pPr>
            <a:r>
              <a:rPr lang="en-US" sz="1600" dirty="0">
                <a:latin typeface="+mj-lt"/>
              </a:rPr>
              <a:t>List append will </a:t>
            </a:r>
            <a:r>
              <a:rPr lang="en-US" sz="1600" b="1" dirty="0">
                <a:solidFill>
                  <a:srgbClr val="7030A0"/>
                </a:solidFill>
                <a:latin typeface="+mj-lt"/>
              </a:rPr>
              <a:t>add the item at the end</a:t>
            </a:r>
            <a:r>
              <a:rPr lang="en-US" sz="1600" dirty="0">
                <a:latin typeface="+mj-lt"/>
              </a:rPr>
              <a:t>.</a:t>
            </a:r>
          </a:p>
          <a:p>
            <a:pPr indent="0">
              <a:buFont typeface="Arial" charset="0"/>
              <a:buNone/>
              <a:defRPr/>
            </a:pPr>
            <a:r>
              <a:rPr lang="en-US" sz="1600" dirty="0">
                <a:latin typeface="+mj-lt"/>
              </a:rPr>
              <a:t>list = ["Movies", "Music", "Pictures"]</a:t>
            </a:r>
          </a:p>
          <a:p>
            <a:pPr indent="0">
              <a:buFont typeface="Arial" charset="0"/>
              <a:buNone/>
              <a:defRPr/>
            </a:pP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list.append</a:t>
            </a:r>
            <a:r>
              <a:rPr lang="en-US" sz="1600" dirty="0">
                <a:latin typeface="+mj-lt"/>
              </a:rPr>
              <a:t>(x) will add an element to the end of the list</a:t>
            </a:r>
          </a:p>
          <a:p>
            <a:pPr indent="0">
              <a:buFont typeface="Arial" charset="0"/>
              <a:buNone/>
              <a:defRPr/>
            </a:pPr>
            <a:r>
              <a:rPr lang="en-US" sz="1600" dirty="0" err="1">
                <a:latin typeface="+mj-lt"/>
              </a:rPr>
              <a:t>list.append</a:t>
            </a:r>
            <a:r>
              <a:rPr lang="en-US" sz="1600" dirty="0">
                <a:latin typeface="+mj-lt"/>
              </a:rPr>
              <a:t>("Files")</a:t>
            </a:r>
          </a:p>
          <a:p>
            <a:pPr>
              <a:buFont typeface="Arial" charset="0"/>
              <a:buNone/>
              <a:defRPr/>
            </a:pPr>
            <a:r>
              <a:rPr lang="en-US" sz="1600" dirty="0">
                <a:latin typeface="+mj-lt"/>
              </a:rPr>
              <a:t>	print (list)</a:t>
            </a:r>
          </a:p>
          <a:p>
            <a:pPr>
              <a:buFont typeface="Arial" charset="0"/>
              <a:buNone/>
              <a:defRPr/>
            </a:pPr>
            <a:r>
              <a:rPr lang="en-US" sz="1600" dirty="0">
                <a:latin typeface="+mj-lt"/>
              </a:rPr>
              <a:t>	&gt;&gt; ['Movies', 'Music', 'Pictures', 'Files']</a:t>
            </a:r>
          </a:p>
          <a:p>
            <a:pPr>
              <a:buFont typeface="Arial" charset="0"/>
              <a:buNone/>
              <a:defRPr/>
            </a:pPr>
            <a:r>
              <a:rPr lang="en-US" sz="1600" b="1" dirty="0">
                <a:latin typeface="+mj-lt"/>
              </a:rPr>
              <a:t> </a:t>
            </a:r>
          </a:p>
          <a:p>
            <a:pPr>
              <a:buFont typeface="Arial" charset="0"/>
              <a:buNone/>
              <a:defRPr/>
            </a:pPr>
            <a:r>
              <a:rPr lang="en-US" sz="1600" b="1" dirty="0">
                <a:latin typeface="+mj-lt"/>
              </a:rPr>
              <a:t>,List Insert   </a:t>
            </a:r>
          </a:p>
          <a:p>
            <a:pPr>
              <a:buFont typeface="Arial" charset="0"/>
              <a:buChar char="•"/>
              <a:defRPr/>
            </a:pPr>
            <a:r>
              <a:rPr lang="en-US" sz="1600" dirty="0">
                <a:latin typeface="+mj-lt"/>
              </a:rPr>
              <a:t>If you want to </a:t>
            </a:r>
            <a:r>
              <a:rPr lang="en-US" sz="1600" b="1" dirty="0">
                <a:solidFill>
                  <a:srgbClr val="7030A0"/>
                </a:solidFill>
                <a:latin typeface="+mj-lt"/>
              </a:rPr>
              <a:t>add at the beginning</a:t>
            </a:r>
            <a:r>
              <a:rPr lang="en-US" sz="1600" dirty="0">
                <a:latin typeface="+mj-lt"/>
              </a:rPr>
              <a:t>, you can use the </a:t>
            </a:r>
            <a:r>
              <a:rPr lang="en-US" sz="1600" b="1" dirty="0">
                <a:solidFill>
                  <a:srgbClr val="7030A0"/>
                </a:solidFill>
                <a:latin typeface="+mj-lt"/>
              </a:rPr>
              <a:t>insert function </a:t>
            </a:r>
            <a:r>
              <a:rPr lang="en-US" sz="1600" dirty="0">
                <a:latin typeface="+mj-lt"/>
              </a:rPr>
              <a:t>(see below)</a:t>
            </a:r>
          </a:p>
          <a:p>
            <a:pPr indent="0">
              <a:buFont typeface="Arial" charset="0"/>
              <a:buNone/>
              <a:defRPr/>
            </a:pPr>
            <a:r>
              <a:rPr lang="en-US" sz="1600" dirty="0" err="1">
                <a:latin typeface="+mj-lt"/>
              </a:rPr>
              <a:t>list.insert</a:t>
            </a:r>
            <a:r>
              <a:rPr lang="en-US" sz="1600" dirty="0">
                <a:latin typeface="+mj-lt"/>
              </a:rPr>
              <a:t>(0, "Files")</a:t>
            </a:r>
          </a:p>
          <a:p>
            <a:pPr>
              <a:buFont typeface="Arial" charset="0"/>
              <a:buChar char="•"/>
              <a:defRPr/>
            </a:pPr>
            <a:r>
              <a:rPr lang="en-US" sz="1600" dirty="0">
                <a:latin typeface="+mj-lt"/>
              </a:rPr>
              <a:t>The syntax is: </a:t>
            </a:r>
            <a:r>
              <a:rPr lang="en-US" sz="1600" dirty="0" err="1">
                <a:latin typeface="+mj-lt"/>
              </a:rPr>
              <a:t>list.insert</a:t>
            </a:r>
            <a:r>
              <a:rPr lang="en-US" sz="1600" dirty="0">
                <a:latin typeface="+mj-lt"/>
              </a:rPr>
              <a:t>(x, y) 	#will add element y on the place before x</a:t>
            </a:r>
          </a:p>
          <a:p>
            <a:pPr>
              <a:buFont typeface="Arial" charset="0"/>
              <a:buChar char="•"/>
              <a:defRPr/>
            </a:pPr>
            <a:r>
              <a:rPr lang="en-US" sz="1600" dirty="0">
                <a:latin typeface="+mj-lt"/>
              </a:rPr>
              <a:t>list = ["Movies", "Music", "Pictures"] </a:t>
            </a:r>
          </a:p>
          <a:p>
            <a:pPr>
              <a:buFont typeface="Arial" charset="0"/>
              <a:buChar char="•"/>
              <a:defRPr/>
            </a:pPr>
            <a:r>
              <a:rPr lang="en-US" sz="1600" dirty="0" err="1">
                <a:latin typeface="+mj-lt"/>
              </a:rPr>
              <a:t>list.insert</a:t>
            </a:r>
            <a:r>
              <a:rPr lang="en-US" sz="1600" dirty="0">
                <a:latin typeface="+mj-lt"/>
              </a:rPr>
              <a:t>(2,"Documents")</a:t>
            </a:r>
          </a:p>
          <a:p>
            <a:pPr>
              <a:buFont typeface="Arial" charset="0"/>
              <a:buChar char="•"/>
              <a:defRPr/>
            </a:pPr>
            <a:r>
              <a:rPr lang="en-US" sz="1600" dirty="0">
                <a:latin typeface="+mj-lt"/>
              </a:rPr>
              <a:t>print list</a:t>
            </a:r>
          </a:p>
          <a:p>
            <a:pPr>
              <a:buFont typeface="Arial" charset="0"/>
              <a:buChar char="•"/>
              <a:defRPr/>
            </a:pPr>
            <a:r>
              <a:rPr lang="en-US" sz="1600" dirty="0">
                <a:latin typeface="+mj-lt"/>
              </a:rPr>
              <a:t>['Movies', 'Music', 'Documents', 'Pictures', 'Files']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C0940E9F-AC6F-AECF-B734-1730773C34BB}"/>
              </a:ext>
            </a:extLst>
          </p:cNvPr>
          <p:cNvSpPr txBox="1">
            <a:spLocks/>
          </p:cNvSpPr>
          <p:nvPr/>
        </p:nvSpPr>
        <p:spPr bwMode="auto">
          <a:xfrm>
            <a:off x="6170613" y="1295400"/>
            <a:ext cx="5410200" cy="5029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1600" b="1" dirty="0">
                <a:latin typeface="+mj-lt"/>
                <a:cs typeface="+mn-cs"/>
              </a:rPr>
              <a:t>List Remove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600" dirty="0">
                <a:latin typeface="+mj-lt"/>
                <a:cs typeface="+mn-cs"/>
              </a:rPr>
              <a:t>To remove an element's first occurrence in a list, simply use </a:t>
            </a:r>
            <a:r>
              <a:rPr lang="en-US" sz="1600" dirty="0" err="1">
                <a:latin typeface="+mj-lt"/>
                <a:cs typeface="+mn-cs"/>
              </a:rPr>
              <a:t>list.remove</a:t>
            </a:r>
            <a:r>
              <a:rPr lang="en-US" sz="1600" dirty="0">
                <a:latin typeface="+mj-lt"/>
                <a:cs typeface="+mn-cs"/>
              </a:rPr>
              <a:t>()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600" dirty="0">
                <a:latin typeface="+mj-lt"/>
                <a:cs typeface="+mn-cs"/>
              </a:rPr>
              <a:t>The syntax is: </a:t>
            </a:r>
            <a:r>
              <a:rPr lang="en-US" sz="1600" dirty="0" err="1">
                <a:latin typeface="+mj-lt"/>
                <a:cs typeface="+mn-cs"/>
              </a:rPr>
              <a:t>list.remove</a:t>
            </a:r>
            <a:r>
              <a:rPr lang="en-US" sz="1600" dirty="0">
                <a:latin typeface="+mj-lt"/>
                <a:cs typeface="+mn-cs"/>
              </a:rPr>
              <a:t>(x)</a:t>
            </a:r>
          </a:p>
          <a:p>
            <a:pPr marL="342900" indent="5715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1600" dirty="0">
                <a:latin typeface="+mj-lt"/>
                <a:cs typeface="+mn-cs"/>
              </a:rPr>
              <a:t>List = ['Movies', 'Music', 'Files', 'Documents', 'Pictures']</a:t>
            </a:r>
          </a:p>
          <a:p>
            <a:pPr marL="342900" indent="5715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1600" dirty="0" err="1">
                <a:latin typeface="+mj-lt"/>
                <a:cs typeface="+mn-cs"/>
              </a:rPr>
              <a:t>list.remove</a:t>
            </a:r>
            <a:r>
              <a:rPr lang="en-US" sz="1600" dirty="0">
                <a:latin typeface="+mj-lt"/>
                <a:cs typeface="+mn-cs"/>
              </a:rPr>
              <a:t>("Files")</a:t>
            </a:r>
          </a:p>
          <a:p>
            <a:pPr marL="342900" indent="5715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1600" dirty="0">
                <a:latin typeface="+mj-lt"/>
                <a:cs typeface="+mn-cs"/>
              </a:rPr>
              <a:t>print (list)</a:t>
            </a:r>
          </a:p>
          <a:p>
            <a:pPr marL="342900" indent="5715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1600" dirty="0">
                <a:latin typeface="+mj-lt"/>
                <a:cs typeface="+mn-cs"/>
              </a:rPr>
              <a:t>&gt;&gt;['Movies', 'Music', 'Documents', 'Pictures']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1600" dirty="0">
                <a:latin typeface="+mj-lt"/>
                <a:cs typeface="+mn-cs"/>
              </a:rPr>
              <a:t> </a:t>
            </a:r>
          </a:p>
          <a:p>
            <a:pPr>
              <a:defRPr/>
            </a:pPr>
            <a:r>
              <a:rPr lang="en-US" sz="1600" b="1" dirty="0">
                <a:latin typeface="+mj-lt"/>
                <a:cs typeface="Arial" charset="0"/>
              </a:rPr>
              <a:t>List Delete</a:t>
            </a:r>
          </a:p>
          <a:p>
            <a:pPr lvl="1" indent="-457200">
              <a:buFont typeface="Arial" pitchFamily="34" charset="0"/>
              <a:buChar char="•"/>
              <a:defRPr/>
            </a:pPr>
            <a:r>
              <a:rPr lang="en-US" sz="1600" dirty="0">
                <a:latin typeface="+mj-lt"/>
                <a:cs typeface="Arial" charset="0"/>
              </a:rPr>
              <a:t>Use del to remove item based on index position.</a:t>
            </a:r>
          </a:p>
          <a:p>
            <a:pPr>
              <a:defRPr/>
            </a:pPr>
            <a:endParaRPr lang="en-US" sz="1600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en-US" sz="1600" dirty="0">
                <a:latin typeface="+mj-lt"/>
                <a:cs typeface="Arial" charset="0"/>
              </a:rPr>
              <a:t>	list = ["Matthew", "Mark", "Luke", "John"]</a:t>
            </a:r>
          </a:p>
          <a:p>
            <a:pPr>
              <a:defRPr/>
            </a:pPr>
            <a:r>
              <a:rPr lang="en-US" sz="1600" dirty="0">
                <a:latin typeface="+mj-lt"/>
                <a:cs typeface="Arial" charset="0"/>
              </a:rPr>
              <a:t>	del list[1]</a:t>
            </a:r>
          </a:p>
          <a:p>
            <a:pPr>
              <a:defRPr/>
            </a:pPr>
            <a:r>
              <a:rPr lang="en-US" sz="1600" dirty="0">
                <a:latin typeface="+mj-lt"/>
                <a:cs typeface="Arial" charset="0"/>
              </a:rPr>
              <a:t>	print list</a:t>
            </a:r>
          </a:p>
          <a:p>
            <a:pPr>
              <a:defRPr/>
            </a:pPr>
            <a:r>
              <a:rPr lang="en-US" sz="1600" dirty="0">
                <a:latin typeface="+mj-lt"/>
                <a:cs typeface="Arial" charset="0"/>
              </a:rPr>
              <a:t>	&gt;&gt;&gt;Matthew, Luke, John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81543A8A-A2D2-B76D-3C32-98E15AD70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3" y="228600"/>
            <a:ext cx="5791200" cy="609600"/>
          </a:xfrm>
        </p:spPr>
        <p:txBody>
          <a:bodyPr/>
          <a:lstStyle/>
          <a:p>
            <a:pPr algn="l"/>
            <a:r>
              <a:rPr lang="en-US" altLang="en-US" sz="2400">
                <a:solidFill>
                  <a:srgbClr val="FF0000"/>
                </a:solidFill>
              </a:rPr>
              <a:t>List In Python</a:t>
            </a:r>
          </a:p>
        </p:txBody>
      </p:sp>
      <p:grpSp>
        <p:nvGrpSpPr>
          <p:cNvPr id="44035" name="Group 3">
            <a:extLst>
              <a:ext uri="{FF2B5EF4-FFF2-40B4-BE49-F238E27FC236}">
                <a16:creationId xmlns:a16="http://schemas.microsoft.com/office/drawing/2014/main" id="{9D357917-783F-E4CC-1E1E-7F4FDBC7DD47}"/>
              </a:ext>
            </a:extLst>
          </p:cNvPr>
          <p:cNvGrpSpPr>
            <a:grpSpLocks/>
          </p:cNvGrpSpPr>
          <p:nvPr/>
        </p:nvGrpSpPr>
        <p:grpSpPr bwMode="auto">
          <a:xfrm>
            <a:off x="1141413" y="914400"/>
            <a:ext cx="3505200" cy="1524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D84ECD8-2611-DBD9-3ED1-EE9AE6ACE474}"/>
                </a:ext>
              </a:extLst>
            </p:cNvPr>
            <p:cNvCxnSpPr/>
            <p:nvPr/>
          </p:nvCxnSpPr>
          <p:spPr>
            <a:xfrm>
              <a:off x="307566" y="749299"/>
              <a:ext cx="3843799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55BB54-CEED-7674-54CA-79FD461FCC9D}"/>
                </a:ext>
              </a:extLst>
            </p:cNvPr>
            <p:cNvSpPr/>
            <p:nvPr/>
          </p:nvSpPr>
          <p:spPr>
            <a:xfrm>
              <a:off x="261765" y="700096"/>
              <a:ext cx="77510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1A97635-63C6-2F5F-76D4-BFAA534084BF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11D277-E6C9-F1BA-8A98-DC642C4BCDC2}"/>
              </a:ext>
            </a:extLst>
          </p:cNvPr>
          <p:cNvSpPr txBox="1"/>
          <p:nvPr/>
        </p:nvSpPr>
        <p:spPr>
          <a:xfrm>
            <a:off x="379413" y="1295400"/>
            <a:ext cx="11353800" cy="6778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 </a:t>
            </a:r>
          </a:p>
          <a:p>
            <a:pPr>
              <a:defRPr/>
            </a:pPr>
            <a:endParaRPr lang="en-US" u="sng" dirty="0">
              <a:latin typeface="+mj-lt"/>
              <a:cs typeface="Arial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621896-0AD1-87C2-679E-B16BAA099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13" y="1295400"/>
            <a:ext cx="5486400" cy="5029200"/>
          </a:xfr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1600" b="1" dirty="0"/>
              <a:t>List Extend</a:t>
            </a:r>
          </a:p>
          <a:p>
            <a:pPr>
              <a:buFont typeface="Arial" charset="0"/>
              <a:buChar char="•"/>
              <a:defRPr/>
            </a:pPr>
            <a:r>
              <a:rPr lang="en-US" sz="1600" dirty="0"/>
              <a:t>The syntax is: </a:t>
            </a:r>
            <a:r>
              <a:rPr lang="en-US" sz="1600" dirty="0" err="1"/>
              <a:t>list.extend</a:t>
            </a:r>
            <a:r>
              <a:rPr lang="en-US" sz="1600" dirty="0"/>
              <a:t>(x) 	#will join the list with list x</a:t>
            </a:r>
          </a:p>
          <a:p>
            <a:pPr indent="57150">
              <a:buFont typeface="Arial" charset="0"/>
              <a:buNone/>
              <a:defRPr/>
            </a:pPr>
            <a:r>
              <a:rPr lang="en-US" sz="1600" dirty="0"/>
              <a:t>list2 = ["Music2", "Movies2"]</a:t>
            </a:r>
          </a:p>
          <a:p>
            <a:pPr indent="57150">
              <a:buFont typeface="Arial" charset="0"/>
              <a:buNone/>
              <a:defRPr/>
            </a:pPr>
            <a:r>
              <a:rPr lang="en-US" sz="1600" dirty="0"/>
              <a:t>list1.</a:t>
            </a:r>
            <a:r>
              <a:rPr lang="en-US" sz="1600" b="1" dirty="0"/>
              <a:t>extend</a:t>
            </a:r>
            <a:r>
              <a:rPr lang="en-US" sz="1600" dirty="0"/>
              <a:t>(list2)</a:t>
            </a:r>
          </a:p>
          <a:p>
            <a:pPr indent="57150">
              <a:buFont typeface="Arial" charset="0"/>
              <a:buNone/>
              <a:defRPr/>
            </a:pPr>
            <a:r>
              <a:rPr lang="en-US" sz="1600" dirty="0"/>
              <a:t>print list1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600" dirty="0"/>
              <a:t>&gt;&gt;['Movies', 'Music', 'Documents', 'Pictures', 'Music2‘,'Movies2']</a:t>
            </a:r>
          </a:p>
          <a:p>
            <a:pPr>
              <a:buFont typeface="Arial" charset="0"/>
              <a:buNone/>
              <a:defRPr/>
            </a:pPr>
            <a:endParaRPr lang="en-US" sz="1600" b="1" dirty="0"/>
          </a:p>
          <a:p>
            <a:pPr>
              <a:buFont typeface="Arial" charset="0"/>
              <a:buNone/>
              <a:defRPr/>
            </a:pPr>
            <a:r>
              <a:rPr lang="en-US" sz="1600" b="1" dirty="0"/>
              <a:t>NOTE:</a:t>
            </a:r>
            <a:r>
              <a:rPr lang="en-US" sz="1600" dirty="0"/>
              <a:t> A list is an object. If you append another list onto a list, the second list will be a single object at the end of the list.</a:t>
            </a:r>
          </a:p>
          <a:p>
            <a:pPr indent="57150">
              <a:buFont typeface="Arial" charset="0"/>
              <a:buNone/>
              <a:defRPr/>
            </a:pPr>
            <a:r>
              <a:rPr lang="en-US" sz="1600" dirty="0" err="1"/>
              <a:t>my_list</a:t>
            </a:r>
            <a:r>
              <a:rPr lang="en-US" sz="1600" dirty="0"/>
              <a:t> = ['geeks', 'for', 'geeks'] </a:t>
            </a:r>
          </a:p>
          <a:p>
            <a:pPr indent="57150">
              <a:buFont typeface="Arial" charset="0"/>
              <a:buNone/>
              <a:defRPr/>
            </a:pPr>
            <a:r>
              <a:rPr lang="en-US" sz="1600" dirty="0" err="1"/>
              <a:t>another_list</a:t>
            </a:r>
            <a:r>
              <a:rPr lang="en-US" sz="1600" dirty="0"/>
              <a:t> = [6, 0, 4, 1] </a:t>
            </a:r>
          </a:p>
          <a:p>
            <a:pPr indent="57150">
              <a:buFont typeface="Arial" charset="0"/>
              <a:buNone/>
              <a:defRPr/>
            </a:pPr>
            <a:r>
              <a:rPr lang="en-US" sz="1600" dirty="0" err="1"/>
              <a:t>my_list.</a:t>
            </a:r>
            <a:r>
              <a:rPr lang="en-US" sz="1600" b="1" dirty="0" err="1"/>
              <a:t>append</a:t>
            </a:r>
            <a:r>
              <a:rPr lang="en-US" sz="1600" dirty="0"/>
              <a:t>(</a:t>
            </a:r>
            <a:r>
              <a:rPr lang="en-US" sz="1600" dirty="0" err="1"/>
              <a:t>another_list</a:t>
            </a:r>
            <a:r>
              <a:rPr lang="en-US" sz="1600" dirty="0"/>
              <a:t>) </a:t>
            </a:r>
          </a:p>
          <a:p>
            <a:pPr indent="57150">
              <a:buFont typeface="Arial" charset="0"/>
              <a:buNone/>
              <a:defRPr/>
            </a:pPr>
            <a:r>
              <a:rPr lang="en-US" sz="1600" dirty="0"/>
              <a:t>print </a:t>
            </a:r>
            <a:r>
              <a:rPr lang="en-US" sz="1600" dirty="0" err="1"/>
              <a:t>my_list</a:t>
            </a:r>
            <a:endParaRPr lang="en-US" sz="1600" dirty="0"/>
          </a:p>
          <a:p>
            <a:pPr indent="57150">
              <a:buFont typeface="Arial" charset="0"/>
              <a:buNone/>
              <a:defRPr/>
            </a:pPr>
            <a:r>
              <a:rPr lang="en-US" sz="1600" dirty="0"/>
              <a:t>['geeks', 'for', 'geeks', </a:t>
            </a:r>
            <a:r>
              <a:rPr lang="en-US" sz="1600" dirty="0">
                <a:solidFill>
                  <a:srgbClr val="C00000"/>
                </a:solidFill>
              </a:rPr>
              <a:t>[6, 0, 4, 1]</a:t>
            </a:r>
            <a:r>
              <a:rPr lang="en-US" sz="1600" dirty="0"/>
              <a:t>]</a:t>
            </a:r>
          </a:p>
          <a:p>
            <a:pPr>
              <a:buFont typeface="Arial" charset="0"/>
              <a:buChar char="•"/>
              <a:defRPr/>
            </a:pPr>
            <a:endParaRPr lang="en-US" sz="1600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6D8D58CB-1322-842C-58E8-327597B1C215}"/>
              </a:ext>
            </a:extLst>
          </p:cNvPr>
          <p:cNvSpPr txBox="1">
            <a:spLocks/>
          </p:cNvSpPr>
          <p:nvPr/>
        </p:nvSpPr>
        <p:spPr bwMode="auto">
          <a:xfrm>
            <a:off x="6094413" y="1295400"/>
            <a:ext cx="5410200" cy="5029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1600" b="1" dirty="0">
                <a:latin typeface="+mn-lt"/>
                <a:cs typeface="+mn-cs"/>
              </a:rPr>
              <a:t>NOTE: A</a:t>
            </a:r>
            <a:r>
              <a:rPr lang="en-US" sz="1600" dirty="0">
                <a:latin typeface="+mn-lt"/>
                <a:cs typeface="+mn-cs"/>
              </a:rPr>
              <a:t> string is an </a:t>
            </a:r>
            <a:r>
              <a:rPr lang="en-US" sz="1600" b="1" dirty="0" err="1">
                <a:latin typeface="+mn-lt"/>
                <a:cs typeface="+mn-cs"/>
              </a:rPr>
              <a:t>iterable</a:t>
            </a:r>
            <a:r>
              <a:rPr lang="en-US" sz="1600" dirty="0">
                <a:latin typeface="+mn-lt"/>
                <a:cs typeface="+mn-cs"/>
              </a:rPr>
              <a:t>, so if you extend a list with a string, you’ll append each character as you iterate over the string.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600" dirty="0" err="1">
                <a:latin typeface="+mn-lt"/>
                <a:cs typeface="+mn-cs"/>
              </a:rPr>
              <a:t>my_list</a:t>
            </a:r>
            <a:r>
              <a:rPr lang="en-US" sz="1600" dirty="0">
                <a:latin typeface="+mn-lt"/>
                <a:cs typeface="+mn-cs"/>
              </a:rPr>
              <a:t> = ['geeks', 'for', 6, 0, 4, 1] 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600" dirty="0" err="1">
                <a:latin typeface="+mn-lt"/>
                <a:cs typeface="+mn-cs"/>
              </a:rPr>
              <a:t>my_list.extend</a:t>
            </a:r>
            <a:r>
              <a:rPr lang="en-US" sz="1600" dirty="0">
                <a:latin typeface="+mn-lt"/>
                <a:cs typeface="+mn-cs"/>
              </a:rPr>
              <a:t>('geeks') 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600" dirty="0">
                <a:latin typeface="+mn-lt"/>
                <a:cs typeface="+mn-cs"/>
              </a:rPr>
              <a:t>print </a:t>
            </a:r>
            <a:r>
              <a:rPr lang="en-US" sz="1600" dirty="0" err="1">
                <a:latin typeface="+mn-lt"/>
                <a:cs typeface="+mn-cs"/>
              </a:rPr>
              <a:t>my_list</a:t>
            </a:r>
            <a:endParaRPr lang="en-US" sz="1600" dirty="0"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600" dirty="0">
                <a:latin typeface="+mn-lt"/>
                <a:cs typeface="+mn-cs"/>
              </a:rPr>
              <a:t>['geeks', 'for', 6, 0, 4, 1, 'g', 'e', 'e', 'k', 's']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sz="900" b="1" dirty="0"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1600" b="1" dirty="0">
                <a:latin typeface="+mn-lt"/>
                <a:cs typeface="+mn-cs"/>
              </a:rPr>
              <a:t>List Keywords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600" dirty="0">
                <a:latin typeface="+mn-lt"/>
                <a:cs typeface="+mn-cs"/>
              </a:rPr>
              <a:t>The keyword </a:t>
            </a:r>
            <a:r>
              <a:rPr lang="en-US" sz="1600" b="1" dirty="0">
                <a:latin typeface="+mn-lt"/>
                <a:cs typeface="+mn-cs"/>
              </a:rPr>
              <a:t>"in" </a:t>
            </a:r>
            <a:r>
              <a:rPr lang="en-US" sz="1600" dirty="0">
                <a:latin typeface="+mn-lt"/>
                <a:cs typeface="+mn-cs"/>
              </a:rPr>
              <a:t>can be used to test if an item is in a list.</a:t>
            </a:r>
          </a:p>
          <a:p>
            <a:pPr marL="342900" indent="1143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1600" dirty="0">
                <a:latin typeface="+mn-lt"/>
                <a:cs typeface="+mn-cs"/>
              </a:rPr>
              <a:t>list = ["red", "orange", "green", "blue"]</a:t>
            </a:r>
          </a:p>
          <a:p>
            <a:pPr marL="342900" indent="1143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1600" dirty="0">
                <a:latin typeface="+mn-lt"/>
                <a:cs typeface="+mn-cs"/>
              </a:rPr>
              <a:t>if "red" in list:</a:t>
            </a:r>
          </a:p>
          <a:p>
            <a:pPr marL="342900" indent="1143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1600" dirty="0">
                <a:latin typeface="+mn-lt"/>
                <a:cs typeface="+mn-cs"/>
              </a:rPr>
              <a:t>    </a:t>
            </a:r>
            <a:r>
              <a:rPr lang="en-US" sz="1600" dirty="0" err="1">
                <a:latin typeface="+mn-lt"/>
                <a:cs typeface="+mn-cs"/>
              </a:rPr>
              <a:t>do_something</a:t>
            </a:r>
            <a:r>
              <a:rPr lang="en-US" sz="1600" dirty="0">
                <a:latin typeface="+mn-lt"/>
                <a:cs typeface="+mn-cs"/>
              </a:rPr>
              <a:t>()</a:t>
            </a:r>
          </a:p>
          <a:p>
            <a:pPr marL="342900" indent="-2286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1600" dirty="0">
                <a:latin typeface="+mn-lt"/>
                <a:cs typeface="+mn-cs"/>
              </a:rPr>
              <a:t>#Keyword </a:t>
            </a:r>
            <a:r>
              <a:rPr lang="en-US" sz="1600" b="1" dirty="0">
                <a:latin typeface="+mn-lt"/>
                <a:cs typeface="+mn-cs"/>
              </a:rPr>
              <a:t>"not" </a:t>
            </a:r>
            <a:r>
              <a:rPr lang="en-US" sz="1600" dirty="0">
                <a:latin typeface="+mn-lt"/>
                <a:cs typeface="+mn-cs"/>
              </a:rPr>
              <a:t>can be combined with "in".</a:t>
            </a:r>
          </a:p>
          <a:p>
            <a:pPr marL="342900" indent="5715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1600" dirty="0">
                <a:latin typeface="+mn-lt"/>
                <a:cs typeface="+mn-cs"/>
              </a:rPr>
              <a:t>list = ["red", "orange", "green", "blue"]</a:t>
            </a:r>
          </a:p>
          <a:p>
            <a:pPr marL="342900" indent="5715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1600" dirty="0">
                <a:latin typeface="+mn-lt"/>
                <a:cs typeface="+mn-cs"/>
              </a:rPr>
              <a:t>if "purple" not in list:</a:t>
            </a:r>
          </a:p>
          <a:p>
            <a:pPr marL="342900" indent="5715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1600" dirty="0">
                <a:latin typeface="+mn-lt"/>
                <a:cs typeface="+mn-cs"/>
              </a:rPr>
              <a:t>    </a:t>
            </a:r>
            <a:r>
              <a:rPr lang="en-US" sz="1600" dirty="0" err="1">
                <a:latin typeface="+mn-lt"/>
                <a:cs typeface="+mn-cs"/>
              </a:rPr>
              <a:t>do_something</a:t>
            </a:r>
            <a:r>
              <a:rPr lang="en-US" sz="1600" dirty="0">
                <a:latin typeface="+mn-lt"/>
                <a:cs typeface="+mn-cs"/>
              </a:rPr>
              <a:t>()</a:t>
            </a:r>
            <a:endParaRPr lang="en-US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8F10695F-B61B-D3E0-C935-9B731F9C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5180013" cy="609600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Comments  and </a:t>
            </a:r>
            <a:r>
              <a:rPr lang="en-US" altLang="en-US" sz="2800">
                <a:solidFill>
                  <a:srgbClr val="FF0000"/>
                </a:solidFill>
              </a:rPr>
              <a:t>Docstrings</a:t>
            </a:r>
            <a:endParaRPr lang="en-US" altLang="en-US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3C31018C-40C6-9FE2-8D1F-627A8E177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19200"/>
            <a:ext cx="11506200" cy="5181600"/>
          </a:xfrm>
        </p:spPr>
        <p:txBody>
          <a:bodyPr/>
          <a:lstStyle/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altLang="en-US" sz="7200" b="1"/>
          </a:p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altLang="en-US" sz="7200"/>
          </a:p>
          <a:p>
            <a:pPr eaLnBrk="1" hangingPunct="1"/>
            <a:endParaRPr lang="en-US" altLang="en-US"/>
          </a:p>
        </p:txBody>
      </p:sp>
      <p:grpSp>
        <p:nvGrpSpPr>
          <p:cNvPr id="8196" name="Group 3">
            <a:extLst>
              <a:ext uri="{FF2B5EF4-FFF2-40B4-BE49-F238E27FC236}">
                <a16:creationId xmlns:a16="http://schemas.microsoft.com/office/drawing/2014/main" id="{36830842-EB85-5753-388A-FBB19C3AA611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914400"/>
            <a:ext cx="4038600" cy="1524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E52598B-C494-4CC1-5FAC-87669F3D3DA0}"/>
                </a:ext>
              </a:extLst>
            </p:cNvPr>
            <p:cNvCxnSpPr/>
            <p:nvPr/>
          </p:nvCxnSpPr>
          <p:spPr>
            <a:xfrm>
              <a:off x="307633" y="748274"/>
              <a:ext cx="3843732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249BA83-0BC5-AECE-8736-E7ED67B03061}"/>
                </a:ext>
              </a:extLst>
            </p:cNvPr>
            <p:cNvSpPr/>
            <p:nvPr/>
          </p:nvSpPr>
          <p:spPr>
            <a:xfrm>
              <a:off x="261765" y="700096"/>
              <a:ext cx="76447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FA79E74-F4A6-BB6C-245D-26AB41BBEBC2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198" name="TextBox 7">
            <a:extLst>
              <a:ext uri="{FF2B5EF4-FFF2-40B4-BE49-F238E27FC236}">
                <a16:creationId xmlns:a16="http://schemas.microsoft.com/office/drawing/2014/main" id="{938AFB66-F55F-96F0-531A-08D263FC4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3" y="1371600"/>
            <a:ext cx="11353800" cy="467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 b="1" dirty="0">
                <a:latin typeface="Calibri" panose="020F0502020204030204" pitchFamily="34" charset="0"/>
              </a:rPr>
              <a:t>Comments and Docstrings 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IN" altLang="en-US" sz="2000" dirty="0">
                <a:latin typeface="Calibri" panose="020F0502020204030204" pitchFamily="34" charset="0"/>
              </a:rPr>
              <a:t>  Declare comments using an </a:t>
            </a:r>
            <a:r>
              <a:rPr lang="en-IN" alt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octothorpe (#). 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</a:rPr>
              <a:t>  comments are ignored by the compiler during the execution of the program.</a:t>
            </a:r>
            <a:endParaRPr lang="en-IN" altLang="en-US" sz="2000" dirty="0">
              <a:latin typeface="Calibri" panose="020F0502020204030204" pitchFamily="34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IN" altLang="en-US" sz="2000" dirty="0">
                <a:latin typeface="Calibri" panose="020F0502020204030204" pitchFamily="34" charset="0"/>
              </a:rPr>
              <a:t>   However, Python does not support multiline comments. </a:t>
            </a:r>
          </a:p>
          <a:p>
            <a:pPr eaLnBrk="1" hangingPunct="1"/>
            <a:r>
              <a:rPr lang="en-IN" alt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#This is a comment</a:t>
            </a:r>
          </a:p>
          <a:p>
            <a:pPr eaLnBrk="1" hangingPunct="1"/>
            <a:endParaRPr lang="en-US" altLang="en-US" sz="2000" dirty="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# sample comment</a:t>
            </a:r>
          </a:p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name ="Welcome"</a:t>
            </a:r>
          </a:p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print(name) </a:t>
            </a:r>
            <a:endParaRPr lang="en-IN" altLang="en-US" sz="2000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pPr eaLnBrk="1" hangingPunct="1"/>
            <a:endParaRPr lang="en-IN" altLang="en-US" sz="2000" dirty="0">
              <a:latin typeface="Calibri" panose="020F0502020204030204" pitchFamily="34" charset="0"/>
            </a:endParaRPr>
          </a:p>
          <a:p>
            <a:pPr eaLnBrk="1" hangingPunct="1"/>
            <a:r>
              <a:rPr lang="en-IN" alt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docstrings</a:t>
            </a:r>
            <a:r>
              <a:rPr lang="en-IN" altLang="en-US" sz="2000" dirty="0">
                <a:latin typeface="Calibri" panose="020F0502020204030204" pitchFamily="34" charset="0"/>
              </a:rPr>
              <a:t> are documentation strings that help explain the code.</a:t>
            </a:r>
            <a:br>
              <a:rPr lang="en-IN" altLang="en-US" sz="2000" dirty="0">
                <a:latin typeface="Calibri" panose="020F0502020204030204" pitchFamily="34" charset="0"/>
              </a:rPr>
            </a:br>
            <a:r>
              <a:rPr lang="en-IN" altLang="en-US" sz="2000" dirty="0">
                <a:latin typeface="Calibri" panose="020F0502020204030204" pitchFamily="34" charset="0"/>
              </a:rPr>
              <a:t>It uses a </a:t>
            </a:r>
            <a:r>
              <a:rPr lang="en-IN" altLang="en-US" sz="2000" dirty="0">
                <a:solidFill>
                  <a:srgbClr val="00B0F0"/>
                </a:solidFill>
                <a:latin typeface="Calibri" panose="020F0502020204030204" pitchFamily="34" charset="0"/>
              </a:rPr>
              <a:t>Delimiter (“””)</a:t>
            </a:r>
            <a:r>
              <a:rPr lang="en-IN" altLang="en-US" sz="2000" dirty="0">
                <a:latin typeface="Calibri" panose="020F0502020204030204" pitchFamily="34" charset="0"/>
              </a:rPr>
              <a:t> at each end.</a:t>
            </a:r>
          </a:p>
          <a:p>
            <a:pPr eaLnBrk="1" hangingPunct="1"/>
            <a:br>
              <a:rPr lang="en-IN" altLang="en-US" sz="2000" dirty="0">
                <a:latin typeface="Calibri" panose="020F0502020204030204" pitchFamily="34" charset="0"/>
              </a:rPr>
            </a:br>
            <a:r>
              <a:rPr lang="en-IN" altLang="en-US" sz="2000" dirty="0">
                <a:latin typeface="Calibri" panose="020F0502020204030204" pitchFamily="34" charset="0"/>
              </a:rPr>
              <a:t>“”” This is a docstring  “””</a:t>
            </a:r>
            <a:br>
              <a:rPr lang="en-IN" altLang="en-US" dirty="0">
                <a:latin typeface="Calibri" panose="020F0502020204030204" pitchFamily="34" charset="0"/>
              </a:rPr>
            </a:br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742FE2B6-98A4-17D2-77AE-5D795ECDE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3" y="228600"/>
            <a:ext cx="5791200" cy="609600"/>
          </a:xfrm>
        </p:spPr>
        <p:txBody>
          <a:bodyPr/>
          <a:lstStyle/>
          <a:p>
            <a:pPr algn="l"/>
            <a:r>
              <a:rPr lang="en-US" altLang="en-US" sz="2400">
                <a:solidFill>
                  <a:srgbClr val="FF0000"/>
                </a:solidFill>
              </a:rPr>
              <a:t>List In Python</a:t>
            </a:r>
          </a:p>
        </p:txBody>
      </p:sp>
      <p:grpSp>
        <p:nvGrpSpPr>
          <p:cNvPr id="45059" name="Group 3">
            <a:extLst>
              <a:ext uri="{FF2B5EF4-FFF2-40B4-BE49-F238E27FC236}">
                <a16:creationId xmlns:a16="http://schemas.microsoft.com/office/drawing/2014/main" id="{D57FB3EF-3EF8-747B-5804-4EC2E51D9CAC}"/>
              </a:ext>
            </a:extLst>
          </p:cNvPr>
          <p:cNvGrpSpPr>
            <a:grpSpLocks/>
          </p:cNvGrpSpPr>
          <p:nvPr/>
        </p:nvGrpSpPr>
        <p:grpSpPr bwMode="auto">
          <a:xfrm>
            <a:off x="1141413" y="914400"/>
            <a:ext cx="3505200" cy="1524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E7B665F-6326-1F28-F8B2-2D1D77F317E0}"/>
                </a:ext>
              </a:extLst>
            </p:cNvPr>
            <p:cNvCxnSpPr/>
            <p:nvPr/>
          </p:nvCxnSpPr>
          <p:spPr>
            <a:xfrm>
              <a:off x="307566" y="749299"/>
              <a:ext cx="3843799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086014D-44B7-56BC-4E3A-FFBCF4C48C1A}"/>
                </a:ext>
              </a:extLst>
            </p:cNvPr>
            <p:cNvSpPr/>
            <p:nvPr/>
          </p:nvSpPr>
          <p:spPr>
            <a:xfrm>
              <a:off x="261765" y="700096"/>
              <a:ext cx="77510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D05EB9C-C40C-1FD2-E3B8-1296B51ADB89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8E8D93-C729-04C4-E0C7-C4F73562F163}"/>
              </a:ext>
            </a:extLst>
          </p:cNvPr>
          <p:cNvSpPr txBox="1"/>
          <p:nvPr/>
        </p:nvSpPr>
        <p:spPr>
          <a:xfrm>
            <a:off x="379413" y="1295400"/>
            <a:ext cx="11353800" cy="6778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 </a:t>
            </a:r>
          </a:p>
          <a:p>
            <a:pPr>
              <a:defRPr/>
            </a:pPr>
            <a:endParaRPr lang="en-US" u="sng" dirty="0">
              <a:latin typeface="+mj-lt"/>
              <a:cs typeface="Arial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D882EAE-4937-D9DD-0A8E-35F7DE975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13" y="1219200"/>
            <a:ext cx="11277600" cy="50292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1800" b="1" dirty="0"/>
              <a:t>List Reverse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/>
              <a:t>The reverse method reverses the order of the entire list.</a:t>
            </a:r>
          </a:p>
          <a:p>
            <a:pPr indent="228600">
              <a:buFont typeface="Arial" charset="0"/>
              <a:buNone/>
              <a:defRPr/>
            </a:pPr>
            <a:r>
              <a:rPr lang="en-US" sz="1800" dirty="0"/>
              <a:t>L1 = ["One", "two", "three", "four", "five"]</a:t>
            </a:r>
          </a:p>
          <a:p>
            <a:pPr indent="228600">
              <a:buFont typeface="Arial" charset="0"/>
              <a:buNone/>
              <a:defRPr/>
            </a:pPr>
            <a:r>
              <a:rPr lang="en-US" sz="1800" dirty="0"/>
              <a:t> #To print the list as it is, simply do:</a:t>
            </a:r>
          </a:p>
          <a:p>
            <a:pPr indent="228600">
              <a:buFont typeface="Arial" charset="0"/>
              <a:buNone/>
              <a:defRPr/>
            </a:pPr>
            <a:r>
              <a:rPr lang="en-US" sz="1800" dirty="0"/>
              <a:t>print (L1)</a:t>
            </a:r>
          </a:p>
          <a:p>
            <a:pPr indent="228600">
              <a:buFont typeface="Arial" charset="0"/>
              <a:buNone/>
              <a:defRPr/>
            </a:pPr>
            <a:r>
              <a:rPr lang="en-US" sz="1800" dirty="0"/>
              <a:t> #To print a reverse list, do:</a:t>
            </a:r>
          </a:p>
          <a:p>
            <a:pPr indent="228600">
              <a:buFont typeface="Arial" charset="0"/>
              <a:buNone/>
              <a:defRPr/>
            </a:pPr>
            <a:r>
              <a:rPr lang="en-US" sz="1800" dirty="0"/>
              <a:t>for </a:t>
            </a:r>
            <a:r>
              <a:rPr lang="en-US" sz="1800" dirty="0" err="1"/>
              <a:t>i</a:t>
            </a:r>
            <a:r>
              <a:rPr lang="en-US" sz="1800" dirty="0"/>
              <a:t> in L1[::-1]:</a:t>
            </a:r>
          </a:p>
          <a:p>
            <a:pPr indent="228600">
              <a:buFont typeface="Arial" charset="0"/>
              <a:buNone/>
              <a:defRPr/>
            </a:pPr>
            <a:r>
              <a:rPr lang="en-US" sz="1800" dirty="0"/>
              <a:t>    print (</a:t>
            </a:r>
            <a:r>
              <a:rPr lang="en-US" sz="1800" dirty="0" err="1"/>
              <a:t>i</a:t>
            </a:r>
            <a:r>
              <a:rPr lang="en-US" sz="1800" dirty="0"/>
              <a:t>)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/>
              <a:t>#OR</a:t>
            </a:r>
          </a:p>
          <a:p>
            <a:pPr indent="228600">
              <a:buFont typeface="Arial" charset="0"/>
              <a:buNone/>
              <a:defRPr/>
            </a:pPr>
            <a:r>
              <a:rPr lang="en-US" sz="1800" dirty="0"/>
              <a:t>L = [0, 10, 20, 40]</a:t>
            </a:r>
          </a:p>
          <a:p>
            <a:pPr indent="228600">
              <a:buFont typeface="Arial" charset="0"/>
              <a:buNone/>
              <a:defRPr/>
            </a:pPr>
            <a:r>
              <a:rPr lang="en-US" sz="1800" dirty="0" err="1"/>
              <a:t>L.reverse</a:t>
            </a:r>
            <a:r>
              <a:rPr lang="en-US" sz="1800" dirty="0"/>
              <a:t>()</a:t>
            </a:r>
          </a:p>
          <a:p>
            <a:pPr indent="228600">
              <a:buFont typeface="Arial" charset="0"/>
              <a:buNone/>
              <a:defRPr/>
            </a:pPr>
            <a:r>
              <a:rPr lang="en-US" sz="1800" dirty="0"/>
              <a:t>print (L)</a:t>
            </a:r>
          </a:p>
          <a:p>
            <a:pPr indent="228600">
              <a:buFont typeface="Arial" charset="0"/>
              <a:buNone/>
              <a:defRPr/>
            </a:pPr>
            <a:r>
              <a:rPr lang="en-US" sz="1800" dirty="0"/>
              <a:t>[40, 20, 10, 0]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CBC8E131-6B9A-C0DD-2498-9D82454F1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3" y="228600"/>
            <a:ext cx="5791200" cy="609600"/>
          </a:xfrm>
        </p:spPr>
        <p:txBody>
          <a:bodyPr/>
          <a:lstStyle/>
          <a:p>
            <a:pPr algn="l"/>
            <a:r>
              <a:rPr lang="en-US" altLang="en-US" sz="2400">
                <a:solidFill>
                  <a:srgbClr val="FF0000"/>
                </a:solidFill>
              </a:rPr>
              <a:t>List In Python</a:t>
            </a:r>
          </a:p>
        </p:txBody>
      </p:sp>
      <p:grpSp>
        <p:nvGrpSpPr>
          <p:cNvPr id="46083" name="Group 3">
            <a:extLst>
              <a:ext uri="{FF2B5EF4-FFF2-40B4-BE49-F238E27FC236}">
                <a16:creationId xmlns:a16="http://schemas.microsoft.com/office/drawing/2014/main" id="{35810EEC-CB4C-1EF3-AFAB-7E13C769ED33}"/>
              </a:ext>
            </a:extLst>
          </p:cNvPr>
          <p:cNvGrpSpPr>
            <a:grpSpLocks/>
          </p:cNvGrpSpPr>
          <p:nvPr/>
        </p:nvGrpSpPr>
        <p:grpSpPr bwMode="auto">
          <a:xfrm>
            <a:off x="1141413" y="914400"/>
            <a:ext cx="3505200" cy="1524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BE16129-341A-542A-751A-0FEF69171052}"/>
                </a:ext>
              </a:extLst>
            </p:cNvPr>
            <p:cNvCxnSpPr/>
            <p:nvPr/>
          </p:nvCxnSpPr>
          <p:spPr>
            <a:xfrm>
              <a:off x="307566" y="749299"/>
              <a:ext cx="3843799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E7A911-DBF3-1C90-46A6-71697DED916B}"/>
                </a:ext>
              </a:extLst>
            </p:cNvPr>
            <p:cNvSpPr/>
            <p:nvPr/>
          </p:nvSpPr>
          <p:spPr>
            <a:xfrm>
              <a:off x="261765" y="700096"/>
              <a:ext cx="77510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5568D9F-572C-7CAD-EBF2-CEA0FBAD552B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4DD0FF-20BA-56C8-79D9-063466EE9FF4}"/>
              </a:ext>
            </a:extLst>
          </p:cNvPr>
          <p:cNvSpPr txBox="1"/>
          <p:nvPr/>
        </p:nvSpPr>
        <p:spPr>
          <a:xfrm>
            <a:off x="379413" y="1295400"/>
            <a:ext cx="11353800" cy="6778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 </a:t>
            </a:r>
          </a:p>
          <a:p>
            <a:pPr>
              <a:defRPr/>
            </a:pPr>
            <a:endParaRPr lang="en-US" u="sng" dirty="0">
              <a:latin typeface="+mj-lt"/>
              <a:cs typeface="Arial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867EEB-6DB2-4107-6EC9-F7AE816A3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3" y="1219200"/>
            <a:ext cx="10969625" cy="52578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1800" b="1" dirty="0"/>
              <a:t>List Sorting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/>
              <a:t>The easiest way to sort a List is with the </a:t>
            </a:r>
            <a:r>
              <a:rPr lang="en-US" sz="1800" b="1" dirty="0">
                <a:solidFill>
                  <a:srgbClr val="7030A0"/>
                </a:solidFill>
              </a:rPr>
              <a:t>sorted(list) function</a:t>
            </a:r>
            <a:r>
              <a:rPr lang="en-US" sz="1800" dirty="0"/>
              <a:t>. 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/>
              <a:t>That takes a list and returns a new list with those elements in sorted order. 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/>
              <a:t>The </a:t>
            </a:r>
            <a:r>
              <a:rPr lang="en-US" sz="1800" b="1" dirty="0">
                <a:solidFill>
                  <a:srgbClr val="7030A0"/>
                </a:solidFill>
              </a:rPr>
              <a:t>original list is not changed</a:t>
            </a:r>
            <a:r>
              <a:rPr lang="en-US" sz="1800" dirty="0"/>
              <a:t>. 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/>
              <a:t>The sorted() function can be customized though optional arguments. 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/>
              <a:t>The sorted() optional argument reverse=True, e.g. sorted(list, reverse=True),  makes it sort backwards.</a:t>
            </a:r>
          </a:p>
          <a:p>
            <a:pPr>
              <a:buFont typeface="Arial" charset="0"/>
              <a:buChar char="•"/>
              <a:defRPr/>
            </a:pPr>
            <a:endParaRPr lang="en-US" sz="1800" dirty="0"/>
          </a:p>
          <a:p>
            <a:pPr>
              <a:buFont typeface="Arial" charset="0"/>
              <a:buChar char="•"/>
              <a:defRPr/>
            </a:pPr>
            <a:r>
              <a:rPr lang="en-US" sz="1800" dirty="0"/>
              <a:t>#create a list with some numbers in it</a:t>
            </a:r>
          </a:p>
          <a:p>
            <a:pPr indent="285750">
              <a:buFont typeface="Arial" charset="0"/>
              <a:buNone/>
              <a:defRPr/>
            </a:pPr>
            <a:r>
              <a:rPr lang="en-US" sz="1800" dirty="0"/>
              <a:t>numbers = [5, 1, 4, 3, 2, 6, 7, 9]</a:t>
            </a:r>
          </a:p>
          <a:p>
            <a:pPr indent="285750">
              <a:buFont typeface="Arial" charset="0"/>
              <a:buNone/>
              <a:defRPr/>
            </a:pPr>
            <a:r>
              <a:rPr lang="en-US" sz="1800" dirty="0"/>
              <a:t>#prints the numbers sorted</a:t>
            </a:r>
          </a:p>
          <a:p>
            <a:pPr indent="285750">
              <a:buFont typeface="Arial" charset="0"/>
              <a:buNone/>
              <a:defRPr/>
            </a:pPr>
            <a:r>
              <a:rPr lang="en-US" sz="1800" dirty="0"/>
              <a:t>print (sorted(numbers) )</a:t>
            </a:r>
          </a:p>
          <a:p>
            <a:pPr indent="285750">
              <a:buFont typeface="Arial" charset="0"/>
              <a:buNone/>
              <a:defRPr/>
            </a:pPr>
            <a:r>
              <a:rPr lang="en-US" sz="1800" dirty="0"/>
              <a:t>#the original list of numbers are not changed</a:t>
            </a:r>
          </a:p>
          <a:p>
            <a:pPr indent="285750">
              <a:buFont typeface="Arial" charset="0"/>
              <a:buNone/>
              <a:defRPr/>
            </a:pPr>
            <a:r>
              <a:rPr lang="en-US" sz="1800" dirty="0"/>
              <a:t>print (numbers)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/>
              <a:t> </a:t>
            </a:r>
            <a:r>
              <a:rPr lang="en-US" sz="1800" b="1" dirty="0"/>
              <a:t>This will not return a value, it will modify the list</a:t>
            </a:r>
            <a:endParaRPr lang="en-US" sz="1800" dirty="0"/>
          </a:p>
          <a:p>
            <a:pPr>
              <a:buFont typeface="Arial" charset="0"/>
              <a:buChar char="•"/>
              <a:defRPr/>
            </a:pPr>
            <a:r>
              <a:rPr lang="en-US" sz="1800" dirty="0" err="1"/>
              <a:t>list.sort</a:t>
            </a:r>
            <a:r>
              <a:rPr lang="en-US" sz="1800" dirty="0"/>
              <a:t>()</a:t>
            </a:r>
          </a:p>
          <a:p>
            <a:pPr>
              <a:buFont typeface="Arial" charset="0"/>
              <a:buChar char="•"/>
              <a:defRPr/>
            </a:pPr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FA58C4-1591-C0F4-08EF-2FC8BC849A02}"/>
              </a:ext>
            </a:extLst>
          </p:cNvPr>
          <p:cNvSpPr txBox="1"/>
          <p:nvPr/>
        </p:nvSpPr>
        <p:spPr>
          <a:xfrm>
            <a:off x="5865813" y="3581400"/>
            <a:ext cx="6019800" cy="2127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 err="1">
                <a:latin typeface="+mj-lt"/>
                <a:cs typeface="Arial" charset="0"/>
              </a:rPr>
              <a:t>my_string</a:t>
            </a:r>
            <a:r>
              <a:rPr lang="en-US" dirty="0">
                <a:latin typeface="+mj-lt"/>
                <a:cs typeface="Arial" charset="0"/>
              </a:rPr>
              <a:t> = ['</a:t>
            </a:r>
            <a:r>
              <a:rPr lang="en-US" dirty="0" err="1">
                <a:latin typeface="+mj-lt"/>
                <a:cs typeface="Arial" charset="0"/>
              </a:rPr>
              <a:t>aa</a:t>
            </a:r>
            <a:r>
              <a:rPr lang="en-US" dirty="0">
                <a:latin typeface="+mj-lt"/>
                <a:cs typeface="Arial" charset="0"/>
              </a:rPr>
              <a:t>', 'BB', '</a:t>
            </a:r>
            <a:r>
              <a:rPr lang="en-US" dirty="0" err="1">
                <a:latin typeface="+mj-lt"/>
                <a:cs typeface="Arial" charset="0"/>
              </a:rPr>
              <a:t>zz</a:t>
            </a:r>
            <a:r>
              <a:rPr lang="en-US" dirty="0">
                <a:latin typeface="+mj-lt"/>
                <a:cs typeface="Arial" charset="0"/>
              </a:rPr>
              <a:t>', 'CC', '</a:t>
            </a:r>
            <a:r>
              <a:rPr lang="en-US" dirty="0" err="1">
                <a:latin typeface="+mj-lt"/>
                <a:cs typeface="Arial" charset="0"/>
              </a:rPr>
              <a:t>dd</a:t>
            </a:r>
            <a:r>
              <a:rPr lang="en-US" dirty="0">
                <a:latin typeface="+mj-lt"/>
                <a:cs typeface="Arial" charset="0"/>
              </a:rPr>
              <a:t>', "EE"]</a:t>
            </a:r>
          </a:p>
          <a:p>
            <a:pPr>
              <a:lnSpc>
                <a:spcPct val="150000"/>
              </a:lnSpc>
              <a:defRPr/>
            </a:pPr>
            <a:r>
              <a:rPr lang="en-US" dirty="0">
                <a:latin typeface="+mj-lt"/>
                <a:cs typeface="Arial" charset="0"/>
              </a:rPr>
              <a:t> #if no argument is used, it will use the </a:t>
            </a:r>
            <a:r>
              <a:rPr lang="en-US" b="1" dirty="0">
                <a:solidFill>
                  <a:srgbClr val="7030A0"/>
                </a:solidFill>
                <a:latin typeface="+mj-lt"/>
                <a:cs typeface="Arial" charset="0"/>
              </a:rPr>
              <a:t>default (case sensitive</a:t>
            </a:r>
            <a:r>
              <a:rPr lang="en-US" dirty="0">
                <a:latin typeface="+mj-lt"/>
                <a:cs typeface="Arial" charset="0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dirty="0">
                <a:latin typeface="+mj-lt"/>
                <a:cs typeface="Arial" charset="0"/>
              </a:rPr>
              <a:t>print (sorted(</a:t>
            </a:r>
            <a:r>
              <a:rPr lang="en-US" dirty="0" err="1">
                <a:latin typeface="+mj-lt"/>
                <a:cs typeface="Arial" charset="0"/>
              </a:rPr>
              <a:t>my_string</a:t>
            </a:r>
            <a:r>
              <a:rPr lang="en-US" dirty="0">
                <a:latin typeface="+mj-lt"/>
                <a:cs typeface="Arial" charset="0"/>
              </a:rPr>
              <a:t>))</a:t>
            </a:r>
          </a:p>
          <a:p>
            <a:pPr>
              <a:lnSpc>
                <a:spcPct val="150000"/>
              </a:lnSpc>
              <a:defRPr/>
            </a:pPr>
            <a:r>
              <a:rPr lang="en-US" dirty="0">
                <a:latin typeface="+mj-lt"/>
                <a:cs typeface="Arial" charset="0"/>
              </a:rPr>
              <a:t>#using the reverse argument, will print the list reversed</a:t>
            </a:r>
          </a:p>
          <a:p>
            <a:pPr>
              <a:lnSpc>
                <a:spcPct val="150000"/>
              </a:lnSpc>
              <a:defRPr/>
            </a:pPr>
            <a:r>
              <a:rPr lang="en-US" dirty="0">
                <a:latin typeface="+mj-lt"/>
                <a:cs typeface="Arial" charset="0"/>
              </a:rPr>
              <a:t>print (sorted(</a:t>
            </a:r>
            <a:r>
              <a:rPr lang="en-US" dirty="0" err="1">
                <a:latin typeface="+mj-lt"/>
                <a:cs typeface="Arial" charset="0"/>
              </a:rPr>
              <a:t>strs</a:t>
            </a:r>
            <a:r>
              <a:rPr lang="en-US" dirty="0">
                <a:latin typeface="+mj-lt"/>
                <a:cs typeface="Arial" charset="0"/>
              </a:rPr>
              <a:t>, reverse=True))   ## ['</a:t>
            </a:r>
            <a:r>
              <a:rPr lang="en-US" dirty="0" err="1">
                <a:latin typeface="+mj-lt"/>
                <a:cs typeface="Arial" charset="0"/>
              </a:rPr>
              <a:t>zz</a:t>
            </a:r>
            <a:r>
              <a:rPr lang="en-US" dirty="0">
                <a:latin typeface="+mj-lt"/>
                <a:cs typeface="Arial" charset="0"/>
              </a:rPr>
              <a:t>', '</a:t>
            </a:r>
            <a:r>
              <a:rPr lang="en-US" dirty="0" err="1">
                <a:latin typeface="+mj-lt"/>
                <a:cs typeface="Arial" charset="0"/>
              </a:rPr>
              <a:t>aa</a:t>
            </a:r>
            <a:r>
              <a:rPr lang="en-US" dirty="0">
                <a:latin typeface="+mj-lt"/>
                <a:cs typeface="Arial" charset="0"/>
              </a:rPr>
              <a:t>', 'CC', 'BB']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9CCA1047-6740-E134-A428-AF5898F59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3" y="228600"/>
            <a:ext cx="5791200" cy="609600"/>
          </a:xfrm>
        </p:spPr>
        <p:txBody>
          <a:bodyPr/>
          <a:lstStyle/>
          <a:p>
            <a:pPr algn="l"/>
            <a:r>
              <a:rPr lang="en-US" altLang="en-US" sz="2400">
                <a:solidFill>
                  <a:srgbClr val="FF0000"/>
                </a:solidFill>
              </a:rPr>
              <a:t>List In Python</a:t>
            </a:r>
          </a:p>
        </p:txBody>
      </p:sp>
      <p:grpSp>
        <p:nvGrpSpPr>
          <p:cNvPr id="47107" name="Group 3">
            <a:extLst>
              <a:ext uri="{FF2B5EF4-FFF2-40B4-BE49-F238E27FC236}">
                <a16:creationId xmlns:a16="http://schemas.microsoft.com/office/drawing/2014/main" id="{542199C6-2372-2A55-144B-09F3DADD257C}"/>
              </a:ext>
            </a:extLst>
          </p:cNvPr>
          <p:cNvGrpSpPr>
            <a:grpSpLocks/>
          </p:cNvGrpSpPr>
          <p:nvPr/>
        </p:nvGrpSpPr>
        <p:grpSpPr bwMode="auto">
          <a:xfrm>
            <a:off x="1141413" y="914400"/>
            <a:ext cx="3505200" cy="1524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D57DE79-6238-C94C-F05A-B0D942D8FEE8}"/>
                </a:ext>
              </a:extLst>
            </p:cNvPr>
            <p:cNvCxnSpPr/>
            <p:nvPr/>
          </p:nvCxnSpPr>
          <p:spPr>
            <a:xfrm>
              <a:off x="307566" y="749299"/>
              <a:ext cx="3843799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EAD284D-E866-8580-7B1C-946AF6C88F5C}"/>
                </a:ext>
              </a:extLst>
            </p:cNvPr>
            <p:cNvSpPr/>
            <p:nvPr/>
          </p:nvSpPr>
          <p:spPr>
            <a:xfrm>
              <a:off x="261765" y="700096"/>
              <a:ext cx="77510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64D444AA-93AD-1341-36E6-5B331659629B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A242BE-41BC-C4EF-54EB-9A590F047AEF}"/>
              </a:ext>
            </a:extLst>
          </p:cNvPr>
          <p:cNvSpPr txBox="1"/>
          <p:nvPr/>
        </p:nvSpPr>
        <p:spPr>
          <a:xfrm>
            <a:off x="379413" y="1295400"/>
            <a:ext cx="11353800" cy="6778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 </a:t>
            </a:r>
          </a:p>
          <a:p>
            <a:pPr>
              <a:defRPr/>
            </a:pPr>
            <a:endParaRPr lang="en-US" u="sng" dirty="0">
              <a:latin typeface="+mj-lt"/>
              <a:cs typeface="Arial" charset="0"/>
            </a:endParaRPr>
          </a:p>
        </p:txBody>
      </p:sp>
      <p:sp>
        <p:nvSpPr>
          <p:cNvPr id="53254" name="Content Placeholder 8">
            <a:extLst>
              <a:ext uri="{FF2B5EF4-FFF2-40B4-BE49-F238E27FC236}">
                <a16:creationId xmlns:a16="http://schemas.microsoft.com/office/drawing/2014/main" id="{0A0E2A03-9F5F-BF45-4B70-4BEA998A2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13" y="1295400"/>
            <a:ext cx="5486400" cy="5029200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1600" b="1" dirty="0"/>
              <a:t>List pop</a:t>
            </a:r>
          </a:p>
          <a:p>
            <a:pPr>
              <a:buFont typeface="Arial" charset="0"/>
              <a:buChar char="•"/>
              <a:defRPr/>
            </a:pPr>
            <a:r>
              <a:rPr lang="en-US" sz="1600" dirty="0"/>
              <a:t>The pop() method </a:t>
            </a:r>
            <a:r>
              <a:rPr lang="en-US" sz="1600" b="1" dirty="0">
                <a:solidFill>
                  <a:srgbClr val="7030A0"/>
                </a:solidFill>
              </a:rPr>
              <a:t>removes the specified index</a:t>
            </a:r>
            <a:r>
              <a:rPr lang="en-US" sz="1600" dirty="0"/>
              <a:t>, (or </a:t>
            </a:r>
            <a:r>
              <a:rPr lang="en-US" sz="1600" b="1" dirty="0">
                <a:solidFill>
                  <a:srgbClr val="7030A0"/>
                </a:solidFill>
              </a:rPr>
              <a:t>the last item </a:t>
            </a:r>
            <a:r>
              <a:rPr lang="en-US" sz="1600" b="1" u="sng" dirty="0">
                <a:solidFill>
                  <a:srgbClr val="7030A0"/>
                </a:solidFill>
              </a:rPr>
              <a:t>if index is not specified</a:t>
            </a:r>
            <a:r>
              <a:rPr lang="en-US" sz="1600" dirty="0"/>
              <a:t>):</a:t>
            </a:r>
          </a:p>
          <a:p>
            <a:pPr>
              <a:buFont typeface="Arial" charset="0"/>
              <a:buNone/>
              <a:defRPr/>
            </a:pPr>
            <a:r>
              <a:rPr lang="en-US" sz="1600" dirty="0"/>
              <a:t>	</a:t>
            </a:r>
            <a:r>
              <a:rPr lang="en-US" sz="1600" dirty="0" err="1"/>
              <a:t>thislist</a:t>
            </a:r>
            <a:r>
              <a:rPr lang="en-US" sz="1600" dirty="0"/>
              <a:t> = ["apple", "banana", "cherry"]</a:t>
            </a:r>
            <a:br>
              <a:rPr lang="en-US" sz="1600" dirty="0"/>
            </a:br>
            <a:r>
              <a:rPr lang="en-US" sz="1600" dirty="0"/>
              <a:t>thislist.pop()</a:t>
            </a:r>
            <a:br>
              <a:rPr lang="en-US" sz="1600" dirty="0"/>
            </a:br>
            <a:r>
              <a:rPr lang="en-US" sz="1600" dirty="0"/>
              <a:t>print(</a:t>
            </a:r>
            <a:r>
              <a:rPr lang="en-US" sz="1600" dirty="0" err="1"/>
              <a:t>thislist</a:t>
            </a:r>
            <a:r>
              <a:rPr lang="en-US" sz="1600" dirty="0"/>
              <a:t>)</a:t>
            </a:r>
          </a:p>
          <a:p>
            <a:pPr>
              <a:buFont typeface="Arial" charset="0"/>
              <a:buNone/>
              <a:defRPr/>
            </a:pPr>
            <a:r>
              <a:rPr lang="en-US" sz="1600" dirty="0"/>
              <a:t> </a:t>
            </a:r>
          </a:p>
          <a:p>
            <a:pPr>
              <a:buFont typeface="Arial" charset="0"/>
              <a:buNone/>
              <a:defRPr/>
            </a:pPr>
            <a:r>
              <a:rPr lang="en-US" sz="1600" b="1" dirty="0"/>
              <a:t>List Clear</a:t>
            </a:r>
          </a:p>
          <a:p>
            <a:pPr>
              <a:buFont typeface="Arial" charset="0"/>
              <a:buChar char="•"/>
              <a:defRPr/>
            </a:pPr>
            <a:r>
              <a:rPr lang="en-US" sz="1600" dirty="0"/>
              <a:t>The clear() method empties the list:</a:t>
            </a:r>
          </a:p>
          <a:p>
            <a:pPr>
              <a:buFont typeface="Arial" charset="0"/>
              <a:buNone/>
              <a:defRPr/>
            </a:pPr>
            <a:r>
              <a:rPr lang="en-US" sz="1600" dirty="0"/>
              <a:t>	</a:t>
            </a:r>
            <a:r>
              <a:rPr lang="en-US" sz="1600" dirty="0" err="1"/>
              <a:t>thislist</a:t>
            </a:r>
            <a:r>
              <a:rPr lang="en-US" sz="1600" dirty="0"/>
              <a:t> = ["apple", "banana", "cherry"]</a:t>
            </a:r>
            <a:br>
              <a:rPr lang="en-US" sz="1600" dirty="0"/>
            </a:br>
            <a:r>
              <a:rPr lang="en-US" sz="1600" dirty="0" err="1"/>
              <a:t>thislist.clear</a:t>
            </a:r>
            <a:r>
              <a:rPr lang="en-US" sz="1600" dirty="0"/>
              <a:t>()</a:t>
            </a:r>
            <a:br>
              <a:rPr lang="en-US" sz="1600" dirty="0"/>
            </a:br>
            <a:r>
              <a:rPr lang="en-US" sz="1600" dirty="0"/>
              <a:t>print(</a:t>
            </a:r>
            <a:r>
              <a:rPr lang="en-US" sz="1600" dirty="0" err="1"/>
              <a:t>thislist</a:t>
            </a:r>
            <a:r>
              <a:rPr lang="en-US" sz="1600" dirty="0"/>
              <a:t>)</a:t>
            </a:r>
          </a:p>
          <a:p>
            <a:pPr>
              <a:buFont typeface="Arial" charset="0"/>
              <a:buNone/>
              <a:defRPr/>
            </a:pPr>
            <a:endParaRPr lang="en-US" sz="1600" dirty="0"/>
          </a:p>
          <a:p>
            <a:pPr>
              <a:buFont typeface="Arial" charset="0"/>
              <a:buNone/>
              <a:defRPr/>
            </a:pPr>
            <a:r>
              <a:rPr lang="en-US" sz="1600" b="1" dirty="0"/>
              <a:t>List count</a:t>
            </a:r>
          </a:p>
          <a:p>
            <a:pPr>
              <a:buFont typeface="Arial" charset="0"/>
              <a:buChar char="•"/>
              <a:defRPr/>
            </a:pPr>
            <a:r>
              <a:rPr lang="en-US" sz="1600" dirty="0"/>
              <a:t>The count() method returns the </a:t>
            </a:r>
            <a:r>
              <a:rPr lang="en-US" sz="1600" b="1" dirty="0">
                <a:solidFill>
                  <a:srgbClr val="7030A0"/>
                </a:solidFill>
              </a:rPr>
              <a:t>number of elements with the specified value</a:t>
            </a:r>
            <a:r>
              <a:rPr lang="en-US" sz="1600" dirty="0"/>
              <a:t>.</a:t>
            </a:r>
          </a:p>
          <a:p>
            <a:pPr>
              <a:buFont typeface="Arial" charset="0"/>
              <a:buChar char="•"/>
              <a:defRPr/>
            </a:pPr>
            <a:r>
              <a:rPr lang="en-US" sz="1600" dirty="0"/>
              <a:t>points = [1, 4, 2, 9, 7, 8, 9, 3, 1]</a:t>
            </a:r>
            <a:br>
              <a:rPr lang="en-US" sz="1600" dirty="0"/>
            </a:br>
            <a:r>
              <a:rPr lang="en-US" sz="1600" dirty="0"/>
              <a:t>x = </a:t>
            </a:r>
            <a:r>
              <a:rPr lang="en-US" sz="1600" dirty="0" err="1"/>
              <a:t>points.count</a:t>
            </a:r>
            <a:r>
              <a:rPr lang="en-US" sz="1600" dirty="0"/>
              <a:t>(9)</a:t>
            </a:r>
            <a:endParaRPr lang="en-US" sz="1800" dirty="0"/>
          </a:p>
          <a:p>
            <a:pPr>
              <a:buFont typeface="Arial" charset="0"/>
              <a:buChar char="•"/>
              <a:defRPr/>
            </a:pPr>
            <a:endParaRPr lang="en-US" sz="1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C8552F2-C6C4-817B-A558-529990D66E54}"/>
              </a:ext>
            </a:extLst>
          </p:cNvPr>
          <p:cNvSpPr txBox="1">
            <a:spLocks/>
          </p:cNvSpPr>
          <p:nvPr/>
        </p:nvSpPr>
        <p:spPr bwMode="auto">
          <a:xfrm>
            <a:off x="6170613" y="1295400"/>
            <a:ext cx="5562600" cy="5029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b="1">
                <a:latin typeface="+mn-lt"/>
                <a:cs typeface="+mn-cs"/>
              </a:rPr>
              <a:t>List copy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>
                <a:latin typeface="+mn-lt"/>
                <a:cs typeface="+mn-cs"/>
              </a:rPr>
              <a:t>The copy() method returns a copy of the specified list.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>
                <a:latin typeface="+mn-lt"/>
                <a:cs typeface="+mn-cs"/>
              </a:rPr>
              <a:t>	fruits = ['apple', 'banana', 'cherry', 'orange']</a:t>
            </a:r>
            <a:br>
              <a:rPr lang="en-US">
                <a:latin typeface="+mn-lt"/>
                <a:cs typeface="+mn-cs"/>
              </a:rPr>
            </a:br>
            <a:r>
              <a:rPr lang="en-US">
                <a:latin typeface="+mn-lt"/>
                <a:cs typeface="+mn-cs"/>
              </a:rPr>
              <a:t>x = fruits.copy()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>
                <a:latin typeface="+mn-lt"/>
                <a:cs typeface="+mn-cs"/>
              </a:rPr>
              <a:t>	print(x)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b="1">
                <a:latin typeface="+mn-lt"/>
                <a:cs typeface="+mn-cs"/>
              </a:rPr>
              <a:t>List constructor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>
                <a:latin typeface="+mn-lt"/>
                <a:cs typeface="+mn-cs"/>
              </a:rPr>
              <a:t>Using the list() constructor to make a List: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>
                <a:latin typeface="+mn-lt"/>
                <a:cs typeface="+mn-cs"/>
              </a:rPr>
              <a:t>thislist = list(("apple", "banana", "cherry")) # note the double round-brackets</a:t>
            </a:r>
            <a:br>
              <a:rPr lang="en-US">
                <a:latin typeface="+mn-lt"/>
                <a:cs typeface="+mn-cs"/>
              </a:rPr>
            </a:br>
            <a:r>
              <a:rPr lang="en-US">
                <a:latin typeface="+mn-lt"/>
                <a:cs typeface="+mn-cs"/>
              </a:rPr>
              <a:t>print(thislist)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D8C65A5D-AB3D-1A2D-D995-FB36C6F96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3" y="228600"/>
            <a:ext cx="5791200" cy="609600"/>
          </a:xfrm>
        </p:spPr>
        <p:txBody>
          <a:bodyPr/>
          <a:lstStyle/>
          <a:p>
            <a:pPr algn="l"/>
            <a:r>
              <a:rPr lang="en-US" altLang="en-US" sz="2400">
                <a:solidFill>
                  <a:srgbClr val="FF0000"/>
                </a:solidFill>
              </a:rPr>
              <a:t>List In Python</a:t>
            </a:r>
          </a:p>
        </p:txBody>
      </p:sp>
      <p:grpSp>
        <p:nvGrpSpPr>
          <p:cNvPr id="48131" name="Group 3">
            <a:extLst>
              <a:ext uri="{FF2B5EF4-FFF2-40B4-BE49-F238E27FC236}">
                <a16:creationId xmlns:a16="http://schemas.microsoft.com/office/drawing/2014/main" id="{A59449B1-04F6-F95A-68AD-7BEE8C19844B}"/>
              </a:ext>
            </a:extLst>
          </p:cNvPr>
          <p:cNvGrpSpPr>
            <a:grpSpLocks/>
          </p:cNvGrpSpPr>
          <p:nvPr/>
        </p:nvGrpSpPr>
        <p:grpSpPr bwMode="auto">
          <a:xfrm>
            <a:off x="1141413" y="914400"/>
            <a:ext cx="3505200" cy="1524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F574242-47C5-08F4-2481-D72449504302}"/>
                </a:ext>
              </a:extLst>
            </p:cNvPr>
            <p:cNvCxnSpPr/>
            <p:nvPr/>
          </p:nvCxnSpPr>
          <p:spPr>
            <a:xfrm>
              <a:off x="307566" y="749299"/>
              <a:ext cx="3843799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309A26-E51A-5E82-28EB-4374EEA645D8}"/>
                </a:ext>
              </a:extLst>
            </p:cNvPr>
            <p:cNvSpPr/>
            <p:nvPr/>
          </p:nvSpPr>
          <p:spPr>
            <a:xfrm>
              <a:off x="261765" y="700096"/>
              <a:ext cx="77510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47411DB-15B8-1AC7-097A-F462488F0C5C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8BE7B9-8A7D-148F-4380-7C47AE1CD58B}"/>
              </a:ext>
            </a:extLst>
          </p:cNvPr>
          <p:cNvSpPr txBox="1"/>
          <p:nvPr/>
        </p:nvSpPr>
        <p:spPr>
          <a:xfrm>
            <a:off x="379413" y="1295400"/>
            <a:ext cx="11353800" cy="6778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 </a:t>
            </a:r>
          </a:p>
          <a:p>
            <a:pPr>
              <a:defRPr/>
            </a:pPr>
            <a:endParaRPr lang="en-US" u="sng" dirty="0">
              <a:latin typeface="+mj-lt"/>
              <a:cs typeface="Arial" charset="0"/>
            </a:endParaRPr>
          </a:p>
        </p:txBody>
      </p:sp>
      <p:sp>
        <p:nvSpPr>
          <p:cNvPr id="48134" name="Content Placeholder 8">
            <a:extLst>
              <a:ext uri="{FF2B5EF4-FFF2-40B4-BE49-F238E27FC236}">
                <a16:creationId xmlns:a16="http://schemas.microsoft.com/office/drawing/2014/main" id="{1400966F-63AE-1854-FD19-C0610DFB9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3" y="1143000"/>
            <a:ext cx="10969625" cy="52578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400" b="1"/>
              <a:t>List Methods</a:t>
            </a:r>
          </a:p>
          <a:p>
            <a:r>
              <a:rPr lang="en-US" altLang="en-US" sz="2000"/>
              <a:t>Calls to list methods have the list they operate on appear before the method name.</a:t>
            </a:r>
          </a:p>
          <a:p>
            <a:r>
              <a:rPr lang="en-US" altLang="en-US" sz="2000"/>
              <a:t>Any other values the method needs to do its job is provided in the normal way as an extra argument inside the round brackets.</a:t>
            </a:r>
          </a:p>
          <a:p>
            <a:r>
              <a:rPr lang="en-US" altLang="en-US" sz="1800"/>
              <a:t>s = ['h','e','l','l','o']	#create a list</a:t>
            </a:r>
          </a:p>
          <a:p>
            <a:r>
              <a:rPr lang="en-US" altLang="en-US" sz="1800"/>
              <a:t>s.append('d')     	#append to end of list</a:t>
            </a:r>
          </a:p>
          <a:p>
            <a:r>
              <a:rPr lang="en-US" altLang="en-US" sz="1800"/>
              <a:t>s.sort()               	#sorting the list</a:t>
            </a:r>
          </a:p>
          <a:p>
            <a:r>
              <a:rPr lang="en-IN" altLang="en-US" sz="1800">
                <a:hlinkClick r:id="rId2"/>
              </a:rPr>
              <a:t>list.index(obj)</a:t>
            </a:r>
            <a:r>
              <a:rPr lang="en-IN" altLang="en-US" sz="1800"/>
              <a:t>       #Returns the lowest index in list that obj appears</a:t>
            </a:r>
            <a:endParaRPr lang="en-US" altLang="en-US" sz="1800"/>
          </a:p>
          <a:p>
            <a:r>
              <a:rPr lang="en-US" altLang="en-US" sz="1800"/>
              <a:t>s.reverse()          #reversing the list</a:t>
            </a:r>
          </a:p>
          <a:p>
            <a:r>
              <a:rPr lang="en-US" altLang="en-US" sz="1800"/>
              <a:t>s.extend(['w','o'])    	#grow list</a:t>
            </a:r>
          </a:p>
          <a:p>
            <a:r>
              <a:rPr lang="en-US" altLang="en-US" sz="1800"/>
              <a:t>s.insert(1,2)       	#insert into list</a:t>
            </a:r>
          </a:p>
          <a:p>
            <a:r>
              <a:rPr lang="en-US" altLang="en-US" sz="1800"/>
              <a:t>s.remove('d')     	#remove first item in list with value d</a:t>
            </a:r>
          </a:p>
          <a:p>
            <a:r>
              <a:rPr lang="en-US" altLang="en-US" sz="1800"/>
              <a:t>s.pop()               	#remove last item in the list</a:t>
            </a:r>
          </a:p>
          <a:p>
            <a:endParaRPr lang="en-US" altLang="en-US" sz="1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31EA38E3-56BA-0B57-D889-1301A3FDA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3" y="228600"/>
            <a:ext cx="5791200" cy="609600"/>
          </a:xfrm>
        </p:spPr>
        <p:txBody>
          <a:bodyPr/>
          <a:lstStyle/>
          <a:p>
            <a:pPr algn="l"/>
            <a:r>
              <a:rPr lang="en-US" altLang="en-US" sz="2400">
                <a:solidFill>
                  <a:srgbClr val="FF0000"/>
                </a:solidFill>
              </a:rPr>
              <a:t>List In Python</a:t>
            </a:r>
          </a:p>
        </p:txBody>
      </p:sp>
      <p:grpSp>
        <p:nvGrpSpPr>
          <p:cNvPr id="49155" name="Group 3">
            <a:extLst>
              <a:ext uri="{FF2B5EF4-FFF2-40B4-BE49-F238E27FC236}">
                <a16:creationId xmlns:a16="http://schemas.microsoft.com/office/drawing/2014/main" id="{6C40C7FD-EA60-557D-7D87-E9B77C3AEE3D}"/>
              </a:ext>
            </a:extLst>
          </p:cNvPr>
          <p:cNvGrpSpPr>
            <a:grpSpLocks/>
          </p:cNvGrpSpPr>
          <p:nvPr/>
        </p:nvGrpSpPr>
        <p:grpSpPr bwMode="auto">
          <a:xfrm>
            <a:off x="1141413" y="914400"/>
            <a:ext cx="3505200" cy="1524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CAE270B-684F-EF4B-F25B-78652E1A0508}"/>
                </a:ext>
              </a:extLst>
            </p:cNvPr>
            <p:cNvCxnSpPr/>
            <p:nvPr/>
          </p:nvCxnSpPr>
          <p:spPr>
            <a:xfrm>
              <a:off x="307566" y="749299"/>
              <a:ext cx="3843799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4966EDF-9E40-8FCF-9BF3-C93E7240704F}"/>
                </a:ext>
              </a:extLst>
            </p:cNvPr>
            <p:cNvSpPr/>
            <p:nvPr/>
          </p:nvSpPr>
          <p:spPr>
            <a:xfrm>
              <a:off x="261765" y="700096"/>
              <a:ext cx="77510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B90D5247-693F-A832-E20D-0EB64F79765D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71C24B-52A8-92EC-69EA-8458EC60B3C8}"/>
              </a:ext>
            </a:extLst>
          </p:cNvPr>
          <p:cNvSpPr txBox="1"/>
          <p:nvPr/>
        </p:nvSpPr>
        <p:spPr>
          <a:xfrm>
            <a:off x="379413" y="1295400"/>
            <a:ext cx="11353800" cy="6778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 </a:t>
            </a:r>
          </a:p>
          <a:p>
            <a:pPr>
              <a:defRPr/>
            </a:pPr>
            <a:endParaRPr lang="en-US" u="sng" dirty="0">
              <a:latin typeface="+mj-lt"/>
              <a:cs typeface="Arial" charset="0"/>
            </a:endParaRPr>
          </a:p>
        </p:txBody>
      </p:sp>
      <p:sp>
        <p:nvSpPr>
          <p:cNvPr id="49158" name="Content Placeholder 8">
            <a:extLst>
              <a:ext uri="{FF2B5EF4-FFF2-40B4-BE49-F238E27FC236}">
                <a16:creationId xmlns:a16="http://schemas.microsoft.com/office/drawing/2014/main" id="{77507E4E-20BA-600B-45DC-FFE042C6C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3" y="1143000"/>
            <a:ext cx="6629400" cy="52578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en-US" sz="1800" b="1"/>
          </a:p>
          <a:p>
            <a:r>
              <a:rPr lang="en-US" altLang="en-US" sz="1800"/>
              <a:t>s.pop(1)          	#remove indexed value from list</a:t>
            </a:r>
          </a:p>
          <a:p>
            <a:r>
              <a:rPr lang="en-US" altLang="en-US" sz="1800"/>
              <a:t>s.count('o')     #search list and return number of inst ances found</a:t>
            </a:r>
          </a:p>
          <a:p>
            <a:r>
              <a:rPr lang="en-US" altLang="en-US" sz="1800"/>
              <a:t>s = range(0,10)    #create a list over range </a:t>
            </a:r>
          </a:p>
          <a:p>
            <a:r>
              <a:rPr lang="en-US" altLang="en-US" sz="1800"/>
              <a:t>s = range(0,10,2) #same as above, with start index and increment</a:t>
            </a:r>
            <a:endParaRPr lang="en-US" altLang="en-US" sz="2000"/>
          </a:p>
          <a:p>
            <a:pPr>
              <a:buFont typeface="Arial" panose="020B0604020202020204" pitchFamily="34" charset="0"/>
              <a:buNone/>
            </a:pPr>
            <a:endParaRPr lang="en-US" altLang="en-US" sz="1800" b="1"/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b="1"/>
              <a:t>List Functions</a:t>
            </a:r>
          </a:p>
          <a:p>
            <a:r>
              <a:rPr lang="en-IN" altLang="en-US" sz="1800"/>
              <a:t>cmp(list1, list2)    Compares elements of both lists.</a:t>
            </a:r>
          </a:p>
          <a:p>
            <a:r>
              <a:rPr lang="en-IN" altLang="en-US" sz="1800"/>
              <a:t>max(list)                Returns item from the list with max value.</a:t>
            </a:r>
          </a:p>
          <a:p>
            <a:r>
              <a:rPr lang="en-IN" altLang="en-US" sz="1800"/>
              <a:t>min(list)                Returns item from the list with min value.</a:t>
            </a:r>
          </a:p>
          <a:p>
            <a:r>
              <a:rPr lang="en-IN" altLang="en-US" sz="1800"/>
              <a:t>list(seq)                  Converts a tuple into list.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B9B79AFA-7CBC-E44D-15BC-2AE775CCB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3" y="228600"/>
            <a:ext cx="5791200" cy="609600"/>
          </a:xfrm>
        </p:spPr>
        <p:txBody>
          <a:bodyPr/>
          <a:lstStyle/>
          <a:p>
            <a:pPr algn="l"/>
            <a:r>
              <a:rPr lang="en-US" altLang="en-US" sz="2400">
                <a:solidFill>
                  <a:srgbClr val="FF0000"/>
                </a:solidFill>
              </a:rPr>
              <a:t>List In Python</a:t>
            </a:r>
          </a:p>
        </p:txBody>
      </p:sp>
      <p:grpSp>
        <p:nvGrpSpPr>
          <p:cNvPr id="50179" name="Group 3">
            <a:extLst>
              <a:ext uri="{FF2B5EF4-FFF2-40B4-BE49-F238E27FC236}">
                <a16:creationId xmlns:a16="http://schemas.microsoft.com/office/drawing/2014/main" id="{843F9B1D-972A-26EF-8601-BA0F2BDA35F8}"/>
              </a:ext>
            </a:extLst>
          </p:cNvPr>
          <p:cNvGrpSpPr>
            <a:grpSpLocks/>
          </p:cNvGrpSpPr>
          <p:nvPr/>
        </p:nvGrpSpPr>
        <p:grpSpPr bwMode="auto">
          <a:xfrm>
            <a:off x="1141413" y="914400"/>
            <a:ext cx="3505200" cy="1524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2BBEC72-2627-9A2D-3784-9E041C148643}"/>
                </a:ext>
              </a:extLst>
            </p:cNvPr>
            <p:cNvCxnSpPr/>
            <p:nvPr/>
          </p:nvCxnSpPr>
          <p:spPr>
            <a:xfrm>
              <a:off x="307566" y="749299"/>
              <a:ext cx="3843799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7EF91D-E525-F6EB-AC50-42D5CDEDBB89}"/>
                </a:ext>
              </a:extLst>
            </p:cNvPr>
            <p:cNvSpPr/>
            <p:nvPr/>
          </p:nvSpPr>
          <p:spPr>
            <a:xfrm>
              <a:off x="261765" y="700096"/>
              <a:ext cx="77510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EB7B4C8-A001-C462-6A4B-9FD7F32B076A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CE8EE2-A079-30D1-F589-54A6C879D16B}"/>
              </a:ext>
            </a:extLst>
          </p:cNvPr>
          <p:cNvSpPr txBox="1"/>
          <p:nvPr/>
        </p:nvSpPr>
        <p:spPr>
          <a:xfrm>
            <a:off x="379413" y="1295400"/>
            <a:ext cx="11353800" cy="6778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 </a:t>
            </a:r>
          </a:p>
          <a:p>
            <a:pPr>
              <a:defRPr/>
            </a:pPr>
            <a:endParaRPr lang="en-US" u="sng" dirty="0">
              <a:latin typeface="+mj-lt"/>
              <a:cs typeface="Arial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4F1E5C-E943-8146-A8CF-9477F79A4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295400"/>
            <a:ext cx="10969625" cy="487680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1800" b="1" dirty="0"/>
              <a:t>List Loops</a:t>
            </a:r>
          </a:p>
          <a:p>
            <a:pPr indent="0">
              <a:buFont typeface="Arial" charset="0"/>
              <a:buNone/>
              <a:defRPr/>
            </a:pPr>
            <a:r>
              <a:rPr lang="en-US" sz="1800" dirty="0"/>
              <a:t>#If you already have items in a list, you can easily loop through them like this:</a:t>
            </a:r>
          </a:p>
          <a:p>
            <a:pPr indent="0">
              <a:buFont typeface="Arial" charset="0"/>
              <a:buNone/>
              <a:defRPr/>
            </a:pPr>
            <a:r>
              <a:rPr lang="en-US" sz="1800" dirty="0"/>
              <a:t>items = [ 1, 2, 3, 4, 5 ]</a:t>
            </a:r>
          </a:p>
          <a:p>
            <a:pPr indent="0">
              <a:buFont typeface="Arial" charset="0"/>
              <a:buNone/>
              <a:defRPr/>
            </a:pPr>
            <a:r>
              <a:rPr lang="en-US" sz="1800" dirty="0"/>
              <a:t>for </a:t>
            </a:r>
            <a:r>
              <a:rPr lang="en-US" sz="1800" dirty="0" err="1"/>
              <a:t>i</a:t>
            </a:r>
            <a:r>
              <a:rPr lang="en-US" sz="1800" dirty="0"/>
              <a:t> in items:</a:t>
            </a:r>
          </a:p>
          <a:p>
            <a:pPr indent="0">
              <a:buFont typeface="Arial" charset="0"/>
              <a:buNone/>
              <a:defRPr/>
            </a:pPr>
            <a:r>
              <a:rPr lang="en-US" sz="1800" dirty="0"/>
              <a:t>    print (</a:t>
            </a:r>
            <a:r>
              <a:rPr lang="en-US" sz="1800" dirty="0" err="1"/>
              <a:t>i</a:t>
            </a:r>
            <a:r>
              <a:rPr lang="en-US" sz="1800" dirty="0"/>
              <a:t>)</a:t>
            </a:r>
          </a:p>
          <a:p>
            <a:pPr>
              <a:buFont typeface="Arial" charset="0"/>
              <a:buChar char="•"/>
              <a:defRPr/>
            </a:pPr>
            <a:endParaRPr lang="en-US" sz="1800" dirty="0"/>
          </a:p>
          <a:p>
            <a:pPr>
              <a:buFont typeface="Arial" charset="0"/>
              <a:buChar char="•"/>
              <a:defRPr/>
            </a:pPr>
            <a:r>
              <a:rPr lang="en-US" sz="1800" dirty="0"/>
              <a:t>Example  :   First, create a list containing only numbers.</a:t>
            </a:r>
          </a:p>
          <a:p>
            <a:pPr indent="114300">
              <a:buFont typeface="Arial" charset="0"/>
              <a:buNone/>
              <a:defRPr/>
            </a:pPr>
            <a:r>
              <a:rPr lang="en-US" sz="1800" dirty="0"/>
              <a:t>list = [1,2,3,5,8,2,5.2]	#creates a list containing the values 1,2,3,5,8,2,5.2</a:t>
            </a:r>
          </a:p>
          <a:p>
            <a:pPr indent="114300">
              <a:buFont typeface="Arial" charset="0"/>
              <a:buNone/>
              <a:defRPr/>
            </a:pPr>
            <a:r>
              <a:rPr lang="en-US" sz="1800" dirty="0" err="1"/>
              <a:t>i</a:t>
            </a:r>
            <a:r>
              <a:rPr lang="en-US" sz="1800" dirty="0"/>
              <a:t> = 0</a:t>
            </a:r>
          </a:p>
          <a:p>
            <a:pPr indent="114300">
              <a:buFont typeface="Arial" charset="0"/>
              <a:buNone/>
              <a:defRPr/>
            </a:pPr>
            <a:r>
              <a:rPr lang="en-US" sz="1800" dirty="0"/>
              <a:t>while </a:t>
            </a:r>
            <a:r>
              <a:rPr lang="en-US" sz="1800" dirty="0" err="1"/>
              <a:t>i</a:t>
            </a:r>
            <a:r>
              <a:rPr lang="en-US" sz="1800" dirty="0"/>
              <a:t> &lt; </a:t>
            </a:r>
            <a:r>
              <a:rPr lang="en-US" sz="1800" dirty="0" err="1"/>
              <a:t>len</a:t>
            </a:r>
            <a:r>
              <a:rPr lang="en-US" sz="1800" dirty="0"/>
              <a:t>(list):	#The while loop will print each element in the list</a:t>
            </a:r>
          </a:p>
          <a:p>
            <a:pPr indent="114300">
              <a:buFont typeface="Arial" charset="0"/>
              <a:buNone/>
              <a:defRPr/>
            </a:pPr>
            <a:r>
              <a:rPr lang="en-US" sz="1800" dirty="0"/>
              <a:t>    print list[</a:t>
            </a:r>
            <a:r>
              <a:rPr lang="en-US" sz="1800" dirty="0" err="1"/>
              <a:t>i</a:t>
            </a:r>
            <a:r>
              <a:rPr lang="en-US" sz="1800" dirty="0"/>
              <a:t>]		#Each element is reached by the index (the letter in the square bracket)</a:t>
            </a:r>
          </a:p>
          <a:p>
            <a:pPr indent="114300">
              <a:buFont typeface="Arial" charset="0"/>
              <a:buNone/>
              <a:defRPr/>
            </a:pPr>
            <a:r>
              <a:rPr lang="en-US" sz="1800" dirty="0"/>
              <a:t>    </a:t>
            </a:r>
            <a:r>
              <a:rPr lang="en-US" sz="1800" dirty="0" err="1"/>
              <a:t>i</a:t>
            </a:r>
            <a:r>
              <a:rPr lang="en-US" sz="1800" dirty="0"/>
              <a:t> = </a:t>
            </a:r>
            <a:r>
              <a:rPr lang="en-US" sz="1800" dirty="0" err="1"/>
              <a:t>i</a:t>
            </a:r>
            <a:r>
              <a:rPr lang="en-US" sz="1800" dirty="0"/>
              <a:t> + 1		 #Increase the variable </a:t>
            </a:r>
            <a:r>
              <a:rPr lang="en-US" sz="1800" dirty="0" err="1"/>
              <a:t>i</a:t>
            </a:r>
            <a:r>
              <a:rPr lang="en-US" sz="1800" dirty="0"/>
              <a:t> with 1 for every time the while loop runs.</a:t>
            </a:r>
          </a:p>
          <a:p>
            <a:pPr>
              <a:buFont typeface="Arial" charset="0"/>
              <a:buChar char="•"/>
              <a:defRPr/>
            </a:pPr>
            <a:endParaRPr lang="en-US" sz="18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8309F232-2023-4E81-0043-8D33678E8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3" y="228600"/>
            <a:ext cx="5791200" cy="609600"/>
          </a:xfrm>
        </p:spPr>
        <p:txBody>
          <a:bodyPr/>
          <a:lstStyle/>
          <a:p>
            <a:pPr algn="l"/>
            <a:r>
              <a:rPr lang="en-US" altLang="en-US" sz="2400">
                <a:solidFill>
                  <a:srgbClr val="FF0000"/>
                </a:solidFill>
              </a:rPr>
              <a:t>List In Python</a:t>
            </a:r>
          </a:p>
        </p:txBody>
      </p:sp>
      <p:grpSp>
        <p:nvGrpSpPr>
          <p:cNvPr id="51203" name="Group 3">
            <a:extLst>
              <a:ext uri="{FF2B5EF4-FFF2-40B4-BE49-F238E27FC236}">
                <a16:creationId xmlns:a16="http://schemas.microsoft.com/office/drawing/2014/main" id="{03AD8509-0B6C-547A-8ADC-B94E7FCFA670}"/>
              </a:ext>
            </a:extLst>
          </p:cNvPr>
          <p:cNvGrpSpPr>
            <a:grpSpLocks/>
          </p:cNvGrpSpPr>
          <p:nvPr/>
        </p:nvGrpSpPr>
        <p:grpSpPr bwMode="auto">
          <a:xfrm>
            <a:off x="1141413" y="914400"/>
            <a:ext cx="3505200" cy="1524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30DC1F3-44B8-B6ED-84B4-1F73CB2F024D}"/>
                </a:ext>
              </a:extLst>
            </p:cNvPr>
            <p:cNvCxnSpPr/>
            <p:nvPr/>
          </p:nvCxnSpPr>
          <p:spPr>
            <a:xfrm>
              <a:off x="307566" y="749299"/>
              <a:ext cx="3843799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1C72208-DCE8-E417-C4C2-A3977C0DCAE4}"/>
                </a:ext>
              </a:extLst>
            </p:cNvPr>
            <p:cNvSpPr/>
            <p:nvPr/>
          </p:nvSpPr>
          <p:spPr>
            <a:xfrm>
              <a:off x="261765" y="700096"/>
              <a:ext cx="77510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BD96684B-1B5C-5610-9453-BD247AF17256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532CBA-EBCB-1F7B-1C10-ADCC65DD05AB}"/>
              </a:ext>
            </a:extLst>
          </p:cNvPr>
          <p:cNvSpPr txBox="1"/>
          <p:nvPr/>
        </p:nvSpPr>
        <p:spPr>
          <a:xfrm>
            <a:off x="379413" y="1295400"/>
            <a:ext cx="11353800" cy="6778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 </a:t>
            </a:r>
          </a:p>
          <a:p>
            <a:pPr>
              <a:defRPr/>
            </a:pPr>
            <a:endParaRPr lang="en-US" u="sng" dirty="0">
              <a:latin typeface="+mj-lt"/>
              <a:cs typeface="Arial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4EB039F-8B2A-7884-B063-D14F7D57F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3" y="1143000"/>
            <a:ext cx="10969625" cy="52578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1800" b="1" dirty="0"/>
              <a:t>List Comprehensions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/>
              <a:t>List comprehensions provide a </a:t>
            </a:r>
            <a:r>
              <a:rPr lang="en-US" sz="1800" b="1" dirty="0">
                <a:solidFill>
                  <a:srgbClr val="7030A0"/>
                </a:solidFill>
              </a:rPr>
              <a:t>concise way </a:t>
            </a:r>
            <a:r>
              <a:rPr lang="en-US" sz="1800" dirty="0"/>
              <a:t>to create lists. 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/>
              <a:t> It consists of brackets containing an </a:t>
            </a:r>
            <a:r>
              <a:rPr lang="en-US" sz="1800" b="1" dirty="0">
                <a:solidFill>
                  <a:srgbClr val="7030A0"/>
                </a:solidFill>
              </a:rPr>
              <a:t>expression followed by a for clause</a:t>
            </a:r>
            <a:r>
              <a:rPr lang="en-US" sz="1800" dirty="0"/>
              <a:t>, then zero or more for or if clauses. 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/>
              <a:t>The expressions can be anything, meaning you can put in all kinds of objects in lists.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/>
              <a:t>The </a:t>
            </a:r>
            <a:r>
              <a:rPr lang="en-US" sz="1800" b="1" dirty="0">
                <a:solidFill>
                  <a:srgbClr val="7030A0"/>
                </a:solidFill>
              </a:rPr>
              <a:t>result will be a new list</a:t>
            </a:r>
            <a:r>
              <a:rPr lang="en-US" sz="1800" dirty="0"/>
              <a:t> resulting from evaluating the expression in the context of the for and if clauses which follow it. 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/>
              <a:t> The list comprehension </a:t>
            </a:r>
            <a:r>
              <a:rPr lang="en-US" sz="1800" b="1" dirty="0">
                <a:solidFill>
                  <a:srgbClr val="7030A0"/>
                </a:solidFill>
              </a:rPr>
              <a:t>always returns a result list</a:t>
            </a:r>
            <a:r>
              <a:rPr lang="en-US" sz="1800" dirty="0"/>
              <a:t>.</a:t>
            </a:r>
          </a:p>
          <a:p>
            <a:pPr>
              <a:buFont typeface="Arial" charset="0"/>
              <a:buChar char="•"/>
              <a:defRPr/>
            </a:pPr>
            <a:endParaRPr lang="en-US" sz="1100" dirty="0"/>
          </a:p>
          <a:p>
            <a:pPr>
              <a:buFont typeface="Arial" charset="0"/>
              <a:buChar char="•"/>
              <a:defRPr/>
            </a:pPr>
            <a:r>
              <a:rPr lang="en-US" sz="1800" b="1" dirty="0"/>
              <a:t>The basic syntax is</a:t>
            </a:r>
            <a:endParaRPr lang="en-US" sz="1800" dirty="0"/>
          </a:p>
          <a:p>
            <a:pPr>
              <a:buFont typeface="Arial" charset="0"/>
              <a:buChar char="•"/>
              <a:defRPr/>
            </a:pPr>
            <a:r>
              <a:rPr lang="en-US" sz="1800" dirty="0"/>
              <a:t>[ expression for item in list if conditional ]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/>
              <a:t>This is equivalent to:</a:t>
            </a:r>
          </a:p>
          <a:p>
            <a:pPr indent="122238">
              <a:buFont typeface="Arial" charset="0"/>
              <a:buNone/>
              <a:defRPr/>
            </a:pPr>
            <a:r>
              <a:rPr lang="en-US" sz="1800" dirty="0"/>
              <a:t>for item in list:</a:t>
            </a:r>
          </a:p>
          <a:p>
            <a:pPr indent="122238">
              <a:buFont typeface="Arial" charset="0"/>
              <a:buNone/>
              <a:defRPr/>
            </a:pPr>
            <a:r>
              <a:rPr lang="en-US" sz="1800" dirty="0"/>
              <a:t>    if conditional:</a:t>
            </a:r>
          </a:p>
          <a:p>
            <a:pPr indent="122238">
              <a:buFont typeface="Arial" charset="0"/>
              <a:buNone/>
              <a:defRPr/>
            </a:pPr>
            <a:r>
              <a:rPr lang="en-US" sz="1800" dirty="0"/>
              <a:t>        expression</a:t>
            </a:r>
          </a:p>
          <a:p>
            <a:pPr indent="122238">
              <a:buFont typeface="Arial" charset="0"/>
              <a:buNone/>
              <a:defRPr/>
            </a:pPr>
            <a:endParaRPr lang="en-US" sz="1100" dirty="0"/>
          </a:p>
          <a:p>
            <a:pPr>
              <a:buFont typeface="Arial" charset="0"/>
              <a:buChar char="•"/>
              <a:defRPr/>
            </a:pPr>
            <a:r>
              <a:rPr lang="en-US" sz="1800" dirty="0"/>
              <a:t>Which corresponds to: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/>
              <a:t>*result*  = [*transform*    *iteration*         *filter*     ]</a:t>
            </a:r>
          </a:p>
          <a:p>
            <a:pPr indent="122238">
              <a:buFont typeface="Arial" charset="0"/>
              <a:buNone/>
              <a:defRPr/>
            </a:pPr>
            <a:endParaRPr lang="en-US" sz="18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EDCEC1FC-1C33-1BF3-DC52-472FA7903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3" y="228600"/>
            <a:ext cx="5791200" cy="609600"/>
          </a:xfrm>
        </p:spPr>
        <p:txBody>
          <a:bodyPr/>
          <a:lstStyle/>
          <a:p>
            <a:pPr algn="l"/>
            <a:r>
              <a:rPr lang="en-US" altLang="en-US" sz="2400">
                <a:solidFill>
                  <a:srgbClr val="FF0000"/>
                </a:solidFill>
              </a:rPr>
              <a:t>List In Python</a:t>
            </a:r>
          </a:p>
        </p:txBody>
      </p:sp>
      <p:grpSp>
        <p:nvGrpSpPr>
          <p:cNvPr id="52227" name="Group 3">
            <a:extLst>
              <a:ext uri="{FF2B5EF4-FFF2-40B4-BE49-F238E27FC236}">
                <a16:creationId xmlns:a16="http://schemas.microsoft.com/office/drawing/2014/main" id="{C84C9014-0B38-8817-0A3D-1CDEB51D158B}"/>
              </a:ext>
            </a:extLst>
          </p:cNvPr>
          <p:cNvGrpSpPr>
            <a:grpSpLocks/>
          </p:cNvGrpSpPr>
          <p:nvPr/>
        </p:nvGrpSpPr>
        <p:grpSpPr bwMode="auto">
          <a:xfrm>
            <a:off x="1141413" y="914400"/>
            <a:ext cx="3505200" cy="1524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1F4772C-4F34-429F-81B9-EC5C0BC5B231}"/>
                </a:ext>
              </a:extLst>
            </p:cNvPr>
            <p:cNvCxnSpPr/>
            <p:nvPr/>
          </p:nvCxnSpPr>
          <p:spPr>
            <a:xfrm>
              <a:off x="307566" y="749299"/>
              <a:ext cx="3843799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8C1F95E-CAF6-D968-93BC-0298C1AA4585}"/>
                </a:ext>
              </a:extLst>
            </p:cNvPr>
            <p:cNvSpPr/>
            <p:nvPr/>
          </p:nvSpPr>
          <p:spPr>
            <a:xfrm>
              <a:off x="261765" y="700096"/>
              <a:ext cx="77510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90FACBC-151A-54EB-C388-AFECCC9AAA74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BB6285-B15B-627B-5E9A-A80955C19BE5}"/>
              </a:ext>
            </a:extLst>
          </p:cNvPr>
          <p:cNvSpPr txBox="1"/>
          <p:nvPr/>
        </p:nvSpPr>
        <p:spPr>
          <a:xfrm>
            <a:off x="379413" y="1295400"/>
            <a:ext cx="11353800" cy="6778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 </a:t>
            </a:r>
          </a:p>
          <a:p>
            <a:pPr>
              <a:defRPr/>
            </a:pPr>
            <a:endParaRPr lang="en-US" u="sng" dirty="0">
              <a:latin typeface="+mj-lt"/>
              <a:cs typeface="Arial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3AD205F-D95E-04EF-C4AF-65F5B0CA7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3" y="1143000"/>
            <a:ext cx="10969625" cy="52578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1800" b="1" dirty="0"/>
              <a:t>List Comprehensions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/>
              <a:t>Let's start easy by creating a simple list.</a:t>
            </a:r>
          </a:p>
          <a:p>
            <a:pPr>
              <a:buFont typeface="Arial" charset="0"/>
              <a:buNone/>
              <a:defRPr/>
            </a:pPr>
            <a:r>
              <a:rPr lang="en-US" sz="1800" dirty="0"/>
              <a:t>x = [</a:t>
            </a:r>
            <a:r>
              <a:rPr lang="en-US" sz="1800" dirty="0" err="1"/>
              <a:t>i</a:t>
            </a:r>
            <a:r>
              <a:rPr lang="en-US" sz="1800" dirty="0"/>
              <a:t> for </a:t>
            </a:r>
            <a:r>
              <a:rPr lang="en-US" sz="1800" dirty="0" err="1"/>
              <a:t>i</a:t>
            </a:r>
            <a:r>
              <a:rPr lang="en-US" sz="1800" dirty="0"/>
              <a:t> in range(10)]</a:t>
            </a:r>
          </a:p>
          <a:p>
            <a:pPr>
              <a:buFont typeface="Arial" charset="0"/>
              <a:buNone/>
              <a:defRPr/>
            </a:pPr>
            <a:r>
              <a:rPr lang="en-US" sz="1800" dirty="0"/>
              <a:t>print x</a:t>
            </a:r>
          </a:p>
          <a:p>
            <a:pPr>
              <a:buFont typeface="Arial" charset="0"/>
              <a:buChar char="•"/>
              <a:defRPr/>
            </a:pPr>
            <a:endParaRPr lang="en-US" sz="1800" dirty="0"/>
          </a:p>
          <a:p>
            <a:pPr>
              <a:buFont typeface="Arial" charset="0"/>
              <a:buChar char="•"/>
              <a:defRPr/>
            </a:pPr>
            <a:r>
              <a:rPr lang="en-US" sz="1800" dirty="0"/>
              <a:t># This will give the output:</a:t>
            </a:r>
          </a:p>
          <a:p>
            <a:pPr>
              <a:buFont typeface="Arial" charset="0"/>
              <a:buNone/>
              <a:defRPr/>
            </a:pPr>
            <a:r>
              <a:rPr lang="en-US" sz="1800" dirty="0"/>
              <a:t>[0, 1, 2, 3, 4, 5, 6, 7, 8, 9]</a:t>
            </a:r>
          </a:p>
          <a:p>
            <a:pPr indent="122238">
              <a:buFont typeface="Arial" charset="0"/>
              <a:buNone/>
              <a:defRPr/>
            </a:pPr>
            <a:endParaRPr lang="en-US" sz="1800" dirty="0"/>
          </a:p>
          <a:p>
            <a:pPr>
              <a:buFont typeface="Arial" charset="0"/>
              <a:buChar char="•"/>
              <a:defRPr/>
            </a:pPr>
            <a:r>
              <a:rPr lang="en-US" sz="1800" dirty="0"/>
              <a:t>If you used to do it like this:</a:t>
            </a:r>
          </a:p>
          <a:p>
            <a:pPr>
              <a:buFont typeface="Arial" charset="0"/>
              <a:buNone/>
              <a:defRPr/>
            </a:pPr>
            <a:r>
              <a:rPr lang="en-US" sz="1800" dirty="0" err="1"/>
              <a:t>new_list</a:t>
            </a:r>
            <a:r>
              <a:rPr lang="en-US" sz="1800" dirty="0"/>
              <a:t> = []</a:t>
            </a:r>
          </a:p>
          <a:p>
            <a:pPr>
              <a:buFont typeface="Arial" charset="0"/>
              <a:buNone/>
              <a:defRPr/>
            </a:pPr>
            <a:r>
              <a:rPr lang="en-US" sz="1800" dirty="0"/>
              <a:t>for </a:t>
            </a:r>
            <a:r>
              <a:rPr lang="en-US" sz="1800" dirty="0" err="1"/>
              <a:t>i</a:t>
            </a:r>
            <a:r>
              <a:rPr lang="en-US" sz="1800" dirty="0"/>
              <a:t> in </a:t>
            </a:r>
            <a:r>
              <a:rPr lang="en-US" sz="1800" dirty="0" err="1"/>
              <a:t>old_list</a:t>
            </a:r>
            <a:r>
              <a:rPr lang="en-US" sz="1800" dirty="0"/>
              <a:t>:</a:t>
            </a:r>
          </a:p>
          <a:p>
            <a:pPr>
              <a:buFont typeface="Arial" charset="0"/>
              <a:buNone/>
              <a:defRPr/>
            </a:pPr>
            <a:r>
              <a:rPr lang="en-US" sz="1800" dirty="0"/>
              <a:t>    if filter(</a:t>
            </a:r>
            <a:r>
              <a:rPr lang="en-US" sz="1800" dirty="0" err="1"/>
              <a:t>i</a:t>
            </a:r>
            <a:r>
              <a:rPr lang="en-US" sz="1800" dirty="0"/>
              <a:t>):</a:t>
            </a:r>
          </a:p>
          <a:p>
            <a:pPr>
              <a:buFont typeface="Arial" charset="0"/>
              <a:buNone/>
              <a:defRPr/>
            </a:pPr>
            <a:r>
              <a:rPr lang="en-US" sz="1800" dirty="0"/>
              <a:t>        </a:t>
            </a:r>
            <a:r>
              <a:rPr lang="en-US" sz="1800" dirty="0" err="1"/>
              <a:t>new_list.append</a:t>
            </a:r>
            <a:r>
              <a:rPr lang="en-US" sz="1800" dirty="0"/>
              <a:t>(expressions(</a:t>
            </a:r>
            <a:r>
              <a:rPr lang="en-US" sz="1800" dirty="0" err="1"/>
              <a:t>i</a:t>
            </a:r>
            <a:r>
              <a:rPr lang="en-US" sz="1800" dirty="0"/>
              <a:t>))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/>
              <a:t>You can obtain the same thing using list comprehension: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 err="1"/>
              <a:t>new_list</a:t>
            </a:r>
            <a:r>
              <a:rPr lang="en-US" sz="1800" dirty="0"/>
              <a:t> = [expression(</a:t>
            </a:r>
            <a:r>
              <a:rPr lang="en-US" sz="1800" dirty="0" err="1"/>
              <a:t>i</a:t>
            </a:r>
            <a:r>
              <a:rPr lang="en-US" sz="1800" dirty="0"/>
              <a:t>) for </a:t>
            </a:r>
            <a:r>
              <a:rPr lang="en-US" sz="1800" dirty="0" err="1"/>
              <a:t>i</a:t>
            </a:r>
            <a:r>
              <a:rPr lang="en-US" sz="1800" dirty="0"/>
              <a:t> in </a:t>
            </a:r>
            <a:r>
              <a:rPr lang="en-US" sz="1800" dirty="0" err="1"/>
              <a:t>old_list</a:t>
            </a:r>
            <a:r>
              <a:rPr lang="en-US" sz="1800" dirty="0"/>
              <a:t> if filter(</a:t>
            </a:r>
            <a:r>
              <a:rPr lang="en-US" sz="1800" dirty="0" err="1"/>
              <a:t>i</a:t>
            </a:r>
            <a:r>
              <a:rPr lang="en-US" sz="1800" dirty="0"/>
              <a:t>)]</a:t>
            </a:r>
          </a:p>
          <a:p>
            <a:pPr indent="122238">
              <a:buFont typeface="Arial" charset="0"/>
              <a:buNone/>
              <a:defRPr/>
            </a:pPr>
            <a:endParaRPr lang="en-US" sz="18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3DB45C30-8B2E-C6B4-DEEF-00DFF272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3" y="228600"/>
            <a:ext cx="5791200" cy="609600"/>
          </a:xfrm>
        </p:spPr>
        <p:txBody>
          <a:bodyPr/>
          <a:lstStyle/>
          <a:p>
            <a:pPr algn="l"/>
            <a:r>
              <a:rPr lang="en-US" altLang="en-US" sz="2400">
                <a:solidFill>
                  <a:srgbClr val="FF0000"/>
                </a:solidFill>
              </a:rPr>
              <a:t>List In Python</a:t>
            </a:r>
          </a:p>
        </p:txBody>
      </p:sp>
      <p:grpSp>
        <p:nvGrpSpPr>
          <p:cNvPr id="53251" name="Group 3">
            <a:extLst>
              <a:ext uri="{FF2B5EF4-FFF2-40B4-BE49-F238E27FC236}">
                <a16:creationId xmlns:a16="http://schemas.microsoft.com/office/drawing/2014/main" id="{BABA934F-0D9B-78E2-38DE-57F9D6072ACA}"/>
              </a:ext>
            </a:extLst>
          </p:cNvPr>
          <p:cNvGrpSpPr>
            <a:grpSpLocks/>
          </p:cNvGrpSpPr>
          <p:nvPr/>
        </p:nvGrpSpPr>
        <p:grpSpPr bwMode="auto">
          <a:xfrm>
            <a:off x="1141413" y="914400"/>
            <a:ext cx="3505200" cy="1524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9F77526-695B-068F-D716-DCFE010DA942}"/>
                </a:ext>
              </a:extLst>
            </p:cNvPr>
            <p:cNvCxnSpPr/>
            <p:nvPr/>
          </p:nvCxnSpPr>
          <p:spPr>
            <a:xfrm>
              <a:off x="307566" y="749299"/>
              <a:ext cx="3843799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9E482C1-F389-D20D-83B5-2CB45568287D}"/>
                </a:ext>
              </a:extLst>
            </p:cNvPr>
            <p:cNvSpPr/>
            <p:nvPr/>
          </p:nvSpPr>
          <p:spPr>
            <a:xfrm>
              <a:off x="261765" y="700096"/>
              <a:ext cx="77510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6740F67F-7A6F-3AAF-1F95-FB46C32A9BAD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992808-82FA-396D-322A-805F289B9841}"/>
              </a:ext>
            </a:extLst>
          </p:cNvPr>
          <p:cNvSpPr txBox="1"/>
          <p:nvPr/>
        </p:nvSpPr>
        <p:spPr>
          <a:xfrm>
            <a:off x="379413" y="1295400"/>
            <a:ext cx="11353800" cy="6778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 </a:t>
            </a:r>
          </a:p>
          <a:p>
            <a:pPr>
              <a:defRPr/>
            </a:pPr>
            <a:endParaRPr lang="en-US" u="sng" dirty="0">
              <a:latin typeface="+mj-lt"/>
              <a:cs typeface="Arial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2993FC-41A9-C6F4-6EF2-A3F4B2A49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3" y="1143000"/>
            <a:ext cx="10969625" cy="52578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2000" dirty="0"/>
              <a:t>Sample problems</a:t>
            </a:r>
          </a:p>
          <a:p>
            <a:pPr>
              <a:buFont typeface="Arial" charset="0"/>
              <a:buChar char="•"/>
              <a:defRPr/>
            </a:pPr>
            <a:r>
              <a:rPr lang="en-US" sz="2000" dirty="0"/>
              <a:t>Sort the given list of elements using bubble sort</a:t>
            </a:r>
          </a:p>
          <a:p>
            <a:pPr>
              <a:buFont typeface="Arial" charset="0"/>
              <a:buChar char="•"/>
              <a:defRPr/>
            </a:pPr>
            <a:r>
              <a:rPr lang="en-US" sz="2000" dirty="0"/>
              <a:t>Find the largest and smallest element from the list</a:t>
            </a:r>
          </a:p>
          <a:p>
            <a:pPr>
              <a:buFont typeface="Arial" charset="0"/>
              <a:buChar char="•"/>
              <a:defRPr/>
            </a:pPr>
            <a:r>
              <a:rPr lang="en-US" sz="2000" dirty="0"/>
              <a:t>Print the even no’s using list Comprehensions</a:t>
            </a:r>
          </a:p>
          <a:p>
            <a:pPr>
              <a:buFont typeface="Arial" charset="0"/>
              <a:buChar char="•"/>
              <a:defRPr/>
            </a:pPr>
            <a:r>
              <a:rPr lang="en-US" sz="2000" dirty="0"/>
              <a:t>Delete elements whose indexed is multiple of 3 from a given list of 20 elements</a:t>
            </a:r>
          </a:p>
          <a:p>
            <a:pPr indent="122238">
              <a:buFont typeface="Arial" charset="0"/>
              <a:buNone/>
              <a:defRPr/>
            </a:pPr>
            <a:endParaRPr lang="en-US" sz="18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3F5DF9AB-06ED-D54D-369B-1577ED27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3" y="228600"/>
            <a:ext cx="5791200" cy="609600"/>
          </a:xfrm>
        </p:spPr>
        <p:txBody>
          <a:bodyPr/>
          <a:lstStyle/>
          <a:p>
            <a:pPr algn="l"/>
            <a:r>
              <a:rPr lang="en-IN" altLang="en-US" sz="2800" b="1">
                <a:solidFill>
                  <a:srgbClr val="0070C0"/>
                </a:solidFill>
              </a:rPr>
              <a:t>bytes Data type</a:t>
            </a:r>
            <a:endParaRPr lang="en-US" altLang="en-US" sz="2800">
              <a:solidFill>
                <a:srgbClr val="0070C0"/>
              </a:solidFill>
            </a:endParaRPr>
          </a:p>
        </p:txBody>
      </p:sp>
      <p:grpSp>
        <p:nvGrpSpPr>
          <p:cNvPr id="54275" name="Group 3">
            <a:extLst>
              <a:ext uri="{FF2B5EF4-FFF2-40B4-BE49-F238E27FC236}">
                <a16:creationId xmlns:a16="http://schemas.microsoft.com/office/drawing/2014/main" id="{8E38A6F2-71F4-C3FA-79A3-D4A04D7E2748}"/>
              </a:ext>
            </a:extLst>
          </p:cNvPr>
          <p:cNvGrpSpPr>
            <a:grpSpLocks/>
          </p:cNvGrpSpPr>
          <p:nvPr/>
        </p:nvGrpSpPr>
        <p:grpSpPr bwMode="auto">
          <a:xfrm>
            <a:off x="1141413" y="914400"/>
            <a:ext cx="3505200" cy="1524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ED457FC-91F2-580B-EA3B-E8C9C16D67BC}"/>
                </a:ext>
              </a:extLst>
            </p:cNvPr>
            <p:cNvCxnSpPr/>
            <p:nvPr/>
          </p:nvCxnSpPr>
          <p:spPr>
            <a:xfrm>
              <a:off x="307566" y="749299"/>
              <a:ext cx="3843799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F1FDB97-C7C4-0DBC-97EE-6C1B5FA8D559}"/>
                </a:ext>
              </a:extLst>
            </p:cNvPr>
            <p:cNvSpPr/>
            <p:nvPr/>
          </p:nvSpPr>
          <p:spPr>
            <a:xfrm>
              <a:off x="261765" y="700096"/>
              <a:ext cx="77510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D2CC861-BCB6-1018-69C6-D222DDCCFE87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753942-44B4-73A2-3FB4-B9C0FD595FAC}"/>
              </a:ext>
            </a:extLst>
          </p:cNvPr>
          <p:cNvSpPr txBox="1"/>
          <p:nvPr/>
        </p:nvSpPr>
        <p:spPr>
          <a:xfrm>
            <a:off x="379413" y="1295400"/>
            <a:ext cx="11353800" cy="6778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 </a:t>
            </a:r>
          </a:p>
          <a:p>
            <a:pPr>
              <a:defRPr/>
            </a:pPr>
            <a:endParaRPr lang="en-US" u="sng" dirty="0">
              <a:latin typeface="+mj-lt"/>
              <a:cs typeface="Arial" charset="0"/>
            </a:endParaRPr>
          </a:p>
        </p:txBody>
      </p:sp>
      <p:sp>
        <p:nvSpPr>
          <p:cNvPr id="61446" name="Content Placeholder 8">
            <a:extLst>
              <a:ext uri="{FF2B5EF4-FFF2-40B4-BE49-F238E27FC236}">
                <a16:creationId xmlns:a16="http://schemas.microsoft.com/office/drawing/2014/main" id="{6992B022-C30B-7DA6-87AC-28D5A1F77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371600"/>
            <a:ext cx="5867400" cy="4953000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pPr marL="177800" indent="-177800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IN" sz="1600" dirty="0"/>
              <a:t>The byte </a:t>
            </a:r>
            <a:r>
              <a:rPr lang="en-IN" sz="1600" dirty="0" err="1"/>
              <a:t>datatype</a:t>
            </a:r>
            <a:r>
              <a:rPr lang="en-IN" sz="1600" dirty="0"/>
              <a:t> represents a group of byte numbers just like an array does.</a:t>
            </a:r>
          </a:p>
          <a:p>
            <a:pPr marL="177800" indent="-177800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IN" sz="1600" dirty="0"/>
              <a:t> A byte number is any position </a:t>
            </a:r>
            <a:r>
              <a:rPr lang="en-IN" sz="1600" b="1" dirty="0">
                <a:solidFill>
                  <a:srgbClr val="7030A0"/>
                </a:solidFill>
              </a:rPr>
              <a:t>integer from 0 to 255(inclusive</a:t>
            </a:r>
            <a:r>
              <a:rPr lang="en-IN" sz="1600" dirty="0"/>
              <a:t>). </a:t>
            </a:r>
          </a:p>
          <a:p>
            <a:pPr marL="177800" indent="-177800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IN" sz="1600" dirty="0"/>
              <a:t>byte array can store numbers in the range from 0 to 255 and it </a:t>
            </a:r>
            <a:r>
              <a:rPr lang="en-IN" sz="1600" b="1" dirty="0">
                <a:solidFill>
                  <a:srgbClr val="7030A0"/>
                </a:solidFill>
              </a:rPr>
              <a:t>cannot store negative numbers</a:t>
            </a:r>
            <a:r>
              <a:rPr lang="en-IN" sz="1600" dirty="0"/>
              <a:t>.</a:t>
            </a:r>
          </a:p>
          <a:p>
            <a:pPr marL="177800" indent="-177800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IN" sz="1600" dirty="0"/>
              <a:t>elements = [10,20,0,40,15] 	#this is a list of byte numbers</a:t>
            </a:r>
            <a:endParaRPr lang="en-US" sz="1600" dirty="0"/>
          </a:p>
          <a:p>
            <a:pPr marL="177800" indent="-177800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IN" sz="1600" dirty="0"/>
              <a:t>x  = bytes(elements)  	# convert the list into bytes array</a:t>
            </a:r>
            <a:endParaRPr lang="en-US" sz="1600" dirty="0"/>
          </a:p>
          <a:p>
            <a:pPr marL="177800" indent="-177800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IN" sz="1600" dirty="0"/>
              <a:t>print(x[0]) 		 #display 0th element, </a:t>
            </a:r>
            <a:r>
              <a:rPr lang="en-IN" sz="1600" dirty="0" err="1"/>
              <a:t>i.e</a:t>
            </a:r>
            <a:r>
              <a:rPr lang="en-IN" sz="1600" dirty="0"/>
              <a:t> 10</a:t>
            </a:r>
            <a:endParaRPr lang="en-US" sz="1600" dirty="0"/>
          </a:p>
          <a:p>
            <a:pPr marL="177800" indent="-177800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IN" sz="1600" dirty="0"/>
              <a:t>We 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cannot modify or edit any element in the bytes type array</a:t>
            </a:r>
            <a:r>
              <a:rPr lang="en-IN" sz="1600" dirty="0"/>
              <a:t>. </a:t>
            </a:r>
          </a:p>
          <a:p>
            <a:pPr marL="177800" indent="-177800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IN" sz="1600" dirty="0"/>
              <a:t>For example, x[0] = 55 </a:t>
            </a:r>
            <a:r>
              <a:rPr lang="en-IN" sz="1600" dirty="0">
                <a:solidFill>
                  <a:srgbClr val="FF0000"/>
                </a:solidFill>
              </a:rPr>
              <a:t>gives an error. </a:t>
            </a:r>
          </a:p>
          <a:p>
            <a:pPr marL="177800" indent="-177800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IN" sz="1600" dirty="0"/>
              <a:t>Here we are trying to replace 0</a:t>
            </a:r>
            <a:r>
              <a:rPr lang="en-IN" sz="1600" baseline="30000" dirty="0"/>
              <a:t>th</a:t>
            </a:r>
            <a:r>
              <a:rPr lang="en-IN" sz="1600" dirty="0"/>
              <a:t> element (</a:t>
            </a:r>
            <a:r>
              <a:rPr lang="en-IN" sz="1600" dirty="0" err="1"/>
              <a:t>i.e</a:t>
            </a:r>
            <a:r>
              <a:rPr lang="en-IN" sz="1600" dirty="0"/>
              <a:t> 10) by 55 which is not allowed.</a:t>
            </a:r>
            <a:endParaRPr lang="en-US" sz="1600" dirty="0"/>
          </a:p>
          <a:p>
            <a:pPr>
              <a:buFont typeface="Arial" charset="0"/>
              <a:buChar char="•"/>
              <a:defRPr/>
            </a:pPr>
            <a:endParaRPr lang="en-US" dirty="0"/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DD2635-E141-672D-24B1-E2B40BEE6690}"/>
              </a:ext>
            </a:extLst>
          </p:cNvPr>
          <p:cNvSpPr txBox="1">
            <a:spLocks/>
          </p:cNvSpPr>
          <p:nvPr/>
        </p:nvSpPr>
        <p:spPr bwMode="auto">
          <a:xfrm>
            <a:off x="6323013" y="1371600"/>
            <a:ext cx="5486400" cy="4876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IN" dirty="0">
                <a:latin typeface="+mn-lt"/>
                <a:cs typeface="+mn-cs"/>
              </a:rPr>
              <a:t>A python program to create a byte type array, read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IN" dirty="0">
                <a:latin typeface="+mn-lt"/>
                <a:cs typeface="+mn-cs"/>
              </a:rPr>
              <a:t>and display the elements of the array:</a:t>
            </a:r>
            <a:endParaRPr lang="en-US" dirty="0"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IN" dirty="0">
                <a:latin typeface="+mn-lt"/>
                <a:cs typeface="+mn-cs"/>
              </a:rPr>
              <a:t>	#program to understand bytes type array</a:t>
            </a:r>
            <a:endParaRPr lang="en-US" dirty="0">
              <a:latin typeface="+mn-lt"/>
              <a:cs typeface="+mn-cs"/>
            </a:endParaRPr>
          </a:p>
          <a:p>
            <a:pPr marL="342900" indent="55563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IN" dirty="0">
                <a:latin typeface="+mn-lt"/>
                <a:cs typeface="+mn-cs"/>
              </a:rPr>
              <a:t>#create a list of byte numbers</a:t>
            </a:r>
            <a:endParaRPr lang="en-US" dirty="0">
              <a:latin typeface="+mn-lt"/>
              <a:cs typeface="+mn-cs"/>
            </a:endParaRPr>
          </a:p>
          <a:p>
            <a:pPr marL="342900" indent="55563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IN" dirty="0">
                <a:latin typeface="+mn-lt"/>
                <a:cs typeface="+mn-cs"/>
              </a:rPr>
              <a:t>elements = [10,20,0,40,15]</a:t>
            </a:r>
            <a:endParaRPr lang="en-US" dirty="0">
              <a:latin typeface="+mn-lt"/>
              <a:cs typeface="+mn-cs"/>
            </a:endParaRPr>
          </a:p>
          <a:p>
            <a:pPr marL="342900" indent="55563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IN" dirty="0">
                <a:latin typeface="+mn-lt"/>
                <a:cs typeface="+mn-cs"/>
              </a:rPr>
              <a:t>#convert  the list into bytes type array</a:t>
            </a:r>
            <a:endParaRPr lang="en-US" dirty="0">
              <a:latin typeface="+mn-lt"/>
              <a:cs typeface="+mn-cs"/>
            </a:endParaRPr>
          </a:p>
          <a:p>
            <a:pPr marL="342900" indent="55563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IN" dirty="0">
                <a:latin typeface="+mn-lt"/>
                <a:cs typeface="+mn-cs"/>
              </a:rPr>
              <a:t>x = bytes(elements)</a:t>
            </a:r>
            <a:endParaRPr lang="en-US" dirty="0">
              <a:latin typeface="+mn-lt"/>
              <a:cs typeface="+mn-cs"/>
            </a:endParaRPr>
          </a:p>
          <a:p>
            <a:pPr marL="342900" indent="55563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IN" dirty="0">
                <a:latin typeface="+mn-lt"/>
                <a:cs typeface="+mn-cs"/>
              </a:rPr>
              <a:t># retrieve elements from x using for loop and display</a:t>
            </a:r>
            <a:endParaRPr lang="en-US" dirty="0">
              <a:latin typeface="+mn-lt"/>
              <a:cs typeface="+mn-cs"/>
            </a:endParaRPr>
          </a:p>
          <a:p>
            <a:pPr marL="342900" indent="55563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IN" dirty="0">
                <a:latin typeface="+mn-lt"/>
                <a:cs typeface="+mn-cs"/>
              </a:rPr>
              <a:t>for </a:t>
            </a:r>
            <a:r>
              <a:rPr lang="en-IN" dirty="0" err="1">
                <a:latin typeface="+mn-lt"/>
                <a:cs typeface="+mn-cs"/>
              </a:rPr>
              <a:t>i</a:t>
            </a:r>
            <a:r>
              <a:rPr lang="en-IN" dirty="0">
                <a:latin typeface="+mn-lt"/>
                <a:cs typeface="+mn-cs"/>
              </a:rPr>
              <a:t> in x:</a:t>
            </a:r>
            <a:endParaRPr lang="en-US" dirty="0">
              <a:latin typeface="+mn-lt"/>
              <a:cs typeface="+mn-cs"/>
            </a:endParaRPr>
          </a:p>
          <a:p>
            <a:pPr marL="342900" indent="55563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IN" dirty="0">
                <a:latin typeface="+mn-lt"/>
                <a:cs typeface="+mn-cs"/>
              </a:rPr>
              <a:t>    print(</a:t>
            </a:r>
            <a:r>
              <a:rPr lang="en-IN" dirty="0" err="1">
                <a:latin typeface="+mn-lt"/>
                <a:cs typeface="+mn-cs"/>
              </a:rPr>
              <a:t>i</a:t>
            </a:r>
            <a:r>
              <a:rPr lang="en-IN" dirty="0">
                <a:latin typeface="+mn-lt"/>
                <a:cs typeface="+mn-cs"/>
              </a:rPr>
              <a:t>)</a:t>
            </a:r>
          </a:p>
          <a:p>
            <a:pPr>
              <a:defRPr/>
            </a:pPr>
            <a:endParaRPr lang="en-IN" sz="1200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en-IN" sz="1200" b="1" dirty="0">
                <a:latin typeface="+mj-lt"/>
                <a:cs typeface="Arial" charset="0"/>
              </a:rPr>
              <a:t>output:</a:t>
            </a:r>
            <a:endParaRPr lang="en-US" sz="1200" b="1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en-IN" sz="1200" dirty="0">
                <a:latin typeface="+mj-lt"/>
                <a:cs typeface="Arial" charset="0"/>
              </a:rPr>
              <a:t>c:\&gt;python bytes.py</a:t>
            </a:r>
            <a:endParaRPr lang="en-US" sz="1200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en-IN" sz="1200" dirty="0">
                <a:latin typeface="+mj-lt"/>
                <a:cs typeface="Arial" charset="0"/>
              </a:rPr>
              <a:t>10</a:t>
            </a:r>
            <a:endParaRPr lang="en-US" sz="1200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en-IN" sz="1200" dirty="0">
                <a:latin typeface="+mj-lt"/>
                <a:cs typeface="Arial" charset="0"/>
              </a:rPr>
              <a:t>20</a:t>
            </a:r>
            <a:endParaRPr lang="en-US" sz="1200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en-IN" sz="1200" dirty="0">
                <a:latin typeface="+mj-lt"/>
                <a:cs typeface="Arial" charset="0"/>
              </a:rPr>
              <a:t>0</a:t>
            </a:r>
            <a:endParaRPr lang="en-US" sz="1200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en-IN" sz="1200" dirty="0">
                <a:latin typeface="+mj-lt"/>
                <a:cs typeface="Arial" charset="0"/>
              </a:rPr>
              <a:t>40</a:t>
            </a:r>
            <a:endParaRPr lang="en-US" sz="1200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en-IN" sz="1200" dirty="0">
                <a:latin typeface="+mj-lt"/>
                <a:cs typeface="Arial" charset="0"/>
              </a:rPr>
              <a:t>15</a:t>
            </a:r>
            <a:endParaRPr lang="en-US" sz="1200" dirty="0">
              <a:latin typeface="+mj-lt"/>
              <a:cs typeface="Arial" charset="0"/>
            </a:endParaRPr>
          </a:p>
          <a:p>
            <a:pPr marL="342900" indent="55563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en-US" dirty="0"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 dirty="0"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3A45A95C-BF57-5DB6-FBF3-55720A4CF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5180013" cy="609600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Comments  and </a:t>
            </a:r>
            <a:r>
              <a:rPr lang="en-US" altLang="en-US" sz="2800">
                <a:solidFill>
                  <a:srgbClr val="FF0000"/>
                </a:solidFill>
              </a:rPr>
              <a:t>Docstrings</a:t>
            </a:r>
            <a:endParaRPr lang="en-US" altLang="en-US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087C34BF-DE4F-E8C8-9B70-4DFE05F97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19200"/>
            <a:ext cx="11506200" cy="5181600"/>
          </a:xfrm>
        </p:spPr>
        <p:txBody>
          <a:bodyPr/>
          <a:lstStyle/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altLang="en-US" sz="7200" b="1"/>
          </a:p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altLang="en-US" sz="7200"/>
          </a:p>
          <a:p>
            <a:pPr eaLnBrk="1" hangingPunct="1"/>
            <a:endParaRPr lang="en-US" altLang="en-US"/>
          </a:p>
        </p:txBody>
      </p:sp>
      <p:grpSp>
        <p:nvGrpSpPr>
          <p:cNvPr id="9220" name="Group 3">
            <a:extLst>
              <a:ext uri="{FF2B5EF4-FFF2-40B4-BE49-F238E27FC236}">
                <a16:creationId xmlns:a16="http://schemas.microsoft.com/office/drawing/2014/main" id="{8451FC50-869D-3B81-7992-9F734F217E6F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914400"/>
            <a:ext cx="4038600" cy="1524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EB393C1-638B-F75F-DC7C-BE4A44DCB415}"/>
                </a:ext>
              </a:extLst>
            </p:cNvPr>
            <p:cNvCxnSpPr/>
            <p:nvPr/>
          </p:nvCxnSpPr>
          <p:spPr>
            <a:xfrm>
              <a:off x="307633" y="748274"/>
              <a:ext cx="3843732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66DDE3B-B303-F285-A10F-D01FA5D2B334}"/>
                </a:ext>
              </a:extLst>
            </p:cNvPr>
            <p:cNvSpPr/>
            <p:nvPr/>
          </p:nvSpPr>
          <p:spPr>
            <a:xfrm>
              <a:off x="261765" y="700096"/>
              <a:ext cx="76447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8076B8B-CB6E-CB8D-CC4E-77FAE3A6FD80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153FCD-6D9C-F35A-B70A-1B7C9B777A7F}"/>
              </a:ext>
            </a:extLst>
          </p:cNvPr>
          <p:cNvSpPr txBox="1"/>
          <p:nvPr/>
        </p:nvSpPr>
        <p:spPr>
          <a:xfrm>
            <a:off x="379413" y="1371600"/>
            <a:ext cx="11201400" cy="56943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n-lt"/>
                <a:cs typeface="+mn-cs"/>
              </a:rPr>
              <a:t>Comments are generally used for the following purposes:</a:t>
            </a:r>
            <a:endParaRPr lang="en-US" sz="2400" dirty="0">
              <a:latin typeface="+mn-lt"/>
              <a:cs typeface="+mn-cs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  <a:cs typeface="+mn-cs"/>
              </a:rPr>
              <a:t>Code Readability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  <a:cs typeface="+mn-cs"/>
              </a:rPr>
              <a:t>Explanation of the code or Metadata of the project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  <a:cs typeface="+mn-cs"/>
              </a:rPr>
              <a:t>Prevent execution of code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  <a:cs typeface="+mn-cs"/>
              </a:rPr>
              <a:t>To include resources</a:t>
            </a:r>
          </a:p>
          <a:p>
            <a:pPr lvl="1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n-lt"/>
                <a:cs typeface="+mn-cs"/>
              </a:rPr>
              <a:t>Types of comments</a:t>
            </a: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0070C0"/>
                </a:solidFill>
                <a:latin typeface="+mn-lt"/>
                <a:cs typeface="+mn-cs"/>
              </a:rPr>
              <a:t>Single Line Comments</a:t>
            </a:r>
            <a:r>
              <a:rPr lang="en-US" sz="2400" dirty="0">
                <a:latin typeface="+mn-lt"/>
                <a:cs typeface="+mn-cs"/>
              </a:rPr>
              <a:t>:  #</a:t>
            </a:r>
          </a:p>
          <a:p>
            <a:pPr lvl="2" indent="-4572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0070C0"/>
                </a:solidFill>
                <a:latin typeface="+mn-lt"/>
                <a:cs typeface="+mn-cs"/>
              </a:rPr>
              <a:t>Multi-Line Comments</a:t>
            </a:r>
            <a:r>
              <a:rPr lang="en-US" sz="2400" dirty="0">
                <a:latin typeface="+mn-lt"/>
                <a:cs typeface="+mn-cs"/>
              </a:rPr>
              <a:t>:  text enclosed in a delimiter (""") on each end of the comment</a:t>
            </a:r>
          </a:p>
          <a:p>
            <a:pPr lvl="1" indent="-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  <a:cs typeface="+mn-cs"/>
              </a:rPr>
              <a:t>""" </a:t>
            </a:r>
            <a:endParaRPr lang="en-US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  <a:cs typeface="+mn-cs"/>
              </a:rPr>
              <a:t>This would be a multiline comment in Python that </a:t>
            </a:r>
            <a:endParaRPr lang="en-US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  <a:cs typeface="+mn-cs"/>
              </a:rPr>
              <a:t>spans several lines and describes comments. </a:t>
            </a:r>
            <a:endParaRPr lang="en-US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  <a:cs typeface="+mn-cs"/>
              </a:rPr>
              <a:t>"""</a:t>
            </a:r>
            <a:endParaRPr lang="en-US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  <a:cs typeface="+mn-cs"/>
              </a:rPr>
              <a:t>print("Hello") 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E5AFEEBE-15A1-BEFC-8D60-1E544A43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3" y="228600"/>
            <a:ext cx="5791200" cy="609600"/>
          </a:xfrm>
        </p:spPr>
        <p:txBody>
          <a:bodyPr/>
          <a:lstStyle/>
          <a:p>
            <a:pPr algn="l"/>
            <a:r>
              <a:rPr lang="en-IN" altLang="en-US" sz="2800" b="1">
                <a:solidFill>
                  <a:srgbClr val="C00000"/>
                </a:solidFill>
              </a:rPr>
              <a:t>Byte array Data type</a:t>
            </a:r>
            <a:endParaRPr lang="en-US" altLang="en-US" sz="2800">
              <a:solidFill>
                <a:srgbClr val="C00000"/>
              </a:solidFill>
            </a:endParaRPr>
          </a:p>
        </p:txBody>
      </p:sp>
      <p:grpSp>
        <p:nvGrpSpPr>
          <p:cNvPr id="55299" name="Group 3">
            <a:extLst>
              <a:ext uri="{FF2B5EF4-FFF2-40B4-BE49-F238E27FC236}">
                <a16:creationId xmlns:a16="http://schemas.microsoft.com/office/drawing/2014/main" id="{B867FCFE-8A17-0A0F-DB19-F11E5B8A3FFE}"/>
              </a:ext>
            </a:extLst>
          </p:cNvPr>
          <p:cNvGrpSpPr>
            <a:grpSpLocks/>
          </p:cNvGrpSpPr>
          <p:nvPr/>
        </p:nvGrpSpPr>
        <p:grpSpPr bwMode="auto">
          <a:xfrm>
            <a:off x="1141413" y="914400"/>
            <a:ext cx="3505200" cy="1524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5E62E49-A504-39A3-6224-8FE3D14D1C72}"/>
                </a:ext>
              </a:extLst>
            </p:cNvPr>
            <p:cNvCxnSpPr/>
            <p:nvPr/>
          </p:nvCxnSpPr>
          <p:spPr>
            <a:xfrm>
              <a:off x="307566" y="749299"/>
              <a:ext cx="3843799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B71B671-8C9C-1D8A-FFBA-E26007FC0147}"/>
                </a:ext>
              </a:extLst>
            </p:cNvPr>
            <p:cNvSpPr/>
            <p:nvPr/>
          </p:nvSpPr>
          <p:spPr>
            <a:xfrm>
              <a:off x="261765" y="700096"/>
              <a:ext cx="77510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CB42906-1F3F-8FB0-AC98-D1C1A1E166EA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615C77-EEF2-3E56-E51A-857C6790A3D7}"/>
              </a:ext>
            </a:extLst>
          </p:cNvPr>
          <p:cNvSpPr txBox="1"/>
          <p:nvPr/>
        </p:nvSpPr>
        <p:spPr>
          <a:xfrm>
            <a:off x="379413" y="1295400"/>
            <a:ext cx="11353800" cy="6778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 </a:t>
            </a:r>
          </a:p>
          <a:p>
            <a:pPr>
              <a:defRPr/>
            </a:pPr>
            <a:endParaRPr lang="en-US" u="sng" dirty="0">
              <a:latin typeface="+mj-lt"/>
              <a:cs typeface="Arial" charset="0"/>
            </a:endParaRPr>
          </a:p>
        </p:txBody>
      </p:sp>
      <p:sp>
        <p:nvSpPr>
          <p:cNvPr id="55302" name="Content Placeholder 8">
            <a:extLst>
              <a:ext uri="{FF2B5EF4-FFF2-40B4-BE49-F238E27FC236}">
                <a16:creationId xmlns:a16="http://schemas.microsoft.com/office/drawing/2014/main" id="{99E39806-56D2-CCF6-40DC-F25EBA8BA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3" y="1295400"/>
            <a:ext cx="10969625" cy="4525963"/>
          </a:xfrm>
        </p:spPr>
        <p:txBody>
          <a:bodyPr/>
          <a:lstStyle/>
          <a:p>
            <a:r>
              <a:rPr lang="en-IN" altLang="en-US" sz="2000"/>
              <a:t>The bytearray datatype is similar to byte datatype. </a:t>
            </a:r>
          </a:p>
          <a:p>
            <a:r>
              <a:rPr lang="en-IN" altLang="en-US" sz="2000"/>
              <a:t>The difference is that the byte type array cannot be modified but the bytearray type array </a:t>
            </a:r>
            <a:r>
              <a:rPr lang="en-IN" altLang="en-US" sz="2000" b="1">
                <a:solidFill>
                  <a:srgbClr val="7030A0"/>
                </a:solidFill>
              </a:rPr>
              <a:t>can be modified</a:t>
            </a:r>
            <a:r>
              <a:rPr lang="en-IN" altLang="en-US" sz="2000"/>
              <a:t>. </a:t>
            </a:r>
          </a:p>
          <a:p>
            <a:r>
              <a:rPr lang="en-IN" altLang="en-US" sz="2000"/>
              <a:t>It means an element or all the elements of the bytearray type can be modified. </a:t>
            </a:r>
          </a:p>
          <a:p>
            <a:r>
              <a:rPr lang="en-IN" altLang="en-US" sz="2000"/>
              <a:t>To create a bytearray type array, we can use the function bytearray.</a:t>
            </a:r>
          </a:p>
          <a:p>
            <a:r>
              <a:rPr lang="en-IN" altLang="en-US" sz="2000"/>
              <a:t>elements = [10,20,0,40,15] #this is a list of byte numbers</a:t>
            </a:r>
            <a:endParaRPr lang="en-US" altLang="en-US" sz="2000"/>
          </a:p>
          <a:p>
            <a:r>
              <a:rPr lang="en-IN" altLang="en-US" sz="2000"/>
              <a:t>x = bytearrays(elements)	 #convert the list into bytearray type array</a:t>
            </a:r>
            <a:endParaRPr lang="en-US" altLang="en-US" sz="2000"/>
          </a:p>
          <a:p>
            <a:r>
              <a:rPr lang="en-IN" altLang="en-US" sz="2000"/>
              <a:t>print(x[0])			 #display 0th element, i.e 10</a:t>
            </a:r>
            <a:endParaRPr lang="en-US" altLang="en-US" sz="2000"/>
          </a:p>
          <a:p>
            <a:r>
              <a:rPr lang="en-IN" altLang="en-US" sz="2000"/>
              <a:t>We can modify or edit the elements of the bytearray .</a:t>
            </a:r>
            <a:endParaRPr lang="en-US" altLang="en-US" sz="2000"/>
          </a:p>
          <a:p>
            <a:r>
              <a:rPr lang="en-IN" altLang="en-US" sz="2000"/>
              <a:t>x[0] = 88			 #replace 0th element by 88</a:t>
            </a:r>
            <a:endParaRPr lang="en-US" altLang="en-US" sz="2000"/>
          </a:p>
          <a:p>
            <a:r>
              <a:rPr lang="en-IN" altLang="en-US" sz="2000"/>
              <a:t>x[1] = 99			 #replace 1st element by 99</a:t>
            </a:r>
            <a:endParaRPr lang="en-US" altLang="en-US" sz="2000"/>
          </a:p>
          <a:p>
            <a:endParaRPr lang="en-US" altLang="en-US" sz="2000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E9B3DF28-7A6C-1B14-6DDB-90379DAF6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3" y="228600"/>
            <a:ext cx="5791200" cy="609600"/>
          </a:xfrm>
        </p:spPr>
        <p:txBody>
          <a:bodyPr/>
          <a:lstStyle/>
          <a:p>
            <a:pPr algn="l"/>
            <a:r>
              <a:rPr lang="en-IN" altLang="en-US" sz="2800" b="1">
                <a:solidFill>
                  <a:srgbClr val="C00000"/>
                </a:solidFill>
              </a:rPr>
              <a:t>Byte array Data type</a:t>
            </a:r>
            <a:endParaRPr lang="en-US" altLang="en-US" sz="2800">
              <a:solidFill>
                <a:srgbClr val="C00000"/>
              </a:solidFill>
            </a:endParaRPr>
          </a:p>
        </p:txBody>
      </p:sp>
      <p:grpSp>
        <p:nvGrpSpPr>
          <p:cNvPr id="56323" name="Group 3">
            <a:extLst>
              <a:ext uri="{FF2B5EF4-FFF2-40B4-BE49-F238E27FC236}">
                <a16:creationId xmlns:a16="http://schemas.microsoft.com/office/drawing/2014/main" id="{C1ABDD38-91C7-68B1-2A7A-57849F1BDF75}"/>
              </a:ext>
            </a:extLst>
          </p:cNvPr>
          <p:cNvGrpSpPr>
            <a:grpSpLocks/>
          </p:cNvGrpSpPr>
          <p:nvPr/>
        </p:nvGrpSpPr>
        <p:grpSpPr bwMode="auto">
          <a:xfrm>
            <a:off x="1141413" y="914400"/>
            <a:ext cx="3505200" cy="1524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54B194A-68CF-C3DA-C779-7EEE38D070E8}"/>
                </a:ext>
              </a:extLst>
            </p:cNvPr>
            <p:cNvCxnSpPr/>
            <p:nvPr/>
          </p:nvCxnSpPr>
          <p:spPr>
            <a:xfrm>
              <a:off x="307566" y="749299"/>
              <a:ext cx="3843799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C8EAFC0-10CF-EB17-C62E-9BD2A31D8C7A}"/>
                </a:ext>
              </a:extLst>
            </p:cNvPr>
            <p:cNvSpPr/>
            <p:nvPr/>
          </p:nvSpPr>
          <p:spPr>
            <a:xfrm>
              <a:off x="261765" y="700096"/>
              <a:ext cx="77510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45B1C95-D591-B680-9B86-D370C1D91F48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1279E4-1E3F-A17B-FA58-8F956E9DD838}"/>
              </a:ext>
            </a:extLst>
          </p:cNvPr>
          <p:cNvSpPr txBox="1"/>
          <p:nvPr/>
        </p:nvSpPr>
        <p:spPr>
          <a:xfrm>
            <a:off x="379413" y="1295400"/>
            <a:ext cx="11353800" cy="6778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 </a:t>
            </a:r>
          </a:p>
          <a:p>
            <a:pPr>
              <a:defRPr/>
            </a:pPr>
            <a:endParaRPr lang="en-US" u="sng" dirty="0">
              <a:latin typeface="+mj-lt"/>
              <a:cs typeface="Arial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EF69339-1C57-7576-2181-9A2F10517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3" y="1295400"/>
            <a:ext cx="10969625" cy="452596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IN" sz="2000" dirty="0"/>
              <a:t>A python program to create a </a:t>
            </a:r>
            <a:r>
              <a:rPr lang="en-IN" sz="2000" dirty="0" err="1"/>
              <a:t>bytearray</a:t>
            </a:r>
            <a:r>
              <a:rPr lang="en-IN" sz="2000" dirty="0"/>
              <a:t> type array and retrieve elements</a:t>
            </a:r>
            <a:endParaRPr lang="en-US" sz="2000" dirty="0"/>
          </a:p>
          <a:p>
            <a:pPr>
              <a:buFont typeface="Arial" charset="0"/>
              <a:buChar char="•"/>
              <a:defRPr/>
            </a:pPr>
            <a:r>
              <a:rPr lang="en-IN" sz="2000" dirty="0"/>
              <a:t>#program to understand </a:t>
            </a:r>
            <a:r>
              <a:rPr lang="en-IN" sz="2000" dirty="0" err="1"/>
              <a:t>bytearray</a:t>
            </a:r>
            <a:r>
              <a:rPr lang="en-IN" sz="2000" dirty="0"/>
              <a:t> type array</a:t>
            </a:r>
            <a:endParaRPr lang="en-US" sz="2000" dirty="0"/>
          </a:p>
          <a:p>
            <a:pPr indent="6350">
              <a:buFont typeface="Arial" charset="0"/>
              <a:buNone/>
              <a:defRPr/>
            </a:pPr>
            <a:r>
              <a:rPr lang="en-IN" sz="2000" dirty="0"/>
              <a:t>#create a list of byte  numbers</a:t>
            </a:r>
            <a:endParaRPr lang="en-US" sz="2000" dirty="0"/>
          </a:p>
          <a:p>
            <a:pPr indent="6350">
              <a:buFont typeface="Arial" charset="0"/>
              <a:buNone/>
              <a:defRPr/>
            </a:pPr>
            <a:r>
              <a:rPr lang="en-IN" sz="2000" dirty="0"/>
              <a:t>elements = [10,20,0,40,15]</a:t>
            </a:r>
            <a:endParaRPr lang="en-US" sz="2000" dirty="0"/>
          </a:p>
          <a:p>
            <a:pPr indent="6350">
              <a:buFont typeface="Arial" charset="0"/>
              <a:buNone/>
              <a:defRPr/>
            </a:pPr>
            <a:r>
              <a:rPr lang="en-IN" sz="2000" dirty="0"/>
              <a:t>#convert the list into </a:t>
            </a:r>
            <a:r>
              <a:rPr lang="en-IN" sz="2000" dirty="0" err="1"/>
              <a:t>bytearray</a:t>
            </a:r>
            <a:r>
              <a:rPr lang="en-IN" sz="2000" dirty="0"/>
              <a:t> type array</a:t>
            </a:r>
            <a:endParaRPr lang="en-US" sz="2000" dirty="0"/>
          </a:p>
          <a:p>
            <a:pPr indent="6350">
              <a:buFont typeface="Arial" charset="0"/>
              <a:buNone/>
              <a:defRPr/>
            </a:pPr>
            <a:r>
              <a:rPr lang="en-IN" sz="2000" dirty="0"/>
              <a:t>x = </a:t>
            </a:r>
            <a:r>
              <a:rPr lang="en-IN" sz="2000" dirty="0" err="1"/>
              <a:t>bytearray</a:t>
            </a:r>
            <a:r>
              <a:rPr lang="en-IN" sz="2000" dirty="0"/>
              <a:t>(elements)</a:t>
            </a:r>
            <a:endParaRPr lang="en-US" sz="2000" dirty="0"/>
          </a:p>
          <a:p>
            <a:pPr indent="6350">
              <a:buFont typeface="Arial" charset="0"/>
              <a:buNone/>
              <a:defRPr/>
            </a:pPr>
            <a:r>
              <a:rPr lang="en-IN" sz="2000" dirty="0"/>
              <a:t>  #modify the first two elements of x</a:t>
            </a:r>
            <a:endParaRPr lang="en-US" sz="2000" dirty="0"/>
          </a:p>
          <a:p>
            <a:pPr indent="6350">
              <a:buFont typeface="Arial" charset="0"/>
              <a:buNone/>
              <a:defRPr/>
            </a:pPr>
            <a:r>
              <a:rPr lang="en-IN" sz="2000" dirty="0"/>
              <a:t>x[0] = 88</a:t>
            </a:r>
            <a:endParaRPr lang="en-US" sz="2000" dirty="0"/>
          </a:p>
          <a:p>
            <a:pPr indent="6350">
              <a:buFont typeface="Arial" charset="0"/>
              <a:buNone/>
              <a:defRPr/>
            </a:pPr>
            <a:r>
              <a:rPr lang="en-IN" sz="2000" dirty="0"/>
              <a:t>x[1] = 99</a:t>
            </a:r>
            <a:endParaRPr lang="en-US" sz="2000" dirty="0"/>
          </a:p>
          <a:p>
            <a:pPr indent="6350">
              <a:buFont typeface="Arial" charset="0"/>
              <a:buNone/>
              <a:defRPr/>
            </a:pPr>
            <a:r>
              <a:rPr lang="en-IN" sz="2000" dirty="0"/>
              <a:t>#retrieve elements from x using for loop and display</a:t>
            </a:r>
            <a:endParaRPr lang="en-US" sz="2000" dirty="0"/>
          </a:p>
          <a:p>
            <a:pPr indent="6350">
              <a:buFont typeface="Arial" charset="0"/>
              <a:buNone/>
              <a:defRPr/>
            </a:pPr>
            <a:r>
              <a:rPr lang="en-IN" sz="2000" dirty="0"/>
              <a:t>for </a:t>
            </a:r>
            <a:r>
              <a:rPr lang="en-IN" sz="2000" dirty="0" err="1"/>
              <a:t>i</a:t>
            </a:r>
            <a:r>
              <a:rPr lang="en-IN" sz="2000" dirty="0"/>
              <a:t> in x:</a:t>
            </a:r>
            <a:endParaRPr lang="en-US" sz="2000" dirty="0"/>
          </a:p>
          <a:p>
            <a:pPr indent="6350">
              <a:buFont typeface="Arial" charset="0"/>
              <a:buNone/>
              <a:defRPr/>
            </a:pPr>
            <a:r>
              <a:rPr lang="en-IN" sz="2000" dirty="0"/>
              <a:t>    print(</a:t>
            </a:r>
            <a:r>
              <a:rPr lang="en-IN" sz="2000" dirty="0" err="1"/>
              <a:t>i</a:t>
            </a:r>
            <a:r>
              <a:rPr lang="en-IN" sz="2000" dirty="0"/>
              <a:t>)</a:t>
            </a:r>
            <a:endParaRPr lang="en-US" sz="2000" dirty="0"/>
          </a:p>
          <a:p>
            <a:pPr>
              <a:buFont typeface="Arial" charset="0"/>
              <a:buChar char="•"/>
              <a:defRPr/>
            </a:pPr>
            <a:endParaRPr lang="en-US" sz="2000" dirty="0"/>
          </a:p>
          <a:p>
            <a:pPr>
              <a:buFont typeface="Arial" charset="0"/>
              <a:buChar char="•"/>
              <a:defRPr/>
            </a:pPr>
            <a:endParaRPr lang="en-US" dirty="0"/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8D4646-560C-9DCB-EC87-E579130AE816}"/>
              </a:ext>
            </a:extLst>
          </p:cNvPr>
          <p:cNvSpPr txBox="1"/>
          <p:nvPr/>
        </p:nvSpPr>
        <p:spPr>
          <a:xfrm>
            <a:off x="7694613" y="3581400"/>
            <a:ext cx="3581400" cy="2586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IN" dirty="0">
                <a:latin typeface="+mj-lt"/>
                <a:cs typeface="Arial" charset="0"/>
              </a:rPr>
              <a:t>Output:</a:t>
            </a:r>
            <a:endParaRPr lang="en-US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en-IN" dirty="0">
                <a:latin typeface="+mj-lt"/>
                <a:cs typeface="Arial" charset="0"/>
              </a:rPr>
              <a:t>c:\python bytearray.py</a:t>
            </a:r>
            <a:endParaRPr lang="en-US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en-IN" dirty="0">
                <a:latin typeface="+mj-lt"/>
                <a:cs typeface="Arial" charset="0"/>
              </a:rPr>
              <a:t> </a:t>
            </a:r>
            <a:endParaRPr lang="en-US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en-IN" dirty="0">
                <a:latin typeface="+mj-lt"/>
                <a:cs typeface="Arial" charset="0"/>
              </a:rPr>
              <a:t>88</a:t>
            </a:r>
            <a:endParaRPr lang="en-US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en-IN" dirty="0">
                <a:latin typeface="+mj-lt"/>
                <a:cs typeface="Arial" charset="0"/>
              </a:rPr>
              <a:t>99</a:t>
            </a:r>
            <a:endParaRPr lang="en-US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en-IN" dirty="0">
                <a:latin typeface="+mj-lt"/>
                <a:cs typeface="Arial" charset="0"/>
              </a:rPr>
              <a:t>0</a:t>
            </a:r>
            <a:endParaRPr lang="en-US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en-IN" dirty="0">
                <a:latin typeface="+mj-lt"/>
                <a:cs typeface="Arial" charset="0"/>
              </a:rPr>
              <a:t>40</a:t>
            </a:r>
            <a:endParaRPr lang="en-US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en-IN" dirty="0">
                <a:latin typeface="+mj-lt"/>
                <a:cs typeface="Arial" charset="0"/>
              </a:rPr>
              <a:t>15</a:t>
            </a:r>
            <a:endParaRPr lang="en-US" dirty="0">
              <a:latin typeface="+mj-lt"/>
              <a:cs typeface="Arial" charset="0"/>
            </a:endParaRPr>
          </a:p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48018095-C683-7D31-218D-E8DF4F415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3" y="228600"/>
            <a:ext cx="5791200" cy="609600"/>
          </a:xfrm>
        </p:spPr>
        <p:txBody>
          <a:bodyPr/>
          <a:lstStyle/>
          <a:p>
            <a:pPr algn="l"/>
            <a:r>
              <a:rPr lang="en-IN" altLang="en-US" sz="2800" b="1">
                <a:solidFill>
                  <a:srgbClr val="00B050"/>
                </a:solidFill>
              </a:rPr>
              <a:t>Tuple Data type</a:t>
            </a:r>
            <a:endParaRPr lang="en-US" altLang="en-US" sz="2800">
              <a:solidFill>
                <a:srgbClr val="00B050"/>
              </a:solidFill>
            </a:endParaRPr>
          </a:p>
        </p:txBody>
      </p:sp>
      <p:grpSp>
        <p:nvGrpSpPr>
          <p:cNvPr id="57347" name="Group 3">
            <a:extLst>
              <a:ext uri="{FF2B5EF4-FFF2-40B4-BE49-F238E27FC236}">
                <a16:creationId xmlns:a16="http://schemas.microsoft.com/office/drawing/2014/main" id="{9D9CCA32-AE2C-C1C6-336E-F7FEAE980A24}"/>
              </a:ext>
            </a:extLst>
          </p:cNvPr>
          <p:cNvGrpSpPr>
            <a:grpSpLocks/>
          </p:cNvGrpSpPr>
          <p:nvPr/>
        </p:nvGrpSpPr>
        <p:grpSpPr bwMode="auto">
          <a:xfrm>
            <a:off x="1141413" y="914400"/>
            <a:ext cx="3505200" cy="1524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F60C575-5C04-531B-EC7E-C9624B5C68D9}"/>
                </a:ext>
              </a:extLst>
            </p:cNvPr>
            <p:cNvCxnSpPr/>
            <p:nvPr/>
          </p:nvCxnSpPr>
          <p:spPr>
            <a:xfrm>
              <a:off x="307566" y="749299"/>
              <a:ext cx="3843799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BA429E-172B-FA4A-00F6-010E361D3E5C}"/>
                </a:ext>
              </a:extLst>
            </p:cNvPr>
            <p:cNvSpPr/>
            <p:nvPr/>
          </p:nvSpPr>
          <p:spPr>
            <a:xfrm>
              <a:off x="261765" y="700096"/>
              <a:ext cx="77510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62C1D81D-2BAD-FA31-5E39-02076F029A6F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37DD5-26DF-D68E-5D06-A337388748BE}"/>
              </a:ext>
            </a:extLst>
          </p:cNvPr>
          <p:cNvSpPr txBox="1"/>
          <p:nvPr/>
        </p:nvSpPr>
        <p:spPr>
          <a:xfrm>
            <a:off x="379413" y="1295400"/>
            <a:ext cx="11353800" cy="6778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 </a:t>
            </a:r>
          </a:p>
          <a:p>
            <a:pPr>
              <a:defRPr/>
            </a:pPr>
            <a:endParaRPr lang="en-US" u="sng" dirty="0">
              <a:latin typeface="+mj-lt"/>
              <a:cs typeface="Arial" charset="0"/>
            </a:endParaRPr>
          </a:p>
        </p:txBody>
      </p:sp>
      <p:sp>
        <p:nvSpPr>
          <p:cNvPr id="57350" name="Content Placeholder 8">
            <a:extLst>
              <a:ext uri="{FF2B5EF4-FFF2-40B4-BE49-F238E27FC236}">
                <a16:creationId xmlns:a16="http://schemas.microsoft.com/office/drawing/2014/main" id="{493CA63F-CFAE-BE5B-FDDE-9D4961900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3" y="1295400"/>
            <a:ext cx="10969625" cy="4876800"/>
          </a:xfrm>
        </p:spPr>
        <p:txBody>
          <a:bodyPr/>
          <a:lstStyle/>
          <a:p>
            <a:r>
              <a:rPr lang="en-US" altLang="en-US" sz="2000"/>
              <a:t>A tuple is a collection which is ordered and </a:t>
            </a:r>
            <a:r>
              <a:rPr lang="en-US" altLang="en-US" sz="2000" b="1">
                <a:solidFill>
                  <a:srgbClr val="7030A0"/>
                </a:solidFill>
              </a:rPr>
              <a:t>unchangeable</a:t>
            </a:r>
            <a:r>
              <a:rPr lang="en-US" altLang="en-US" sz="2000">
                <a:solidFill>
                  <a:srgbClr val="7030A0"/>
                </a:solidFill>
              </a:rPr>
              <a:t>. </a:t>
            </a:r>
          </a:p>
          <a:p>
            <a:r>
              <a:rPr lang="en-US" altLang="en-US" sz="2000"/>
              <a:t>In Python tuples are written with </a:t>
            </a:r>
            <a:r>
              <a:rPr lang="en-US" altLang="en-US" sz="2000">
                <a:solidFill>
                  <a:srgbClr val="7030A0"/>
                </a:solidFill>
              </a:rPr>
              <a:t>round brackets  ( )</a:t>
            </a:r>
            <a:r>
              <a:rPr lang="en-US" altLang="en-US" sz="2000"/>
              <a:t>.</a:t>
            </a:r>
          </a:p>
          <a:p>
            <a:endParaRPr lang="en-IN" altLang="en-US" sz="2000"/>
          </a:p>
          <a:p>
            <a:r>
              <a:rPr lang="en-IN" altLang="en-US" sz="2000"/>
              <a:t>A tuple is similar to a list. </a:t>
            </a:r>
          </a:p>
          <a:p>
            <a:r>
              <a:rPr lang="en-IN" altLang="en-US" sz="2000"/>
              <a:t>A tuple contains a group of elements which can  be of different types. </a:t>
            </a:r>
          </a:p>
          <a:p>
            <a:r>
              <a:rPr lang="en-IN" altLang="en-US" sz="2000"/>
              <a:t>The elements in the tuple are separated by commas and enclosed in parenthesis (). </a:t>
            </a:r>
          </a:p>
          <a:p>
            <a:r>
              <a:rPr lang="en-IN" altLang="en-US" sz="2000"/>
              <a:t>Whereas the list elements can be modified, it is not possible o modify the tuple elements. </a:t>
            </a:r>
          </a:p>
          <a:p>
            <a:r>
              <a:rPr lang="en-IN" altLang="en-US" sz="2000"/>
              <a:t>That means a tuple can be treated as a read-only list. </a:t>
            </a:r>
          </a:p>
          <a:p>
            <a:endParaRPr lang="en-IN" altLang="en-US" sz="2000"/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/>
              <a:t>	thistuple = ("apple", "banana", "cherry")</a:t>
            </a:r>
            <a:br>
              <a:rPr lang="en-US" altLang="en-US" sz="2000"/>
            </a:br>
            <a:r>
              <a:rPr lang="en-US" altLang="en-US" sz="2000"/>
              <a:t>print(thistuple)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000"/>
          </a:p>
          <a:p>
            <a:pPr>
              <a:buFont typeface="Arial" panose="020B0604020202020204" pitchFamily="34" charset="0"/>
              <a:buNone/>
            </a:pPr>
            <a:r>
              <a:rPr lang="en-IN" altLang="en-US" sz="2000"/>
              <a:t>A tuple is a collection of objects which </a:t>
            </a:r>
            <a:r>
              <a:rPr lang="en-IN" altLang="en-US" sz="2000" b="1">
                <a:solidFill>
                  <a:srgbClr val="7030A0"/>
                </a:solidFill>
              </a:rPr>
              <a:t>ordered and immutable</a:t>
            </a:r>
            <a:endParaRPr lang="en-US" altLang="en-US" sz="2000" b="1">
              <a:solidFill>
                <a:srgbClr val="7030A0"/>
              </a:solidFill>
            </a:endParaRPr>
          </a:p>
          <a:p>
            <a:endParaRPr lang="en-US" altLang="en-US" sz="2000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CC38821D-B688-B928-6C80-C0D14876F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3" y="228600"/>
            <a:ext cx="5791200" cy="609600"/>
          </a:xfrm>
        </p:spPr>
        <p:txBody>
          <a:bodyPr/>
          <a:lstStyle/>
          <a:p>
            <a:pPr algn="l"/>
            <a:r>
              <a:rPr lang="en-IN" altLang="en-US" sz="2800" b="1">
                <a:solidFill>
                  <a:srgbClr val="00B050"/>
                </a:solidFill>
              </a:rPr>
              <a:t>Tuple Data type</a:t>
            </a:r>
            <a:endParaRPr lang="en-US" altLang="en-US" sz="2800">
              <a:solidFill>
                <a:srgbClr val="00B050"/>
              </a:solidFill>
            </a:endParaRPr>
          </a:p>
        </p:txBody>
      </p:sp>
      <p:grpSp>
        <p:nvGrpSpPr>
          <p:cNvPr id="58371" name="Group 3">
            <a:extLst>
              <a:ext uri="{FF2B5EF4-FFF2-40B4-BE49-F238E27FC236}">
                <a16:creationId xmlns:a16="http://schemas.microsoft.com/office/drawing/2014/main" id="{A85F2497-A01B-8E85-910B-D3F620479D63}"/>
              </a:ext>
            </a:extLst>
          </p:cNvPr>
          <p:cNvGrpSpPr>
            <a:grpSpLocks/>
          </p:cNvGrpSpPr>
          <p:nvPr/>
        </p:nvGrpSpPr>
        <p:grpSpPr bwMode="auto">
          <a:xfrm>
            <a:off x="1141413" y="914400"/>
            <a:ext cx="3505200" cy="1524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36D3480-D4F7-650A-0B9A-9609AE76390B}"/>
                </a:ext>
              </a:extLst>
            </p:cNvPr>
            <p:cNvCxnSpPr/>
            <p:nvPr/>
          </p:nvCxnSpPr>
          <p:spPr>
            <a:xfrm>
              <a:off x="307566" y="749299"/>
              <a:ext cx="3843799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62BCB2C-F994-A8AF-4BEB-C1FF2401FE89}"/>
                </a:ext>
              </a:extLst>
            </p:cNvPr>
            <p:cNvSpPr/>
            <p:nvPr/>
          </p:nvSpPr>
          <p:spPr>
            <a:xfrm>
              <a:off x="261765" y="700096"/>
              <a:ext cx="77510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5D283AF-B352-3CBA-FE9C-0A4C2CBC5F3E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9573DF-BE4F-7374-092C-987358EBEA2E}"/>
              </a:ext>
            </a:extLst>
          </p:cNvPr>
          <p:cNvSpPr txBox="1"/>
          <p:nvPr/>
        </p:nvSpPr>
        <p:spPr>
          <a:xfrm>
            <a:off x="379413" y="1295400"/>
            <a:ext cx="11353800" cy="6778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 </a:t>
            </a:r>
          </a:p>
          <a:p>
            <a:pPr>
              <a:defRPr/>
            </a:pPr>
            <a:endParaRPr lang="en-US" u="sng" dirty="0">
              <a:latin typeface="+mj-lt"/>
              <a:cs typeface="Arial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AF3ACB5-064F-5043-4CE8-7F155A56A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3" y="1295400"/>
            <a:ext cx="5105400" cy="4876800"/>
          </a:xfr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IN" sz="2000" dirty="0" err="1"/>
              <a:t>tpl</a:t>
            </a:r>
            <a:r>
              <a:rPr lang="en-IN" sz="2000" dirty="0"/>
              <a:t> = (10, -20, 15.5, ‘</a:t>
            </a:r>
            <a:r>
              <a:rPr lang="en-IN" sz="2000" dirty="0" err="1"/>
              <a:t>vijay</a:t>
            </a:r>
            <a:r>
              <a:rPr lang="en-IN" sz="2000" dirty="0"/>
              <a:t>’ , “</a:t>
            </a:r>
            <a:r>
              <a:rPr lang="en-IN" sz="2000" dirty="0" err="1"/>
              <a:t>mary</a:t>
            </a:r>
            <a:r>
              <a:rPr lang="en-IN" sz="2000" dirty="0"/>
              <a:t>”)</a:t>
            </a:r>
            <a:endParaRPr lang="en-US" sz="2000" dirty="0"/>
          </a:p>
          <a:p>
            <a:pPr>
              <a:buFont typeface="Arial" charset="0"/>
              <a:buChar char="•"/>
              <a:defRPr/>
            </a:pPr>
            <a:r>
              <a:rPr lang="en-IN" sz="2000" dirty="0"/>
              <a:t>The individual elements of the </a:t>
            </a:r>
            <a:r>
              <a:rPr lang="en-IN" sz="2000" dirty="0" err="1"/>
              <a:t>tuple</a:t>
            </a:r>
            <a:r>
              <a:rPr lang="en-IN" sz="2000" dirty="0"/>
              <a:t> can be referenced using square braces as </a:t>
            </a:r>
            <a:r>
              <a:rPr lang="en-IN" sz="2000" dirty="0" err="1"/>
              <a:t>tpl</a:t>
            </a:r>
            <a:r>
              <a:rPr lang="en-IN" sz="2000" dirty="0"/>
              <a:t>[0], </a:t>
            </a:r>
            <a:r>
              <a:rPr lang="en-IN" sz="2000" dirty="0" err="1"/>
              <a:t>tpl</a:t>
            </a:r>
            <a:r>
              <a:rPr lang="en-IN" sz="2000" dirty="0"/>
              <a:t>[1], </a:t>
            </a:r>
            <a:r>
              <a:rPr lang="en-IN" sz="2000" dirty="0" err="1"/>
              <a:t>tpl</a:t>
            </a:r>
            <a:r>
              <a:rPr lang="en-IN" sz="2000" dirty="0"/>
              <a:t>[2],… </a:t>
            </a:r>
          </a:p>
          <a:p>
            <a:pPr>
              <a:buFont typeface="Arial" charset="0"/>
              <a:buChar char="•"/>
              <a:defRPr/>
            </a:pPr>
            <a:endParaRPr lang="en-IN" sz="2000" dirty="0"/>
          </a:p>
          <a:p>
            <a:pPr>
              <a:buFont typeface="Arial" charset="0"/>
              <a:buChar char="•"/>
              <a:defRPr/>
            </a:pPr>
            <a:r>
              <a:rPr lang="en-IN" sz="2000" dirty="0"/>
              <a:t>Now, if we try  to modify the 0</a:t>
            </a:r>
            <a:r>
              <a:rPr lang="en-IN" sz="2000" baseline="30000" dirty="0"/>
              <a:t>th</a:t>
            </a:r>
            <a:r>
              <a:rPr lang="en-IN" sz="2000" dirty="0"/>
              <a:t> element as:</a:t>
            </a:r>
            <a:endParaRPr lang="en-US" sz="2000" dirty="0"/>
          </a:p>
          <a:p>
            <a:pPr>
              <a:buFont typeface="Arial" charset="0"/>
              <a:buNone/>
              <a:defRPr/>
            </a:pPr>
            <a:r>
              <a:rPr lang="en-IN" sz="2000" dirty="0"/>
              <a:t>		</a:t>
            </a:r>
            <a:r>
              <a:rPr lang="en-IN" sz="2000" dirty="0" err="1"/>
              <a:t>tpl</a:t>
            </a:r>
            <a:r>
              <a:rPr lang="en-IN" sz="2000" dirty="0"/>
              <a:t>[0] = 99</a:t>
            </a:r>
            <a:endParaRPr lang="en-US" sz="2000" dirty="0"/>
          </a:p>
          <a:p>
            <a:pPr>
              <a:buFont typeface="Arial" charset="0"/>
              <a:buChar char="•"/>
              <a:defRPr/>
            </a:pPr>
            <a:r>
              <a:rPr lang="en-IN" sz="2000" dirty="0"/>
              <a:t>This will result in error.</a:t>
            </a:r>
          </a:p>
          <a:p>
            <a:pPr>
              <a:buFont typeface="Arial" charset="0"/>
              <a:buChar char="•"/>
              <a:defRPr/>
            </a:pPr>
            <a:endParaRPr lang="en-US" sz="2000" dirty="0"/>
          </a:p>
          <a:p>
            <a:pPr>
              <a:buFont typeface="Arial" charset="0"/>
              <a:buChar char="•"/>
              <a:defRPr/>
            </a:pPr>
            <a:endParaRPr lang="en-US" dirty="0"/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7693C944-1B42-87A1-95C8-1B400659D4B9}"/>
              </a:ext>
            </a:extLst>
          </p:cNvPr>
          <p:cNvSpPr txBox="1">
            <a:spLocks/>
          </p:cNvSpPr>
          <p:nvPr/>
        </p:nvSpPr>
        <p:spPr bwMode="auto">
          <a:xfrm>
            <a:off x="6094413" y="1295400"/>
            <a:ext cx="5486400" cy="4876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2000" b="1" dirty="0">
                <a:latin typeface="+mn-lt"/>
                <a:cs typeface="+mn-cs"/>
              </a:rPr>
              <a:t>Access </a:t>
            </a:r>
            <a:r>
              <a:rPr lang="en-US" sz="2000" b="1" dirty="0" err="1">
                <a:latin typeface="+mn-lt"/>
                <a:cs typeface="+mn-cs"/>
              </a:rPr>
              <a:t>Tuple</a:t>
            </a:r>
            <a:r>
              <a:rPr lang="en-US" sz="2000" b="1" dirty="0">
                <a:latin typeface="+mn-lt"/>
                <a:cs typeface="+mn-cs"/>
              </a:rPr>
              <a:t> Items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dirty="0">
                <a:solidFill>
                  <a:schemeClr val="bg1"/>
                </a:solidFill>
                <a:latin typeface="+mn-lt"/>
                <a:cs typeface="+mn-cs"/>
              </a:rPr>
              <a:t>You can access </a:t>
            </a:r>
            <a:r>
              <a:rPr lang="en-US" sz="2000" dirty="0" err="1">
                <a:solidFill>
                  <a:schemeClr val="bg1"/>
                </a:solidFill>
                <a:latin typeface="+mn-lt"/>
                <a:cs typeface="+mn-cs"/>
              </a:rPr>
              <a:t>tuple</a:t>
            </a:r>
            <a:r>
              <a:rPr lang="en-US" sz="2000" dirty="0">
                <a:solidFill>
                  <a:schemeClr val="bg1"/>
                </a:solidFill>
                <a:latin typeface="+mn-lt"/>
                <a:cs typeface="+mn-cs"/>
              </a:rPr>
              <a:t> items by referring to the index number, inside square brackets: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dirty="0" err="1">
                <a:solidFill>
                  <a:schemeClr val="bg1"/>
                </a:solidFill>
                <a:latin typeface="+mn-lt"/>
                <a:cs typeface="+mn-cs"/>
              </a:rPr>
              <a:t>thistuple</a:t>
            </a: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 = ("apple", "banana", "cherry")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print(</a:t>
            </a:r>
            <a:r>
              <a:rPr lang="en-US" dirty="0" err="1">
                <a:solidFill>
                  <a:schemeClr val="bg1"/>
                </a:solidFill>
                <a:latin typeface="+mn-lt"/>
                <a:cs typeface="+mn-cs"/>
              </a:rPr>
              <a:t>thistuple</a:t>
            </a: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[1])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en-US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tup1 = ('physics', 'chemistry', 1997, 2000)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tup2 = (1, 2, 3, 4, 5, 6, 7 )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print ("tup1[0]: ", tup1[0])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print ("tup2[1:5]: ", tup2[1:5])</a:t>
            </a:r>
            <a:endParaRPr lang="en-US" sz="3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EADBC07A-DE93-0A8C-9923-21B6B2AC2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3" y="228600"/>
            <a:ext cx="5791200" cy="609600"/>
          </a:xfrm>
        </p:spPr>
        <p:txBody>
          <a:bodyPr/>
          <a:lstStyle/>
          <a:p>
            <a:pPr algn="l"/>
            <a:r>
              <a:rPr lang="en-IN" altLang="en-US" sz="2800" b="1">
                <a:solidFill>
                  <a:srgbClr val="00B050"/>
                </a:solidFill>
              </a:rPr>
              <a:t>Tuple Data type</a:t>
            </a:r>
            <a:endParaRPr lang="en-US" altLang="en-US" sz="2800">
              <a:solidFill>
                <a:srgbClr val="00B050"/>
              </a:solidFill>
            </a:endParaRPr>
          </a:p>
        </p:txBody>
      </p:sp>
      <p:grpSp>
        <p:nvGrpSpPr>
          <p:cNvPr id="59395" name="Group 3">
            <a:extLst>
              <a:ext uri="{FF2B5EF4-FFF2-40B4-BE49-F238E27FC236}">
                <a16:creationId xmlns:a16="http://schemas.microsoft.com/office/drawing/2014/main" id="{EF499080-0645-E337-78EA-AEBD79D1BBD0}"/>
              </a:ext>
            </a:extLst>
          </p:cNvPr>
          <p:cNvGrpSpPr>
            <a:grpSpLocks/>
          </p:cNvGrpSpPr>
          <p:nvPr/>
        </p:nvGrpSpPr>
        <p:grpSpPr bwMode="auto">
          <a:xfrm>
            <a:off x="1141413" y="914400"/>
            <a:ext cx="3505200" cy="1524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0766320-B487-31DD-A3DA-CA50CF40C031}"/>
                </a:ext>
              </a:extLst>
            </p:cNvPr>
            <p:cNvCxnSpPr/>
            <p:nvPr/>
          </p:nvCxnSpPr>
          <p:spPr>
            <a:xfrm>
              <a:off x="307566" y="749299"/>
              <a:ext cx="3843799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9516868-5E28-CC6E-ED9C-F3BA33808913}"/>
                </a:ext>
              </a:extLst>
            </p:cNvPr>
            <p:cNvSpPr/>
            <p:nvPr/>
          </p:nvSpPr>
          <p:spPr>
            <a:xfrm>
              <a:off x="261765" y="700096"/>
              <a:ext cx="77510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80F17B7-1F82-ECD7-CCD8-83CDB298887C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90AA99-2A10-8E76-A25B-A40077F0F079}"/>
              </a:ext>
            </a:extLst>
          </p:cNvPr>
          <p:cNvSpPr txBox="1"/>
          <p:nvPr/>
        </p:nvSpPr>
        <p:spPr>
          <a:xfrm>
            <a:off x="379413" y="1295400"/>
            <a:ext cx="11353800" cy="6778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 </a:t>
            </a:r>
          </a:p>
          <a:p>
            <a:pPr>
              <a:defRPr/>
            </a:pPr>
            <a:endParaRPr lang="en-US" u="sng" dirty="0">
              <a:latin typeface="+mj-lt"/>
              <a:cs typeface="Arial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E6353D-6EF8-0F58-9BF0-C089FD300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13" y="1371600"/>
            <a:ext cx="4953000" cy="4724400"/>
          </a:xfr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2000" dirty="0"/>
              <a:t>tup1 = (12, 34.56);</a:t>
            </a:r>
          </a:p>
          <a:p>
            <a:pPr>
              <a:buFont typeface="Arial" charset="0"/>
              <a:buNone/>
              <a:defRPr/>
            </a:pPr>
            <a:r>
              <a:rPr lang="en-US" sz="2000" dirty="0"/>
              <a:t>tup2 = ('</a:t>
            </a:r>
            <a:r>
              <a:rPr lang="en-US" sz="2000" dirty="0" err="1"/>
              <a:t>abc</a:t>
            </a:r>
            <a:r>
              <a:rPr lang="en-US" sz="2000" dirty="0"/>
              <a:t>', 'xyz');</a:t>
            </a:r>
          </a:p>
          <a:p>
            <a:pPr>
              <a:buFont typeface="Arial" charset="0"/>
              <a:buChar char="•"/>
              <a:defRPr/>
            </a:pPr>
            <a:r>
              <a:rPr lang="en-US" sz="2000" dirty="0"/>
              <a:t># So let's create a new </a:t>
            </a:r>
            <a:r>
              <a:rPr lang="en-US" sz="2000" dirty="0" err="1"/>
              <a:t>tuple</a:t>
            </a:r>
            <a:r>
              <a:rPr lang="en-US" sz="2000" dirty="0"/>
              <a:t> as follows</a:t>
            </a:r>
          </a:p>
          <a:p>
            <a:pPr>
              <a:buFont typeface="Arial" charset="0"/>
              <a:buNone/>
              <a:defRPr/>
            </a:pPr>
            <a:r>
              <a:rPr lang="en-US" sz="2000" dirty="0"/>
              <a:t>tup3 = tup1 + tup2;</a:t>
            </a:r>
          </a:p>
          <a:p>
            <a:pPr>
              <a:buFont typeface="Arial" charset="0"/>
              <a:buNone/>
              <a:defRPr/>
            </a:pPr>
            <a:r>
              <a:rPr lang="en-US" sz="2000" dirty="0"/>
              <a:t>print tup3;</a:t>
            </a:r>
          </a:p>
          <a:p>
            <a:pPr>
              <a:buFont typeface="Arial" charset="0"/>
              <a:buChar char="•"/>
              <a:defRPr/>
            </a:pPr>
            <a:endParaRPr lang="en-US" sz="2000" dirty="0"/>
          </a:p>
          <a:p>
            <a:pPr>
              <a:buFont typeface="Arial" charset="0"/>
              <a:buNone/>
              <a:defRPr/>
            </a:pPr>
            <a:r>
              <a:rPr lang="en-US" sz="2000" b="1" dirty="0"/>
              <a:t>Loop Through a </a:t>
            </a:r>
            <a:r>
              <a:rPr lang="en-US" sz="2000" b="1" dirty="0" err="1"/>
              <a:t>Tuple</a:t>
            </a:r>
            <a:endParaRPr lang="en-US" sz="2000" b="1" dirty="0"/>
          </a:p>
          <a:p>
            <a:pPr>
              <a:buFont typeface="Arial" charset="0"/>
              <a:buChar char="•"/>
              <a:defRPr/>
            </a:pPr>
            <a:r>
              <a:rPr lang="en-US" sz="2000" dirty="0"/>
              <a:t>You can loop through the </a:t>
            </a:r>
            <a:r>
              <a:rPr lang="en-US" sz="2000" dirty="0" err="1"/>
              <a:t>tuple</a:t>
            </a:r>
            <a:r>
              <a:rPr lang="en-US" sz="2000" dirty="0"/>
              <a:t> items by using a for loop.</a:t>
            </a:r>
          </a:p>
          <a:p>
            <a:pPr>
              <a:buFont typeface="Arial" charset="0"/>
              <a:buChar char="•"/>
              <a:defRPr/>
            </a:pPr>
            <a:r>
              <a:rPr lang="en-US" sz="2000" dirty="0" err="1"/>
              <a:t>thistuple</a:t>
            </a:r>
            <a:r>
              <a:rPr lang="en-US" sz="2000" dirty="0"/>
              <a:t> = ("apple", "banana", "cherry")</a:t>
            </a:r>
            <a:br>
              <a:rPr lang="en-US" sz="2000" dirty="0"/>
            </a:br>
            <a:r>
              <a:rPr lang="en-US" sz="2000" dirty="0"/>
              <a:t>for x in </a:t>
            </a:r>
            <a:r>
              <a:rPr lang="en-US" sz="2000" dirty="0" err="1"/>
              <a:t>thistuple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  print(x)</a:t>
            </a:r>
          </a:p>
          <a:p>
            <a:pPr>
              <a:buFont typeface="Arial" charset="0"/>
              <a:buChar char="•"/>
              <a:defRPr/>
            </a:pPr>
            <a:endParaRPr lang="en-US" sz="2000" dirty="0"/>
          </a:p>
          <a:p>
            <a:pPr>
              <a:buFont typeface="Arial" charset="0"/>
              <a:buChar char="•"/>
              <a:defRPr/>
            </a:pPr>
            <a:endParaRPr lang="en-US" sz="2000" dirty="0"/>
          </a:p>
          <a:p>
            <a:pPr>
              <a:buFont typeface="Arial" charset="0"/>
              <a:buChar char="•"/>
              <a:defRPr/>
            </a:pPr>
            <a:endParaRPr lang="en-US" dirty="0"/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94FB13-3A8B-4C72-E758-5DB56BBECB10}"/>
              </a:ext>
            </a:extLst>
          </p:cNvPr>
          <p:cNvSpPr txBox="1"/>
          <p:nvPr/>
        </p:nvSpPr>
        <p:spPr>
          <a:xfrm>
            <a:off x="6246813" y="1371600"/>
            <a:ext cx="5410200" cy="467836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+mj-lt"/>
                <a:cs typeface="Arial" charset="0"/>
              </a:rPr>
              <a:t>Check if Item Exists</a:t>
            </a:r>
          </a:p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To determine if a specified item is present in a </a:t>
            </a:r>
            <a:r>
              <a:rPr lang="en-US" sz="2000" dirty="0" err="1">
                <a:latin typeface="+mj-lt"/>
                <a:cs typeface="Arial" charset="0"/>
              </a:rPr>
              <a:t>tuple</a:t>
            </a:r>
            <a:r>
              <a:rPr lang="en-US" sz="2000" dirty="0">
                <a:latin typeface="+mj-lt"/>
                <a:cs typeface="Arial" charset="0"/>
              </a:rPr>
              <a:t> use the in keyword:</a:t>
            </a:r>
          </a:p>
          <a:p>
            <a:pPr>
              <a:defRPr/>
            </a:pPr>
            <a:endParaRPr lang="en-US" sz="2000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en-US" sz="2000" dirty="0" err="1">
                <a:latin typeface="+mj-lt"/>
                <a:cs typeface="Arial" charset="0"/>
              </a:rPr>
              <a:t>thistuple</a:t>
            </a:r>
            <a:r>
              <a:rPr lang="en-US" sz="2000" dirty="0">
                <a:latin typeface="+mj-lt"/>
                <a:cs typeface="Arial" charset="0"/>
              </a:rPr>
              <a:t> = ("apple", "banana", "cherry")</a:t>
            </a:r>
            <a:br>
              <a:rPr lang="en-US" sz="2000" dirty="0">
                <a:latin typeface="+mj-lt"/>
                <a:cs typeface="Arial" charset="0"/>
              </a:rPr>
            </a:br>
            <a:r>
              <a:rPr lang="en-US" sz="2000" dirty="0">
                <a:solidFill>
                  <a:srgbClr val="FF0000"/>
                </a:solidFill>
                <a:latin typeface="+mj-lt"/>
                <a:cs typeface="Arial" charset="0"/>
              </a:rPr>
              <a:t>if "apple" in </a:t>
            </a:r>
            <a:r>
              <a:rPr lang="en-US" sz="2000" dirty="0" err="1">
                <a:solidFill>
                  <a:srgbClr val="FF0000"/>
                </a:solidFill>
                <a:latin typeface="+mj-lt"/>
                <a:cs typeface="Arial" charset="0"/>
              </a:rPr>
              <a:t>thistuple</a:t>
            </a:r>
            <a:r>
              <a:rPr lang="en-US" sz="2000" dirty="0">
                <a:latin typeface="+mj-lt"/>
                <a:cs typeface="Arial" charset="0"/>
              </a:rPr>
              <a:t>:</a:t>
            </a:r>
            <a:br>
              <a:rPr lang="en-US" sz="2000" dirty="0">
                <a:latin typeface="+mj-lt"/>
                <a:cs typeface="Arial" charset="0"/>
              </a:rPr>
            </a:br>
            <a:r>
              <a:rPr lang="en-US" sz="2000" dirty="0">
                <a:latin typeface="+mj-lt"/>
                <a:cs typeface="Arial" charset="0"/>
              </a:rPr>
              <a:t>  print("Yes, 'apple' is in the fruits </a:t>
            </a:r>
            <a:r>
              <a:rPr lang="en-US" sz="2000" dirty="0" err="1">
                <a:latin typeface="+mj-lt"/>
                <a:cs typeface="Arial" charset="0"/>
              </a:rPr>
              <a:t>tuple</a:t>
            </a:r>
            <a:r>
              <a:rPr lang="en-US" sz="2000" dirty="0">
                <a:latin typeface="+mj-lt"/>
                <a:cs typeface="Arial" charset="0"/>
              </a:rPr>
              <a:t>")</a:t>
            </a:r>
          </a:p>
          <a:p>
            <a:pPr>
              <a:defRPr/>
            </a:pPr>
            <a:endParaRPr lang="en-US" sz="2000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 </a:t>
            </a:r>
            <a:r>
              <a:rPr lang="en-US" sz="2000" b="1" dirty="0" err="1">
                <a:latin typeface="+mj-lt"/>
                <a:cs typeface="Arial" charset="0"/>
              </a:rPr>
              <a:t>Tuple</a:t>
            </a:r>
            <a:r>
              <a:rPr lang="en-US" sz="2000" b="1" dirty="0">
                <a:latin typeface="+mj-lt"/>
                <a:cs typeface="Arial" charset="0"/>
              </a:rPr>
              <a:t> Length</a:t>
            </a:r>
          </a:p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To determine how many items a </a:t>
            </a:r>
            <a:r>
              <a:rPr lang="en-US" sz="2000" dirty="0" err="1">
                <a:latin typeface="+mj-lt"/>
                <a:cs typeface="Arial" charset="0"/>
              </a:rPr>
              <a:t>tuple</a:t>
            </a:r>
            <a:r>
              <a:rPr lang="en-US" sz="2000" dirty="0">
                <a:latin typeface="+mj-lt"/>
                <a:cs typeface="Arial" charset="0"/>
              </a:rPr>
              <a:t> has, use the </a:t>
            </a:r>
            <a:r>
              <a:rPr lang="en-US" sz="2000" dirty="0" err="1">
                <a:latin typeface="+mj-lt"/>
                <a:cs typeface="Arial" charset="0"/>
              </a:rPr>
              <a:t>len</a:t>
            </a:r>
            <a:r>
              <a:rPr lang="en-US" sz="2000" dirty="0">
                <a:latin typeface="+mj-lt"/>
                <a:cs typeface="Arial" charset="0"/>
              </a:rPr>
              <a:t>() method:</a:t>
            </a:r>
          </a:p>
          <a:p>
            <a:pPr>
              <a:defRPr/>
            </a:pPr>
            <a:endParaRPr lang="en-US" sz="2000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en-US" sz="2000" dirty="0" err="1">
                <a:latin typeface="+mj-lt"/>
                <a:cs typeface="Arial" charset="0"/>
              </a:rPr>
              <a:t>thistuple</a:t>
            </a:r>
            <a:r>
              <a:rPr lang="en-US" sz="2000" dirty="0">
                <a:latin typeface="+mj-lt"/>
                <a:cs typeface="Arial" charset="0"/>
              </a:rPr>
              <a:t> = ("apple", "banana", "cherry")</a:t>
            </a:r>
            <a:br>
              <a:rPr lang="en-US" sz="2000" dirty="0">
                <a:latin typeface="+mj-lt"/>
                <a:cs typeface="Arial" charset="0"/>
              </a:rPr>
            </a:br>
            <a:r>
              <a:rPr lang="en-US" sz="2000" dirty="0">
                <a:latin typeface="+mj-lt"/>
                <a:cs typeface="Arial" charset="0"/>
              </a:rPr>
              <a:t>print(</a:t>
            </a:r>
            <a:r>
              <a:rPr lang="en-US" sz="2000" dirty="0" err="1">
                <a:latin typeface="+mj-lt"/>
                <a:cs typeface="Arial" charset="0"/>
              </a:rPr>
              <a:t>len</a:t>
            </a:r>
            <a:r>
              <a:rPr lang="en-US" sz="2000" dirty="0">
                <a:latin typeface="+mj-lt"/>
                <a:cs typeface="Arial" charset="0"/>
              </a:rPr>
              <a:t>(</a:t>
            </a:r>
            <a:r>
              <a:rPr lang="en-US" sz="2000" dirty="0" err="1">
                <a:latin typeface="+mj-lt"/>
                <a:cs typeface="Arial" charset="0"/>
              </a:rPr>
              <a:t>thistuple</a:t>
            </a:r>
            <a:r>
              <a:rPr lang="en-US" sz="2000" dirty="0">
                <a:latin typeface="+mj-lt"/>
                <a:cs typeface="Arial" charset="0"/>
              </a:rPr>
              <a:t>))</a:t>
            </a:r>
          </a:p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26005B13-E698-00F6-B81F-A304DD1D7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3" y="228600"/>
            <a:ext cx="5791200" cy="609600"/>
          </a:xfrm>
        </p:spPr>
        <p:txBody>
          <a:bodyPr/>
          <a:lstStyle/>
          <a:p>
            <a:pPr algn="l"/>
            <a:r>
              <a:rPr lang="en-IN" altLang="en-US" sz="2800" b="1">
                <a:solidFill>
                  <a:srgbClr val="00B050"/>
                </a:solidFill>
              </a:rPr>
              <a:t>Tuple Data type</a:t>
            </a:r>
            <a:endParaRPr lang="en-US" altLang="en-US" sz="2800">
              <a:solidFill>
                <a:srgbClr val="00B050"/>
              </a:solidFill>
            </a:endParaRPr>
          </a:p>
        </p:txBody>
      </p:sp>
      <p:grpSp>
        <p:nvGrpSpPr>
          <p:cNvPr id="60419" name="Group 3">
            <a:extLst>
              <a:ext uri="{FF2B5EF4-FFF2-40B4-BE49-F238E27FC236}">
                <a16:creationId xmlns:a16="http://schemas.microsoft.com/office/drawing/2014/main" id="{BC4365CE-D303-F041-1B00-AE6D2F9C3DBD}"/>
              </a:ext>
            </a:extLst>
          </p:cNvPr>
          <p:cNvGrpSpPr>
            <a:grpSpLocks/>
          </p:cNvGrpSpPr>
          <p:nvPr/>
        </p:nvGrpSpPr>
        <p:grpSpPr bwMode="auto">
          <a:xfrm>
            <a:off x="1141413" y="914400"/>
            <a:ext cx="3505200" cy="1524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31CCB03-8E99-74B9-0F50-BAAD4B5026DB}"/>
                </a:ext>
              </a:extLst>
            </p:cNvPr>
            <p:cNvCxnSpPr/>
            <p:nvPr/>
          </p:nvCxnSpPr>
          <p:spPr>
            <a:xfrm>
              <a:off x="307566" y="749299"/>
              <a:ext cx="3843799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1F1CF95-AED1-5CBA-7BF7-E42BC6CEA311}"/>
                </a:ext>
              </a:extLst>
            </p:cNvPr>
            <p:cNvSpPr/>
            <p:nvPr/>
          </p:nvSpPr>
          <p:spPr>
            <a:xfrm>
              <a:off x="261765" y="700096"/>
              <a:ext cx="77510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68269C4-EF13-067D-0460-787FECDB8976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42E8DB-B57A-92A8-7855-234BB17B55C3}"/>
              </a:ext>
            </a:extLst>
          </p:cNvPr>
          <p:cNvSpPr txBox="1"/>
          <p:nvPr/>
        </p:nvSpPr>
        <p:spPr>
          <a:xfrm>
            <a:off x="379413" y="1295400"/>
            <a:ext cx="11353800" cy="6778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 </a:t>
            </a:r>
          </a:p>
          <a:p>
            <a:pPr>
              <a:defRPr/>
            </a:pPr>
            <a:endParaRPr lang="en-US" u="sng" dirty="0">
              <a:latin typeface="+mj-lt"/>
              <a:cs typeface="Arial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195D18-CC34-2D15-0FF5-F6839B459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13" y="1371600"/>
            <a:ext cx="5562600" cy="4953000"/>
          </a:xfrm>
          <a:solidFill>
            <a:schemeClr val="accent6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Add Items</a:t>
            </a:r>
          </a:p>
          <a:p>
            <a:pPr>
              <a:buFont typeface="Arial" charset="0"/>
              <a:buChar char="•"/>
              <a:defRPr/>
            </a:pPr>
            <a:r>
              <a:rPr lang="en-US" sz="2000" dirty="0">
                <a:solidFill>
                  <a:schemeClr val="bg1"/>
                </a:solidFill>
              </a:rPr>
              <a:t>Once a </a:t>
            </a:r>
            <a:r>
              <a:rPr lang="en-US" sz="2000" dirty="0" err="1">
                <a:solidFill>
                  <a:schemeClr val="bg1"/>
                </a:solidFill>
              </a:rPr>
              <a:t>tuple</a:t>
            </a:r>
            <a:r>
              <a:rPr lang="en-US" sz="2000" dirty="0">
                <a:solidFill>
                  <a:schemeClr val="bg1"/>
                </a:solidFill>
              </a:rPr>
              <a:t> is created, you cannot add items to it. </a:t>
            </a:r>
            <a:r>
              <a:rPr lang="en-US" sz="2000" dirty="0" err="1">
                <a:solidFill>
                  <a:schemeClr val="bg1"/>
                </a:solidFill>
              </a:rPr>
              <a:t>Tuples</a:t>
            </a:r>
            <a:r>
              <a:rPr lang="en-US" sz="2000" dirty="0">
                <a:solidFill>
                  <a:schemeClr val="bg1"/>
                </a:solidFill>
              </a:rPr>
              <a:t> are </a:t>
            </a:r>
            <a:r>
              <a:rPr lang="en-US" sz="2000" b="1" dirty="0">
                <a:solidFill>
                  <a:schemeClr val="bg1"/>
                </a:solidFill>
              </a:rPr>
              <a:t>unchangeable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charset="0"/>
              <a:buChar char="•"/>
              <a:defRPr/>
            </a:pPr>
            <a:r>
              <a:rPr lang="en-US" sz="2000" dirty="0" err="1">
                <a:solidFill>
                  <a:schemeClr val="bg1"/>
                </a:solidFill>
              </a:rPr>
              <a:t>thistuple</a:t>
            </a:r>
            <a:r>
              <a:rPr lang="en-US" sz="2000" dirty="0">
                <a:solidFill>
                  <a:schemeClr val="bg1"/>
                </a:solidFill>
              </a:rPr>
              <a:t> = ("apple", "banana", "cherry")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 err="1">
                <a:solidFill>
                  <a:schemeClr val="bg1"/>
                </a:solidFill>
              </a:rPr>
              <a:t>thistuple</a:t>
            </a:r>
            <a:r>
              <a:rPr lang="en-US" sz="2000" dirty="0">
                <a:solidFill>
                  <a:schemeClr val="bg1"/>
                </a:solidFill>
              </a:rPr>
              <a:t>[3] = "orange" # This will raise an error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print(</a:t>
            </a:r>
            <a:r>
              <a:rPr lang="en-US" sz="2000" dirty="0" err="1">
                <a:solidFill>
                  <a:schemeClr val="bg1"/>
                </a:solidFill>
              </a:rPr>
              <a:t>thistuple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pPr>
              <a:buFont typeface="Arial" charset="0"/>
              <a:buNone/>
              <a:defRPr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Remove Items</a:t>
            </a:r>
          </a:p>
          <a:p>
            <a:pPr>
              <a:buFont typeface="Arial" charset="0"/>
              <a:buChar char="•"/>
              <a:defRPr/>
            </a:pPr>
            <a:r>
              <a:rPr lang="en-US" sz="2000" dirty="0">
                <a:solidFill>
                  <a:schemeClr val="bg1"/>
                </a:solidFill>
              </a:rPr>
              <a:t> </a:t>
            </a:r>
            <a:r>
              <a:rPr lang="en-US" sz="2000" dirty="0" err="1">
                <a:solidFill>
                  <a:schemeClr val="bg1"/>
                </a:solidFill>
              </a:rPr>
              <a:t>Tuples</a:t>
            </a:r>
            <a:r>
              <a:rPr lang="en-US" sz="2000" dirty="0">
                <a:solidFill>
                  <a:schemeClr val="bg1"/>
                </a:solidFill>
              </a:rPr>
              <a:t> are </a:t>
            </a:r>
            <a:r>
              <a:rPr lang="en-US" sz="2000" b="1" dirty="0">
                <a:solidFill>
                  <a:schemeClr val="bg1"/>
                </a:solidFill>
              </a:rPr>
              <a:t>unchangeable</a:t>
            </a:r>
            <a:r>
              <a:rPr lang="en-US" sz="2000" dirty="0">
                <a:solidFill>
                  <a:schemeClr val="bg1"/>
                </a:solidFill>
              </a:rPr>
              <a:t>, so you cannot remove items from it, but you can delete the </a:t>
            </a:r>
            <a:r>
              <a:rPr lang="en-US" sz="2000" dirty="0" err="1">
                <a:solidFill>
                  <a:schemeClr val="bg1"/>
                </a:solidFill>
              </a:rPr>
              <a:t>tuple</a:t>
            </a:r>
            <a:r>
              <a:rPr lang="en-US" sz="2000" dirty="0">
                <a:solidFill>
                  <a:schemeClr val="bg1"/>
                </a:solidFill>
              </a:rPr>
              <a:t> completely:</a:t>
            </a:r>
          </a:p>
          <a:p>
            <a:pPr>
              <a:buFont typeface="Arial" charset="0"/>
              <a:buChar char="•"/>
              <a:defRPr/>
            </a:pPr>
            <a:r>
              <a:rPr lang="en-US" sz="2000" dirty="0" err="1">
                <a:solidFill>
                  <a:schemeClr val="bg1"/>
                </a:solidFill>
              </a:rPr>
              <a:t>thistuple</a:t>
            </a:r>
            <a:r>
              <a:rPr lang="en-US" sz="2000" dirty="0">
                <a:solidFill>
                  <a:schemeClr val="bg1"/>
                </a:solidFill>
              </a:rPr>
              <a:t> = ("apple", "banana", "cherry")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del </a:t>
            </a:r>
            <a:r>
              <a:rPr lang="en-US" sz="2000" dirty="0" err="1">
                <a:solidFill>
                  <a:schemeClr val="bg1"/>
                </a:solidFill>
              </a:rPr>
              <a:t>thistuple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print(</a:t>
            </a:r>
            <a:r>
              <a:rPr lang="en-US" sz="2000" dirty="0" err="1">
                <a:solidFill>
                  <a:schemeClr val="bg1"/>
                </a:solidFill>
              </a:rPr>
              <a:t>thistuple</a:t>
            </a:r>
            <a:r>
              <a:rPr lang="en-US" sz="2000" dirty="0">
                <a:solidFill>
                  <a:schemeClr val="bg1"/>
                </a:solidFill>
              </a:rPr>
              <a:t>) #this will raise an error because the </a:t>
            </a:r>
            <a:r>
              <a:rPr lang="en-US" sz="2000" dirty="0" err="1">
                <a:solidFill>
                  <a:schemeClr val="bg1"/>
                </a:solidFill>
              </a:rPr>
              <a:t>tuple</a:t>
            </a:r>
            <a:r>
              <a:rPr lang="en-US" sz="2000" dirty="0">
                <a:solidFill>
                  <a:schemeClr val="bg1"/>
                </a:solidFill>
              </a:rPr>
              <a:t> no longer exists</a:t>
            </a:r>
          </a:p>
          <a:p>
            <a:pPr>
              <a:buFont typeface="Arial" charset="0"/>
              <a:buChar char="•"/>
              <a:defRPr/>
            </a:pPr>
            <a:endParaRPr lang="en-US" sz="2000" dirty="0"/>
          </a:p>
          <a:p>
            <a:pPr>
              <a:buFont typeface="Arial" charset="0"/>
              <a:buChar char="•"/>
              <a:defRPr/>
            </a:pPr>
            <a:endParaRPr lang="en-US" sz="2000" dirty="0"/>
          </a:p>
          <a:p>
            <a:pPr>
              <a:buFont typeface="Arial" charset="0"/>
              <a:buChar char="•"/>
              <a:defRPr/>
            </a:pPr>
            <a:endParaRPr lang="en-US" dirty="0"/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14D450-9607-80CF-483C-FDACB0B044E6}"/>
              </a:ext>
            </a:extLst>
          </p:cNvPr>
          <p:cNvSpPr txBox="1"/>
          <p:nvPr/>
        </p:nvSpPr>
        <p:spPr>
          <a:xfrm>
            <a:off x="6246813" y="1371600"/>
            <a:ext cx="5410200" cy="4876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 err="1">
                <a:latin typeface="+mj-lt"/>
                <a:cs typeface="Arial" charset="0"/>
              </a:rPr>
              <a:t>cmp</a:t>
            </a:r>
            <a:r>
              <a:rPr lang="en-US" sz="2000" b="1" dirty="0">
                <a:latin typeface="+mj-lt"/>
                <a:cs typeface="Arial" charset="0"/>
              </a:rPr>
              <a:t>(tuple1, tuple2)</a:t>
            </a:r>
            <a:endParaRPr lang="en-US" sz="2000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Compares elements of both </a:t>
            </a:r>
            <a:r>
              <a:rPr lang="en-US" sz="2000" dirty="0" err="1">
                <a:latin typeface="+mj-lt"/>
                <a:cs typeface="Arial" charset="0"/>
              </a:rPr>
              <a:t>tuples</a:t>
            </a:r>
            <a:r>
              <a:rPr lang="en-US" sz="2000" dirty="0">
                <a:latin typeface="+mj-lt"/>
                <a:cs typeface="Arial" charset="0"/>
              </a:rPr>
              <a:t>.</a:t>
            </a:r>
          </a:p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tuple1, tuple2 = (123, 'xyz'), (456, '</a:t>
            </a:r>
            <a:r>
              <a:rPr lang="en-US" sz="2000" dirty="0" err="1">
                <a:latin typeface="+mj-lt"/>
                <a:cs typeface="Arial" charset="0"/>
              </a:rPr>
              <a:t>abc</a:t>
            </a:r>
            <a:r>
              <a:rPr lang="en-US" sz="2000" dirty="0">
                <a:latin typeface="+mj-lt"/>
                <a:cs typeface="Arial" charset="0"/>
              </a:rPr>
              <a:t>')</a:t>
            </a:r>
          </a:p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print( </a:t>
            </a:r>
            <a:r>
              <a:rPr lang="en-US" sz="2000" dirty="0" err="1">
                <a:solidFill>
                  <a:srgbClr val="FF0000"/>
                </a:solidFill>
                <a:latin typeface="+mj-lt"/>
                <a:cs typeface="Arial" charset="0"/>
              </a:rPr>
              <a:t>cmp</a:t>
            </a:r>
            <a:r>
              <a:rPr lang="en-US" sz="2000" dirty="0">
                <a:solidFill>
                  <a:srgbClr val="FF0000"/>
                </a:solidFill>
                <a:latin typeface="+mj-lt"/>
                <a:cs typeface="Arial" charset="0"/>
              </a:rPr>
              <a:t>(tuple2, tuple1</a:t>
            </a:r>
            <a:r>
              <a:rPr lang="en-US" sz="2000" dirty="0">
                <a:latin typeface="+mj-lt"/>
                <a:cs typeface="Arial" charset="0"/>
              </a:rPr>
              <a:t>)     o/p 1</a:t>
            </a:r>
          </a:p>
          <a:p>
            <a:pPr>
              <a:defRPr/>
            </a:pPr>
            <a:endParaRPr lang="en-US" sz="1200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en-US" sz="2000" b="1" dirty="0">
                <a:latin typeface="+mj-lt"/>
                <a:cs typeface="Arial" charset="0"/>
              </a:rPr>
              <a:t>max(</a:t>
            </a:r>
            <a:r>
              <a:rPr lang="en-US" sz="2000" b="1" dirty="0" err="1">
                <a:latin typeface="+mj-lt"/>
                <a:cs typeface="Arial" charset="0"/>
              </a:rPr>
              <a:t>tuple</a:t>
            </a:r>
            <a:r>
              <a:rPr lang="en-US" sz="2000" b="1" dirty="0">
                <a:latin typeface="+mj-lt"/>
                <a:cs typeface="Arial" charset="0"/>
              </a:rPr>
              <a:t>)  and min(</a:t>
            </a:r>
            <a:r>
              <a:rPr lang="en-US" sz="2000" b="1" dirty="0" err="1">
                <a:latin typeface="+mj-lt"/>
                <a:cs typeface="Arial" charset="0"/>
              </a:rPr>
              <a:t>tuple</a:t>
            </a:r>
            <a:r>
              <a:rPr lang="en-US" sz="2000" b="1" dirty="0">
                <a:latin typeface="+mj-lt"/>
                <a:cs typeface="Arial" charset="0"/>
              </a:rPr>
              <a:t>) </a:t>
            </a:r>
            <a:endParaRPr lang="en-US" sz="2000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Returns item from the </a:t>
            </a:r>
            <a:r>
              <a:rPr lang="en-US" sz="2000" dirty="0" err="1">
                <a:latin typeface="+mj-lt"/>
                <a:cs typeface="Arial" charset="0"/>
              </a:rPr>
              <a:t>tuple</a:t>
            </a:r>
            <a:r>
              <a:rPr lang="en-US" sz="2000" dirty="0">
                <a:latin typeface="+mj-lt"/>
                <a:cs typeface="Arial" charset="0"/>
              </a:rPr>
              <a:t> with max value.</a:t>
            </a:r>
          </a:p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tuple1= (123, 'xyz', '</a:t>
            </a:r>
            <a:r>
              <a:rPr lang="en-US" sz="2000" dirty="0" err="1">
                <a:latin typeface="+mj-lt"/>
                <a:cs typeface="Arial" charset="0"/>
              </a:rPr>
              <a:t>zara</a:t>
            </a:r>
            <a:r>
              <a:rPr lang="en-US" sz="2000" dirty="0">
                <a:latin typeface="+mj-lt"/>
                <a:cs typeface="Arial" charset="0"/>
              </a:rPr>
              <a:t>', '</a:t>
            </a:r>
            <a:r>
              <a:rPr lang="en-US" sz="2000" dirty="0" err="1">
                <a:latin typeface="+mj-lt"/>
                <a:cs typeface="Arial" charset="0"/>
              </a:rPr>
              <a:t>abc</a:t>
            </a:r>
            <a:r>
              <a:rPr lang="en-US" sz="2000" dirty="0">
                <a:latin typeface="+mj-lt"/>
                <a:cs typeface="Arial" charset="0"/>
              </a:rPr>
              <a:t>’)</a:t>
            </a:r>
          </a:p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print ("Max value element : ", </a:t>
            </a:r>
            <a:r>
              <a:rPr lang="en-US" sz="2000" dirty="0">
                <a:solidFill>
                  <a:srgbClr val="FF0000"/>
                </a:solidFill>
                <a:latin typeface="+mj-lt"/>
                <a:cs typeface="Arial" charset="0"/>
              </a:rPr>
              <a:t>max(tuple1))</a:t>
            </a:r>
          </a:p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print ("min value element : </a:t>
            </a:r>
            <a:r>
              <a:rPr lang="en-US" sz="2000" dirty="0">
                <a:solidFill>
                  <a:srgbClr val="FF0000"/>
                </a:solidFill>
                <a:latin typeface="+mj-lt"/>
                <a:cs typeface="Arial" charset="0"/>
              </a:rPr>
              <a:t>", min(tuple1)) </a:t>
            </a:r>
          </a:p>
          <a:p>
            <a:pPr>
              <a:defRPr/>
            </a:pPr>
            <a:endParaRPr lang="en-US" sz="2000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en-US" sz="2000" b="1" dirty="0" err="1">
                <a:latin typeface="+mj-lt"/>
                <a:cs typeface="Arial" charset="0"/>
              </a:rPr>
              <a:t>tuple</a:t>
            </a:r>
            <a:r>
              <a:rPr lang="en-US" sz="2000" b="1" dirty="0">
                <a:latin typeface="+mj-lt"/>
                <a:cs typeface="Arial" charset="0"/>
              </a:rPr>
              <a:t>(</a:t>
            </a:r>
            <a:r>
              <a:rPr lang="en-US" sz="2000" b="1" dirty="0" err="1">
                <a:latin typeface="+mj-lt"/>
                <a:cs typeface="Arial" charset="0"/>
              </a:rPr>
              <a:t>seq</a:t>
            </a:r>
            <a:r>
              <a:rPr lang="en-US" sz="2000" b="1" dirty="0">
                <a:latin typeface="+mj-lt"/>
                <a:cs typeface="Arial" charset="0"/>
              </a:rPr>
              <a:t>)</a:t>
            </a:r>
          </a:p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Converts a list into </a:t>
            </a:r>
            <a:r>
              <a:rPr lang="en-US" sz="2000" dirty="0" err="1">
                <a:latin typeface="+mj-lt"/>
                <a:cs typeface="Arial" charset="0"/>
              </a:rPr>
              <a:t>tuple</a:t>
            </a:r>
            <a:r>
              <a:rPr lang="en-US" sz="2000" dirty="0">
                <a:latin typeface="+mj-lt"/>
                <a:cs typeface="Arial" charset="0"/>
              </a:rPr>
              <a:t>.</a:t>
            </a:r>
          </a:p>
          <a:p>
            <a:pPr>
              <a:defRPr/>
            </a:pPr>
            <a:r>
              <a:rPr lang="en-US" sz="2000" dirty="0" err="1">
                <a:latin typeface="+mj-lt"/>
                <a:cs typeface="Arial" charset="0"/>
              </a:rPr>
              <a:t>aList</a:t>
            </a:r>
            <a:r>
              <a:rPr lang="en-US" sz="2000" dirty="0">
                <a:latin typeface="+mj-lt"/>
                <a:cs typeface="Arial" charset="0"/>
              </a:rPr>
              <a:t> = [123, 'xyz', '</a:t>
            </a:r>
            <a:r>
              <a:rPr lang="en-US" sz="2000" dirty="0" err="1">
                <a:latin typeface="+mj-lt"/>
                <a:cs typeface="Arial" charset="0"/>
              </a:rPr>
              <a:t>zara</a:t>
            </a:r>
            <a:r>
              <a:rPr lang="en-US" sz="2000" dirty="0">
                <a:latin typeface="+mj-lt"/>
                <a:cs typeface="Arial" charset="0"/>
              </a:rPr>
              <a:t>', '</a:t>
            </a:r>
            <a:r>
              <a:rPr lang="en-US" sz="2000" dirty="0" err="1">
                <a:latin typeface="+mj-lt"/>
                <a:cs typeface="Arial" charset="0"/>
              </a:rPr>
              <a:t>abc</a:t>
            </a:r>
            <a:r>
              <a:rPr lang="en-US" sz="2000" dirty="0">
                <a:latin typeface="+mj-lt"/>
                <a:cs typeface="Arial" charset="0"/>
              </a:rPr>
              <a:t>']</a:t>
            </a:r>
          </a:p>
          <a:p>
            <a:pPr>
              <a:defRPr/>
            </a:pPr>
            <a:r>
              <a:rPr lang="en-US" sz="2000" dirty="0" err="1">
                <a:latin typeface="+mj-lt"/>
                <a:cs typeface="Arial" charset="0"/>
              </a:rPr>
              <a:t>aTuple</a:t>
            </a:r>
            <a:r>
              <a:rPr lang="en-US" sz="2000" dirty="0">
                <a:latin typeface="+mj-lt"/>
                <a:cs typeface="Arial" charset="0"/>
              </a:rPr>
              <a:t> = </a:t>
            </a:r>
            <a:r>
              <a:rPr lang="en-US" sz="2000" dirty="0" err="1">
                <a:solidFill>
                  <a:srgbClr val="FF0000"/>
                </a:solidFill>
                <a:latin typeface="+mj-lt"/>
                <a:cs typeface="Arial" charset="0"/>
              </a:rPr>
              <a:t>tuple</a:t>
            </a:r>
            <a:r>
              <a:rPr lang="en-US" sz="2000" dirty="0">
                <a:solidFill>
                  <a:srgbClr val="FF0000"/>
                </a:solidFill>
                <a:latin typeface="+mj-lt"/>
                <a:cs typeface="Arial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+mj-lt"/>
                <a:cs typeface="Arial" charset="0"/>
              </a:rPr>
              <a:t>aList</a:t>
            </a:r>
            <a:r>
              <a:rPr lang="en-US" sz="2000" dirty="0">
                <a:solidFill>
                  <a:srgbClr val="FF0000"/>
                </a:solidFill>
                <a:latin typeface="+mj-lt"/>
                <a:cs typeface="Arial" charset="0"/>
              </a:rPr>
              <a:t>)</a:t>
            </a:r>
          </a:p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Print( "</a:t>
            </a:r>
            <a:r>
              <a:rPr lang="en-US" sz="2000" dirty="0" err="1">
                <a:latin typeface="+mj-lt"/>
                <a:cs typeface="Arial" charset="0"/>
              </a:rPr>
              <a:t>Tuple</a:t>
            </a:r>
            <a:r>
              <a:rPr lang="en-US" sz="2000" dirty="0">
                <a:latin typeface="+mj-lt"/>
                <a:cs typeface="Arial" charset="0"/>
              </a:rPr>
              <a:t> elements : ", </a:t>
            </a:r>
            <a:r>
              <a:rPr lang="en-US" sz="2000" dirty="0" err="1">
                <a:latin typeface="+mj-lt"/>
                <a:cs typeface="Arial" charset="0"/>
              </a:rPr>
              <a:t>aTuple</a:t>
            </a:r>
            <a:r>
              <a:rPr lang="en-US" sz="2000" dirty="0">
                <a:latin typeface="+mj-lt"/>
                <a:cs typeface="Arial" charset="0"/>
              </a:rPr>
              <a:t>)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A139EEC0-58C9-45DA-531E-6CEE6E267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3" y="228600"/>
            <a:ext cx="5791200" cy="609600"/>
          </a:xfrm>
        </p:spPr>
        <p:txBody>
          <a:bodyPr/>
          <a:lstStyle/>
          <a:p>
            <a:pPr algn="l"/>
            <a:r>
              <a:rPr lang="en-IN" altLang="en-US" sz="2800" b="1">
                <a:solidFill>
                  <a:srgbClr val="00B050"/>
                </a:solidFill>
              </a:rPr>
              <a:t>Tuple Data type</a:t>
            </a:r>
            <a:endParaRPr lang="en-US" altLang="en-US" sz="2800">
              <a:solidFill>
                <a:srgbClr val="00B050"/>
              </a:solidFill>
            </a:endParaRPr>
          </a:p>
        </p:txBody>
      </p:sp>
      <p:grpSp>
        <p:nvGrpSpPr>
          <p:cNvPr id="61443" name="Group 3">
            <a:extLst>
              <a:ext uri="{FF2B5EF4-FFF2-40B4-BE49-F238E27FC236}">
                <a16:creationId xmlns:a16="http://schemas.microsoft.com/office/drawing/2014/main" id="{8136FE26-EACA-EE74-4474-426CAE441829}"/>
              </a:ext>
            </a:extLst>
          </p:cNvPr>
          <p:cNvGrpSpPr>
            <a:grpSpLocks/>
          </p:cNvGrpSpPr>
          <p:nvPr/>
        </p:nvGrpSpPr>
        <p:grpSpPr bwMode="auto">
          <a:xfrm>
            <a:off x="1141413" y="914400"/>
            <a:ext cx="3505200" cy="1524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DC5027-F0E6-4B54-0523-A6791329C19C}"/>
                </a:ext>
              </a:extLst>
            </p:cNvPr>
            <p:cNvCxnSpPr/>
            <p:nvPr/>
          </p:nvCxnSpPr>
          <p:spPr>
            <a:xfrm>
              <a:off x="307566" y="749299"/>
              <a:ext cx="3843799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A6692D2-32CC-DE18-901D-0E81DE9AD151}"/>
                </a:ext>
              </a:extLst>
            </p:cNvPr>
            <p:cNvSpPr/>
            <p:nvPr/>
          </p:nvSpPr>
          <p:spPr>
            <a:xfrm>
              <a:off x="261765" y="700096"/>
              <a:ext cx="77510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6FA757D-BBE4-3CDE-E392-7A974B2FC966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15A13B-C95E-4DDA-B7C5-A2E2F001188A}"/>
              </a:ext>
            </a:extLst>
          </p:cNvPr>
          <p:cNvSpPr txBox="1"/>
          <p:nvPr/>
        </p:nvSpPr>
        <p:spPr>
          <a:xfrm>
            <a:off x="379413" y="1295400"/>
            <a:ext cx="11353800" cy="6778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 </a:t>
            </a:r>
          </a:p>
          <a:p>
            <a:pPr>
              <a:defRPr/>
            </a:pPr>
            <a:endParaRPr lang="en-US" u="sng" dirty="0">
              <a:latin typeface="+mj-lt"/>
              <a:cs typeface="Arial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381EAB-5B44-A1A4-7E24-7B35D7322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13" y="1371600"/>
            <a:ext cx="5562600" cy="4953000"/>
          </a:xfr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2000" b="1" dirty="0"/>
              <a:t>The </a:t>
            </a:r>
            <a:r>
              <a:rPr lang="en-US" sz="2000" b="1" dirty="0" err="1"/>
              <a:t>tuple</a:t>
            </a:r>
            <a:r>
              <a:rPr lang="en-US" sz="2000" b="1" dirty="0"/>
              <a:t>() Constructor</a:t>
            </a:r>
          </a:p>
          <a:p>
            <a:pPr>
              <a:buFont typeface="Arial" charset="0"/>
              <a:buChar char="•"/>
              <a:defRPr/>
            </a:pPr>
            <a:r>
              <a:rPr lang="en-US" sz="2000" dirty="0"/>
              <a:t>It is also possible to use the </a:t>
            </a:r>
            <a:r>
              <a:rPr lang="en-US" sz="2000" dirty="0" err="1"/>
              <a:t>tuple</a:t>
            </a:r>
            <a:r>
              <a:rPr lang="en-US" sz="2000" dirty="0"/>
              <a:t>() constructor to make a </a:t>
            </a:r>
            <a:r>
              <a:rPr lang="en-US" sz="2000" dirty="0" err="1"/>
              <a:t>tuple</a:t>
            </a:r>
            <a:r>
              <a:rPr lang="en-US" sz="2000" dirty="0"/>
              <a:t>.</a:t>
            </a:r>
          </a:p>
          <a:p>
            <a:pPr>
              <a:buFont typeface="Arial" charset="0"/>
              <a:buChar char="•"/>
              <a:defRPr/>
            </a:pPr>
            <a:r>
              <a:rPr lang="en-US" sz="2000" dirty="0" err="1"/>
              <a:t>thistuple</a:t>
            </a:r>
            <a:r>
              <a:rPr lang="en-US" sz="2000" dirty="0"/>
              <a:t> = </a:t>
            </a:r>
            <a:r>
              <a:rPr lang="en-US" sz="2000" dirty="0" err="1"/>
              <a:t>tuple</a:t>
            </a:r>
            <a:r>
              <a:rPr lang="en-US" sz="2000" dirty="0"/>
              <a:t>(("apple", "banana", "cherry")) # note the double round-brackets</a:t>
            </a:r>
            <a:br>
              <a:rPr lang="en-US" sz="2000" dirty="0"/>
            </a:br>
            <a:r>
              <a:rPr lang="en-US" sz="2000" dirty="0"/>
              <a:t>print(</a:t>
            </a:r>
            <a:r>
              <a:rPr lang="en-US" sz="2000" dirty="0" err="1"/>
              <a:t>thistuple</a:t>
            </a:r>
            <a:r>
              <a:rPr lang="en-US" sz="2000" dirty="0"/>
              <a:t>)</a:t>
            </a:r>
          </a:p>
          <a:p>
            <a:pPr>
              <a:buFont typeface="Arial" charset="0"/>
              <a:buChar char="•"/>
              <a:defRPr/>
            </a:pPr>
            <a:r>
              <a:rPr lang="en-US" sz="2000" dirty="0"/>
              <a:t> </a:t>
            </a:r>
          </a:p>
          <a:p>
            <a:pPr>
              <a:buFont typeface="Arial" charset="0"/>
              <a:buNone/>
              <a:defRPr/>
            </a:pPr>
            <a:r>
              <a:rPr lang="en-US" sz="2000" b="1" dirty="0"/>
              <a:t>Indexing, Slicing, and Matrixes</a:t>
            </a:r>
          </a:p>
          <a:p>
            <a:pPr>
              <a:buFont typeface="Arial" charset="0"/>
              <a:buChar char="•"/>
              <a:defRPr/>
            </a:pPr>
            <a:r>
              <a:rPr lang="en-US" sz="2000" dirty="0"/>
              <a:t>Because </a:t>
            </a:r>
            <a:r>
              <a:rPr lang="en-US" sz="2000" dirty="0" err="1"/>
              <a:t>tuples</a:t>
            </a:r>
            <a:r>
              <a:rPr lang="en-US" sz="2000" dirty="0"/>
              <a:t> are sequences, indexing and slicing work the same way for </a:t>
            </a:r>
            <a:r>
              <a:rPr lang="en-US" sz="2000" dirty="0" err="1"/>
              <a:t>tuples</a:t>
            </a:r>
            <a:r>
              <a:rPr lang="en-US" sz="2000" dirty="0"/>
              <a:t> as they do for strings. </a:t>
            </a:r>
          </a:p>
          <a:p>
            <a:pPr>
              <a:buFont typeface="Arial" charset="0"/>
              <a:buChar char="•"/>
              <a:defRPr/>
            </a:pPr>
            <a:endParaRPr lang="en-US" sz="2000" dirty="0"/>
          </a:p>
          <a:p>
            <a:pPr>
              <a:buFont typeface="Arial" charset="0"/>
              <a:buChar char="•"/>
              <a:defRPr/>
            </a:pPr>
            <a:endParaRPr lang="en-US" sz="2000" dirty="0"/>
          </a:p>
          <a:p>
            <a:pPr>
              <a:buFont typeface="Arial" charset="0"/>
              <a:buChar char="•"/>
              <a:defRPr/>
            </a:pPr>
            <a:endParaRPr lang="en-US" dirty="0"/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CAC969-E8A0-7650-F7F0-80CFDA3A0891}"/>
              </a:ext>
            </a:extLst>
          </p:cNvPr>
          <p:cNvSpPr txBox="1"/>
          <p:nvPr/>
        </p:nvSpPr>
        <p:spPr>
          <a:xfrm>
            <a:off x="6323013" y="3048000"/>
            <a:ext cx="5410200" cy="16319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Assuming following input −</a:t>
            </a:r>
          </a:p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L = ('spam', 'Spam', 'SPAM!')</a:t>
            </a:r>
          </a:p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L[2]	'SPAM!'	Offsets start at zero</a:t>
            </a:r>
          </a:p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L[-2]	'Spam'	Negative: count from the right</a:t>
            </a:r>
          </a:p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L[1:]	['Spam', 'SPAM!']	Slicing fetches sections</a:t>
            </a:r>
            <a:endParaRPr lang="en-US" dirty="0">
              <a:latin typeface="+mj-lt"/>
              <a:cs typeface="Arial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95AD5300-B772-F665-1F1B-1F1DC8FA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3" y="228600"/>
            <a:ext cx="5791200" cy="609600"/>
          </a:xfrm>
        </p:spPr>
        <p:txBody>
          <a:bodyPr/>
          <a:lstStyle/>
          <a:p>
            <a:pPr algn="l"/>
            <a:r>
              <a:rPr lang="en-IN" altLang="en-US" sz="2800" b="1">
                <a:solidFill>
                  <a:srgbClr val="FFC000"/>
                </a:solidFill>
              </a:rPr>
              <a:t>Dictionary Data type</a:t>
            </a:r>
            <a:endParaRPr lang="en-US" altLang="en-US" sz="2800">
              <a:solidFill>
                <a:srgbClr val="FFC000"/>
              </a:solidFill>
            </a:endParaRPr>
          </a:p>
        </p:txBody>
      </p:sp>
      <p:grpSp>
        <p:nvGrpSpPr>
          <p:cNvPr id="62467" name="Group 3">
            <a:extLst>
              <a:ext uri="{FF2B5EF4-FFF2-40B4-BE49-F238E27FC236}">
                <a16:creationId xmlns:a16="http://schemas.microsoft.com/office/drawing/2014/main" id="{67A0BEDC-B006-D205-4ADB-5AAD807A546E}"/>
              </a:ext>
            </a:extLst>
          </p:cNvPr>
          <p:cNvGrpSpPr>
            <a:grpSpLocks/>
          </p:cNvGrpSpPr>
          <p:nvPr/>
        </p:nvGrpSpPr>
        <p:grpSpPr bwMode="auto">
          <a:xfrm>
            <a:off x="1141413" y="914400"/>
            <a:ext cx="3505200" cy="1524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06C9A95-3BE8-06DB-07DD-7E8506A16042}"/>
                </a:ext>
              </a:extLst>
            </p:cNvPr>
            <p:cNvCxnSpPr/>
            <p:nvPr/>
          </p:nvCxnSpPr>
          <p:spPr>
            <a:xfrm>
              <a:off x="307566" y="749299"/>
              <a:ext cx="3843799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0736629-0D1C-3A8B-F41E-F4B58C95A6F7}"/>
                </a:ext>
              </a:extLst>
            </p:cNvPr>
            <p:cNvSpPr/>
            <p:nvPr/>
          </p:nvSpPr>
          <p:spPr>
            <a:xfrm>
              <a:off x="261765" y="700096"/>
              <a:ext cx="77510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F348416-0996-AD57-0370-F36F3FC5466C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F2A59-3014-5CBB-C2C6-D906FC765BC0}"/>
              </a:ext>
            </a:extLst>
          </p:cNvPr>
          <p:cNvSpPr txBox="1"/>
          <p:nvPr/>
        </p:nvSpPr>
        <p:spPr>
          <a:xfrm>
            <a:off x="379413" y="1295400"/>
            <a:ext cx="11353800" cy="6778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 </a:t>
            </a:r>
          </a:p>
          <a:p>
            <a:pPr>
              <a:defRPr/>
            </a:pPr>
            <a:endParaRPr lang="en-US" u="sng" dirty="0">
              <a:latin typeface="+mj-lt"/>
              <a:cs typeface="Arial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6BF912A-B8A9-31E9-9EAF-65E0C540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95400"/>
            <a:ext cx="11430000" cy="5029200"/>
          </a:xfr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1800" dirty="0"/>
              <a:t>A dictionary is a collection which is </a:t>
            </a:r>
            <a:r>
              <a:rPr lang="en-US" sz="1800" b="1" dirty="0">
                <a:solidFill>
                  <a:srgbClr val="7030A0"/>
                </a:solidFill>
              </a:rPr>
              <a:t>unordered, changeable and indexed</a:t>
            </a:r>
            <a:r>
              <a:rPr lang="en-US" sz="1800" dirty="0"/>
              <a:t>. 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/>
              <a:t>In Python dictionaries are written with curly brackets, and they have keys and values.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 err="1"/>
              <a:t>thisdict</a:t>
            </a:r>
            <a:r>
              <a:rPr lang="en-US" sz="1800" dirty="0"/>
              <a:t> = {</a:t>
            </a:r>
            <a:br>
              <a:rPr lang="en-US" sz="1800" dirty="0"/>
            </a:br>
            <a:r>
              <a:rPr lang="en-US" sz="1800" dirty="0"/>
              <a:t> 	 "brand": "Ford",</a:t>
            </a:r>
            <a:br>
              <a:rPr lang="en-US" sz="1800" dirty="0"/>
            </a:br>
            <a:r>
              <a:rPr lang="en-US" sz="1800" dirty="0"/>
              <a:t> 	 "model": "Mustang",</a:t>
            </a:r>
            <a:br>
              <a:rPr lang="en-US" sz="1800" dirty="0"/>
            </a:br>
            <a:r>
              <a:rPr lang="en-US" sz="1800" dirty="0"/>
              <a:t> 	 "year": 1964</a:t>
            </a:r>
            <a:br>
              <a:rPr lang="en-US" sz="1800" dirty="0"/>
            </a:br>
            <a:r>
              <a:rPr lang="en-US" sz="1800" dirty="0"/>
              <a:t>	}</a:t>
            </a:r>
            <a:br>
              <a:rPr lang="en-US" sz="1800" dirty="0"/>
            </a:br>
            <a:r>
              <a:rPr lang="en-US" sz="1800" dirty="0"/>
              <a:t>print(</a:t>
            </a:r>
            <a:r>
              <a:rPr lang="en-US" sz="1800" dirty="0" err="1"/>
              <a:t>thisdict</a:t>
            </a:r>
            <a:r>
              <a:rPr lang="en-US" sz="1800" dirty="0"/>
              <a:t>)</a:t>
            </a:r>
          </a:p>
          <a:p>
            <a:pPr>
              <a:buFont typeface="Arial" charset="0"/>
              <a:buChar char="•"/>
              <a:defRPr/>
            </a:pPr>
            <a:endParaRPr lang="en-US" sz="1800" dirty="0"/>
          </a:p>
          <a:p>
            <a:pPr>
              <a:buFont typeface="Arial" charset="0"/>
              <a:buChar char="•"/>
              <a:defRPr/>
            </a:pPr>
            <a:r>
              <a:rPr lang="en-IN" sz="1800" b="1" dirty="0"/>
              <a:t>Dictionaries</a:t>
            </a:r>
            <a:r>
              <a:rPr lang="en-IN" sz="1800" dirty="0"/>
              <a:t> are </a:t>
            </a:r>
            <a:r>
              <a:rPr lang="en-IN" sz="1800" b="1" dirty="0"/>
              <a:t>Python's</a:t>
            </a:r>
            <a:r>
              <a:rPr lang="en-IN" sz="1800" dirty="0"/>
              <a:t> implementation of a </a:t>
            </a:r>
            <a:r>
              <a:rPr lang="en-IN" sz="1800" b="1" dirty="0">
                <a:solidFill>
                  <a:srgbClr val="7030A0"/>
                </a:solidFill>
              </a:rPr>
              <a:t>data structure </a:t>
            </a:r>
            <a:r>
              <a:rPr lang="en-IN" sz="1800" dirty="0"/>
              <a:t>that is more generally known as an </a:t>
            </a:r>
            <a:r>
              <a:rPr lang="en-IN" sz="1800" b="1" dirty="0">
                <a:solidFill>
                  <a:srgbClr val="7030A0"/>
                </a:solidFill>
              </a:rPr>
              <a:t>associative array. </a:t>
            </a:r>
          </a:p>
          <a:p>
            <a:pPr>
              <a:buFont typeface="Arial" charset="0"/>
              <a:buChar char="•"/>
              <a:defRPr/>
            </a:pPr>
            <a:r>
              <a:rPr lang="en-IN" sz="1800" dirty="0"/>
              <a:t>A </a:t>
            </a:r>
            <a:r>
              <a:rPr lang="en-IN" sz="1800" b="1" dirty="0"/>
              <a:t>dictionary</a:t>
            </a:r>
            <a:r>
              <a:rPr lang="en-IN" sz="1800" dirty="0"/>
              <a:t> consists of a collection of key-value pairs.</a:t>
            </a:r>
          </a:p>
          <a:p>
            <a:pPr>
              <a:buFont typeface="Arial" charset="0"/>
              <a:buChar char="•"/>
              <a:defRPr/>
            </a:pPr>
            <a:r>
              <a:rPr lang="en-IN" sz="1800" dirty="0"/>
              <a:t> Each key-value pair maps the key to its associated value.</a:t>
            </a:r>
          </a:p>
          <a:p>
            <a:pPr>
              <a:buFont typeface="Arial" charset="0"/>
              <a:buChar char="•"/>
              <a:defRPr/>
            </a:pPr>
            <a:endParaRPr lang="en-IN" sz="1800" dirty="0"/>
          </a:p>
          <a:p>
            <a:pPr>
              <a:buFont typeface="Arial" charset="0"/>
              <a:buChar char="•"/>
              <a:defRPr/>
            </a:pPr>
            <a:r>
              <a:rPr lang="en-IN" sz="1800" dirty="0"/>
              <a:t>An </a:t>
            </a:r>
            <a:r>
              <a:rPr lang="en-IN" sz="1800" dirty="0">
                <a:solidFill>
                  <a:srgbClr val="7030A0"/>
                </a:solidFill>
              </a:rPr>
              <a:t>empty dictionary </a:t>
            </a:r>
            <a:r>
              <a:rPr lang="en-IN" sz="1800" dirty="0"/>
              <a:t>without any items is written with just two curly braces, like this: {}.</a:t>
            </a:r>
            <a:endParaRPr lang="en-US" sz="1800" dirty="0"/>
          </a:p>
          <a:p>
            <a:pPr>
              <a:buFont typeface="Arial" charset="0"/>
              <a:buChar char="•"/>
              <a:defRPr/>
            </a:pPr>
            <a:r>
              <a:rPr lang="en-IN" sz="1800" b="1" dirty="0">
                <a:solidFill>
                  <a:srgbClr val="7030A0"/>
                </a:solidFill>
              </a:rPr>
              <a:t>Keys are unique </a:t>
            </a:r>
            <a:r>
              <a:rPr lang="en-IN" sz="1800" dirty="0"/>
              <a:t>within a dictionary while values may not be. The values of a dictionary can be of any type, but the keys must be of an immutable data type such as strings, numbers, or </a:t>
            </a:r>
            <a:r>
              <a:rPr lang="en-IN" sz="1800" dirty="0" err="1"/>
              <a:t>tuples</a:t>
            </a:r>
            <a:r>
              <a:rPr lang="en-IN" sz="1800" dirty="0"/>
              <a:t>.</a:t>
            </a:r>
            <a:endParaRPr lang="en-US" sz="1800" dirty="0"/>
          </a:p>
          <a:p>
            <a:pPr>
              <a:buFont typeface="Arial" charset="0"/>
              <a:buChar char="•"/>
              <a:defRPr/>
            </a:pPr>
            <a:endParaRPr lang="en-US" sz="2000" dirty="0"/>
          </a:p>
          <a:p>
            <a:pPr>
              <a:buFont typeface="Arial" charset="0"/>
              <a:buChar char="•"/>
              <a:defRPr/>
            </a:pPr>
            <a:endParaRPr lang="en-US" sz="2000" dirty="0"/>
          </a:p>
          <a:p>
            <a:pPr>
              <a:buFont typeface="Arial" charset="0"/>
              <a:buChar char="•"/>
              <a:defRPr/>
            </a:pPr>
            <a:endParaRPr lang="en-US" dirty="0"/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91E8272C-4BAC-37FD-1891-49D150FF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3" y="228600"/>
            <a:ext cx="5791200" cy="609600"/>
          </a:xfrm>
        </p:spPr>
        <p:txBody>
          <a:bodyPr/>
          <a:lstStyle/>
          <a:p>
            <a:pPr algn="l"/>
            <a:r>
              <a:rPr lang="en-IN" altLang="en-US" sz="2800" b="1">
                <a:solidFill>
                  <a:srgbClr val="FFC000"/>
                </a:solidFill>
              </a:rPr>
              <a:t>Dictionary Data type</a:t>
            </a:r>
            <a:endParaRPr lang="en-US" altLang="en-US" sz="2800">
              <a:solidFill>
                <a:srgbClr val="FFC000"/>
              </a:solidFill>
            </a:endParaRPr>
          </a:p>
        </p:txBody>
      </p:sp>
      <p:grpSp>
        <p:nvGrpSpPr>
          <p:cNvPr id="63491" name="Group 3">
            <a:extLst>
              <a:ext uri="{FF2B5EF4-FFF2-40B4-BE49-F238E27FC236}">
                <a16:creationId xmlns:a16="http://schemas.microsoft.com/office/drawing/2014/main" id="{68ED322D-7DCE-9418-CBBD-3F8855D6277C}"/>
              </a:ext>
            </a:extLst>
          </p:cNvPr>
          <p:cNvGrpSpPr>
            <a:grpSpLocks/>
          </p:cNvGrpSpPr>
          <p:nvPr/>
        </p:nvGrpSpPr>
        <p:grpSpPr bwMode="auto">
          <a:xfrm>
            <a:off x="1141413" y="914400"/>
            <a:ext cx="3505200" cy="1524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0799632-F1BB-AA59-632E-5F8A436C97C0}"/>
                </a:ext>
              </a:extLst>
            </p:cNvPr>
            <p:cNvCxnSpPr/>
            <p:nvPr/>
          </p:nvCxnSpPr>
          <p:spPr>
            <a:xfrm>
              <a:off x="307566" y="749299"/>
              <a:ext cx="3843799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A234430-C77C-4591-E273-299B427BC71D}"/>
                </a:ext>
              </a:extLst>
            </p:cNvPr>
            <p:cNvSpPr/>
            <p:nvPr/>
          </p:nvSpPr>
          <p:spPr>
            <a:xfrm>
              <a:off x="261765" y="700096"/>
              <a:ext cx="77510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2CE49C1-C559-2A32-FB24-77E549C4FCCD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0E771D-600F-8E88-FE31-67CDF8900943}"/>
              </a:ext>
            </a:extLst>
          </p:cNvPr>
          <p:cNvSpPr txBox="1"/>
          <p:nvPr/>
        </p:nvSpPr>
        <p:spPr>
          <a:xfrm>
            <a:off x="379413" y="1295400"/>
            <a:ext cx="11353800" cy="6778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 </a:t>
            </a:r>
          </a:p>
          <a:p>
            <a:pPr>
              <a:defRPr/>
            </a:pPr>
            <a:endParaRPr lang="en-US" u="sng" dirty="0">
              <a:latin typeface="+mj-lt"/>
              <a:cs typeface="Arial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58E8914-3A39-48D6-5EB2-0BE3245E4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13" y="1219200"/>
            <a:ext cx="5410200" cy="5181600"/>
          </a:xfrm>
          <a:solidFill>
            <a:srgbClr val="FFC0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1800" b="1" dirty="0">
                <a:latin typeface="+mj-lt"/>
              </a:rPr>
              <a:t>Accessing Items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You can access the items of a dictionary by referring to its key name, inside square brackets: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x = </a:t>
            </a:r>
            <a:r>
              <a:rPr lang="en-US" sz="1800" dirty="0" err="1">
                <a:latin typeface="+mj-lt"/>
              </a:rPr>
              <a:t>thisdict</a:t>
            </a:r>
            <a:r>
              <a:rPr lang="en-US" sz="1800" dirty="0">
                <a:latin typeface="+mj-lt"/>
              </a:rPr>
              <a:t>["model"]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There is also a method called get() that will give you the same result: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x = </a:t>
            </a:r>
            <a:r>
              <a:rPr lang="en-US" sz="1800" dirty="0" err="1">
                <a:latin typeface="+mj-lt"/>
              </a:rPr>
              <a:t>thisdict.get</a:t>
            </a:r>
            <a:r>
              <a:rPr lang="en-US" sz="1800" dirty="0">
                <a:latin typeface="+mj-lt"/>
              </a:rPr>
              <a:t>("model")</a:t>
            </a:r>
          </a:p>
          <a:p>
            <a:pPr>
              <a:buFont typeface="Arial" charset="0"/>
              <a:buChar char="•"/>
              <a:defRPr/>
            </a:pPr>
            <a:endParaRPr lang="en-US" sz="1800" dirty="0">
              <a:latin typeface="+mj-lt"/>
            </a:endParaRPr>
          </a:p>
          <a:p>
            <a:pPr>
              <a:buFont typeface="Arial" charset="0"/>
              <a:buNone/>
              <a:defRPr/>
            </a:pPr>
            <a:r>
              <a:rPr lang="en-US" sz="1800" b="1" dirty="0">
                <a:latin typeface="+mj-lt"/>
              </a:rPr>
              <a:t>Change Values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You can change the value of a specific item by referring to its key name: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 err="1">
                <a:latin typeface="+mj-lt"/>
              </a:rPr>
              <a:t>thisdict</a:t>
            </a:r>
            <a:r>
              <a:rPr lang="en-US" sz="1800" dirty="0">
                <a:latin typeface="+mj-lt"/>
              </a:rPr>
              <a:t> = {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  "brand": "Ford",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  "model": "Mustang",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  "year": 1964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}</a:t>
            </a:r>
            <a:br>
              <a:rPr lang="en-US" sz="1800" dirty="0">
                <a:latin typeface="+mj-lt"/>
              </a:rPr>
            </a:br>
            <a:r>
              <a:rPr lang="en-US" sz="1800" dirty="0" err="1">
                <a:latin typeface="+mj-lt"/>
              </a:rPr>
              <a:t>thisdict</a:t>
            </a:r>
            <a:r>
              <a:rPr lang="en-US" sz="1800" dirty="0">
                <a:latin typeface="+mj-lt"/>
              </a:rPr>
              <a:t>["year"] = 2018</a:t>
            </a:r>
          </a:p>
          <a:p>
            <a:pPr>
              <a:buFont typeface="Arial" charset="0"/>
              <a:buChar char="•"/>
              <a:defRPr/>
            </a:pPr>
            <a:endParaRPr lang="en-US" sz="1800" dirty="0">
              <a:latin typeface="+mj-lt"/>
            </a:endParaRPr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9C67F4-7B18-5951-FDA2-584020BA47FF}"/>
              </a:ext>
            </a:extLst>
          </p:cNvPr>
          <p:cNvSpPr txBox="1"/>
          <p:nvPr/>
        </p:nvSpPr>
        <p:spPr>
          <a:xfrm>
            <a:off x="5942013" y="1295400"/>
            <a:ext cx="5943600" cy="4953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+mj-lt"/>
                <a:cs typeface="Arial" charset="0"/>
              </a:rPr>
              <a:t>Dictionary Length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  <a:cs typeface="Arial" charset="0"/>
              </a:rPr>
              <a:t>  To determine how many items (key-value pairs) a dictionary has, use the </a:t>
            </a:r>
            <a:r>
              <a:rPr lang="en-US" dirty="0" err="1">
                <a:latin typeface="+mj-lt"/>
                <a:cs typeface="Arial" charset="0"/>
              </a:rPr>
              <a:t>len</a:t>
            </a:r>
            <a:r>
              <a:rPr lang="en-US" dirty="0">
                <a:latin typeface="+mj-lt"/>
                <a:cs typeface="Arial" charset="0"/>
              </a:rPr>
              <a:t>() method.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  <a:cs typeface="Arial" charset="0"/>
              </a:rPr>
              <a:t>  Print the number of items in the dictionary: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	print(</a:t>
            </a:r>
            <a:r>
              <a:rPr lang="en-US" dirty="0" err="1">
                <a:latin typeface="+mj-lt"/>
                <a:cs typeface="Arial" charset="0"/>
              </a:rPr>
              <a:t>len</a:t>
            </a:r>
            <a:r>
              <a:rPr lang="en-US" dirty="0">
                <a:latin typeface="+mj-lt"/>
                <a:cs typeface="Arial" charset="0"/>
              </a:rPr>
              <a:t>(</a:t>
            </a:r>
            <a:r>
              <a:rPr lang="en-US" dirty="0" err="1">
                <a:latin typeface="+mj-lt"/>
                <a:cs typeface="Arial" charset="0"/>
              </a:rPr>
              <a:t>thisdict</a:t>
            </a:r>
            <a:r>
              <a:rPr lang="en-US" dirty="0">
                <a:latin typeface="+mj-lt"/>
                <a:cs typeface="Arial" charset="0"/>
              </a:rPr>
              <a:t>))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 </a:t>
            </a:r>
          </a:p>
          <a:p>
            <a:pPr>
              <a:defRPr/>
            </a:pPr>
            <a:r>
              <a:rPr lang="en-US" b="1" dirty="0">
                <a:latin typeface="+mj-lt"/>
                <a:cs typeface="Arial" charset="0"/>
              </a:rPr>
              <a:t>Adding Items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  <a:cs typeface="Arial" charset="0"/>
              </a:rPr>
              <a:t>  Adding an item to the dictionary is done by using a new 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    index key and assigning a value to it:</a:t>
            </a:r>
          </a:p>
          <a:p>
            <a:pPr>
              <a:defRPr/>
            </a:pPr>
            <a:endParaRPr lang="en-US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en-US" dirty="0" err="1">
                <a:latin typeface="+mj-lt"/>
                <a:cs typeface="Arial" charset="0"/>
              </a:rPr>
              <a:t>thisdict</a:t>
            </a:r>
            <a:r>
              <a:rPr lang="en-US" dirty="0">
                <a:latin typeface="+mj-lt"/>
                <a:cs typeface="Arial" charset="0"/>
              </a:rPr>
              <a:t> = {</a:t>
            </a:r>
            <a:br>
              <a:rPr lang="en-US" dirty="0">
                <a:latin typeface="+mj-lt"/>
                <a:cs typeface="Arial" charset="0"/>
              </a:rPr>
            </a:br>
            <a:r>
              <a:rPr lang="en-US" dirty="0">
                <a:latin typeface="+mj-lt"/>
                <a:cs typeface="Arial" charset="0"/>
              </a:rPr>
              <a:t>  "brand": "Ford",</a:t>
            </a:r>
            <a:br>
              <a:rPr lang="en-US" dirty="0">
                <a:latin typeface="+mj-lt"/>
                <a:cs typeface="Arial" charset="0"/>
              </a:rPr>
            </a:br>
            <a:r>
              <a:rPr lang="en-US" dirty="0">
                <a:latin typeface="+mj-lt"/>
                <a:cs typeface="Arial" charset="0"/>
              </a:rPr>
              <a:t>  "model": "Mustang",</a:t>
            </a:r>
            <a:br>
              <a:rPr lang="en-US" dirty="0">
                <a:latin typeface="+mj-lt"/>
                <a:cs typeface="Arial" charset="0"/>
              </a:rPr>
            </a:br>
            <a:r>
              <a:rPr lang="en-US" dirty="0">
                <a:latin typeface="+mj-lt"/>
                <a:cs typeface="Arial" charset="0"/>
              </a:rPr>
              <a:t>  "year": 1964</a:t>
            </a:r>
            <a:br>
              <a:rPr lang="en-US" dirty="0">
                <a:latin typeface="+mj-lt"/>
                <a:cs typeface="Arial" charset="0"/>
              </a:rPr>
            </a:br>
            <a:r>
              <a:rPr lang="en-US" dirty="0">
                <a:latin typeface="+mj-lt"/>
                <a:cs typeface="Arial" charset="0"/>
              </a:rPr>
              <a:t>}</a:t>
            </a:r>
            <a:br>
              <a:rPr lang="en-US" dirty="0">
                <a:latin typeface="+mj-lt"/>
                <a:cs typeface="Arial" charset="0"/>
              </a:rPr>
            </a:br>
            <a:r>
              <a:rPr lang="en-US" dirty="0" err="1">
                <a:latin typeface="+mj-lt"/>
                <a:cs typeface="Arial" charset="0"/>
              </a:rPr>
              <a:t>thisdict</a:t>
            </a:r>
            <a:r>
              <a:rPr lang="en-US" dirty="0">
                <a:latin typeface="+mj-lt"/>
                <a:cs typeface="Arial" charset="0"/>
              </a:rPr>
              <a:t>["color"] = "red"</a:t>
            </a:r>
            <a:br>
              <a:rPr lang="en-US" dirty="0">
                <a:latin typeface="+mj-lt"/>
                <a:cs typeface="Arial" charset="0"/>
              </a:rPr>
            </a:br>
            <a:r>
              <a:rPr lang="en-US" dirty="0">
                <a:latin typeface="+mj-lt"/>
                <a:cs typeface="Arial" charset="0"/>
              </a:rPr>
              <a:t>print(</a:t>
            </a:r>
            <a:r>
              <a:rPr lang="en-US" dirty="0" err="1">
                <a:latin typeface="+mj-lt"/>
                <a:cs typeface="Arial" charset="0"/>
              </a:rPr>
              <a:t>thisdict</a:t>
            </a:r>
            <a:r>
              <a:rPr lang="en-US" dirty="0">
                <a:latin typeface="+mj-lt"/>
                <a:cs typeface="Arial" charset="0"/>
              </a:rPr>
              <a:t>)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126BE5B5-399A-4F08-7E30-508C25916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3" y="228600"/>
            <a:ext cx="5791200" cy="609600"/>
          </a:xfrm>
        </p:spPr>
        <p:txBody>
          <a:bodyPr/>
          <a:lstStyle/>
          <a:p>
            <a:pPr algn="l"/>
            <a:r>
              <a:rPr lang="en-IN" altLang="en-US" sz="2800" b="1">
                <a:solidFill>
                  <a:srgbClr val="FFC000"/>
                </a:solidFill>
              </a:rPr>
              <a:t>Dictionary Data type</a:t>
            </a:r>
            <a:endParaRPr lang="en-US" altLang="en-US" sz="2800">
              <a:solidFill>
                <a:srgbClr val="FFC000"/>
              </a:solidFill>
            </a:endParaRPr>
          </a:p>
        </p:txBody>
      </p:sp>
      <p:grpSp>
        <p:nvGrpSpPr>
          <p:cNvPr id="64515" name="Group 3">
            <a:extLst>
              <a:ext uri="{FF2B5EF4-FFF2-40B4-BE49-F238E27FC236}">
                <a16:creationId xmlns:a16="http://schemas.microsoft.com/office/drawing/2014/main" id="{3F2C6343-E9C0-34F9-83BA-6000E7DB6504}"/>
              </a:ext>
            </a:extLst>
          </p:cNvPr>
          <p:cNvGrpSpPr>
            <a:grpSpLocks/>
          </p:cNvGrpSpPr>
          <p:nvPr/>
        </p:nvGrpSpPr>
        <p:grpSpPr bwMode="auto">
          <a:xfrm>
            <a:off x="1141413" y="914400"/>
            <a:ext cx="3505200" cy="1524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1993312-C10B-7EC5-04A4-C88A1A03798E}"/>
                </a:ext>
              </a:extLst>
            </p:cNvPr>
            <p:cNvCxnSpPr/>
            <p:nvPr/>
          </p:nvCxnSpPr>
          <p:spPr>
            <a:xfrm>
              <a:off x="307566" y="749299"/>
              <a:ext cx="3843799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2DC8F1-89A4-2461-514D-C07DE1EBE792}"/>
                </a:ext>
              </a:extLst>
            </p:cNvPr>
            <p:cNvSpPr/>
            <p:nvPr/>
          </p:nvSpPr>
          <p:spPr>
            <a:xfrm>
              <a:off x="261765" y="700096"/>
              <a:ext cx="77510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63B7DDE4-3198-2CC6-3173-162B857B3943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D74969-5CCF-815A-A4E2-9A3D445FB163}"/>
              </a:ext>
            </a:extLst>
          </p:cNvPr>
          <p:cNvSpPr txBox="1"/>
          <p:nvPr/>
        </p:nvSpPr>
        <p:spPr>
          <a:xfrm>
            <a:off x="379413" y="1295400"/>
            <a:ext cx="11353800" cy="6778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 </a:t>
            </a:r>
          </a:p>
          <a:p>
            <a:pPr>
              <a:defRPr/>
            </a:pPr>
            <a:endParaRPr lang="en-US" u="sng" dirty="0">
              <a:latin typeface="+mj-lt"/>
              <a:cs typeface="Arial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7BD316-C211-2E1E-057E-35625A629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19200"/>
            <a:ext cx="5334000" cy="5181600"/>
          </a:xfr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1800" b="1" dirty="0">
                <a:latin typeface="+mj-lt"/>
              </a:rPr>
              <a:t>Loop Through a Dictionary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You can loop through a dictionary by using a for loop.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When looping through a dictionary, the return value are the </a:t>
            </a:r>
            <a:r>
              <a:rPr lang="en-US" sz="1800" i="1" dirty="0">
                <a:latin typeface="+mj-lt"/>
              </a:rPr>
              <a:t>keys</a:t>
            </a:r>
            <a:r>
              <a:rPr lang="en-US" sz="1800" dirty="0">
                <a:latin typeface="+mj-lt"/>
              </a:rPr>
              <a:t> of the dictionary, but there are methods to return the </a:t>
            </a:r>
            <a:r>
              <a:rPr lang="en-US" sz="1800" i="1" dirty="0">
                <a:latin typeface="+mj-lt"/>
              </a:rPr>
              <a:t>values</a:t>
            </a:r>
            <a:r>
              <a:rPr lang="en-US" sz="1800" dirty="0">
                <a:latin typeface="+mj-lt"/>
              </a:rPr>
              <a:t> as well.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Print all key names in the dictionary, one by one: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	for x in </a:t>
            </a:r>
            <a:r>
              <a:rPr lang="en-US" sz="1800" dirty="0" err="1">
                <a:latin typeface="+mj-lt"/>
              </a:rPr>
              <a:t>thisdict</a:t>
            </a:r>
            <a:r>
              <a:rPr lang="en-US" sz="1800" dirty="0">
                <a:latin typeface="+mj-lt"/>
              </a:rPr>
              <a:t>: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  print(x)</a:t>
            </a:r>
          </a:p>
          <a:p>
            <a:pPr>
              <a:buFont typeface="Arial" charset="0"/>
              <a:buChar char="•"/>
              <a:defRPr/>
            </a:pPr>
            <a:endParaRPr lang="en-US" sz="1800" dirty="0">
              <a:latin typeface="+mj-lt"/>
            </a:endParaRPr>
          </a:p>
          <a:p>
            <a:pPr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Print all </a:t>
            </a:r>
            <a:r>
              <a:rPr lang="en-US" sz="1800" i="1" dirty="0">
                <a:latin typeface="+mj-lt"/>
              </a:rPr>
              <a:t>values</a:t>
            </a:r>
            <a:r>
              <a:rPr lang="en-US" sz="1800" dirty="0">
                <a:latin typeface="+mj-lt"/>
              </a:rPr>
              <a:t> in the dictionary, one by one: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latin typeface="+mj-lt"/>
              </a:rPr>
              <a:t>	for x in </a:t>
            </a:r>
            <a:r>
              <a:rPr lang="en-US" sz="1800" dirty="0" err="1">
                <a:latin typeface="+mj-lt"/>
              </a:rPr>
              <a:t>thisdict</a:t>
            </a:r>
            <a:r>
              <a:rPr lang="en-US" sz="1800" dirty="0">
                <a:latin typeface="+mj-lt"/>
              </a:rPr>
              <a:t>: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  print(</a:t>
            </a:r>
            <a:r>
              <a:rPr lang="en-US" sz="1800" dirty="0" err="1">
                <a:latin typeface="+mj-lt"/>
              </a:rPr>
              <a:t>thisdict</a:t>
            </a:r>
            <a:r>
              <a:rPr lang="en-US" sz="1800" dirty="0">
                <a:latin typeface="+mj-lt"/>
              </a:rPr>
              <a:t>[x])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You can also use the values() function to return values of a dictionary: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for x in </a:t>
            </a:r>
            <a:r>
              <a:rPr lang="en-US" sz="1800" dirty="0" err="1">
                <a:latin typeface="+mj-lt"/>
              </a:rPr>
              <a:t>thisdict.values</a:t>
            </a:r>
            <a:r>
              <a:rPr lang="en-US" sz="1800" dirty="0">
                <a:latin typeface="+mj-lt"/>
              </a:rPr>
              <a:t>():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  print(x)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>
                <a:latin typeface="+mj-lt"/>
              </a:rPr>
              <a:t> 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FB6CEC-EA5C-FA73-8D23-854EB5D8A210}"/>
              </a:ext>
            </a:extLst>
          </p:cNvPr>
          <p:cNvSpPr txBox="1"/>
          <p:nvPr/>
        </p:nvSpPr>
        <p:spPr>
          <a:xfrm>
            <a:off x="5637213" y="1219200"/>
            <a:ext cx="6172200" cy="5181600"/>
          </a:xfrm>
          <a:prstGeom prst="rect">
            <a:avLst/>
          </a:prstGeom>
          <a:solidFill>
            <a:srgbClr val="92D05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Loop through both </a:t>
            </a:r>
            <a:r>
              <a:rPr lang="en-US" i="1" dirty="0">
                <a:latin typeface="+mj-lt"/>
                <a:cs typeface="Arial" charset="0"/>
              </a:rPr>
              <a:t>keys</a:t>
            </a:r>
            <a:r>
              <a:rPr lang="en-US" dirty="0">
                <a:latin typeface="+mj-lt"/>
                <a:cs typeface="Arial" charset="0"/>
              </a:rPr>
              <a:t> and </a:t>
            </a:r>
            <a:r>
              <a:rPr lang="en-US" i="1" dirty="0">
                <a:latin typeface="+mj-lt"/>
                <a:cs typeface="Arial" charset="0"/>
              </a:rPr>
              <a:t>values</a:t>
            </a:r>
            <a:r>
              <a:rPr lang="en-US" dirty="0">
                <a:latin typeface="+mj-lt"/>
                <a:cs typeface="Arial" charset="0"/>
              </a:rPr>
              <a:t>, by using the items() function: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for x, y in </a:t>
            </a:r>
            <a:r>
              <a:rPr lang="en-US" dirty="0" err="1">
                <a:latin typeface="+mj-lt"/>
                <a:cs typeface="Arial" charset="0"/>
              </a:rPr>
              <a:t>thisdict.items</a:t>
            </a:r>
            <a:r>
              <a:rPr lang="en-US" dirty="0">
                <a:latin typeface="+mj-lt"/>
                <a:cs typeface="Arial" charset="0"/>
              </a:rPr>
              <a:t>():</a:t>
            </a:r>
            <a:br>
              <a:rPr lang="en-US" dirty="0">
                <a:latin typeface="+mj-lt"/>
                <a:cs typeface="Arial" charset="0"/>
              </a:rPr>
            </a:br>
            <a:r>
              <a:rPr lang="en-US" dirty="0">
                <a:latin typeface="+mj-lt"/>
                <a:cs typeface="Arial" charset="0"/>
              </a:rPr>
              <a:t>  print(x, y)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 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 </a:t>
            </a:r>
          </a:p>
          <a:p>
            <a:pPr>
              <a:defRPr/>
            </a:pPr>
            <a:r>
              <a:rPr lang="en-US" b="1" dirty="0">
                <a:latin typeface="+mj-lt"/>
                <a:cs typeface="Arial" charset="0"/>
              </a:rPr>
              <a:t>Check if Key Exists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To determine if a specified key is present in a dictionary use the in keyword:</a:t>
            </a:r>
          </a:p>
          <a:p>
            <a:pPr>
              <a:defRPr/>
            </a:pPr>
            <a:r>
              <a:rPr lang="en-US" dirty="0" err="1">
                <a:latin typeface="+mj-lt"/>
                <a:cs typeface="Arial" charset="0"/>
              </a:rPr>
              <a:t>thisdict</a:t>
            </a:r>
            <a:r>
              <a:rPr lang="en-US" dirty="0">
                <a:latin typeface="+mj-lt"/>
                <a:cs typeface="Arial" charset="0"/>
              </a:rPr>
              <a:t> = {</a:t>
            </a:r>
            <a:br>
              <a:rPr lang="en-US" dirty="0">
                <a:latin typeface="+mj-lt"/>
                <a:cs typeface="Arial" charset="0"/>
              </a:rPr>
            </a:br>
            <a:r>
              <a:rPr lang="en-US" dirty="0">
                <a:latin typeface="+mj-lt"/>
                <a:cs typeface="Arial" charset="0"/>
              </a:rPr>
              <a:t>  "brand": "Ford",</a:t>
            </a:r>
            <a:br>
              <a:rPr lang="en-US" dirty="0">
                <a:latin typeface="+mj-lt"/>
                <a:cs typeface="Arial" charset="0"/>
              </a:rPr>
            </a:br>
            <a:r>
              <a:rPr lang="en-US" dirty="0">
                <a:latin typeface="+mj-lt"/>
                <a:cs typeface="Arial" charset="0"/>
              </a:rPr>
              <a:t>  "model": "Mustang",</a:t>
            </a:r>
            <a:br>
              <a:rPr lang="en-US" dirty="0">
                <a:latin typeface="+mj-lt"/>
                <a:cs typeface="Arial" charset="0"/>
              </a:rPr>
            </a:br>
            <a:r>
              <a:rPr lang="en-US" dirty="0">
                <a:latin typeface="+mj-lt"/>
                <a:cs typeface="Arial" charset="0"/>
              </a:rPr>
              <a:t>  "year": 1964</a:t>
            </a:r>
            <a:br>
              <a:rPr lang="en-US" dirty="0">
                <a:latin typeface="+mj-lt"/>
                <a:cs typeface="Arial" charset="0"/>
              </a:rPr>
            </a:br>
            <a:r>
              <a:rPr lang="en-US" dirty="0">
                <a:latin typeface="+mj-lt"/>
                <a:cs typeface="Arial" charset="0"/>
              </a:rPr>
              <a:t>}</a:t>
            </a:r>
            <a:br>
              <a:rPr lang="en-US" dirty="0">
                <a:latin typeface="+mj-lt"/>
                <a:cs typeface="Arial" charset="0"/>
              </a:rPr>
            </a:br>
            <a:r>
              <a:rPr lang="en-US" dirty="0">
                <a:latin typeface="+mj-lt"/>
                <a:cs typeface="Arial" charset="0"/>
              </a:rPr>
              <a:t>if "model" in </a:t>
            </a:r>
            <a:r>
              <a:rPr lang="en-US" dirty="0" err="1">
                <a:latin typeface="+mj-lt"/>
                <a:cs typeface="Arial" charset="0"/>
              </a:rPr>
              <a:t>thisdict</a:t>
            </a:r>
            <a:r>
              <a:rPr lang="en-US" dirty="0">
                <a:latin typeface="+mj-lt"/>
                <a:cs typeface="Arial" charset="0"/>
              </a:rPr>
              <a:t>:</a:t>
            </a:r>
            <a:br>
              <a:rPr lang="en-US" dirty="0">
                <a:latin typeface="+mj-lt"/>
                <a:cs typeface="Arial" charset="0"/>
              </a:rPr>
            </a:br>
            <a:r>
              <a:rPr lang="en-US" dirty="0">
                <a:latin typeface="+mj-lt"/>
                <a:cs typeface="Arial" charset="0"/>
              </a:rPr>
              <a:t>  print("Yes, 'model' is one of the keys in the </a:t>
            </a:r>
            <a:r>
              <a:rPr lang="en-US" dirty="0" err="1">
                <a:latin typeface="+mj-lt"/>
                <a:cs typeface="Arial" charset="0"/>
              </a:rPr>
              <a:t>thisdict</a:t>
            </a:r>
            <a:r>
              <a:rPr lang="en-US" dirty="0">
                <a:latin typeface="+mj-lt"/>
                <a:cs typeface="Arial" charset="0"/>
              </a:rPr>
              <a:t> dictionary“)</a:t>
            </a:r>
          </a:p>
          <a:p>
            <a:pPr>
              <a:defRPr/>
            </a:pPr>
            <a:endParaRPr lang="en-US" dirty="0">
              <a:latin typeface="+mj-lt"/>
              <a:cs typeface="Arial" charset="0"/>
            </a:endParaRPr>
          </a:p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60C80B42-17A2-1C04-9A0E-E2B63EC4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5180013" cy="609600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Comments  and </a:t>
            </a:r>
            <a:r>
              <a:rPr lang="en-US" altLang="en-US" sz="2800">
                <a:solidFill>
                  <a:srgbClr val="FF0000"/>
                </a:solidFill>
              </a:rPr>
              <a:t>Docstrings</a:t>
            </a:r>
            <a:endParaRPr lang="en-US" altLang="en-US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BA947FDF-E0E1-C32D-4E73-480652906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19200"/>
            <a:ext cx="11506200" cy="5181600"/>
          </a:xfrm>
        </p:spPr>
        <p:txBody>
          <a:bodyPr/>
          <a:lstStyle/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altLang="en-US" sz="7200" b="1"/>
          </a:p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altLang="en-US" sz="7200"/>
          </a:p>
          <a:p>
            <a:pPr eaLnBrk="1" hangingPunct="1"/>
            <a:endParaRPr lang="en-US" altLang="en-US"/>
          </a:p>
        </p:txBody>
      </p:sp>
      <p:grpSp>
        <p:nvGrpSpPr>
          <p:cNvPr id="10244" name="Group 3">
            <a:extLst>
              <a:ext uri="{FF2B5EF4-FFF2-40B4-BE49-F238E27FC236}">
                <a16:creationId xmlns:a16="http://schemas.microsoft.com/office/drawing/2014/main" id="{406E6A71-C711-26F9-BF8A-1F82B3C04A1E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914400"/>
            <a:ext cx="4038600" cy="1524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6EE3C25-588C-D63E-53A6-0B343FC5F006}"/>
                </a:ext>
              </a:extLst>
            </p:cNvPr>
            <p:cNvCxnSpPr/>
            <p:nvPr/>
          </p:nvCxnSpPr>
          <p:spPr>
            <a:xfrm>
              <a:off x="307633" y="748274"/>
              <a:ext cx="3843732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096245E-3F15-4D54-3566-43BC2EAF0CC5}"/>
                </a:ext>
              </a:extLst>
            </p:cNvPr>
            <p:cNvSpPr/>
            <p:nvPr/>
          </p:nvSpPr>
          <p:spPr>
            <a:xfrm>
              <a:off x="261765" y="700096"/>
              <a:ext cx="76447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D373E10-0AC8-0C9A-B100-3BFEE7FE34F7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7956F-ADA3-E377-551C-B91F569FDC41}"/>
              </a:ext>
            </a:extLst>
          </p:cNvPr>
          <p:cNvSpPr txBox="1"/>
          <p:nvPr/>
        </p:nvSpPr>
        <p:spPr>
          <a:xfrm>
            <a:off x="379413" y="1371600"/>
            <a:ext cx="11201400" cy="4154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indent="-231775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  <a:cs typeface="+mn-cs"/>
              </a:rPr>
              <a:t>In the Python, the </a:t>
            </a:r>
            <a:r>
              <a:rPr lang="en-US" sz="2000" dirty="0" err="1">
                <a:latin typeface="+mn-lt"/>
                <a:cs typeface="+mn-cs"/>
              </a:rPr>
              <a:t>docstring</a:t>
            </a:r>
            <a:r>
              <a:rPr lang="en-US" sz="2000" dirty="0">
                <a:latin typeface="+mn-lt"/>
                <a:cs typeface="+mn-cs"/>
              </a:rPr>
              <a:t> is then made available via the</a:t>
            </a:r>
            <a:r>
              <a:rPr lang="en-US" sz="2000" dirty="0">
                <a:solidFill>
                  <a:srgbClr val="0070C0"/>
                </a:solidFill>
                <a:latin typeface="+mn-lt"/>
                <a:cs typeface="+mn-cs"/>
              </a:rPr>
              <a:t> __doc__ </a:t>
            </a:r>
            <a:r>
              <a:rPr lang="en-US" sz="2000" dirty="0">
                <a:latin typeface="+mn-lt"/>
                <a:cs typeface="+mn-cs"/>
              </a:rPr>
              <a:t>attribute.</a:t>
            </a:r>
          </a:p>
          <a:p>
            <a:pPr lvl="1" indent="-231775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err="1">
                <a:latin typeface="+mn-lt"/>
                <a:cs typeface="+mn-cs"/>
              </a:rPr>
              <a:t>Docstring</a:t>
            </a:r>
            <a:r>
              <a:rPr lang="en-US" sz="2000" dirty="0">
                <a:latin typeface="+mn-lt"/>
                <a:cs typeface="+mn-cs"/>
              </a:rPr>
              <a:t> is an in-built feature of Python, which is used to associate documentation that has been written with Python modules, functions, classes and methods.</a:t>
            </a:r>
          </a:p>
          <a:p>
            <a:pPr lvl="1" indent="-231775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  <a:cs typeface="+mn-cs"/>
              </a:rPr>
              <a:t> It is added right below the functions, modules or classes to describe what they do.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  <a:cs typeface="+mn-cs"/>
              </a:rPr>
              <a:t>def  multiply(a, b):</a:t>
            </a:r>
            <a:endParaRPr lang="en-US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  <a:cs typeface="+mn-cs"/>
              </a:rPr>
              <a:t>    </a:t>
            </a:r>
            <a:r>
              <a:rPr lang="en-US" sz="2000" dirty="0">
                <a:solidFill>
                  <a:srgbClr val="0070C0"/>
                </a:solidFill>
                <a:latin typeface="+mn-lt"/>
                <a:cs typeface="+mn-cs"/>
              </a:rPr>
              <a:t>"""Multiplies the value of a and b"""</a:t>
            </a:r>
            <a:endParaRPr lang="en-US" dirty="0">
              <a:solidFill>
                <a:srgbClr val="0070C0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  <a:cs typeface="+mn-cs"/>
              </a:rPr>
              <a:t>    return a*b</a:t>
            </a:r>
            <a:endParaRPr lang="en-US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  <a:cs typeface="+mn-cs"/>
              </a:rPr>
              <a:t>      </a:t>
            </a:r>
            <a:endParaRPr lang="en-US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  <a:cs typeface="+mn-cs"/>
              </a:rPr>
              <a:t># Print the </a:t>
            </a:r>
            <a:r>
              <a:rPr lang="en-US" sz="2000" dirty="0" err="1">
                <a:latin typeface="+mn-lt"/>
                <a:cs typeface="+mn-cs"/>
              </a:rPr>
              <a:t>docstring</a:t>
            </a:r>
            <a:r>
              <a:rPr lang="en-US" sz="2000" dirty="0">
                <a:latin typeface="+mn-lt"/>
                <a:cs typeface="+mn-cs"/>
              </a:rPr>
              <a:t> of multiply function</a:t>
            </a:r>
            <a:endParaRPr lang="en-US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  <a:cs typeface="+mn-cs"/>
              </a:rPr>
              <a:t>print(</a:t>
            </a:r>
            <a:r>
              <a:rPr lang="en-US" sz="2000" dirty="0" err="1">
                <a:solidFill>
                  <a:srgbClr val="0070C0"/>
                </a:solidFill>
                <a:latin typeface="+mn-lt"/>
                <a:cs typeface="+mn-cs"/>
              </a:rPr>
              <a:t>multiply.__doc</a:t>
            </a:r>
            <a:r>
              <a:rPr lang="en-US" sz="2000" dirty="0">
                <a:solidFill>
                  <a:srgbClr val="0070C0"/>
                </a:solidFill>
                <a:latin typeface="+mn-lt"/>
                <a:cs typeface="+mn-cs"/>
              </a:rPr>
              <a:t>__)</a:t>
            </a:r>
            <a:endParaRPr lang="en-US" dirty="0">
              <a:solidFill>
                <a:srgbClr val="0070C0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+mn-lt"/>
                <a:cs typeface="+mn-cs"/>
              </a:rPr>
              <a:t>Output:</a:t>
            </a:r>
            <a:endParaRPr lang="en-US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  <a:cs typeface="+mn-cs"/>
              </a:rPr>
              <a:t>Multiplies the value of a and b</a:t>
            </a:r>
            <a:endParaRPr lang="en-US" sz="1600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1D1EE830-5A5A-418C-0127-D42947F5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3" y="228600"/>
            <a:ext cx="5791200" cy="609600"/>
          </a:xfrm>
        </p:spPr>
        <p:txBody>
          <a:bodyPr/>
          <a:lstStyle/>
          <a:p>
            <a:pPr algn="l"/>
            <a:r>
              <a:rPr lang="en-IN" altLang="en-US" sz="2800" b="1">
                <a:solidFill>
                  <a:srgbClr val="FFC000"/>
                </a:solidFill>
              </a:rPr>
              <a:t>Dictionary Data type</a:t>
            </a:r>
            <a:endParaRPr lang="en-US" altLang="en-US" sz="2800">
              <a:solidFill>
                <a:srgbClr val="FFC000"/>
              </a:solidFill>
            </a:endParaRPr>
          </a:p>
        </p:txBody>
      </p:sp>
      <p:grpSp>
        <p:nvGrpSpPr>
          <p:cNvPr id="65539" name="Group 3">
            <a:extLst>
              <a:ext uri="{FF2B5EF4-FFF2-40B4-BE49-F238E27FC236}">
                <a16:creationId xmlns:a16="http://schemas.microsoft.com/office/drawing/2014/main" id="{9A23BCA3-179D-EDCA-4E2F-1F4B11E2EA44}"/>
              </a:ext>
            </a:extLst>
          </p:cNvPr>
          <p:cNvGrpSpPr>
            <a:grpSpLocks/>
          </p:cNvGrpSpPr>
          <p:nvPr/>
        </p:nvGrpSpPr>
        <p:grpSpPr bwMode="auto">
          <a:xfrm>
            <a:off x="1141413" y="914400"/>
            <a:ext cx="3505200" cy="1524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E7491E2-5C07-5CCA-712C-6A1225F4E70A}"/>
                </a:ext>
              </a:extLst>
            </p:cNvPr>
            <p:cNvCxnSpPr/>
            <p:nvPr/>
          </p:nvCxnSpPr>
          <p:spPr>
            <a:xfrm>
              <a:off x="307566" y="749299"/>
              <a:ext cx="3843799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B5FC237-712E-753F-46D7-9201473ED045}"/>
                </a:ext>
              </a:extLst>
            </p:cNvPr>
            <p:cNvSpPr/>
            <p:nvPr/>
          </p:nvSpPr>
          <p:spPr>
            <a:xfrm>
              <a:off x="261765" y="700096"/>
              <a:ext cx="77510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AD88EC2-34A6-4010-1645-6430172F0696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BD88BC-A4B1-8DA7-AED5-DC15E6F9D3FE}"/>
              </a:ext>
            </a:extLst>
          </p:cNvPr>
          <p:cNvSpPr txBox="1"/>
          <p:nvPr/>
        </p:nvSpPr>
        <p:spPr>
          <a:xfrm>
            <a:off x="379413" y="1295400"/>
            <a:ext cx="11353800" cy="6778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 </a:t>
            </a:r>
          </a:p>
          <a:p>
            <a:pPr>
              <a:defRPr/>
            </a:pPr>
            <a:endParaRPr lang="en-US" u="sng" dirty="0">
              <a:latin typeface="+mj-lt"/>
              <a:cs typeface="Arial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143C64-BD87-0B32-F6EB-19374F064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19200"/>
            <a:ext cx="5334000" cy="5181600"/>
          </a:xfrm>
          <a:solidFill>
            <a:schemeClr val="bg2">
              <a:lumMod val="9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1800" b="1" dirty="0"/>
              <a:t>Removing Items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/>
              <a:t>There are several methods to remove items from a dictionary: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/>
              <a:t>The </a:t>
            </a:r>
            <a:r>
              <a:rPr lang="en-US" sz="1800" b="1" dirty="0">
                <a:solidFill>
                  <a:srgbClr val="7030A0"/>
                </a:solidFill>
              </a:rPr>
              <a:t>pop()</a:t>
            </a:r>
            <a:r>
              <a:rPr lang="en-US" sz="1800" dirty="0"/>
              <a:t> method removes the item with the specified key name: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 err="1"/>
              <a:t>thisdict</a:t>
            </a:r>
            <a:r>
              <a:rPr lang="en-US" sz="1800" dirty="0"/>
              <a:t> = {</a:t>
            </a:r>
            <a:br>
              <a:rPr lang="en-US" sz="1800" dirty="0"/>
            </a:br>
            <a:r>
              <a:rPr lang="en-US" sz="1800" dirty="0"/>
              <a:t>  "brand": "Ford“,   "model": "Mustang",</a:t>
            </a:r>
            <a:br>
              <a:rPr lang="en-US" sz="1800" dirty="0"/>
            </a:br>
            <a:r>
              <a:rPr lang="en-US" sz="1800" dirty="0"/>
              <a:t>  "year": 1964</a:t>
            </a:r>
            <a:br>
              <a:rPr lang="en-US" sz="1800" dirty="0"/>
            </a:br>
            <a:r>
              <a:rPr lang="en-US" sz="1800" dirty="0"/>
              <a:t>}</a:t>
            </a:r>
            <a:br>
              <a:rPr lang="en-US" sz="1800" dirty="0"/>
            </a:br>
            <a:r>
              <a:rPr lang="en-US" sz="1800" dirty="0"/>
              <a:t>thisdict.pop("model")</a:t>
            </a:r>
            <a:br>
              <a:rPr lang="en-US" sz="1800" dirty="0"/>
            </a:br>
            <a:r>
              <a:rPr lang="en-US" sz="1800" dirty="0"/>
              <a:t>print(</a:t>
            </a:r>
            <a:r>
              <a:rPr lang="en-US" sz="1800" dirty="0" err="1"/>
              <a:t>thisdict</a:t>
            </a:r>
            <a:r>
              <a:rPr lang="en-US" sz="1800" dirty="0"/>
              <a:t>)</a:t>
            </a:r>
          </a:p>
          <a:p>
            <a:pPr>
              <a:buFont typeface="Arial" charset="0"/>
              <a:buChar char="•"/>
              <a:defRPr/>
            </a:pPr>
            <a:endParaRPr lang="en-US" sz="1600" dirty="0"/>
          </a:p>
          <a:p>
            <a:pPr>
              <a:buFont typeface="Arial" charset="0"/>
              <a:buChar char="•"/>
              <a:defRPr/>
            </a:pPr>
            <a:r>
              <a:rPr lang="en-US" sz="1800" dirty="0"/>
              <a:t>The </a:t>
            </a:r>
            <a:r>
              <a:rPr lang="en-US" sz="1800" b="1" dirty="0" err="1">
                <a:solidFill>
                  <a:srgbClr val="7030A0"/>
                </a:solidFill>
              </a:rPr>
              <a:t>popitem</a:t>
            </a:r>
            <a:r>
              <a:rPr lang="en-US" sz="1800" b="1" dirty="0">
                <a:solidFill>
                  <a:srgbClr val="7030A0"/>
                </a:solidFill>
              </a:rPr>
              <a:t>() </a:t>
            </a:r>
            <a:r>
              <a:rPr lang="en-US" sz="1800" dirty="0"/>
              <a:t>method removes the last inserted item (in versions before 3.7, a random item is removed instead):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 err="1"/>
              <a:t>thisdict.popitem</a:t>
            </a:r>
            <a:r>
              <a:rPr lang="en-US" sz="1800" dirty="0"/>
              <a:t>()</a:t>
            </a:r>
            <a:br>
              <a:rPr lang="en-US" sz="1800" dirty="0"/>
            </a:br>
            <a:r>
              <a:rPr lang="en-US" sz="1800" dirty="0"/>
              <a:t>print(</a:t>
            </a:r>
            <a:r>
              <a:rPr lang="en-US" sz="1800" dirty="0" err="1"/>
              <a:t>thisdict</a:t>
            </a:r>
            <a:r>
              <a:rPr lang="en-US" sz="1800" dirty="0"/>
              <a:t>)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D12BAB-18CB-B7F7-A79D-D030172E2485}"/>
              </a:ext>
            </a:extLst>
          </p:cNvPr>
          <p:cNvSpPr txBox="1"/>
          <p:nvPr/>
        </p:nvSpPr>
        <p:spPr>
          <a:xfrm>
            <a:off x="5637213" y="1219200"/>
            <a:ext cx="6172200" cy="50784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endParaRPr lang="en-US" dirty="0">
              <a:latin typeface="+mj-lt"/>
              <a:cs typeface="Arial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  <a:cs typeface="Arial" charset="0"/>
              </a:rPr>
              <a:t>   The </a:t>
            </a:r>
            <a:r>
              <a:rPr lang="en-US" b="1" dirty="0">
                <a:solidFill>
                  <a:srgbClr val="7030A0"/>
                </a:solidFill>
                <a:latin typeface="+mj-lt"/>
                <a:cs typeface="Arial" charset="0"/>
              </a:rPr>
              <a:t>del </a:t>
            </a:r>
            <a:r>
              <a:rPr lang="en-US" dirty="0">
                <a:latin typeface="+mj-lt"/>
                <a:cs typeface="Arial" charset="0"/>
              </a:rPr>
              <a:t>keyword removes the item with the specified key name: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	del </a:t>
            </a:r>
            <a:r>
              <a:rPr lang="en-US" dirty="0" err="1">
                <a:latin typeface="+mj-lt"/>
                <a:cs typeface="Arial" charset="0"/>
              </a:rPr>
              <a:t>thisdict</a:t>
            </a:r>
            <a:r>
              <a:rPr lang="en-US" dirty="0">
                <a:latin typeface="+mj-lt"/>
                <a:cs typeface="Arial" charset="0"/>
              </a:rPr>
              <a:t>["model"]</a:t>
            </a:r>
            <a:br>
              <a:rPr lang="en-US" dirty="0">
                <a:latin typeface="+mj-lt"/>
                <a:cs typeface="Arial" charset="0"/>
              </a:rPr>
            </a:br>
            <a:r>
              <a:rPr lang="en-US" dirty="0">
                <a:latin typeface="+mj-lt"/>
                <a:cs typeface="Arial" charset="0"/>
              </a:rPr>
              <a:t>	print(</a:t>
            </a:r>
            <a:r>
              <a:rPr lang="en-US" dirty="0" err="1">
                <a:latin typeface="+mj-lt"/>
                <a:cs typeface="Arial" charset="0"/>
              </a:rPr>
              <a:t>thisdict</a:t>
            </a:r>
            <a:r>
              <a:rPr lang="en-US" dirty="0">
                <a:latin typeface="+mj-lt"/>
                <a:cs typeface="Arial" charset="0"/>
              </a:rPr>
              <a:t>)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 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The del keyword can also delete the dictionary completely: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	del </a:t>
            </a:r>
            <a:r>
              <a:rPr lang="en-US" dirty="0" err="1">
                <a:latin typeface="+mj-lt"/>
                <a:cs typeface="Arial" charset="0"/>
              </a:rPr>
              <a:t>thisdict</a:t>
            </a:r>
            <a:br>
              <a:rPr lang="en-US" dirty="0">
                <a:latin typeface="+mj-lt"/>
                <a:cs typeface="Arial" charset="0"/>
              </a:rPr>
            </a:br>
            <a:r>
              <a:rPr lang="en-US" dirty="0">
                <a:latin typeface="+mj-lt"/>
                <a:cs typeface="Arial" charset="0"/>
              </a:rPr>
              <a:t>	print(</a:t>
            </a:r>
            <a:r>
              <a:rPr lang="en-US" dirty="0" err="1">
                <a:latin typeface="+mj-lt"/>
                <a:cs typeface="Arial" charset="0"/>
              </a:rPr>
              <a:t>thisdict</a:t>
            </a:r>
            <a:r>
              <a:rPr lang="en-US" dirty="0">
                <a:latin typeface="+mj-lt"/>
                <a:cs typeface="Arial" charset="0"/>
              </a:rPr>
              <a:t>) 	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#this will cause an error because "</a:t>
            </a:r>
            <a:r>
              <a:rPr lang="en-US" dirty="0" err="1">
                <a:latin typeface="+mj-lt"/>
                <a:cs typeface="Arial" charset="0"/>
              </a:rPr>
              <a:t>thisdict</a:t>
            </a:r>
            <a:r>
              <a:rPr lang="en-US" dirty="0">
                <a:latin typeface="+mj-lt"/>
                <a:cs typeface="Arial" charset="0"/>
              </a:rPr>
              <a:t>“  no longer exists.</a:t>
            </a:r>
          </a:p>
          <a:p>
            <a:pPr>
              <a:defRPr/>
            </a:pPr>
            <a:endParaRPr lang="en-US" dirty="0">
              <a:latin typeface="+mj-lt"/>
              <a:cs typeface="Arial" charset="0"/>
            </a:endParaRPr>
          </a:p>
          <a:p>
            <a:pPr>
              <a:defRPr/>
            </a:pPr>
            <a:endParaRPr lang="en-US" dirty="0">
              <a:latin typeface="+mj-lt"/>
              <a:cs typeface="Arial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  <a:cs typeface="Arial" charset="0"/>
              </a:rPr>
              <a:t>   The</a:t>
            </a:r>
            <a:r>
              <a:rPr lang="en-US" b="1" dirty="0">
                <a:solidFill>
                  <a:srgbClr val="7030A0"/>
                </a:solidFill>
                <a:latin typeface="+mj-lt"/>
                <a:cs typeface="Arial" charset="0"/>
              </a:rPr>
              <a:t> clear() </a:t>
            </a:r>
            <a:r>
              <a:rPr lang="en-US" dirty="0">
                <a:latin typeface="+mj-lt"/>
                <a:cs typeface="Arial" charset="0"/>
              </a:rPr>
              <a:t>keyword empties the dictionary: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	</a:t>
            </a:r>
            <a:r>
              <a:rPr lang="en-US" dirty="0" err="1">
                <a:latin typeface="+mj-lt"/>
                <a:cs typeface="Arial" charset="0"/>
              </a:rPr>
              <a:t>thisdict.clear</a:t>
            </a:r>
            <a:r>
              <a:rPr lang="en-US" dirty="0">
                <a:latin typeface="+mj-lt"/>
                <a:cs typeface="Arial" charset="0"/>
              </a:rPr>
              <a:t>()</a:t>
            </a:r>
            <a:br>
              <a:rPr lang="en-US" dirty="0">
                <a:latin typeface="+mj-lt"/>
                <a:cs typeface="Arial" charset="0"/>
              </a:rPr>
            </a:br>
            <a:r>
              <a:rPr lang="en-US" dirty="0">
                <a:latin typeface="+mj-lt"/>
                <a:cs typeface="Arial" charset="0"/>
              </a:rPr>
              <a:t>	print(</a:t>
            </a:r>
            <a:r>
              <a:rPr lang="en-US" dirty="0" err="1">
                <a:latin typeface="+mj-lt"/>
                <a:cs typeface="Arial" charset="0"/>
              </a:rPr>
              <a:t>thisdict</a:t>
            </a:r>
            <a:r>
              <a:rPr lang="en-US" dirty="0">
                <a:latin typeface="+mj-lt"/>
                <a:cs typeface="Arial" charset="0"/>
              </a:rPr>
              <a:t>)</a:t>
            </a:r>
          </a:p>
          <a:p>
            <a:pPr>
              <a:defRPr/>
            </a:pPr>
            <a:endParaRPr lang="en-US" dirty="0">
              <a:latin typeface="+mj-lt"/>
              <a:cs typeface="Arial" charset="0"/>
            </a:endParaRPr>
          </a:p>
          <a:p>
            <a:pPr>
              <a:defRPr/>
            </a:pPr>
            <a:endParaRPr lang="en-US" dirty="0">
              <a:latin typeface="+mj-lt"/>
              <a:cs typeface="Arial" charset="0"/>
            </a:endParaRPr>
          </a:p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0FF5EEF3-5F4E-43CF-085C-6E8E4497B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3" y="228600"/>
            <a:ext cx="5791200" cy="609600"/>
          </a:xfrm>
        </p:spPr>
        <p:txBody>
          <a:bodyPr/>
          <a:lstStyle/>
          <a:p>
            <a:pPr algn="l"/>
            <a:r>
              <a:rPr lang="en-IN" altLang="en-US" sz="2800" b="1">
                <a:solidFill>
                  <a:srgbClr val="FFC000"/>
                </a:solidFill>
              </a:rPr>
              <a:t>Dictionary Data type</a:t>
            </a:r>
            <a:endParaRPr lang="en-US" altLang="en-US" sz="2800">
              <a:solidFill>
                <a:srgbClr val="FFC000"/>
              </a:solidFill>
            </a:endParaRPr>
          </a:p>
        </p:txBody>
      </p:sp>
      <p:grpSp>
        <p:nvGrpSpPr>
          <p:cNvPr id="66563" name="Group 3">
            <a:extLst>
              <a:ext uri="{FF2B5EF4-FFF2-40B4-BE49-F238E27FC236}">
                <a16:creationId xmlns:a16="http://schemas.microsoft.com/office/drawing/2014/main" id="{64333CA2-A3E1-49DA-D9A3-B7E3401C4FF4}"/>
              </a:ext>
            </a:extLst>
          </p:cNvPr>
          <p:cNvGrpSpPr>
            <a:grpSpLocks/>
          </p:cNvGrpSpPr>
          <p:nvPr/>
        </p:nvGrpSpPr>
        <p:grpSpPr bwMode="auto">
          <a:xfrm>
            <a:off x="1141413" y="914400"/>
            <a:ext cx="3505200" cy="1524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15D87B9-B1ED-9368-5B42-60DB993D88F4}"/>
                </a:ext>
              </a:extLst>
            </p:cNvPr>
            <p:cNvCxnSpPr/>
            <p:nvPr/>
          </p:nvCxnSpPr>
          <p:spPr>
            <a:xfrm>
              <a:off x="307566" y="749299"/>
              <a:ext cx="3843799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CC4610D-FEFE-0FDB-0348-759E45A548D1}"/>
                </a:ext>
              </a:extLst>
            </p:cNvPr>
            <p:cNvSpPr/>
            <p:nvPr/>
          </p:nvSpPr>
          <p:spPr>
            <a:xfrm>
              <a:off x="261765" y="700096"/>
              <a:ext cx="77510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FC9BC4D-B03D-ABCA-3F75-6DC95FE415E2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5963DC-66DA-D7DE-6E67-8BE202AB79DF}"/>
              </a:ext>
            </a:extLst>
          </p:cNvPr>
          <p:cNvSpPr txBox="1"/>
          <p:nvPr/>
        </p:nvSpPr>
        <p:spPr>
          <a:xfrm>
            <a:off x="379413" y="1295400"/>
            <a:ext cx="11353800" cy="6778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 </a:t>
            </a:r>
          </a:p>
          <a:p>
            <a:pPr>
              <a:defRPr/>
            </a:pPr>
            <a:endParaRPr lang="en-US" u="sng" dirty="0">
              <a:latin typeface="+mj-lt"/>
              <a:cs typeface="Arial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C0C9EBD-596C-D2F1-25C1-E7CB32B9F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19200"/>
            <a:ext cx="5334000" cy="5181600"/>
          </a:xfrm>
          <a:solidFill>
            <a:srgbClr val="FFFF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1800" b="1" dirty="0"/>
              <a:t>The </a:t>
            </a:r>
            <a:r>
              <a:rPr lang="en-US" sz="1800" b="1" dirty="0" err="1"/>
              <a:t>dict</a:t>
            </a:r>
            <a:r>
              <a:rPr lang="en-US" sz="1800" b="1" dirty="0"/>
              <a:t>() Constructor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/>
              <a:t>It is also possible to use the </a:t>
            </a:r>
            <a:r>
              <a:rPr lang="en-US" sz="1800" dirty="0" err="1"/>
              <a:t>dict</a:t>
            </a:r>
            <a:r>
              <a:rPr lang="en-US" sz="1800" dirty="0"/>
              <a:t>() constructor to make a dictionary: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 err="1"/>
              <a:t>thisdict</a:t>
            </a:r>
            <a:r>
              <a:rPr lang="en-US" sz="1800" dirty="0"/>
              <a:t> = </a:t>
            </a:r>
            <a:r>
              <a:rPr lang="en-US" sz="1800" dirty="0" err="1"/>
              <a:t>dict</a:t>
            </a:r>
            <a:r>
              <a:rPr lang="en-US" sz="1800" dirty="0"/>
              <a:t>(brand="Ford", model="Mustang", year=1964)</a:t>
            </a:r>
            <a:br>
              <a:rPr lang="en-US" sz="1800" dirty="0"/>
            </a:br>
            <a:r>
              <a:rPr lang="en-US" sz="1800" dirty="0"/>
              <a:t># note that keywords are not string literals</a:t>
            </a:r>
            <a:br>
              <a:rPr lang="en-US" sz="1800" dirty="0"/>
            </a:br>
            <a:r>
              <a:rPr lang="en-US" sz="1800" dirty="0"/>
              <a:t># note the use of equals rather than colon for the assignment</a:t>
            </a:r>
            <a:br>
              <a:rPr lang="en-US" sz="1800" dirty="0"/>
            </a:br>
            <a:r>
              <a:rPr lang="en-US" sz="1800" dirty="0"/>
              <a:t>print(</a:t>
            </a:r>
            <a:r>
              <a:rPr lang="en-US" sz="1800" dirty="0" err="1"/>
              <a:t>thisdict</a:t>
            </a:r>
            <a:r>
              <a:rPr lang="en-US" sz="1800" dirty="0"/>
              <a:t>)</a:t>
            </a:r>
          </a:p>
          <a:p>
            <a:pPr>
              <a:buFont typeface="Arial" charset="0"/>
              <a:buChar char="•"/>
              <a:defRPr/>
            </a:pPr>
            <a:endParaRPr lang="en-US" sz="1800" dirty="0"/>
          </a:p>
          <a:p>
            <a:pPr>
              <a:buFont typeface="Arial" charset="0"/>
              <a:buNone/>
              <a:defRPr/>
            </a:pPr>
            <a:r>
              <a:rPr lang="en-US" sz="1800" b="1" dirty="0"/>
              <a:t>Dictionary Methods</a:t>
            </a:r>
          </a:p>
          <a:p>
            <a:pPr>
              <a:buFont typeface="Arial" charset="0"/>
              <a:buNone/>
              <a:defRPr/>
            </a:pPr>
            <a:r>
              <a:rPr lang="en-US" sz="1800" dirty="0"/>
              <a:t>clear() : Removes all the elements from the dictionary</a:t>
            </a:r>
          </a:p>
          <a:p>
            <a:pPr>
              <a:buFont typeface="Arial" charset="0"/>
              <a:buNone/>
              <a:defRPr/>
            </a:pPr>
            <a:r>
              <a:rPr lang="en-US" sz="1800" dirty="0"/>
              <a:t>		</a:t>
            </a:r>
            <a:r>
              <a:rPr lang="en-US" sz="1800" dirty="0" err="1"/>
              <a:t>thisdict.clear</a:t>
            </a:r>
            <a:r>
              <a:rPr lang="en-US" sz="1800" dirty="0"/>
              <a:t>()</a:t>
            </a:r>
          </a:p>
          <a:p>
            <a:pPr>
              <a:buFont typeface="Arial" charset="0"/>
              <a:buNone/>
              <a:defRPr/>
            </a:pPr>
            <a:r>
              <a:rPr lang="en-US" sz="1800" dirty="0"/>
              <a:t>copy() :  Returns a copy of the dictionary</a:t>
            </a:r>
          </a:p>
          <a:p>
            <a:pPr>
              <a:buFont typeface="Arial" charset="0"/>
              <a:buNone/>
              <a:defRPr/>
            </a:pPr>
            <a:r>
              <a:rPr lang="en-US" sz="1800" dirty="0"/>
              <a:t>		dict1 = {'Name': 'Zara', 'Age': 7};</a:t>
            </a:r>
          </a:p>
          <a:p>
            <a:pPr>
              <a:buFont typeface="Arial" charset="0"/>
              <a:buNone/>
              <a:defRPr/>
            </a:pPr>
            <a:r>
              <a:rPr lang="en-US" sz="1800" dirty="0"/>
              <a:t>		dict2 = dict1.copy()</a:t>
            </a:r>
          </a:p>
          <a:p>
            <a:pPr>
              <a:buFont typeface="Arial" charset="0"/>
              <a:buNone/>
              <a:defRPr/>
            </a:pPr>
            <a:endParaRPr lang="en-US" sz="1800" dirty="0"/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DB2DFB-6605-98BC-B773-4C4FFDEDCEAB}"/>
              </a:ext>
            </a:extLst>
          </p:cNvPr>
          <p:cNvSpPr txBox="1"/>
          <p:nvPr/>
        </p:nvSpPr>
        <p:spPr>
          <a:xfrm>
            <a:off x="5637213" y="1219200"/>
            <a:ext cx="6172200" cy="52403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latin typeface="+mj-lt"/>
                <a:cs typeface="Arial" charset="0"/>
                <a:hlinkClick r:id="rId2"/>
              </a:rPr>
              <a:t>fromkeys</a:t>
            </a:r>
            <a:r>
              <a:rPr lang="en-US" dirty="0">
                <a:latin typeface="+mj-lt"/>
                <a:cs typeface="Arial" charset="0"/>
                <a:hlinkClick r:id="rId2"/>
              </a:rPr>
              <a:t>()</a:t>
            </a:r>
            <a:r>
              <a:rPr lang="en-US" dirty="0">
                <a:latin typeface="+mj-lt"/>
                <a:cs typeface="Arial" charset="0"/>
              </a:rPr>
              <a:t> Returns a dictionary with the specified keys and values</a:t>
            </a:r>
          </a:p>
          <a:p>
            <a:pPr>
              <a:defRPr/>
            </a:pPr>
            <a:r>
              <a:rPr lang="en-US" dirty="0" err="1">
                <a:latin typeface="+mj-lt"/>
                <a:cs typeface="Arial" charset="0"/>
              </a:rPr>
              <a:t>seq</a:t>
            </a:r>
            <a:r>
              <a:rPr lang="en-US" dirty="0">
                <a:latin typeface="+mj-lt"/>
                <a:cs typeface="Arial" charset="0"/>
              </a:rPr>
              <a:t> = ('name', 'age', 'sex')</a:t>
            </a:r>
          </a:p>
          <a:p>
            <a:pPr>
              <a:defRPr/>
            </a:pPr>
            <a:r>
              <a:rPr lang="en-US" dirty="0" err="1">
                <a:latin typeface="+mj-lt"/>
                <a:cs typeface="Arial" charset="0"/>
              </a:rPr>
              <a:t>thisdict</a:t>
            </a:r>
            <a:r>
              <a:rPr lang="en-US" dirty="0">
                <a:latin typeface="+mj-lt"/>
                <a:cs typeface="Arial" charset="0"/>
              </a:rPr>
              <a:t> = </a:t>
            </a:r>
            <a:r>
              <a:rPr lang="en-US" dirty="0" err="1">
                <a:latin typeface="+mj-lt"/>
                <a:cs typeface="Arial" charset="0"/>
              </a:rPr>
              <a:t>dict.fromkeys</a:t>
            </a:r>
            <a:r>
              <a:rPr lang="en-US" dirty="0">
                <a:latin typeface="+mj-lt"/>
                <a:cs typeface="Arial" charset="0"/>
              </a:rPr>
              <a:t>(</a:t>
            </a:r>
            <a:r>
              <a:rPr lang="en-US" dirty="0" err="1">
                <a:latin typeface="+mj-lt"/>
                <a:cs typeface="Arial" charset="0"/>
              </a:rPr>
              <a:t>seq</a:t>
            </a:r>
            <a:r>
              <a:rPr lang="en-US" dirty="0">
                <a:latin typeface="+mj-lt"/>
                <a:cs typeface="Arial" charset="0"/>
              </a:rPr>
              <a:t>)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print ("New Dictionary : %s" %  </a:t>
            </a:r>
            <a:r>
              <a:rPr lang="en-US" dirty="0" err="1">
                <a:latin typeface="+mj-lt"/>
                <a:cs typeface="Arial" charset="0"/>
              </a:rPr>
              <a:t>str</a:t>
            </a:r>
            <a:r>
              <a:rPr lang="en-US" dirty="0">
                <a:latin typeface="+mj-lt"/>
                <a:cs typeface="Arial" charset="0"/>
              </a:rPr>
              <a:t>(</a:t>
            </a:r>
            <a:r>
              <a:rPr lang="en-US" dirty="0" err="1">
                <a:latin typeface="+mj-lt"/>
                <a:cs typeface="Arial" charset="0"/>
              </a:rPr>
              <a:t>dict</a:t>
            </a:r>
            <a:r>
              <a:rPr lang="en-US" dirty="0">
                <a:latin typeface="+mj-lt"/>
                <a:cs typeface="Arial" charset="0"/>
              </a:rPr>
              <a:t>))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 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dict2 = </a:t>
            </a:r>
            <a:r>
              <a:rPr lang="en-US" dirty="0" err="1">
                <a:latin typeface="+mj-lt"/>
                <a:cs typeface="Arial" charset="0"/>
              </a:rPr>
              <a:t>dict.fromkeys</a:t>
            </a:r>
            <a:r>
              <a:rPr lang="en-US" dirty="0">
                <a:latin typeface="+mj-lt"/>
                <a:cs typeface="Arial" charset="0"/>
              </a:rPr>
              <a:t>(</a:t>
            </a:r>
            <a:r>
              <a:rPr lang="en-US" dirty="0" err="1">
                <a:latin typeface="+mj-lt"/>
                <a:cs typeface="Arial" charset="0"/>
              </a:rPr>
              <a:t>seq</a:t>
            </a:r>
            <a:r>
              <a:rPr lang="en-US" dirty="0">
                <a:latin typeface="+mj-lt"/>
                <a:cs typeface="Arial" charset="0"/>
              </a:rPr>
              <a:t>, 10)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print ("New Dictionary : %s" %  </a:t>
            </a:r>
            <a:r>
              <a:rPr lang="en-US" dirty="0" err="1">
                <a:latin typeface="+mj-lt"/>
                <a:cs typeface="Arial" charset="0"/>
              </a:rPr>
              <a:t>str</a:t>
            </a:r>
            <a:r>
              <a:rPr lang="en-US" dirty="0">
                <a:latin typeface="+mj-lt"/>
                <a:cs typeface="Arial" charset="0"/>
              </a:rPr>
              <a:t>(</a:t>
            </a:r>
            <a:r>
              <a:rPr lang="en-US" dirty="0" err="1">
                <a:latin typeface="+mj-lt"/>
                <a:cs typeface="Arial" charset="0"/>
              </a:rPr>
              <a:t>dict</a:t>
            </a:r>
            <a:r>
              <a:rPr lang="en-US" dirty="0">
                <a:latin typeface="+mj-lt"/>
                <a:cs typeface="Arial" charset="0"/>
              </a:rPr>
              <a:t>))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New Dictionary : {'age': None, 'name': None, 'sex': None}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New Dictionary : {'age': 10, 'name': 10, 'sex': 10}</a:t>
            </a:r>
          </a:p>
          <a:p>
            <a:pPr>
              <a:defRPr/>
            </a:pPr>
            <a:endParaRPr lang="en-US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+mj-lt"/>
                <a:cs typeface="Arial" charset="0"/>
                <a:hlinkClick r:id="rId3"/>
              </a:rPr>
              <a:t>get()</a:t>
            </a:r>
            <a:r>
              <a:rPr lang="en-US" dirty="0">
                <a:latin typeface="+mj-lt"/>
                <a:cs typeface="Arial" charset="0"/>
              </a:rPr>
              <a:t> : Returns the value of the specified key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	</a:t>
            </a:r>
            <a:r>
              <a:rPr lang="en-US" dirty="0" err="1">
                <a:latin typeface="+mj-lt"/>
                <a:cs typeface="Arial" charset="0"/>
              </a:rPr>
              <a:t>dict.get</a:t>
            </a:r>
            <a:r>
              <a:rPr lang="en-US" dirty="0">
                <a:latin typeface="+mj-lt"/>
                <a:cs typeface="Arial" charset="0"/>
              </a:rPr>
              <a:t>('Age')  </a:t>
            </a:r>
          </a:p>
          <a:p>
            <a:pPr>
              <a:defRPr/>
            </a:pPr>
            <a:endParaRPr lang="en-US" sz="1050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+mj-lt"/>
                <a:cs typeface="Arial" charset="0"/>
                <a:hlinkClick r:id="rId4"/>
              </a:rPr>
              <a:t>items()</a:t>
            </a:r>
            <a:r>
              <a:rPr lang="en-US" dirty="0">
                <a:latin typeface="+mj-lt"/>
                <a:cs typeface="Arial" charset="0"/>
              </a:rPr>
              <a:t> : Returns a list containing the a </a:t>
            </a:r>
            <a:r>
              <a:rPr lang="en-US" dirty="0" err="1">
                <a:latin typeface="+mj-lt"/>
                <a:cs typeface="Arial" charset="0"/>
              </a:rPr>
              <a:t>tuple</a:t>
            </a:r>
            <a:r>
              <a:rPr lang="en-US" dirty="0">
                <a:latin typeface="+mj-lt"/>
                <a:cs typeface="Arial" charset="0"/>
              </a:rPr>
              <a:t> for each key value pair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	</a:t>
            </a:r>
            <a:r>
              <a:rPr lang="en-US" dirty="0" err="1">
                <a:latin typeface="+mj-lt"/>
                <a:cs typeface="Arial" charset="0"/>
              </a:rPr>
              <a:t>dict</a:t>
            </a:r>
            <a:r>
              <a:rPr lang="en-US" dirty="0">
                <a:latin typeface="+mj-lt"/>
                <a:cs typeface="Arial" charset="0"/>
              </a:rPr>
              <a:t> = {'Name': 'Zara', 'Age': 7}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	print "Value : %s" %  </a:t>
            </a:r>
            <a:r>
              <a:rPr lang="en-US" dirty="0" err="1">
                <a:latin typeface="+mj-lt"/>
                <a:cs typeface="Arial" charset="0"/>
              </a:rPr>
              <a:t>dict.items</a:t>
            </a:r>
            <a:r>
              <a:rPr lang="en-US" dirty="0">
                <a:latin typeface="+mj-lt"/>
                <a:cs typeface="Arial" charset="0"/>
              </a:rPr>
              <a:t>()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	Value : [('Age', 7), ('Name', 'Zara')]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C8C3AFBE-F20E-F4EE-B107-CC5A941E6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3" y="228600"/>
            <a:ext cx="5791200" cy="609600"/>
          </a:xfrm>
        </p:spPr>
        <p:txBody>
          <a:bodyPr/>
          <a:lstStyle/>
          <a:p>
            <a:pPr algn="l"/>
            <a:r>
              <a:rPr lang="en-IN" altLang="en-US" sz="2800" b="1">
                <a:solidFill>
                  <a:srgbClr val="FFC000"/>
                </a:solidFill>
              </a:rPr>
              <a:t>Dictionary Data type</a:t>
            </a:r>
            <a:endParaRPr lang="en-US" altLang="en-US" sz="2800">
              <a:solidFill>
                <a:srgbClr val="FFC000"/>
              </a:solidFill>
            </a:endParaRPr>
          </a:p>
        </p:txBody>
      </p:sp>
      <p:grpSp>
        <p:nvGrpSpPr>
          <p:cNvPr id="67587" name="Group 3">
            <a:extLst>
              <a:ext uri="{FF2B5EF4-FFF2-40B4-BE49-F238E27FC236}">
                <a16:creationId xmlns:a16="http://schemas.microsoft.com/office/drawing/2014/main" id="{15A2D106-D786-BA64-F750-667DAD2C3BD7}"/>
              </a:ext>
            </a:extLst>
          </p:cNvPr>
          <p:cNvGrpSpPr>
            <a:grpSpLocks/>
          </p:cNvGrpSpPr>
          <p:nvPr/>
        </p:nvGrpSpPr>
        <p:grpSpPr bwMode="auto">
          <a:xfrm>
            <a:off x="1141413" y="914400"/>
            <a:ext cx="3505200" cy="1524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B53BB48-1B82-C7C8-DA2B-6F5493E16219}"/>
                </a:ext>
              </a:extLst>
            </p:cNvPr>
            <p:cNvCxnSpPr/>
            <p:nvPr/>
          </p:nvCxnSpPr>
          <p:spPr>
            <a:xfrm>
              <a:off x="307566" y="749299"/>
              <a:ext cx="3843799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2572994-32D2-F7FB-F17C-9FCC54462B2E}"/>
                </a:ext>
              </a:extLst>
            </p:cNvPr>
            <p:cNvSpPr/>
            <p:nvPr/>
          </p:nvSpPr>
          <p:spPr>
            <a:xfrm>
              <a:off x="261765" y="700096"/>
              <a:ext cx="77510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DAF645C-B8B5-3E99-DED4-16BD313A463E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A4AE3B-749D-BB17-C50B-C74B93D77A3F}"/>
              </a:ext>
            </a:extLst>
          </p:cNvPr>
          <p:cNvSpPr txBox="1"/>
          <p:nvPr/>
        </p:nvSpPr>
        <p:spPr>
          <a:xfrm>
            <a:off x="379413" y="1295400"/>
            <a:ext cx="11353800" cy="6778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 </a:t>
            </a:r>
          </a:p>
          <a:p>
            <a:pPr>
              <a:defRPr/>
            </a:pPr>
            <a:endParaRPr lang="en-US" u="sng" dirty="0">
              <a:latin typeface="+mj-lt"/>
              <a:cs typeface="Arial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9EEFFE-D375-01B6-BE6B-FF94D147E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19200"/>
            <a:ext cx="5334000" cy="5181600"/>
          </a:xfrm>
          <a:solidFill>
            <a:schemeClr val="accent6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1800" dirty="0">
                <a:hlinkClick r:id="rId2"/>
              </a:rPr>
              <a:t>keys()</a:t>
            </a:r>
            <a:r>
              <a:rPr lang="en-US" sz="1800" dirty="0"/>
              <a:t> : Returns a list containing the dictionary's keys</a:t>
            </a:r>
          </a:p>
          <a:p>
            <a:pPr>
              <a:buFont typeface="Arial" charset="0"/>
              <a:buNone/>
              <a:defRPr/>
            </a:pPr>
            <a:r>
              <a:rPr lang="en-US" sz="1800" dirty="0"/>
              <a:t>	</a:t>
            </a:r>
            <a:r>
              <a:rPr lang="en-US" sz="1800" dirty="0" err="1"/>
              <a:t>dict</a:t>
            </a:r>
            <a:r>
              <a:rPr lang="en-US" sz="1800" dirty="0"/>
              <a:t> = {'Name': 'Zara', 'Age': 7}</a:t>
            </a:r>
          </a:p>
          <a:p>
            <a:pPr>
              <a:buFont typeface="Arial" charset="0"/>
              <a:buNone/>
              <a:defRPr/>
            </a:pPr>
            <a:r>
              <a:rPr lang="en-US" sz="1800" dirty="0"/>
              <a:t>	print ("Value : %s" %  </a:t>
            </a:r>
            <a:r>
              <a:rPr lang="en-US" sz="1800" dirty="0" err="1"/>
              <a:t>dict.keys</a:t>
            </a:r>
            <a:r>
              <a:rPr lang="en-US" sz="1800" dirty="0"/>
              <a:t>() )</a:t>
            </a:r>
          </a:p>
          <a:p>
            <a:pPr>
              <a:buFont typeface="Arial" charset="0"/>
              <a:buNone/>
              <a:defRPr/>
            </a:pPr>
            <a:r>
              <a:rPr lang="en-US" sz="1800" dirty="0"/>
              <a:t>	Value : ['Age', 'Name']</a:t>
            </a:r>
          </a:p>
          <a:p>
            <a:pPr>
              <a:buFont typeface="Arial" charset="0"/>
              <a:buNone/>
              <a:defRPr/>
            </a:pPr>
            <a:endParaRPr lang="en-US" sz="800" dirty="0">
              <a:hlinkClick r:id="rId3"/>
            </a:endParaRPr>
          </a:p>
          <a:p>
            <a:pPr>
              <a:buFont typeface="Arial" charset="0"/>
              <a:buNone/>
              <a:defRPr/>
            </a:pPr>
            <a:r>
              <a:rPr lang="en-US" sz="1800" dirty="0">
                <a:hlinkClick r:id="rId3"/>
              </a:rPr>
              <a:t>pop()</a:t>
            </a:r>
            <a:r>
              <a:rPr lang="en-US" sz="1800" dirty="0"/>
              <a:t> : Removes the element with the specified key</a:t>
            </a:r>
          </a:p>
          <a:p>
            <a:pPr>
              <a:buFont typeface="Arial" charset="0"/>
              <a:buNone/>
              <a:defRPr/>
            </a:pPr>
            <a:endParaRPr lang="en-US" sz="1000" dirty="0"/>
          </a:p>
          <a:p>
            <a:pPr>
              <a:buFont typeface="Arial" charset="0"/>
              <a:buNone/>
              <a:defRPr/>
            </a:pPr>
            <a:r>
              <a:rPr lang="en-US" sz="1800" dirty="0" err="1">
                <a:hlinkClick r:id="rId4"/>
              </a:rPr>
              <a:t>popitem</a:t>
            </a:r>
            <a:r>
              <a:rPr lang="en-US" sz="1800" dirty="0">
                <a:hlinkClick r:id="rId4"/>
              </a:rPr>
              <a:t>()</a:t>
            </a:r>
            <a:r>
              <a:rPr lang="en-US" sz="1800" dirty="0"/>
              <a:t> : Removes the last inserted key-value pair</a:t>
            </a:r>
          </a:p>
          <a:p>
            <a:pPr>
              <a:buFont typeface="Arial" charset="0"/>
              <a:buNone/>
              <a:defRPr/>
            </a:pPr>
            <a:endParaRPr lang="en-US" sz="1050" dirty="0"/>
          </a:p>
          <a:p>
            <a:pPr>
              <a:buFont typeface="Arial" charset="0"/>
              <a:buNone/>
              <a:defRPr/>
            </a:pPr>
            <a:r>
              <a:rPr lang="en-US" sz="1800" dirty="0" err="1">
                <a:hlinkClick r:id="rId5"/>
              </a:rPr>
              <a:t>setdefault</a:t>
            </a:r>
            <a:r>
              <a:rPr lang="en-US" sz="1800" dirty="0">
                <a:hlinkClick r:id="rId5"/>
              </a:rPr>
              <a:t>()</a:t>
            </a:r>
            <a:r>
              <a:rPr lang="en-US" sz="1800" dirty="0"/>
              <a:t> : Returns the value of the specified key. If the key does not exist: insert the key, with the specified value</a:t>
            </a:r>
          </a:p>
          <a:p>
            <a:pPr>
              <a:buFont typeface="Arial" charset="0"/>
              <a:buNone/>
              <a:defRPr/>
            </a:pPr>
            <a:r>
              <a:rPr lang="en-US" sz="1800" dirty="0"/>
              <a:t>	</a:t>
            </a:r>
            <a:r>
              <a:rPr lang="en-US" sz="1800" dirty="0" err="1"/>
              <a:t>dict</a:t>
            </a:r>
            <a:r>
              <a:rPr lang="en-US" sz="1800" dirty="0"/>
              <a:t> = {'Name': 'Zara', 'Age': 7}</a:t>
            </a:r>
          </a:p>
          <a:p>
            <a:pPr>
              <a:buFont typeface="Arial" charset="0"/>
              <a:buNone/>
              <a:defRPr/>
            </a:pPr>
            <a:r>
              <a:rPr lang="en-US" sz="1800" dirty="0"/>
              <a:t>	print ("Value : %s" %  </a:t>
            </a:r>
            <a:r>
              <a:rPr lang="en-US" sz="1800" dirty="0" err="1"/>
              <a:t>dict.setdefault</a:t>
            </a:r>
            <a:r>
              <a:rPr lang="en-US" sz="1800" dirty="0"/>
              <a:t>('Age', None) )</a:t>
            </a:r>
          </a:p>
          <a:p>
            <a:pPr>
              <a:buFont typeface="Arial" charset="0"/>
              <a:buNone/>
              <a:defRPr/>
            </a:pPr>
            <a:r>
              <a:rPr lang="en-US" sz="1800" dirty="0"/>
              <a:t>	print ("Value : %s" %  </a:t>
            </a:r>
            <a:r>
              <a:rPr lang="en-US" sz="1800" dirty="0" err="1"/>
              <a:t>dict.setdefault</a:t>
            </a:r>
            <a:r>
              <a:rPr lang="en-US" sz="1800" dirty="0"/>
              <a:t>('Sex', None))</a:t>
            </a:r>
          </a:p>
          <a:p>
            <a:pPr>
              <a:buFont typeface="Arial" charset="0"/>
              <a:buNone/>
              <a:defRPr/>
            </a:pPr>
            <a:r>
              <a:rPr lang="en-US" sz="1800" dirty="0"/>
              <a:t>	Value : 7</a:t>
            </a:r>
          </a:p>
          <a:p>
            <a:pPr>
              <a:buFont typeface="Arial" charset="0"/>
              <a:buNone/>
              <a:defRPr/>
            </a:pPr>
            <a:r>
              <a:rPr lang="en-US" sz="1800" dirty="0"/>
              <a:t>	Value : None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D2F043-C807-5326-4503-5F73B17F9A16}"/>
              </a:ext>
            </a:extLst>
          </p:cNvPr>
          <p:cNvSpPr txBox="1"/>
          <p:nvPr/>
        </p:nvSpPr>
        <p:spPr>
          <a:xfrm>
            <a:off x="5713413" y="1295400"/>
            <a:ext cx="6172200" cy="507841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  <a:cs typeface="Arial" charset="0"/>
                <a:hlinkClick r:id="rId6"/>
              </a:rPr>
              <a:t>update()</a:t>
            </a:r>
            <a:r>
              <a:rPr lang="en-US" dirty="0">
                <a:latin typeface="+mj-lt"/>
                <a:cs typeface="Arial" charset="0"/>
              </a:rPr>
              <a:t> : Updates the dictionary with the specified key-value pairs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	</a:t>
            </a:r>
            <a:r>
              <a:rPr lang="en-US" dirty="0" err="1">
                <a:latin typeface="+mj-lt"/>
                <a:cs typeface="Arial" charset="0"/>
              </a:rPr>
              <a:t>dict</a:t>
            </a:r>
            <a:r>
              <a:rPr lang="en-US" dirty="0">
                <a:latin typeface="+mj-lt"/>
                <a:cs typeface="Arial" charset="0"/>
              </a:rPr>
              <a:t> = {'Name': 'Zara', 'Age': 7}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	dict2 = {'Sex': 'female' }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	</a:t>
            </a:r>
            <a:r>
              <a:rPr lang="en-US" dirty="0" err="1">
                <a:latin typeface="+mj-lt"/>
                <a:cs typeface="Arial" charset="0"/>
              </a:rPr>
              <a:t>dict.update</a:t>
            </a:r>
            <a:r>
              <a:rPr lang="en-US" dirty="0">
                <a:latin typeface="+mj-lt"/>
                <a:cs typeface="Arial" charset="0"/>
              </a:rPr>
              <a:t>(dict2)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	print ("Value : %s" %  </a:t>
            </a:r>
            <a:r>
              <a:rPr lang="en-US" dirty="0" err="1">
                <a:latin typeface="+mj-lt"/>
                <a:cs typeface="Arial" charset="0"/>
              </a:rPr>
              <a:t>dict</a:t>
            </a:r>
            <a:r>
              <a:rPr lang="en-US" dirty="0">
                <a:latin typeface="+mj-lt"/>
                <a:cs typeface="Arial" charset="0"/>
              </a:rPr>
              <a:t> )</a:t>
            </a:r>
          </a:p>
          <a:p>
            <a:pPr>
              <a:defRPr/>
            </a:pPr>
            <a:endParaRPr lang="en-US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	Value : {'Age': 7, 'Name': 'Zara', 'Sex': 'female'}</a:t>
            </a:r>
          </a:p>
          <a:p>
            <a:pPr>
              <a:defRPr/>
            </a:pPr>
            <a:endParaRPr lang="en-US" dirty="0">
              <a:latin typeface="+mj-lt"/>
              <a:cs typeface="Arial" charset="0"/>
            </a:endParaRPr>
          </a:p>
          <a:p>
            <a:pPr>
              <a:defRPr/>
            </a:pPr>
            <a:endParaRPr lang="en-US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+mj-lt"/>
                <a:cs typeface="Arial" charset="0"/>
                <a:hlinkClick r:id="rId7"/>
              </a:rPr>
              <a:t>values()</a:t>
            </a:r>
            <a:r>
              <a:rPr lang="en-US" dirty="0">
                <a:latin typeface="+mj-lt"/>
                <a:cs typeface="Arial" charset="0"/>
              </a:rPr>
              <a:t> : Returns a list of all the values in the dictionary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	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	</a:t>
            </a:r>
            <a:r>
              <a:rPr lang="en-US" dirty="0" err="1">
                <a:latin typeface="+mj-lt"/>
                <a:cs typeface="Arial" charset="0"/>
              </a:rPr>
              <a:t>dict</a:t>
            </a:r>
            <a:r>
              <a:rPr lang="en-US" dirty="0">
                <a:latin typeface="+mj-lt"/>
                <a:cs typeface="Arial" charset="0"/>
              </a:rPr>
              <a:t> = {'Name': 'Zara', 'Age': 7}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	print ("Value : %s" %  </a:t>
            </a:r>
            <a:r>
              <a:rPr lang="en-US" dirty="0" err="1">
                <a:latin typeface="+mj-lt"/>
                <a:cs typeface="Arial" charset="0"/>
              </a:rPr>
              <a:t>dict.values</a:t>
            </a:r>
            <a:r>
              <a:rPr lang="en-US" dirty="0">
                <a:latin typeface="+mj-lt"/>
                <a:cs typeface="Arial" charset="0"/>
              </a:rPr>
              <a:t>())</a:t>
            </a:r>
          </a:p>
          <a:p>
            <a:pPr>
              <a:defRPr/>
            </a:pPr>
            <a:endParaRPr lang="en-US" dirty="0">
              <a:latin typeface="+mj-lt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	Value : [7, 'Zara']</a:t>
            </a:r>
          </a:p>
          <a:p>
            <a:pPr>
              <a:defRPr/>
            </a:pPr>
            <a:endParaRPr lang="en-US" dirty="0">
              <a:latin typeface="+mj-lt"/>
              <a:cs typeface="Arial" charset="0"/>
            </a:endParaRPr>
          </a:p>
          <a:p>
            <a:pPr>
              <a:defRPr/>
            </a:pPr>
            <a:endParaRPr lang="en-US" dirty="0">
              <a:latin typeface="+mj-lt"/>
              <a:cs typeface="Arial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68275FD2-7701-14FE-A150-10060895D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3" y="228600"/>
            <a:ext cx="5791200" cy="609600"/>
          </a:xfrm>
        </p:spPr>
        <p:txBody>
          <a:bodyPr/>
          <a:lstStyle/>
          <a:p>
            <a:pPr algn="l"/>
            <a:r>
              <a:rPr lang="en-IN" altLang="en-US" sz="2800" b="1">
                <a:solidFill>
                  <a:srgbClr val="FFC000"/>
                </a:solidFill>
              </a:rPr>
              <a:t>Dictionary Data type</a:t>
            </a:r>
            <a:endParaRPr lang="en-US" altLang="en-US" sz="2800">
              <a:solidFill>
                <a:srgbClr val="FFC000"/>
              </a:solidFill>
            </a:endParaRPr>
          </a:p>
        </p:txBody>
      </p:sp>
      <p:grpSp>
        <p:nvGrpSpPr>
          <p:cNvPr id="68611" name="Group 3">
            <a:extLst>
              <a:ext uri="{FF2B5EF4-FFF2-40B4-BE49-F238E27FC236}">
                <a16:creationId xmlns:a16="http://schemas.microsoft.com/office/drawing/2014/main" id="{000C5E66-2D99-7906-3EF4-6290479363A2}"/>
              </a:ext>
            </a:extLst>
          </p:cNvPr>
          <p:cNvGrpSpPr>
            <a:grpSpLocks/>
          </p:cNvGrpSpPr>
          <p:nvPr/>
        </p:nvGrpSpPr>
        <p:grpSpPr bwMode="auto">
          <a:xfrm>
            <a:off x="1141413" y="914400"/>
            <a:ext cx="3505200" cy="1524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4EDD36F-97B9-57A3-D35E-09362824B458}"/>
                </a:ext>
              </a:extLst>
            </p:cNvPr>
            <p:cNvCxnSpPr/>
            <p:nvPr/>
          </p:nvCxnSpPr>
          <p:spPr>
            <a:xfrm>
              <a:off x="307566" y="749299"/>
              <a:ext cx="3843799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92CCC2C-EC64-0C4B-1CB6-D10DEB2E7588}"/>
                </a:ext>
              </a:extLst>
            </p:cNvPr>
            <p:cNvSpPr/>
            <p:nvPr/>
          </p:nvSpPr>
          <p:spPr>
            <a:xfrm>
              <a:off x="261765" y="700096"/>
              <a:ext cx="77510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AE584AE5-432A-4700-1C59-AFDC985000FF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A8E75D-7D07-8821-4C3D-3BA778F7F212}"/>
              </a:ext>
            </a:extLst>
          </p:cNvPr>
          <p:cNvSpPr txBox="1"/>
          <p:nvPr/>
        </p:nvSpPr>
        <p:spPr>
          <a:xfrm>
            <a:off x="379413" y="1295400"/>
            <a:ext cx="11353800" cy="6778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 </a:t>
            </a:r>
          </a:p>
          <a:p>
            <a:pPr>
              <a:defRPr/>
            </a:pPr>
            <a:endParaRPr lang="en-US" u="sng" dirty="0">
              <a:latin typeface="+mj-lt"/>
              <a:cs typeface="Arial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A10810-9E89-0EAB-BB1C-B3C61CB58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19200"/>
            <a:ext cx="5334000" cy="5181600"/>
          </a:xfrm>
          <a:solidFill>
            <a:srgbClr val="FF99CC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1800" b="1" dirty="0"/>
              <a:t>Combining List and Dictionary</a:t>
            </a:r>
            <a:endParaRPr lang="en-US" sz="1800" dirty="0"/>
          </a:p>
          <a:p>
            <a:pPr>
              <a:buFont typeface="Arial" charset="0"/>
              <a:buNone/>
              <a:defRPr/>
            </a:pPr>
            <a:r>
              <a:rPr lang="en-US" sz="1800" dirty="0"/>
              <a:t> </a:t>
            </a:r>
          </a:p>
          <a:p>
            <a:pPr>
              <a:buFont typeface="Arial" charset="0"/>
              <a:buNone/>
              <a:defRPr/>
            </a:pPr>
            <a:r>
              <a:rPr lang="en-US" sz="1800" dirty="0"/>
              <a:t>Example of a list of dictionaries</a:t>
            </a:r>
          </a:p>
          <a:p>
            <a:pPr>
              <a:buFont typeface="Arial" charset="0"/>
              <a:buNone/>
              <a:defRPr/>
            </a:pPr>
            <a:r>
              <a:rPr lang="en-US" sz="1800" dirty="0"/>
              <a:t>	customers = [{"</a:t>
            </a:r>
            <a:r>
              <a:rPr lang="en-US" sz="1800" dirty="0" err="1"/>
              <a:t>uid</a:t>
            </a:r>
            <a:r>
              <a:rPr lang="en-US" sz="1800" dirty="0"/>
              <a:t>":1,"name":"John"},</a:t>
            </a:r>
          </a:p>
          <a:p>
            <a:pPr>
              <a:buFont typeface="Arial" charset="0"/>
              <a:buNone/>
              <a:defRPr/>
            </a:pPr>
            <a:r>
              <a:rPr lang="en-US" sz="1800" dirty="0"/>
              <a:t>		             {"</a:t>
            </a:r>
            <a:r>
              <a:rPr lang="en-US" sz="1800" dirty="0" err="1"/>
              <a:t>uid</a:t>
            </a:r>
            <a:r>
              <a:rPr lang="en-US" sz="1800" dirty="0"/>
              <a:t>":2,"name":"Smith"},</a:t>
            </a:r>
          </a:p>
          <a:p>
            <a:pPr>
              <a:buFont typeface="Arial" charset="0"/>
              <a:buNone/>
              <a:defRPr/>
            </a:pPr>
            <a:r>
              <a:rPr lang="en-US" sz="1800" dirty="0"/>
              <a:t>		            {"</a:t>
            </a:r>
            <a:r>
              <a:rPr lang="en-US" sz="1800" dirty="0" err="1"/>
              <a:t>uid</a:t>
            </a:r>
            <a:r>
              <a:rPr lang="en-US" sz="1800" dirty="0"/>
              <a:t>":3,"name":"</a:t>
            </a:r>
            <a:r>
              <a:rPr lang="en-US" sz="1800" dirty="0" err="1"/>
              <a:t>Andersson</a:t>
            </a:r>
            <a:r>
              <a:rPr lang="en-US" sz="1800" dirty="0"/>
              <a:t>"},</a:t>
            </a:r>
          </a:p>
          <a:p>
            <a:pPr>
              <a:buFont typeface="Arial" charset="0"/>
              <a:buNone/>
              <a:defRPr/>
            </a:pPr>
            <a:r>
              <a:rPr lang="en-US" sz="1800" dirty="0"/>
              <a:t>		]</a:t>
            </a:r>
          </a:p>
          <a:p>
            <a:pPr>
              <a:buFont typeface="Arial" charset="0"/>
              <a:buNone/>
              <a:defRPr/>
            </a:pPr>
            <a:r>
              <a:rPr lang="en-US" sz="1800" dirty="0"/>
              <a:t>	print (customers)</a:t>
            </a:r>
          </a:p>
          <a:p>
            <a:pPr>
              <a:buFont typeface="Arial" charset="0"/>
              <a:buNone/>
              <a:defRPr/>
            </a:pPr>
            <a:endParaRPr lang="en-US" sz="1800" dirty="0"/>
          </a:p>
          <a:p>
            <a:pPr>
              <a:buFont typeface="Arial" charset="0"/>
              <a:buNone/>
              <a:defRPr/>
            </a:pPr>
            <a:r>
              <a:rPr lang="en-US" sz="1800" dirty="0"/>
              <a:t>Output:</a:t>
            </a:r>
          </a:p>
          <a:p>
            <a:pPr>
              <a:buFont typeface="Arial" charset="0"/>
              <a:buNone/>
              <a:defRPr/>
            </a:pPr>
            <a:r>
              <a:rPr lang="en-US" sz="1800" dirty="0"/>
              <a:t>[{'</a:t>
            </a:r>
            <a:r>
              <a:rPr lang="en-US" sz="1800" dirty="0" err="1"/>
              <a:t>uid</a:t>
            </a:r>
            <a:r>
              <a:rPr lang="en-US" sz="1800" dirty="0"/>
              <a:t>': 1, 'name': 'John'}, {'</a:t>
            </a:r>
            <a:r>
              <a:rPr lang="en-US" sz="1800" dirty="0" err="1"/>
              <a:t>uid</a:t>
            </a:r>
            <a:r>
              <a:rPr lang="en-US" sz="1800" dirty="0"/>
              <a:t>': 2, 'name': 'Smith'},{'</a:t>
            </a:r>
            <a:r>
              <a:rPr lang="en-US" sz="1800" dirty="0" err="1"/>
              <a:t>uid</a:t>
            </a:r>
            <a:r>
              <a:rPr lang="en-US" sz="1800" dirty="0"/>
              <a:t>': 3, 'name‘: ‘</a:t>
            </a:r>
            <a:r>
              <a:rPr lang="en-US" sz="1800" dirty="0" err="1"/>
              <a:t>Andersson</a:t>
            </a:r>
            <a:r>
              <a:rPr lang="en-US" sz="1800" dirty="0"/>
              <a:t>'}]</a:t>
            </a:r>
          </a:p>
          <a:p>
            <a:pPr>
              <a:buFont typeface="Arial" charset="0"/>
              <a:buNone/>
              <a:defRPr/>
            </a:pPr>
            <a:endParaRPr lang="en-US" sz="1800" dirty="0"/>
          </a:p>
          <a:p>
            <a:pPr>
              <a:buFont typeface="Arial" charset="0"/>
              <a:buNone/>
              <a:defRPr/>
            </a:pPr>
            <a:r>
              <a:rPr lang="en-US" sz="1800" dirty="0"/>
              <a:t>	</a:t>
            </a:r>
          </a:p>
          <a:p>
            <a:pPr>
              <a:buFont typeface="Arial" charset="0"/>
              <a:buNone/>
              <a:defRPr/>
            </a:pPr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4F640E-0703-7E7B-C1AA-D6FF9AA84A42}"/>
              </a:ext>
            </a:extLst>
          </p:cNvPr>
          <p:cNvSpPr txBox="1"/>
          <p:nvPr/>
        </p:nvSpPr>
        <p:spPr>
          <a:xfrm>
            <a:off x="5713413" y="1295400"/>
            <a:ext cx="6172200" cy="5078413"/>
          </a:xfrm>
          <a:prstGeom prst="rect">
            <a:avLst/>
          </a:prstGeom>
          <a:solidFill>
            <a:srgbClr val="66FF99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	customers[2]["name"]="</a:t>
            </a:r>
            <a:r>
              <a:rPr lang="en-US" dirty="0" err="1">
                <a:latin typeface="+mj-lt"/>
                <a:cs typeface="Arial" charset="0"/>
              </a:rPr>
              <a:t>charlie</a:t>
            </a:r>
            <a:r>
              <a:rPr lang="en-US" dirty="0">
                <a:latin typeface="+mj-lt"/>
                <a:cs typeface="Arial" charset="0"/>
              </a:rPr>
              <a:t>"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	print customers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Output: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	[{'</a:t>
            </a:r>
            <a:r>
              <a:rPr lang="en-US" dirty="0" err="1">
                <a:latin typeface="+mj-lt"/>
                <a:cs typeface="Arial" charset="0"/>
              </a:rPr>
              <a:t>uid</a:t>
            </a:r>
            <a:r>
              <a:rPr lang="en-US" dirty="0">
                <a:latin typeface="+mj-lt"/>
                <a:cs typeface="Arial" charset="0"/>
              </a:rPr>
              <a:t>': 1, 'name': 'John'}, {'</a:t>
            </a:r>
            <a:r>
              <a:rPr lang="en-US" dirty="0" err="1">
                <a:latin typeface="+mj-lt"/>
                <a:cs typeface="Arial" charset="0"/>
              </a:rPr>
              <a:t>uid</a:t>
            </a:r>
            <a:r>
              <a:rPr lang="en-US" dirty="0">
                <a:latin typeface="+mj-lt"/>
                <a:cs typeface="Arial" charset="0"/>
              </a:rPr>
              <a:t>': 2, 'name': 'Smith'}, 	{'</a:t>
            </a:r>
            <a:r>
              <a:rPr lang="en-US" dirty="0" err="1">
                <a:latin typeface="+mj-lt"/>
                <a:cs typeface="Arial" charset="0"/>
              </a:rPr>
              <a:t>uid</a:t>
            </a:r>
            <a:r>
              <a:rPr lang="en-US" dirty="0">
                <a:latin typeface="+mj-lt"/>
                <a:cs typeface="Arial" charset="0"/>
              </a:rPr>
              <a:t>': 3, </a:t>
            </a:r>
            <a:r>
              <a:rPr lang="en-US" b="1" dirty="0">
                <a:solidFill>
                  <a:srgbClr val="7030A0"/>
                </a:solidFill>
                <a:latin typeface="+mj-lt"/>
                <a:cs typeface="Arial" charset="0"/>
              </a:rPr>
              <a:t>'</a:t>
            </a:r>
            <a:r>
              <a:rPr lang="en-US" b="1" dirty="0" err="1">
                <a:solidFill>
                  <a:srgbClr val="7030A0"/>
                </a:solidFill>
                <a:latin typeface="+mj-lt"/>
                <a:cs typeface="Arial" charset="0"/>
              </a:rPr>
              <a:t>name‘:'charlie</a:t>
            </a:r>
            <a:r>
              <a:rPr lang="en-US" b="1" dirty="0">
                <a:solidFill>
                  <a:srgbClr val="7030A0"/>
                </a:solidFill>
                <a:latin typeface="+mj-lt"/>
                <a:cs typeface="Arial" charset="0"/>
              </a:rPr>
              <a:t>'}]</a:t>
            </a:r>
          </a:p>
          <a:p>
            <a:pPr>
              <a:defRPr/>
            </a:pPr>
            <a:endParaRPr lang="en-US" b="1" dirty="0">
              <a:solidFill>
                <a:srgbClr val="7030A0"/>
              </a:solidFill>
              <a:latin typeface="+mj-lt"/>
              <a:cs typeface="Arial" charset="0"/>
            </a:endParaRPr>
          </a:p>
          <a:p>
            <a:pPr>
              <a:defRPr/>
            </a:pPr>
            <a:r>
              <a:rPr lang="en-US" b="1" dirty="0">
                <a:latin typeface="+mj-lt"/>
                <a:cs typeface="Arial" charset="0"/>
              </a:rPr>
              <a:t>Add a new field to each entry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for x in customers: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    x["password"]="123456" # any initial value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 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print customers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Output:</a:t>
            </a:r>
          </a:p>
          <a:p>
            <a:pPr>
              <a:defRPr/>
            </a:pPr>
            <a:r>
              <a:rPr lang="en-US" dirty="0">
                <a:latin typeface="+mj-lt"/>
                <a:cs typeface="Arial" charset="0"/>
              </a:rPr>
              <a:t>[{'password': '123456', '</a:t>
            </a:r>
            <a:r>
              <a:rPr lang="en-US" dirty="0" err="1">
                <a:latin typeface="+mj-lt"/>
                <a:cs typeface="Arial" charset="0"/>
              </a:rPr>
              <a:t>uid</a:t>
            </a:r>
            <a:r>
              <a:rPr lang="en-US" dirty="0">
                <a:latin typeface="+mj-lt"/>
                <a:cs typeface="Arial" charset="0"/>
              </a:rPr>
              <a:t>': 1, 'name': 'John'}, {'password': '123456', '</a:t>
            </a:r>
            <a:r>
              <a:rPr lang="en-US" dirty="0" err="1">
                <a:latin typeface="+mj-lt"/>
                <a:cs typeface="Arial" charset="0"/>
              </a:rPr>
              <a:t>uid</a:t>
            </a:r>
            <a:r>
              <a:rPr lang="en-US" dirty="0">
                <a:latin typeface="+mj-lt"/>
                <a:cs typeface="Arial" charset="0"/>
              </a:rPr>
              <a:t>‘: 2, 'name': 'Smith'}, {'password': '123456', '</a:t>
            </a:r>
            <a:r>
              <a:rPr lang="en-US" dirty="0" err="1">
                <a:latin typeface="+mj-lt"/>
                <a:cs typeface="Arial" charset="0"/>
              </a:rPr>
              <a:t>uid</a:t>
            </a:r>
            <a:r>
              <a:rPr lang="en-US" dirty="0">
                <a:latin typeface="+mj-lt"/>
                <a:cs typeface="Arial" charset="0"/>
              </a:rPr>
              <a:t>': 3, 'name': '</a:t>
            </a:r>
            <a:r>
              <a:rPr lang="en-US" dirty="0" err="1">
                <a:latin typeface="+mj-lt"/>
                <a:cs typeface="Arial" charset="0"/>
              </a:rPr>
              <a:t>Andersson</a:t>
            </a:r>
            <a:r>
              <a:rPr lang="en-US" dirty="0">
                <a:latin typeface="+mj-lt"/>
                <a:cs typeface="Arial" charset="0"/>
              </a:rPr>
              <a:t>'}]</a:t>
            </a:r>
          </a:p>
          <a:p>
            <a:pPr>
              <a:defRPr/>
            </a:pPr>
            <a:endParaRPr lang="en-US" dirty="0">
              <a:latin typeface="+mj-lt"/>
              <a:cs typeface="Arial" charset="0"/>
            </a:endParaRPr>
          </a:p>
          <a:p>
            <a:pPr>
              <a:defRPr/>
            </a:pPr>
            <a:endParaRPr lang="en-US" b="1" dirty="0">
              <a:solidFill>
                <a:srgbClr val="7030A0"/>
              </a:solidFill>
              <a:latin typeface="+mj-lt"/>
              <a:cs typeface="Arial" charset="0"/>
            </a:endParaRPr>
          </a:p>
          <a:p>
            <a:pPr>
              <a:defRPr/>
            </a:pPr>
            <a:endParaRPr lang="en-US" dirty="0">
              <a:latin typeface="+mj-lt"/>
              <a:cs typeface="Arial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76BAEB9D-8BEC-E2A7-1AA2-2DA18E8F7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3" y="228600"/>
            <a:ext cx="5791200" cy="609600"/>
          </a:xfrm>
        </p:spPr>
        <p:txBody>
          <a:bodyPr/>
          <a:lstStyle/>
          <a:p>
            <a:pPr algn="l">
              <a:defRPr/>
            </a:pP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set Data type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69635" name="Group 3">
            <a:extLst>
              <a:ext uri="{FF2B5EF4-FFF2-40B4-BE49-F238E27FC236}">
                <a16:creationId xmlns:a16="http://schemas.microsoft.com/office/drawing/2014/main" id="{E9A4130E-4516-06DA-17FB-65C5F1E976C1}"/>
              </a:ext>
            </a:extLst>
          </p:cNvPr>
          <p:cNvGrpSpPr>
            <a:grpSpLocks/>
          </p:cNvGrpSpPr>
          <p:nvPr/>
        </p:nvGrpSpPr>
        <p:grpSpPr bwMode="auto">
          <a:xfrm>
            <a:off x="1141413" y="914400"/>
            <a:ext cx="3505200" cy="1524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E7D8370-FBEA-80A8-E2C6-B342DED44E99}"/>
                </a:ext>
              </a:extLst>
            </p:cNvPr>
            <p:cNvCxnSpPr/>
            <p:nvPr/>
          </p:nvCxnSpPr>
          <p:spPr>
            <a:xfrm>
              <a:off x="307566" y="749299"/>
              <a:ext cx="3843799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2A9DCBA-A531-D792-5C7E-73769976B797}"/>
                </a:ext>
              </a:extLst>
            </p:cNvPr>
            <p:cNvSpPr/>
            <p:nvPr/>
          </p:nvSpPr>
          <p:spPr>
            <a:xfrm>
              <a:off x="261765" y="700096"/>
              <a:ext cx="77510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9399775-AC64-2BE5-4D91-5B41E9F350C1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94AB16-4467-8355-5A55-F46C5EAF356E}"/>
              </a:ext>
            </a:extLst>
          </p:cNvPr>
          <p:cNvSpPr txBox="1"/>
          <p:nvPr/>
        </p:nvSpPr>
        <p:spPr>
          <a:xfrm>
            <a:off x="379413" y="1295400"/>
            <a:ext cx="11353800" cy="6778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 </a:t>
            </a:r>
          </a:p>
          <a:p>
            <a:pPr>
              <a:defRPr/>
            </a:pPr>
            <a:endParaRPr lang="en-US" u="sng" dirty="0">
              <a:latin typeface="+mj-lt"/>
              <a:cs typeface="Arial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0CCB26-DE16-6F6E-6FF5-B052A8693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19200"/>
            <a:ext cx="11582400" cy="5181600"/>
          </a:xfr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2000" b="1" dirty="0"/>
              <a:t>A set object is an </a:t>
            </a:r>
            <a:r>
              <a:rPr lang="en-US" sz="2000" b="1" dirty="0">
                <a:solidFill>
                  <a:srgbClr val="7030A0"/>
                </a:solidFill>
              </a:rPr>
              <a:t>unordered </a:t>
            </a:r>
            <a:r>
              <a:rPr lang="en-US" sz="2000" b="1" dirty="0"/>
              <a:t>collection of </a:t>
            </a:r>
            <a:r>
              <a:rPr lang="en-US" sz="2000" b="1" dirty="0">
                <a:solidFill>
                  <a:srgbClr val="7030A0"/>
                </a:solidFill>
              </a:rPr>
              <a:t>distinct </a:t>
            </a:r>
            <a:r>
              <a:rPr lang="en-US" sz="2000" b="1" dirty="0" err="1">
                <a:solidFill>
                  <a:srgbClr val="7030A0"/>
                </a:solidFill>
              </a:rPr>
              <a:t>hashable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/>
              <a:t>objects</a:t>
            </a:r>
            <a:r>
              <a:rPr lang="en-US" sz="2000" dirty="0"/>
              <a:t>. </a:t>
            </a:r>
          </a:p>
          <a:p>
            <a:pPr>
              <a:buFont typeface="Arial" charset="0"/>
              <a:buChar char="•"/>
              <a:defRPr/>
            </a:pPr>
            <a:r>
              <a:rPr lang="en-US" sz="2000" dirty="0"/>
              <a:t>It is commonly used in membership testing, removing duplicates from a sequence, and computing mathematical operations such as </a:t>
            </a:r>
            <a:r>
              <a:rPr lang="en-US" sz="2000" b="1" i="1" dirty="0"/>
              <a:t>intersection, union, difference, and symmetric difference</a:t>
            </a:r>
            <a:r>
              <a:rPr lang="en-US" sz="2000" dirty="0"/>
              <a:t>.</a:t>
            </a:r>
          </a:p>
          <a:p>
            <a:pPr>
              <a:buFont typeface="Arial" charset="0"/>
              <a:buChar char="•"/>
              <a:defRPr/>
            </a:pPr>
            <a:r>
              <a:rPr lang="en-US" sz="2000" dirty="0"/>
              <a:t>Sets support x in the set, </a:t>
            </a:r>
            <a:r>
              <a:rPr lang="en-US" sz="2000" dirty="0" err="1"/>
              <a:t>len</a:t>
            </a:r>
            <a:r>
              <a:rPr lang="en-US" sz="2000" dirty="0"/>
              <a:t>(set), and for x in set like other collections. </a:t>
            </a:r>
          </a:p>
          <a:p>
            <a:pPr>
              <a:buFont typeface="Arial" charset="0"/>
              <a:buChar char="•"/>
              <a:defRPr/>
            </a:pPr>
            <a:r>
              <a:rPr lang="en-US" sz="2000" b="1" dirty="0"/>
              <a:t>Set is an unordered collection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7030A0"/>
                </a:solidFill>
              </a:rPr>
              <a:t>does not record element position or order of insertion</a:t>
            </a:r>
            <a:r>
              <a:rPr lang="en-US" sz="2000" dirty="0"/>
              <a:t>. </a:t>
            </a:r>
          </a:p>
          <a:p>
            <a:pPr>
              <a:buFont typeface="Arial" charset="0"/>
              <a:buChar char="•"/>
              <a:defRPr/>
            </a:pPr>
            <a:r>
              <a:rPr lang="en-US" sz="2000" b="1" dirty="0"/>
              <a:t>Sets </a:t>
            </a:r>
            <a:r>
              <a:rPr lang="en-US" sz="2000" b="1" dirty="0">
                <a:solidFill>
                  <a:srgbClr val="FF0000"/>
                </a:solidFill>
              </a:rPr>
              <a:t>do not support indexing, slicing, or other sequence-like behavior.</a:t>
            </a:r>
          </a:p>
          <a:p>
            <a:pPr>
              <a:buFont typeface="Arial" charset="0"/>
              <a:buChar char="•"/>
              <a:defRPr/>
            </a:pPr>
            <a:endParaRPr lang="en-US" sz="2000" dirty="0"/>
          </a:p>
          <a:p>
            <a:pPr>
              <a:buFont typeface="Arial" charset="0"/>
              <a:buChar char="•"/>
              <a:defRPr/>
            </a:pPr>
            <a:r>
              <a:rPr lang="en-US" sz="2000" dirty="0"/>
              <a:t>There are currently two built-in set types,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set, and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frozenset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pPr>
              <a:buFont typeface="Arial" charset="0"/>
              <a:buChar char="•"/>
              <a:defRPr/>
            </a:pPr>
            <a:r>
              <a:rPr lang="en-US" sz="2000" dirty="0"/>
              <a:t>The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set type is mutable </a:t>
            </a:r>
            <a:r>
              <a:rPr lang="en-US" sz="2000" dirty="0"/>
              <a:t>- the contents can be changed using methods like add() and remove(). </a:t>
            </a:r>
          </a:p>
          <a:p>
            <a:pPr>
              <a:buFont typeface="Arial" charset="0"/>
              <a:buChar char="•"/>
              <a:defRPr/>
            </a:pPr>
            <a:r>
              <a:rPr lang="en-US" sz="2000" dirty="0"/>
              <a:t>Since it is mutable, it has no hash value and cannot be used as either a dictionary key or as an element of another set. </a:t>
            </a:r>
          </a:p>
          <a:p>
            <a:pPr>
              <a:buFont typeface="Arial" charset="0"/>
              <a:buChar char="•"/>
              <a:defRPr/>
            </a:pPr>
            <a:endParaRPr lang="en-US" sz="2000" dirty="0"/>
          </a:p>
          <a:p>
            <a:pPr>
              <a:buFont typeface="Arial" charset="0"/>
              <a:buChar char="•"/>
              <a:defRPr/>
            </a:pPr>
            <a:r>
              <a:rPr lang="en-US" sz="2000" dirty="0"/>
              <a:t>The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frozenset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 type is immutable </a:t>
            </a:r>
            <a:r>
              <a:rPr lang="en-US" sz="2000" dirty="0"/>
              <a:t>and </a:t>
            </a:r>
            <a:r>
              <a:rPr lang="en-US" sz="2000" dirty="0" err="1"/>
              <a:t>hashable</a:t>
            </a:r>
            <a:r>
              <a:rPr lang="en-US" sz="2000" dirty="0"/>
              <a:t> - its contents cannot be altered after it is created; it can, therefore, be used as a dictionary key or as an element of another set.</a:t>
            </a:r>
          </a:p>
          <a:p>
            <a:pPr>
              <a:buFont typeface="Arial" charset="0"/>
              <a:buNone/>
              <a:defRPr/>
            </a:pPr>
            <a:endParaRPr lang="en-US" sz="18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22ED3BC9-5565-118E-000F-5321BCE89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3" y="228600"/>
            <a:ext cx="5791200" cy="609600"/>
          </a:xfrm>
        </p:spPr>
        <p:txBody>
          <a:bodyPr/>
          <a:lstStyle/>
          <a:p>
            <a:pPr algn="l">
              <a:defRPr/>
            </a:pP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set Data type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70659" name="Group 3">
            <a:extLst>
              <a:ext uri="{FF2B5EF4-FFF2-40B4-BE49-F238E27FC236}">
                <a16:creationId xmlns:a16="http://schemas.microsoft.com/office/drawing/2014/main" id="{17CCE6E9-2DBC-6D28-4A99-F4DF3C3B3E25}"/>
              </a:ext>
            </a:extLst>
          </p:cNvPr>
          <p:cNvGrpSpPr>
            <a:grpSpLocks/>
          </p:cNvGrpSpPr>
          <p:nvPr/>
        </p:nvGrpSpPr>
        <p:grpSpPr bwMode="auto">
          <a:xfrm>
            <a:off x="1141413" y="914400"/>
            <a:ext cx="3505200" cy="1524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F350B73-4027-1D59-7987-1B06CB1CDBE7}"/>
                </a:ext>
              </a:extLst>
            </p:cNvPr>
            <p:cNvCxnSpPr/>
            <p:nvPr/>
          </p:nvCxnSpPr>
          <p:spPr>
            <a:xfrm>
              <a:off x="307566" y="749299"/>
              <a:ext cx="3843799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31CED31-6002-D63E-D6F1-39E4DF3CC750}"/>
                </a:ext>
              </a:extLst>
            </p:cNvPr>
            <p:cNvSpPr/>
            <p:nvPr/>
          </p:nvSpPr>
          <p:spPr>
            <a:xfrm>
              <a:off x="261765" y="700096"/>
              <a:ext cx="77510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E443832-702A-0CE0-D914-0AC166DDC968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A4FE2C-72DD-FD9C-FE31-8ED1BD5E05EE}"/>
              </a:ext>
            </a:extLst>
          </p:cNvPr>
          <p:cNvSpPr txBox="1"/>
          <p:nvPr/>
        </p:nvSpPr>
        <p:spPr>
          <a:xfrm>
            <a:off x="379413" y="1295400"/>
            <a:ext cx="11353800" cy="6778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 </a:t>
            </a:r>
          </a:p>
          <a:p>
            <a:pPr>
              <a:defRPr/>
            </a:pPr>
            <a:endParaRPr lang="en-US" u="sng" dirty="0">
              <a:latin typeface="+mj-lt"/>
              <a:cs typeface="Arial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1BEF2E-8B59-2885-D49A-15F6E817D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19200"/>
            <a:ext cx="5334000" cy="518160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1800" b="1" dirty="0"/>
              <a:t>Create a set in Python:</a:t>
            </a:r>
            <a:endParaRPr lang="en-US" sz="1800" dirty="0"/>
          </a:p>
          <a:p>
            <a:pPr>
              <a:buFont typeface="Arial" charset="0"/>
              <a:buNone/>
              <a:defRPr/>
            </a:pPr>
            <a:r>
              <a:rPr lang="en-US" sz="1800" dirty="0"/>
              <a:t>	</a:t>
            </a:r>
            <a:r>
              <a:rPr lang="en-US" sz="1800" dirty="0" err="1"/>
              <a:t>setx</a:t>
            </a:r>
            <a:r>
              <a:rPr lang="en-US" sz="1800" dirty="0"/>
              <a:t> = set()</a:t>
            </a:r>
          </a:p>
          <a:p>
            <a:pPr>
              <a:buFont typeface="Arial" charset="0"/>
              <a:buNone/>
              <a:defRPr/>
            </a:pPr>
            <a:r>
              <a:rPr lang="en-US" sz="1800" dirty="0"/>
              <a:t>	print(</a:t>
            </a:r>
            <a:r>
              <a:rPr lang="en-US" sz="1800" dirty="0" err="1"/>
              <a:t>setx</a:t>
            </a:r>
            <a:r>
              <a:rPr lang="en-US" sz="1800" dirty="0"/>
              <a:t>)</a:t>
            </a:r>
          </a:p>
          <a:p>
            <a:pPr>
              <a:buFont typeface="Arial" charset="0"/>
              <a:buNone/>
              <a:defRPr/>
            </a:pPr>
            <a:r>
              <a:rPr lang="en-US" sz="1800" dirty="0"/>
              <a:t>	set()</a:t>
            </a:r>
          </a:p>
          <a:p>
            <a:pPr>
              <a:buFont typeface="Arial" charset="0"/>
              <a:buNone/>
              <a:defRPr/>
            </a:pPr>
            <a:r>
              <a:rPr lang="en-US" sz="1800" dirty="0"/>
              <a:t>	#A non empty set</a:t>
            </a:r>
          </a:p>
          <a:p>
            <a:pPr>
              <a:buFont typeface="Arial" charset="0"/>
              <a:buNone/>
              <a:defRPr/>
            </a:pPr>
            <a:r>
              <a:rPr lang="en-US" sz="1800" dirty="0"/>
              <a:t>	n = set([0, 1, 2, 3, 4, 5])</a:t>
            </a:r>
          </a:p>
          <a:p>
            <a:pPr>
              <a:buFont typeface="Arial" charset="0"/>
              <a:buNone/>
              <a:defRPr/>
            </a:pPr>
            <a:r>
              <a:rPr lang="en-US" sz="1800" dirty="0"/>
              <a:t>	print(n)</a:t>
            </a:r>
          </a:p>
          <a:p>
            <a:pPr>
              <a:buFont typeface="Arial" charset="0"/>
              <a:buNone/>
              <a:defRPr/>
            </a:pPr>
            <a:r>
              <a:rPr lang="en-US" sz="1800" dirty="0"/>
              <a:t>	{0, 1, 2, 3, 4, 5}</a:t>
            </a:r>
          </a:p>
          <a:p>
            <a:pPr>
              <a:buFont typeface="Arial" charset="0"/>
              <a:buNone/>
              <a:defRPr/>
            </a:pPr>
            <a:endParaRPr lang="en-US" sz="1800" dirty="0"/>
          </a:p>
          <a:p>
            <a:pPr>
              <a:buFont typeface="Arial" charset="0"/>
              <a:buNone/>
              <a:defRPr/>
            </a:pPr>
            <a:r>
              <a:rPr lang="en-US" sz="1800" b="1" dirty="0"/>
              <a:t>Add member(s) in Python set:</a:t>
            </a:r>
            <a:endParaRPr lang="en-US" sz="1800" dirty="0"/>
          </a:p>
          <a:p>
            <a:pPr>
              <a:buFont typeface="Arial" charset="0"/>
              <a:buNone/>
              <a:defRPr/>
            </a:pPr>
            <a:r>
              <a:rPr lang="en-US" sz="1800" dirty="0"/>
              <a:t>	</a:t>
            </a:r>
            <a:r>
              <a:rPr lang="en-US" sz="1800" dirty="0" err="1"/>
              <a:t>color_set</a:t>
            </a:r>
            <a:r>
              <a:rPr lang="en-US" sz="1800" dirty="0"/>
              <a:t> = set()</a:t>
            </a:r>
          </a:p>
          <a:p>
            <a:pPr>
              <a:buFont typeface="Arial" charset="0"/>
              <a:buNone/>
              <a:defRPr/>
            </a:pPr>
            <a:r>
              <a:rPr lang="en-US" sz="1800" dirty="0"/>
              <a:t>	color_set.add("Red") #Add a single member</a:t>
            </a:r>
          </a:p>
          <a:p>
            <a:pPr>
              <a:buFont typeface="Arial" charset="0"/>
              <a:buNone/>
              <a:defRPr/>
            </a:pPr>
            <a:r>
              <a:rPr lang="en-US" sz="1800" dirty="0"/>
              <a:t>	print(</a:t>
            </a:r>
            <a:r>
              <a:rPr lang="en-US" sz="1800" dirty="0" err="1"/>
              <a:t>color_set</a:t>
            </a:r>
            <a:r>
              <a:rPr lang="en-US" sz="1800" dirty="0"/>
              <a:t>)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/>
              <a:t>{'Red'}</a:t>
            </a:r>
          </a:p>
          <a:p>
            <a:pPr>
              <a:buFont typeface="Arial" charset="0"/>
              <a:buNone/>
              <a:defRPr/>
            </a:pPr>
            <a:endParaRPr lang="en-US" sz="1800" dirty="0"/>
          </a:p>
          <a:p>
            <a:pPr>
              <a:buFont typeface="Arial" charset="0"/>
              <a:buNone/>
              <a:defRPr/>
            </a:pPr>
            <a:endParaRPr lang="en-US" sz="1800" dirty="0"/>
          </a:p>
          <a:p>
            <a:pPr>
              <a:buFont typeface="Arial" charset="0"/>
              <a:buNone/>
              <a:defRPr/>
            </a:pPr>
            <a:r>
              <a:rPr lang="en-US" sz="1800" dirty="0"/>
              <a:t>	</a:t>
            </a:r>
          </a:p>
          <a:p>
            <a:pPr>
              <a:buFont typeface="Arial" charset="0"/>
              <a:buNone/>
              <a:defRPr/>
            </a:pPr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0D6C57-4495-AB9A-7D4D-6AFBD8F6CD0F}"/>
              </a:ext>
            </a:extLst>
          </p:cNvPr>
          <p:cNvSpPr txBox="1"/>
          <p:nvPr/>
        </p:nvSpPr>
        <p:spPr>
          <a:xfrm>
            <a:off x="5713413" y="1295400"/>
            <a:ext cx="6172200" cy="50784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cs typeface="+mn-cs"/>
              </a:rPr>
              <a:t> #Add multiple items</a:t>
            </a:r>
          </a:p>
          <a:p>
            <a:pPr>
              <a:defRPr/>
            </a:pPr>
            <a:r>
              <a:rPr lang="en-US" dirty="0">
                <a:latin typeface="+mn-lt"/>
                <a:cs typeface="+mn-cs"/>
              </a:rPr>
              <a:t> 	</a:t>
            </a:r>
            <a:r>
              <a:rPr lang="en-US" dirty="0" err="1">
                <a:latin typeface="+mn-lt"/>
                <a:cs typeface="+mn-cs"/>
              </a:rPr>
              <a:t>color_set.update</a:t>
            </a:r>
            <a:r>
              <a:rPr lang="en-US" dirty="0">
                <a:latin typeface="+mn-lt"/>
                <a:cs typeface="+mn-cs"/>
              </a:rPr>
              <a:t>(["Blue", "Green"])</a:t>
            </a:r>
          </a:p>
          <a:p>
            <a:pPr>
              <a:defRPr/>
            </a:pPr>
            <a:r>
              <a:rPr lang="en-US" dirty="0">
                <a:latin typeface="+mn-lt"/>
                <a:cs typeface="+mn-cs"/>
              </a:rPr>
              <a:t> 	print(</a:t>
            </a:r>
            <a:r>
              <a:rPr lang="en-US" dirty="0" err="1">
                <a:latin typeface="+mn-lt"/>
                <a:cs typeface="+mn-cs"/>
              </a:rPr>
              <a:t>color_set</a:t>
            </a:r>
            <a:r>
              <a:rPr lang="en-US" dirty="0">
                <a:latin typeface="+mn-lt"/>
                <a:cs typeface="+mn-cs"/>
              </a:rPr>
              <a:t>)</a:t>
            </a:r>
          </a:p>
          <a:p>
            <a:pPr>
              <a:defRPr/>
            </a:pPr>
            <a:r>
              <a:rPr lang="en-US" dirty="0">
                <a:latin typeface="+mn-lt"/>
                <a:cs typeface="+mn-cs"/>
              </a:rPr>
              <a:t>	{'Red', 'Blue', 'Green'}</a:t>
            </a:r>
          </a:p>
          <a:p>
            <a:pPr>
              <a:defRPr/>
            </a:pPr>
            <a:endParaRPr lang="en-US" dirty="0">
              <a:latin typeface="+mn-lt"/>
              <a:cs typeface="+mn-cs"/>
            </a:endParaRPr>
          </a:p>
          <a:p>
            <a:pPr>
              <a:defRPr/>
            </a:pPr>
            <a:r>
              <a:rPr lang="en-US" b="1" dirty="0">
                <a:latin typeface="+mn-lt"/>
                <a:cs typeface="+mn-cs"/>
              </a:rPr>
              <a:t>Iteration Over Sets:</a:t>
            </a:r>
          </a:p>
          <a:p>
            <a:pPr>
              <a:defRPr/>
            </a:pPr>
            <a:r>
              <a:rPr lang="en-US" dirty="0">
                <a:latin typeface="+mn-lt"/>
                <a:cs typeface="+mn-cs"/>
              </a:rPr>
              <a:t>We can move over each of the items in a set using a loop. However, since sets are unordered, it is undefined which order the iteration will follow.</a:t>
            </a:r>
          </a:p>
          <a:p>
            <a:pPr>
              <a:defRPr/>
            </a:pPr>
            <a:r>
              <a:rPr lang="en-US" dirty="0">
                <a:latin typeface="+mn-lt"/>
                <a:cs typeface="+mn-cs"/>
              </a:rPr>
              <a:t>	</a:t>
            </a:r>
            <a:r>
              <a:rPr lang="en-US" dirty="0" err="1">
                <a:latin typeface="+mn-lt"/>
                <a:cs typeface="+mn-cs"/>
              </a:rPr>
              <a:t>num_set</a:t>
            </a:r>
            <a:r>
              <a:rPr lang="en-US" dirty="0">
                <a:latin typeface="+mn-lt"/>
                <a:cs typeface="+mn-cs"/>
              </a:rPr>
              <a:t> = set([0, 1, 2, 3, 4, 5]) </a:t>
            </a:r>
          </a:p>
          <a:p>
            <a:pPr>
              <a:defRPr/>
            </a:pPr>
            <a:r>
              <a:rPr lang="en-US" dirty="0">
                <a:latin typeface="+mn-lt"/>
                <a:cs typeface="+mn-cs"/>
              </a:rPr>
              <a:t>	for n in </a:t>
            </a:r>
            <a:r>
              <a:rPr lang="en-US" dirty="0" err="1">
                <a:latin typeface="+mn-lt"/>
                <a:cs typeface="+mn-cs"/>
              </a:rPr>
              <a:t>num_set</a:t>
            </a:r>
            <a:r>
              <a:rPr lang="en-US" dirty="0">
                <a:latin typeface="+mn-lt"/>
                <a:cs typeface="+mn-cs"/>
              </a:rPr>
              <a:t>:</a:t>
            </a:r>
          </a:p>
          <a:p>
            <a:pPr>
              <a:defRPr/>
            </a:pPr>
            <a:r>
              <a:rPr lang="en-US" dirty="0">
                <a:latin typeface="+mn-lt"/>
                <a:cs typeface="+mn-cs"/>
              </a:rPr>
              <a:t>  		print(n)</a:t>
            </a:r>
          </a:p>
          <a:p>
            <a:pPr>
              <a:defRPr/>
            </a:pPr>
            <a:endParaRPr lang="en-US" dirty="0">
              <a:latin typeface="+mn-lt"/>
              <a:cs typeface="+mn-cs"/>
            </a:endParaRPr>
          </a:p>
          <a:p>
            <a:pPr>
              <a:defRPr/>
            </a:pPr>
            <a:r>
              <a:rPr lang="en-US" b="1" dirty="0">
                <a:latin typeface="+mn-lt"/>
                <a:cs typeface="+mn-cs"/>
              </a:rPr>
              <a:t>Get the Length of a Set</a:t>
            </a:r>
          </a:p>
          <a:p>
            <a:pPr>
              <a:defRPr/>
            </a:pPr>
            <a:r>
              <a:rPr lang="en-US" dirty="0">
                <a:latin typeface="+mn-lt"/>
                <a:cs typeface="+mn-cs"/>
              </a:rPr>
              <a:t>To determine how many items a set has, use the </a:t>
            </a:r>
            <a:r>
              <a:rPr lang="en-US" dirty="0" err="1">
                <a:latin typeface="+mn-lt"/>
                <a:cs typeface="+mn-cs"/>
              </a:rPr>
              <a:t>len</a:t>
            </a:r>
            <a:r>
              <a:rPr lang="en-US" dirty="0">
                <a:latin typeface="+mn-lt"/>
                <a:cs typeface="+mn-cs"/>
              </a:rPr>
              <a:t>() method.</a:t>
            </a:r>
          </a:p>
          <a:p>
            <a:pPr>
              <a:defRPr/>
            </a:pPr>
            <a:r>
              <a:rPr lang="en-US" dirty="0" err="1">
                <a:latin typeface="+mn-lt"/>
                <a:cs typeface="+mn-cs"/>
              </a:rPr>
              <a:t>thisset</a:t>
            </a:r>
            <a:r>
              <a:rPr lang="en-US" dirty="0">
                <a:latin typeface="+mn-lt"/>
                <a:cs typeface="+mn-cs"/>
              </a:rPr>
              <a:t> = {"apple", "banana", "cherry"}</a:t>
            </a:r>
            <a:br>
              <a:rPr lang="en-US" dirty="0">
                <a:latin typeface="+mn-lt"/>
                <a:cs typeface="+mn-cs"/>
              </a:rPr>
            </a:br>
            <a:br>
              <a:rPr lang="en-US" dirty="0">
                <a:latin typeface="+mn-lt"/>
                <a:cs typeface="+mn-cs"/>
              </a:rPr>
            </a:br>
            <a:r>
              <a:rPr lang="en-US" dirty="0">
                <a:latin typeface="+mn-lt"/>
                <a:cs typeface="+mn-cs"/>
              </a:rPr>
              <a:t>print(</a:t>
            </a:r>
            <a:r>
              <a:rPr lang="en-US" dirty="0" err="1">
                <a:latin typeface="+mn-lt"/>
                <a:cs typeface="+mn-cs"/>
              </a:rPr>
              <a:t>len</a:t>
            </a:r>
            <a:r>
              <a:rPr lang="en-US" dirty="0">
                <a:latin typeface="+mn-lt"/>
                <a:cs typeface="+mn-cs"/>
              </a:rPr>
              <a:t>(</a:t>
            </a:r>
            <a:r>
              <a:rPr lang="en-US" dirty="0" err="1">
                <a:latin typeface="+mn-lt"/>
                <a:cs typeface="+mn-cs"/>
              </a:rPr>
              <a:t>thisset</a:t>
            </a:r>
            <a:r>
              <a:rPr lang="en-US" dirty="0">
                <a:latin typeface="+mn-lt"/>
                <a:cs typeface="+mn-cs"/>
              </a:rPr>
              <a:t>))</a:t>
            </a:r>
            <a:endParaRPr lang="en-US" dirty="0">
              <a:latin typeface="+mj-lt"/>
              <a:cs typeface="Arial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ACA58F84-BFFC-E446-EDE5-7C29B53CF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3" y="228600"/>
            <a:ext cx="5791200" cy="609600"/>
          </a:xfrm>
        </p:spPr>
        <p:txBody>
          <a:bodyPr/>
          <a:lstStyle/>
          <a:p>
            <a:pPr algn="l">
              <a:defRPr/>
            </a:pP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set Data type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71683" name="Group 3">
            <a:extLst>
              <a:ext uri="{FF2B5EF4-FFF2-40B4-BE49-F238E27FC236}">
                <a16:creationId xmlns:a16="http://schemas.microsoft.com/office/drawing/2014/main" id="{E96B77C6-6A58-850B-A53E-2004229575D9}"/>
              </a:ext>
            </a:extLst>
          </p:cNvPr>
          <p:cNvGrpSpPr>
            <a:grpSpLocks/>
          </p:cNvGrpSpPr>
          <p:nvPr/>
        </p:nvGrpSpPr>
        <p:grpSpPr bwMode="auto">
          <a:xfrm>
            <a:off x="1141413" y="914400"/>
            <a:ext cx="3505200" cy="1524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A906AEE-DBCA-8E2A-7186-0C2723B03A97}"/>
                </a:ext>
              </a:extLst>
            </p:cNvPr>
            <p:cNvCxnSpPr/>
            <p:nvPr/>
          </p:nvCxnSpPr>
          <p:spPr>
            <a:xfrm>
              <a:off x="307566" y="749299"/>
              <a:ext cx="3843799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DE31761-3637-BF72-1ACE-67DA6DF243FD}"/>
                </a:ext>
              </a:extLst>
            </p:cNvPr>
            <p:cNvSpPr/>
            <p:nvPr/>
          </p:nvSpPr>
          <p:spPr>
            <a:xfrm>
              <a:off x="261765" y="700096"/>
              <a:ext cx="77510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15C118C-2E58-95DA-9F4F-D167C89436DE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6AE117-EBAF-8652-818E-A638325A9A34}"/>
              </a:ext>
            </a:extLst>
          </p:cNvPr>
          <p:cNvSpPr txBox="1"/>
          <p:nvPr/>
        </p:nvSpPr>
        <p:spPr>
          <a:xfrm>
            <a:off x="379413" y="1295400"/>
            <a:ext cx="11353800" cy="6778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 </a:t>
            </a:r>
          </a:p>
          <a:p>
            <a:pPr>
              <a:defRPr/>
            </a:pPr>
            <a:endParaRPr lang="en-US" u="sng" dirty="0">
              <a:latin typeface="+mj-lt"/>
              <a:cs typeface="Arial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38FCC70-A306-7160-06EC-002A60CFF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19200"/>
            <a:ext cx="5334000" cy="5181600"/>
          </a:xfr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1800" b="1" dirty="0"/>
              <a:t>Remove item(s) from Python set:</a:t>
            </a:r>
            <a:endParaRPr lang="en-US" sz="1800" dirty="0"/>
          </a:p>
          <a:p>
            <a:pPr>
              <a:buFont typeface="Arial" charset="0"/>
              <a:buChar char="•"/>
              <a:defRPr/>
            </a:pPr>
            <a:r>
              <a:rPr lang="en-US" sz="1800" dirty="0"/>
              <a:t>pop(), remove() and discard() functions are used to remove individual item from a Python set. 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/>
              <a:t>See the following examples :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/>
              <a:t>You can also use the </a:t>
            </a:r>
            <a:r>
              <a:rPr lang="en-US" sz="1800" b="1" dirty="0"/>
              <a:t>pop(), </a:t>
            </a:r>
            <a:r>
              <a:rPr lang="en-US" sz="1800" dirty="0"/>
              <a:t>method to remove an item, but this method will remove the </a:t>
            </a:r>
            <a:r>
              <a:rPr lang="en-US" sz="1800" i="1" dirty="0"/>
              <a:t>last</a:t>
            </a:r>
            <a:r>
              <a:rPr lang="en-US" sz="1800" dirty="0"/>
              <a:t> item. Remember that sets are unordered, so you will not know what item that gets removed.</a:t>
            </a:r>
          </a:p>
          <a:p>
            <a:pPr>
              <a:buFont typeface="Arial" charset="0"/>
              <a:buNone/>
              <a:defRPr/>
            </a:pPr>
            <a:r>
              <a:rPr lang="en-US" sz="1800" dirty="0"/>
              <a:t>	</a:t>
            </a:r>
            <a:r>
              <a:rPr lang="en-US" sz="1800" dirty="0" err="1"/>
              <a:t>num_set</a:t>
            </a:r>
            <a:r>
              <a:rPr lang="en-US" sz="1800" dirty="0"/>
              <a:t> = set([0, 1, 2, 3, 4, 5])</a:t>
            </a:r>
          </a:p>
          <a:p>
            <a:pPr>
              <a:buFont typeface="Arial" charset="0"/>
              <a:buNone/>
              <a:defRPr/>
            </a:pPr>
            <a:r>
              <a:rPr lang="en-US" sz="1800" dirty="0"/>
              <a:t>	num_set.pop()</a:t>
            </a:r>
          </a:p>
          <a:p>
            <a:pPr>
              <a:buFont typeface="Arial" charset="0"/>
              <a:buNone/>
              <a:defRPr/>
            </a:pPr>
            <a:r>
              <a:rPr lang="en-US" sz="1800" dirty="0"/>
              <a:t>	print(</a:t>
            </a:r>
            <a:r>
              <a:rPr lang="en-US" sz="1800" dirty="0" err="1"/>
              <a:t>num_set</a:t>
            </a:r>
            <a:r>
              <a:rPr lang="en-US" sz="1800" dirty="0"/>
              <a:t>)</a:t>
            </a:r>
          </a:p>
          <a:p>
            <a:pPr>
              <a:buFont typeface="Arial" charset="0"/>
              <a:buNone/>
              <a:defRPr/>
            </a:pPr>
            <a:endParaRPr lang="en-US" sz="1800" dirty="0"/>
          </a:p>
          <a:p>
            <a:pPr>
              <a:buFont typeface="Arial" charset="0"/>
              <a:buChar char="•"/>
              <a:defRPr/>
            </a:pPr>
            <a:r>
              <a:rPr lang="en-US" sz="1800" dirty="0"/>
              <a:t>Remove "banana" by using the </a:t>
            </a:r>
            <a:r>
              <a:rPr lang="en-US" sz="1800" b="1" dirty="0"/>
              <a:t>remove() </a:t>
            </a:r>
            <a:r>
              <a:rPr lang="en-US" sz="1800" dirty="0"/>
              <a:t>method: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/>
              <a:t>	</a:t>
            </a:r>
            <a:r>
              <a:rPr lang="en-US" sz="1800" dirty="0" err="1"/>
              <a:t>thisset</a:t>
            </a:r>
            <a:r>
              <a:rPr lang="en-US" sz="1800" dirty="0"/>
              <a:t> = {"apple", "banana", "cherry"}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/>
              <a:t>thisset.remove</a:t>
            </a:r>
            <a:r>
              <a:rPr lang="en-US" sz="1800" dirty="0"/>
              <a:t>("banana")</a:t>
            </a:r>
            <a:br>
              <a:rPr lang="en-US" sz="1800" dirty="0"/>
            </a:br>
            <a:r>
              <a:rPr lang="en-US" sz="1800" dirty="0"/>
              <a:t>	print(</a:t>
            </a:r>
            <a:r>
              <a:rPr lang="en-US" sz="1800" dirty="0" err="1"/>
              <a:t>thisset</a:t>
            </a:r>
            <a:r>
              <a:rPr lang="en-US" sz="1800" dirty="0"/>
              <a:t>)</a:t>
            </a:r>
          </a:p>
          <a:p>
            <a:pPr>
              <a:buFont typeface="Arial" charset="0"/>
              <a:buNone/>
              <a:defRPr/>
            </a:pPr>
            <a:endParaRPr lang="en-US" sz="1800" dirty="0"/>
          </a:p>
          <a:p>
            <a:pPr>
              <a:buFont typeface="Arial" charset="0"/>
              <a:buNone/>
              <a:defRPr/>
            </a:pPr>
            <a:r>
              <a:rPr lang="en-US" sz="1800" dirty="0"/>
              <a:t>	</a:t>
            </a:r>
          </a:p>
          <a:p>
            <a:pPr>
              <a:buFont typeface="Arial" charset="0"/>
              <a:buNone/>
              <a:defRPr/>
            </a:pPr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26B889-7F24-CF82-3F1A-79A0157CAC74}"/>
              </a:ext>
            </a:extLst>
          </p:cNvPr>
          <p:cNvSpPr txBox="1"/>
          <p:nvPr/>
        </p:nvSpPr>
        <p:spPr>
          <a:xfrm>
            <a:off x="5713413" y="1295400"/>
            <a:ext cx="6172200" cy="5078413"/>
          </a:xfrm>
          <a:prstGeom prst="rect">
            <a:avLst/>
          </a:prstGeom>
          <a:solidFill>
            <a:srgbClr val="00FF99"/>
          </a:solidFill>
        </p:spPr>
        <p:txBody>
          <a:bodyPr>
            <a:spAutoFit/>
          </a:bodyPr>
          <a:lstStyle/>
          <a:p>
            <a:pPr>
              <a:defRPr/>
            </a:pPr>
            <a:endParaRPr lang="en-US" dirty="0">
              <a:latin typeface="+mn-lt"/>
              <a:cs typeface="+mn-cs"/>
            </a:endParaRPr>
          </a:p>
          <a:p>
            <a:pPr>
              <a:defRPr/>
            </a:pPr>
            <a:r>
              <a:rPr lang="en-US" dirty="0">
                <a:latin typeface="+mn-lt"/>
                <a:cs typeface="+mn-cs"/>
              </a:rPr>
              <a:t>Note: If the item to remove does not exist,, </a:t>
            </a:r>
            <a:r>
              <a:rPr lang="en-US" b="1" dirty="0">
                <a:latin typeface="+mn-lt"/>
                <a:cs typeface="+mn-cs"/>
              </a:rPr>
              <a:t>discard()</a:t>
            </a:r>
            <a:r>
              <a:rPr lang="en-US" dirty="0">
                <a:latin typeface="+mn-lt"/>
                <a:cs typeface="+mn-cs"/>
              </a:rPr>
              <a:t> will NOT raise an error.</a:t>
            </a:r>
          </a:p>
          <a:p>
            <a:pPr>
              <a:defRPr/>
            </a:pPr>
            <a:endParaRPr lang="en-US" dirty="0">
              <a:latin typeface="+mn-lt"/>
              <a:cs typeface="+mn-cs"/>
            </a:endParaRPr>
          </a:p>
          <a:p>
            <a:pPr>
              <a:defRPr/>
            </a:pPr>
            <a:r>
              <a:rPr lang="en-US" dirty="0">
                <a:latin typeface="+mn-lt"/>
                <a:cs typeface="+mn-cs"/>
              </a:rPr>
              <a:t>The </a:t>
            </a:r>
            <a:r>
              <a:rPr lang="en-US" b="1" dirty="0">
                <a:latin typeface="+mn-lt"/>
                <a:cs typeface="+mn-cs"/>
              </a:rPr>
              <a:t>clear() </a:t>
            </a:r>
            <a:r>
              <a:rPr lang="en-US" dirty="0">
                <a:latin typeface="+mn-lt"/>
                <a:cs typeface="+mn-cs"/>
              </a:rPr>
              <a:t>method empties the set:</a:t>
            </a:r>
          </a:p>
          <a:p>
            <a:pPr>
              <a:defRPr/>
            </a:pPr>
            <a:r>
              <a:rPr lang="en-US" dirty="0" err="1">
                <a:latin typeface="+mn-lt"/>
                <a:cs typeface="+mn-cs"/>
              </a:rPr>
              <a:t>thisset</a:t>
            </a:r>
            <a:r>
              <a:rPr lang="en-US" dirty="0">
                <a:latin typeface="+mn-lt"/>
                <a:cs typeface="+mn-cs"/>
              </a:rPr>
              <a:t> = {"apple", "banana", "cherry"}</a:t>
            </a:r>
            <a:br>
              <a:rPr lang="en-US" dirty="0">
                <a:latin typeface="+mn-lt"/>
                <a:cs typeface="+mn-cs"/>
              </a:rPr>
            </a:br>
            <a:r>
              <a:rPr lang="en-US" dirty="0" err="1">
                <a:latin typeface="+mn-lt"/>
                <a:cs typeface="+mn-cs"/>
              </a:rPr>
              <a:t>thisset.clear</a:t>
            </a:r>
            <a:r>
              <a:rPr lang="en-US" dirty="0">
                <a:latin typeface="+mn-lt"/>
                <a:cs typeface="+mn-cs"/>
              </a:rPr>
              <a:t>()</a:t>
            </a:r>
            <a:br>
              <a:rPr lang="en-US" dirty="0">
                <a:latin typeface="+mn-lt"/>
                <a:cs typeface="+mn-cs"/>
              </a:rPr>
            </a:br>
            <a:r>
              <a:rPr lang="en-US" dirty="0">
                <a:latin typeface="+mn-lt"/>
                <a:cs typeface="+mn-cs"/>
              </a:rPr>
              <a:t>print(</a:t>
            </a:r>
            <a:r>
              <a:rPr lang="en-US" dirty="0" err="1">
                <a:latin typeface="+mn-lt"/>
                <a:cs typeface="+mn-cs"/>
              </a:rPr>
              <a:t>thisset</a:t>
            </a:r>
            <a:r>
              <a:rPr lang="en-US" dirty="0">
                <a:latin typeface="+mn-lt"/>
                <a:cs typeface="+mn-cs"/>
              </a:rPr>
              <a:t>)</a:t>
            </a:r>
          </a:p>
          <a:p>
            <a:pPr>
              <a:defRPr/>
            </a:pPr>
            <a:endParaRPr lang="en-US" dirty="0">
              <a:latin typeface="+mn-lt"/>
              <a:cs typeface="+mn-cs"/>
            </a:endParaRPr>
          </a:p>
          <a:p>
            <a:pPr>
              <a:defRPr/>
            </a:pPr>
            <a:endParaRPr lang="en-US" dirty="0">
              <a:latin typeface="+mn-lt"/>
              <a:cs typeface="+mn-cs"/>
            </a:endParaRPr>
          </a:p>
          <a:p>
            <a:pPr>
              <a:defRPr/>
            </a:pPr>
            <a:endParaRPr lang="en-US" dirty="0">
              <a:latin typeface="+mn-lt"/>
              <a:cs typeface="+mn-cs"/>
            </a:endParaRPr>
          </a:p>
          <a:p>
            <a:pPr>
              <a:defRPr/>
            </a:pPr>
            <a:r>
              <a:rPr lang="en-US" dirty="0">
                <a:latin typeface="+mn-lt"/>
                <a:cs typeface="+mn-cs"/>
              </a:rPr>
              <a:t>The </a:t>
            </a:r>
            <a:r>
              <a:rPr lang="en-US" b="1" dirty="0">
                <a:latin typeface="+mn-lt"/>
                <a:cs typeface="+mn-cs"/>
              </a:rPr>
              <a:t>del </a:t>
            </a:r>
            <a:r>
              <a:rPr lang="en-US" dirty="0">
                <a:latin typeface="+mn-lt"/>
                <a:cs typeface="+mn-cs"/>
              </a:rPr>
              <a:t>keyword will delete the set completely:</a:t>
            </a:r>
          </a:p>
          <a:p>
            <a:pPr>
              <a:defRPr/>
            </a:pPr>
            <a:r>
              <a:rPr lang="en-US" dirty="0">
                <a:latin typeface="+mn-lt"/>
                <a:cs typeface="+mn-cs"/>
              </a:rPr>
              <a:t>	</a:t>
            </a:r>
            <a:r>
              <a:rPr lang="en-US" dirty="0" err="1">
                <a:latin typeface="+mn-lt"/>
                <a:cs typeface="+mn-cs"/>
              </a:rPr>
              <a:t>thisset</a:t>
            </a:r>
            <a:r>
              <a:rPr lang="en-US" dirty="0">
                <a:latin typeface="+mn-lt"/>
                <a:cs typeface="+mn-cs"/>
              </a:rPr>
              <a:t> = {"apple", "banana", "cherry"}</a:t>
            </a:r>
            <a:br>
              <a:rPr lang="en-US" dirty="0">
                <a:latin typeface="+mn-lt"/>
                <a:cs typeface="+mn-cs"/>
              </a:rPr>
            </a:br>
            <a:r>
              <a:rPr lang="en-US" dirty="0">
                <a:latin typeface="+mn-lt"/>
                <a:cs typeface="+mn-cs"/>
              </a:rPr>
              <a:t>	del </a:t>
            </a:r>
            <a:r>
              <a:rPr lang="en-US" dirty="0" err="1">
                <a:latin typeface="+mn-lt"/>
                <a:cs typeface="+mn-cs"/>
              </a:rPr>
              <a:t>thisset</a:t>
            </a:r>
            <a:br>
              <a:rPr lang="en-US" dirty="0">
                <a:latin typeface="+mn-lt"/>
                <a:cs typeface="+mn-cs"/>
              </a:rPr>
            </a:br>
            <a:r>
              <a:rPr lang="en-US" dirty="0">
                <a:latin typeface="+mn-lt"/>
                <a:cs typeface="+mn-cs"/>
              </a:rPr>
              <a:t>	print(</a:t>
            </a:r>
            <a:r>
              <a:rPr lang="en-US" dirty="0" err="1">
                <a:latin typeface="+mn-lt"/>
                <a:cs typeface="+mn-cs"/>
              </a:rPr>
              <a:t>thisset</a:t>
            </a:r>
            <a:r>
              <a:rPr lang="en-US" dirty="0">
                <a:latin typeface="+mn-lt"/>
                <a:cs typeface="+mn-cs"/>
              </a:rPr>
              <a:t>)</a:t>
            </a:r>
          </a:p>
          <a:p>
            <a:pPr>
              <a:defRPr/>
            </a:pPr>
            <a:endParaRPr lang="en-US" dirty="0">
              <a:latin typeface="+mn-lt"/>
              <a:cs typeface="+mn-cs"/>
            </a:endParaRPr>
          </a:p>
          <a:p>
            <a:pPr>
              <a:defRPr/>
            </a:pPr>
            <a:endParaRPr lang="en-US" dirty="0">
              <a:latin typeface="+mn-lt"/>
              <a:cs typeface="+mn-cs"/>
            </a:endParaRPr>
          </a:p>
          <a:p>
            <a:pPr>
              <a:defRPr/>
            </a:pPr>
            <a:endParaRPr lang="en-US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3AB1B1E6-E435-22AA-9BC1-96A7A10C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3" y="228600"/>
            <a:ext cx="5791200" cy="609600"/>
          </a:xfrm>
        </p:spPr>
        <p:txBody>
          <a:bodyPr/>
          <a:lstStyle/>
          <a:p>
            <a:pPr algn="l">
              <a:defRPr/>
            </a:pP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set Data type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72707" name="Group 3">
            <a:extLst>
              <a:ext uri="{FF2B5EF4-FFF2-40B4-BE49-F238E27FC236}">
                <a16:creationId xmlns:a16="http://schemas.microsoft.com/office/drawing/2014/main" id="{CE3C917F-0EE1-DFA3-D031-025F1F9BC2E7}"/>
              </a:ext>
            </a:extLst>
          </p:cNvPr>
          <p:cNvGrpSpPr>
            <a:grpSpLocks/>
          </p:cNvGrpSpPr>
          <p:nvPr/>
        </p:nvGrpSpPr>
        <p:grpSpPr bwMode="auto">
          <a:xfrm>
            <a:off x="1141413" y="914400"/>
            <a:ext cx="3505200" cy="1524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78B1419-B50D-8AF0-0861-D020F4918338}"/>
                </a:ext>
              </a:extLst>
            </p:cNvPr>
            <p:cNvCxnSpPr/>
            <p:nvPr/>
          </p:nvCxnSpPr>
          <p:spPr>
            <a:xfrm>
              <a:off x="307566" y="749299"/>
              <a:ext cx="3843799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CE5C0A4-0D27-67FF-47DD-A60EE77D7BC8}"/>
                </a:ext>
              </a:extLst>
            </p:cNvPr>
            <p:cNvSpPr/>
            <p:nvPr/>
          </p:nvSpPr>
          <p:spPr>
            <a:xfrm>
              <a:off x="261765" y="700096"/>
              <a:ext cx="77510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18BFB5-BEBD-485D-FDB6-BD0381677DB5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6AC50E-6EA5-A952-F25B-70F1D2FB0678}"/>
              </a:ext>
            </a:extLst>
          </p:cNvPr>
          <p:cNvSpPr txBox="1"/>
          <p:nvPr/>
        </p:nvSpPr>
        <p:spPr>
          <a:xfrm>
            <a:off x="379413" y="1295400"/>
            <a:ext cx="11353800" cy="6778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 </a:t>
            </a:r>
          </a:p>
          <a:p>
            <a:pPr>
              <a:defRPr/>
            </a:pPr>
            <a:endParaRPr lang="en-US" u="sng" dirty="0">
              <a:latin typeface="+mj-lt"/>
              <a:cs typeface="Arial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A5F17B-5DDC-F12D-3AB9-0F5B18560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19200"/>
            <a:ext cx="5334000" cy="5181600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1800" b="1" dirty="0"/>
              <a:t>The set() Constructor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/>
              <a:t>It is also possible to use the set() constructor to make a set.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/>
              <a:t>Example</a:t>
            </a:r>
            <a:endParaRPr lang="en-US" sz="1800" b="1" dirty="0"/>
          </a:p>
          <a:p>
            <a:pPr>
              <a:buFont typeface="Arial" charset="0"/>
              <a:buChar char="•"/>
              <a:defRPr/>
            </a:pPr>
            <a:r>
              <a:rPr lang="en-US" sz="1800" dirty="0"/>
              <a:t>Using the set() constructor to make a set: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 err="1"/>
              <a:t>thisset</a:t>
            </a:r>
            <a:r>
              <a:rPr lang="en-US" sz="1800" dirty="0"/>
              <a:t> = set(("apple", "banana", "cherry")) </a:t>
            </a:r>
          </a:p>
          <a:p>
            <a:pPr>
              <a:buFont typeface="Arial" charset="0"/>
              <a:buNone/>
              <a:defRPr/>
            </a:pPr>
            <a:r>
              <a:rPr lang="en-US" sz="1800" dirty="0"/>
              <a:t>	# note the double round-brackets</a:t>
            </a:r>
            <a:br>
              <a:rPr lang="en-US" sz="1800" dirty="0"/>
            </a:br>
            <a:r>
              <a:rPr lang="en-US" sz="1800" dirty="0"/>
              <a:t>print(</a:t>
            </a:r>
            <a:r>
              <a:rPr lang="en-US" sz="1800" dirty="0" err="1"/>
              <a:t>thisset</a:t>
            </a:r>
            <a:r>
              <a:rPr lang="en-US" sz="1800" dirty="0"/>
              <a:t>)</a:t>
            </a:r>
          </a:p>
          <a:p>
            <a:pPr>
              <a:buFont typeface="Arial" charset="0"/>
              <a:buNone/>
              <a:defRPr/>
            </a:pPr>
            <a:endParaRPr lang="en-US" sz="1800" dirty="0"/>
          </a:p>
          <a:p>
            <a:pPr>
              <a:buFont typeface="Arial" charset="0"/>
              <a:buNone/>
              <a:defRPr/>
            </a:pPr>
            <a:r>
              <a:rPr lang="en-US" sz="1800" b="1" dirty="0"/>
              <a:t>difference() Method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/>
              <a:t>Return a set that contains the items that only exist in set x, and not in set y: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/>
              <a:t>x = {"apple", "banana", "cherry"}</a:t>
            </a:r>
            <a:br>
              <a:rPr lang="en-US" sz="1800" dirty="0"/>
            </a:br>
            <a:r>
              <a:rPr lang="en-US" sz="1800" dirty="0"/>
              <a:t>y = {"</a:t>
            </a:r>
            <a:r>
              <a:rPr lang="en-US" sz="1800" dirty="0" err="1"/>
              <a:t>google</a:t>
            </a:r>
            <a:r>
              <a:rPr lang="en-US" sz="1800" dirty="0"/>
              <a:t>", "</a:t>
            </a:r>
            <a:r>
              <a:rPr lang="en-US" sz="1800" dirty="0" err="1"/>
              <a:t>microsoft</a:t>
            </a:r>
            <a:r>
              <a:rPr lang="en-US" sz="1800" dirty="0"/>
              <a:t>", "apple"}</a:t>
            </a:r>
            <a:br>
              <a:rPr lang="en-US" sz="1800" dirty="0"/>
            </a:br>
            <a:r>
              <a:rPr lang="en-US" sz="1800" dirty="0"/>
              <a:t>z = </a:t>
            </a:r>
            <a:r>
              <a:rPr lang="en-US" sz="1800" dirty="0" err="1"/>
              <a:t>x.difference</a:t>
            </a:r>
            <a:r>
              <a:rPr lang="en-US" sz="1800" dirty="0"/>
              <a:t>(y) </a:t>
            </a:r>
            <a:br>
              <a:rPr lang="en-US" sz="1800" dirty="0"/>
            </a:br>
            <a:r>
              <a:rPr lang="en-US" sz="1800" dirty="0"/>
              <a:t>print(z)</a:t>
            </a:r>
          </a:p>
          <a:p>
            <a:pPr>
              <a:buFont typeface="Arial" charset="0"/>
              <a:buNone/>
              <a:defRPr/>
            </a:pPr>
            <a:endParaRPr lang="en-US" sz="1800" dirty="0"/>
          </a:p>
          <a:p>
            <a:pPr>
              <a:buFont typeface="Arial" charset="0"/>
              <a:buNone/>
              <a:defRPr/>
            </a:pPr>
            <a:r>
              <a:rPr lang="en-US" sz="1800" dirty="0"/>
              <a:t>	</a:t>
            </a:r>
          </a:p>
          <a:p>
            <a:pPr>
              <a:buFont typeface="Arial" charset="0"/>
              <a:buNone/>
              <a:defRPr/>
            </a:pPr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80642F-BDF4-F36F-E14A-9386FC0E21AB}"/>
              </a:ext>
            </a:extLst>
          </p:cNvPr>
          <p:cNvSpPr txBox="1"/>
          <p:nvPr/>
        </p:nvSpPr>
        <p:spPr>
          <a:xfrm>
            <a:off x="5713413" y="1295400"/>
            <a:ext cx="6172200" cy="5078413"/>
          </a:xfrm>
          <a:prstGeom prst="rect">
            <a:avLst/>
          </a:prstGeom>
          <a:solidFill>
            <a:srgbClr val="92D050"/>
          </a:solidFill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+mn-cs"/>
              </a:rPr>
              <a:t>   The </a:t>
            </a:r>
            <a:r>
              <a:rPr lang="en-US" b="1" dirty="0" err="1">
                <a:latin typeface="+mn-lt"/>
                <a:cs typeface="+mn-cs"/>
              </a:rPr>
              <a:t>difference_update</a:t>
            </a:r>
            <a:r>
              <a:rPr lang="en-US" b="1" dirty="0">
                <a:latin typeface="+mn-lt"/>
                <a:cs typeface="+mn-cs"/>
              </a:rPr>
              <a:t>()</a:t>
            </a:r>
            <a:r>
              <a:rPr lang="en-US" dirty="0">
                <a:latin typeface="+mn-lt"/>
                <a:cs typeface="+mn-cs"/>
              </a:rPr>
              <a:t> method is different from the </a:t>
            </a:r>
            <a:r>
              <a:rPr lang="en-US" b="1" dirty="0">
                <a:latin typeface="+mn-lt"/>
                <a:cs typeface="+mn-cs"/>
              </a:rPr>
              <a:t>difference()</a:t>
            </a:r>
            <a:r>
              <a:rPr lang="en-US" dirty="0">
                <a:latin typeface="+mn-lt"/>
                <a:cs typeface="+mn-cs"/>
              </a:rPr>
              <a:t> method, because the difference() method returns a new set, without the unwanted items, and </a:t>
            </a:r>
          </a:p>
          <a:p>
            <a:pPr>
              <a:defRPr/>
            </a:pPr>
            <a:r>
              <a:rPr lang="en-US" dirty="0">
                <a:latin typeface="+mn-lt"/>
                <a:cs typeface="+mn-cs"/>
              </a:rPr>
              <a:t>the </a:t>
            </a:r>
            <a:r>
              <a:rPr lang="en-US" dirty="0" err="1">
                <a:latin typeface="+mn-lt"/>
                <a:cs typeface="+mn-cs"/>
              </a:rPr>
              <a:t>difference_update</a:t>
            </a:r>
            <a:r>
              <a:rPr lang="en-US" dirty="0">
                <a:latin typeface="+mn-lt"/>
                <a:cs typeface="+mn-cs"/>
              </a:rPr>
              <a:t>() method removes the unwanted items from the original set.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>
              <a:latin typeface="+mn-lt"/>
              <a:cs typeface="+mn-cs"/>
            </a:endParaRPr>
          </a:p>
          <a:p>
            <a:pPr>
              <a:defRPr/>
            </a:pPr>
            <a:r>
              <a:rPr lang="en-US" dirty="0">
                <a:latin typeface="+mn-lt"/>
                <a:cs typeface="+mn-cs"/>
              </a:rPr>
              <a:t>Remove the items that exist in both sets:</a:t>
            </a:r>
          </a:p>
          <a:p>
            <a:pPr>
              <a:lnSpc>
                <a:spcPct val="150000"/>
              </a:lnSpc>
              <a:defRPr/>
            </a:pPr>
            <a:r>
              <a:rPr lang="en-US" dirty="0">
                <a:latin typeface="+mn-lt"/>
                <a:cs typeface="+mn-cs"/>
              </a:rPr>
              <a:t>x = {"apple", "banana", "cherry"}</a:t>
            </a:r>
            <a:br>
              <a:rPr lang="en-US" dirty="0">
                <a:latin typeface="+mn-lt"/>
                <a:cs typeface="+mn-cs"/>
              </a:rPr>
            </a:br>
            <a:r>
              <a:rPr lang="en-US" dirty="0">
                <a:latin typeface="+mn-lt"/>
                <a:cs typeface="+mn-cs"/>
              </a:rPr>
              <a:t>y = {"</a:t>
            </a:r>
            <a:r>
              <a:rPr lang="en-US" dirty="0" err="1">
                <a:latin typeface="+mn-lt"/>
                <a:cs typeface="+mn-cs"/>
              </a:rPr>
              <a:t>google</a:t>
            </a:r>
            <a:r>
              <a:rPr lang="en-US" dirty="0">
                <a:latin typeface="+mn-lt"/>
                <a:cs typeface="+mn-cs"/>
              </a:rPr>
              <a:t>", "</a:t>
            </a:r>
            <a:r>
              <a:rPr lang="en-US" dirty="0" err="1">
                <a:latin typeface="+mn-lt"/>
                <a:cs typeface="+mn-cs"/>
              </a:rPr>
              <a:t>microsoft</a:t>
            </a:r>
            <a:r>
              <a:rPr lang="en-US" dirty="0">
                <a:latin typeface="+mn-lt"/>
                <a:cs typeface="+mn-cs"/>
              </a:rPr>
              <a:t>", "apple"}</a:t>
            </a:r>
            <a:br>
              <a:rPr lang="en-US" dirty="0">
                <a:latin typeface="+mn-lt"/>
                <a:cs typeface="+mn-cs"/>
              </a:rPr>
            </a:br>
            <a:r>
              <a:rPr lang="en-US" dirty="0" err="1">
                <a:latin typeface="+mn-lt"/>
                <a:cs typeface="+mn-cs"/>
              </a:rPr>
              <a:t>x.difference_update</a:t>
            </a:r>
            <a:r>
              <a:rPr lang="en-US" dirty="0">
                <a:latin typeface="+mn-lt"/>
                <a:cs typeface="+mn-cs"/>
              </a:rPr>
              <a:t>(y) </a:t>
            </a:r>
            <a:br>
              <a:rPr lang="en-US" dirty="0">
                <a:latin typeface="+mn-lt"/>
                <a:cs typeface="+mn-cs"/>
              </a:rPr>
            </a:br>
            <a:r>
              <a:rPr lang="en-US" dirty="0">
                <a:latin typeface="+mn-lt"/>
                <a:cs typeface="+mn-cs"/>
              </a:rPr>
              <a:t>print(x)</a:t>
            </a:r>
          </a:p>
          <a:p>
            <a:pPr>
              <a:defRPr/>
            </a:pPr>
            <a:endParaRPr lang="en-US" dirty="0">
              <a:latin typeface="+mn-lt"/>
              <a:cs typeface="+mn-cs"/>
            </a:endParaRPr>
          </a:p>
          <a:p>
            <a:pPr>
              <a:defRPr/>
            </a:pPr>
            <a:r>
              <a:rPr lang="en-US" dirty="0">
                <a:latin typeface="+mn-lt"/>
                <a:cs typeface="+mn-cs"/>
              </a:rPr>
              <a:t> </a:t>
            </a:r>
          </a:p>
          <a:p>
            <a:pPr>
              <a:defRPr/>
            </a:pPr>
            <a:endParaRPr lang="en-US" dirty="0">
              <a:latin typeface="+mn-lt"/>
              <a:cs typeface="+mn-cs"/>
            </a:endParaRPr>
          </a:p>
          <a:p>
            <a:pPr>
              <a:defRPr/>
            </a:pPr>
            <a:endParaRPr lang="en-US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4B0CEF45-684D-C6A3-A840-DC25F509F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3" y="228600"/>
            <a:ext cx="5791200" cy="609600"/>
          </a:xfrm>
        </p:spPr>
        <p:txBody>
          <a:bodyPr/>
          <a:lstStyle/>
          <a:p>
            <a:pPr algn="l">
              <a:defRPr/>
            </a:pP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set Data type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73731" name="Group 3">
            <a:extLst>
              <a:ext uri="{FF2B5EF4-FFF2-40B4-BE49-F238E27FC236}">
                <a16:creationId xmlns:a16="http://schemas.microsoft.com/office/drawing/2014/main" id="{473DAED6-2D53-03FE-6EBF-66761C0F8622}"/>
              </a:ext>
            </a:extLst>
          </p:cNvPr>
          <p:cNvGrpSpPr>
            <a:grpSpLocks/>
          </p:cNvGrpSpPr>
          <p:nvPr/>
        </p:nvGrpSpPr>
        <p:grpSpPr bwMode="auto">
          <a:xfrm>
            <a:off x="1141413" y="914400"/>
            <a:ext cx="3505200" cy="1524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9028B97-D45A-B3BD-EEF6-711473D17D90}"/>
                </a:ext>
              </a:extLst>
            </p:cNvPr>
            <p:cNvCxnSpPr/>
            <p:nvPr/>
          </p:nvCxnSpPr>
          <p:spPr>
            <a:xfrm>
              <a:off x="307566" y="749299"/>
              <a:ext cx="3843799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009647C-4F96-814E-0834-815EBE058086}"/>
                </a:ext>
              </a:extLst>
            </p:cNvPr>
            <p:cNvSpPr/>
            <p:nvPr/>
          </p:nvSpPr>
          <p:spPr>
            <a:xfrm>
              <a:off x="261765" y="700096"/>
              <a:ext cx="77510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6D766E0-AB5B-4573-D1EB-EA73CF6B3696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501864-CCAE-2490-25BF-A6BADD8D2BB8}"/>
              </a:ext>
            </a:extLst>
          </p:cNvPr>
          <p:cNvSpPr txBox="1"/>
          <p:nvPr/>
        </p:nvSpPr>
        <p:spPr>
          <a:xfrm>
            <a:off x="379413" y="1295400"/>
            <a:ext cx="11353800" cy="6778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 </a:t>
            </a:r>
          </a:p>
          <a:p>
            <a:pPr>
              <a:defRPr/>
            </a:pPr>
            <a:endParaRPr lang="en-US" u="sng" dirty="0">
              <a:latin typeface="+mj-lt"/>
              <a:cs typeface="Arial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D225DB-17D0-76B7-4C66-EC6DE8FB3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19200"/>
            <a:ext cx="5334000" cy="5181600"/>
          </a:xfrm>
          <a:solidFill>
            <a:srgbClr val="FFFF00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1800" b="1" dirty="0"/>
              <a:t>intersection() Method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/>
              <a:t>Return a set that contains the items that exist in both set x, and set y:</a:t>
            </a:r>
          </a:p>
          <a:p>
            <a:pPr>
              <a:buFont typeface="Arial" charset="0"/>
              <a:buNone/>
              <a:defRPr/>
            </a:pPr>
            <a:r>
              <a:rPr lang="en-US" sz="1800" dirty="0"/>
              <a:t>	x = {"apple", "banana", "cherry"}</a:t>
            </a:r>
            <a:br>
              <a:rPr lang="en-US" sz="1800" dirty="0"/>
            </a:br>
            <a:r>
              <a:rPr lang="en-US" sz="1800" dirty="0"/>
              <a:t>y = {"</a:t>
            </a:r>
            <a:r>
              <a:rPr lang="en-US" sz="1800" dirty="0" err="1"/>
              <a:t>google</a:t>
            </a:r>
            <a:r>
              <a:rPr lang="en-US" sz="1800" dirty="0"/>
              <a:t>", "</a:t>
            </a:r>
            <a:r>
              <a:rPr lang="en-US" sz="1800" dirty="0" err="1"/>
              <a:t>microsoft</a:t>
            </a:r>
            <a:r>
              <a:rPr lang="en-US" sz="1800" dirty="0"/>
              <a:t>", "apple"}</a:t>
            </a:r>
            <a:br>
              <a:rPr lang="en-US" sz="1800" dirty="0"/>
            </a:br>
            <a:r>
              <a:rPr lang="en-US" sz="1800" dirty="0"/>
              <a:t>z = </a:t>
            </a:r>
            <a:r>
              <a:rPr lang="en-US" sz="1800" dirty="0" err="1"/>
              <a:t>x.intersection</a:t>
            </a:r>
            <a:r>
              <a:rPr lang="en-US" sz="1800" dirty="0"/>
              <a:t>(y) </a:t>
            </a:r>
            <a:br>
              <a:rPr lang="en-US" sz="1800" dirty="0"/>
            </a:br>
            <a:r>
              <a:rPr lang="en-US" sz="1800" dirty="0"/>
              <a:t>print(z)</a:t>
            </a:r>
          </a:p>
          <a:p>
            <a:pPr>
              <a:buFont typeface="Arial" charset="0"/>
              <a:buChar char="•"/>
              <a:defRPr/>
            </a:pPr>
            <a:endParaRPr lang="en-US" sz="1800" dirty="0"/>
          </a:p>
          <a:p>
            <a:pPr>
              <a:buFont typeface="Arial" charset="0"/>
              <a:buChar char="•"/>
              <a:defRPr/>
            </a:pPr>
            <a:r>
              <a:rPr lang="en-US" sz="1800" dirty="0"/>
              <a:t>Compare 3 sets, and return a set with items that is present in all 3 sets: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/>
              <a:t>x = {"a", "b", "c"}</a:t>
            </a:r>
            <a:br>
              <a:rPr lang="en-US" sz="1800" dirty="0"/>
            </a:br>
            <a:r>
              <a:rPr lang="en-US" sz="1800" dirty="0"/>
              <a:t>y = {"c", "d", "e"}</a:t>
            </a:r>
            <a:br>
              <a:rPr lang="en-US" sz="1800" dirty="0"/>
            </a:br>
            <a:r>
              <a:rPr lang="en-US" sz="1800" dirty="0"/>
              <a:t>z = {"f", "g", "c"}</a:t>
            </a:r>
            <a:br>
              <a:rPr lang="en-US" sz="1800" dirty="0"/>
            </a:br>
            <a:r>
              <a:rPr lang="en-US" sz="1800" dirty="0"/>
              <a:t>result = </a:t>
            </a:r>
            <a:r>
              <a:rPr lang="en-US" sz="1800" dirty="0" err="1"/>
              <a:t>x.intersection</a:t>
            </a:r>
            <a:r>
              <a:rPr lang="en-US" sz="1800" dirty="0"/>
              <a:t>(y, z)</a:t>
            </a:r>
            <a:br>
              <a:rPr lang="en-US" sz="1800" dirty="0"/>
            </a:br>
            <a:r>
              <a:rPr lang="en-US" sz="1800" dirty="0"/>
              <a:t>print(result)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b="1" dirty="0" err="1"/>
              <a:t>intersection_update</a:t>
            </a:r>
            <a:r>
              <a:rPr lang="en-US" sz="1800" b="1" dirty="0"/>
              <a:t>()</a:t>
            </a:r>
            <a:r>
              <a:rPr lang="en-US" sz="1800" dirty="0"/>
              <a:t> method </a:t>
            </a:r>
            <a:r>
              <a:rPr lang="en-US" sz="1800" i="1" dirty="0"/>
              <a:t>removes</a:t>
            </a:r>
            <a:r>
              <a:rPr lang="en-US" sz="1800" dirty="0"/>
              <a:t> the unwanted items from the original set.</a:t>
            </a:r>
          </a:p>
          <a:p>
            <a:pPr>
              <a:buFont typeface="Arial" charset="0"/>
              <a:buNone/>
              <a:defRPr/>
            </a:pPr>
            <a:endParaRPr lang="en-US" sz="1800" dirty="0"/>
          </a:p>
          <a:p>
            <a:pPr>
              <a:buFont typeface="Arial" charset="0"/>
              <a:buNone/>
              <a:defRPr/>
            </a:pPr>
            <a:r>
              <a:rPr lang="en-US" sz="1800" dirty="0"/>
              <a:t>	</a:t>
            </a:r>
          </a:p>
          <a:p>
            <a:pPr>
              <a:buFont typeface="Arial" charset="0"/>
              <a:buNone/>
              <a:defRPr/>
            </a:pPr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3848BA-8D6F-5DB6-4139-2E2752BE288E}"/>
              </a:ext>
            </a:extLst>
          </p:cNvPr>
          <p:cNvSpPr txBox="1"/>
          <p:nvPr/>
        </p:nvSpPr>
        <p:spPr>
          <a:xfrm>
            <a:off x="5713413" y="1219200"/>
            <a:ext cx="6172200" cy="5278438"/>
          </a:xfrm>
          <a:prstGeom prst="rect">
            <a:avLst/>
          </a:prstGeom>
          <a:solidFill>
            <a:srgbClr val="FF99CC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err="1">
                <a:latin typeface="+mn-lt"/>
                <a:cs typeface="+mn-cs"/>
              </a:rPr>
              <a:t>isdisjoint</a:t>
            </a:r>
            <a:r>
              <a:rPr lang="en-US" b="1" dirty="0">
                <a:latin typeface="+mn-lt"/>
                <a:cs typeface="+mn-cs"/>
              </a:rPr>
              <a:t>() Method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+mn-cs"/>
              </a:rPr>
              <a:t>   Return True if no items in set x is present in set y:</a:t>
            </a:r>
          </a:p>
          <a:p>
            <a:pPr>
              <a:defRPr/>
            </a:pPr>
            <a:r>
              <a:rPr lang="en-US" dirty="0">
                <a:latin typeface="+mn-lt"/>
                <a:cs typeface="+mn-cs"/>
              </a:rPr>
              <a:t>	x = {"apple", "banana", "cherry"}</a:t>
            </a:r>
            <a:br>
              <a:rPr lang="en-US" dirty="0">
                <a:latin typeface="+mn-lt"/>
                <a:cs typeface="+mn-cs"/>
              </a:rPr>
            </a:br>
            <a:r>
              <a:rPr lang="en-US" dirty="0">
                <a:latin typeface="+mn-lt"/>
                <a:cs typeface="+mn-cs"/>
              </a:rPr>
              <a:t>	y = {"</a:t>
            </a:r>
            <a:r>
              <a:rPr lang="en-US" dirty="0" err="1">
                <a:latin typeface="+mn-lt"/>
                <a:cs typeface="+mn-cs"/>
              </a:rPr>
              <a:t>google</a:t>
            </a:r>
            <a:r>
              <a:rPr lang="en-US" dirty="0">
                <a:latin typeface="+mn-lt"/>
                <a:cs typeface="+mn-cs"/>
              </a:rPr>
              <a:t>", "</a:t>
            </a:r>
            <a:r>
              <a:rPr lang="en-US" dirty="0" err="1">
                <a:latin typeface="+mn-lt"/>
                <a:cs typeface="+mn-cs"/>
              </a:rPr>
              <a:t>microsoft</a:t>
            </a:r>
            <a:r>
              <a:rPr lang="en-US" dirty="0">
                <a:latin typeface="+mn-lt"/>
                <a:cs typeface="+mn-cs"/>
              </a:rPr>
              <a:t>", "</a:t>
            </a:r>
            <a:r>
              <a:rPr lang="en-US" dirty="0" err="1">
                <a:latin typeface="+mn-lt"/>
                <a:cs typeface="+mn-cs"/>
              </a:rPr>
              <a:t>facebook</a:t>
            </a:r>
            <a:r>
              <a:rPr lang="en-US" dirty="0">
                <a:latin typeface="+mn-lt"/>
                <a:cs typeface="+mn-cs"/>
              </a:rPr>
              <a:t>"}</a:t>
            </a:r>
            <a:br>
              <a:rPr lang="en-US" dirty="0">
                <a:latin typeface="+mn-lt"/>
                <a:cs typeface="+mn-cs"/>
              </a:rPr>
            </a:br>
            <a:r>
              <a:rPr lang="en-US" dirty="0">
                <a:latin typeface="+mn-lt"/>
                <a:cs typeface="+mn-cs"/>
              </a:rPr>
              <a:t>	z = </a:t>
            </a:r>
            <a:r>
              <a:rPr lang="en-US" dirty="0" err="1">
                <a:latin typeface="+mn-lt"/>
                <a:cs typeface="+mn-cs"/>
              </a:rPr>
              <a:t>x.isdisjoint</a:t>
            </a:r>
            <a:r>
              <a:rPr lang="en-US" dirty="0">
                <a:latin typeface="+mn-lt"/>
                <a:cs typeface="+mn-cs"/>
              </a:rPr>
              <a:t>(y) </a:t>
            </a:r>
            <a:br>
              <a:rPr lang="en-US" dirty="0">
                <a:latin typeface="+mn-lt"/>
                <a:cs typeface="+mn-cs"/>
              </a:rPr>
            </a:br>
            <a:r>
              <a:rPr lang="en-US" dirty="0">
                <a:latin typeface="+mn-lt"/>
                <a:cs typeface="+mn-cs"/>
              </a:rPr>
              <a:t>	print(z)</a:t>
            </a:r>
          </a:p>
          <a:p>
            <a:pPr>
              <a:buFont typeface="Arial" pitchFamily="34" charset="0"/>
              <a:buChar char="•"/>
              <a:defRPr/>
            </a:pPr>
            <a:endParaRPr lang="en-US" sz="700" dirty="0">
              <a:latin typeface="+mn-lt"/>
              <a:cs typeface="+mn-cs"/>
            </a:endParaRPr>
          </a:p>
          <a:p>
            <a:pPr>
              <a:defRPr/>
            </a:pPr>
            <a:r>
              <a:rPr lang="en-US" b="1" dirty="0" err="1">
                <a:latin typeface="+mn-lt"/>
                <a:cs typeface="+mn-cs"/>
              </a:rPr>
              <a:t>issubset</a:t>
            </a:r>
            <a:r>
              <a:rPr lang="en-US" b="1" dirty="0">
                <a:latin typeface="+mn-lt"/>
                <a:cs typeface="+mn-cs"/>
              </a:rPr>
              <a:t>() Method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+mn-cs"/>
              </a:rPr>
              <a:t>     Return True if all items set x are present in set y:</a:t>
            </a:r>
          </a:p>
          <a:p>
            <a:pPr>
              <a:defRPr/>
            </a:pPr>
            <a:r>
              <a:rPr lang="en-US" dirty="0">
                <a:latin typeface="+mn-lt"/>
                <a:cs typeface="+mn-cs"/>
              </a:rPr>
              <a:t>	x = {"a", "b", "c"}</a:t>
            </a:r>
            <a:br>
              <a:rPr lang="en-US" dirty="0">
                <a:latin typeface="+mn-lt"/>
                <a:cs typeface="+mn-cs"/>
              </a:rPr>
            </a:br>
            <a:r>
              <a:rPr lang="en-US" dirty="0">
                <a:latin typeface="+mn-lt"/>
                <a:cs typeface="+mn-cs"/>
              </a:rPr>
              <a:t>	y = {"f", "e", "d", "c", "b", "a"}</a:t>
            </a:r>
            <a:br>
              <a:rPr lang="en-US" dirty="0">
                <a:latin typeface="+mn-lt"/>
                <a:cs typeface="+mn-cs"/>
              </a:rPr>
            </a:br>
            <a:r>
              <a:rPr lang="en-US" dirty="0">
                <a:latin typeface="+mn-lt"/>
                <a:cs typeface="+mn-cs"/>
              </a:rPr>
              <a:t>	z = </a:t>
            </a:r>
            <a:r>
              <a:rPr lang="en-US" dirty="0" err="1">
                <a:latin typeface="+mn-lt"/>
                <a:cs typeface="+mn-cs"/>
              </a:rPr>
              <a:t>x.issubset</a:t>
            </a:r>
            <a:r>
              <a:rPr lang="en-US" dirty="0">
                <a:latin typeface="+mn-lt"/>
                <a:cs typeface="+mn-cs"/>
              </a:rPr>
              <a:t>(y) </a:t>
            </a:r>
            <a:br>
              <a:rPr lang="en-US" dirty="0">
                <a:latin typeface="+mn-lt"/>
                <a:cs typeface="+mn-cs"/>
              </a:rPr>
            </a:br>
            <a:r>
              <a:rPr lang="en-US" dirty="0">
                <a:latin typeface="+mn-lt"/>
                <a:cs typeface="+mn-cs"/>
              </a:rPr>
              <a:t>	print(z)</a:t>
            </a:r>
          </a:p>
          <a:p>
            <a:pPr>
              <a:defRPr/>
            </a:pPr>
            <a:endParaRPr lang="en-US" sz="600" dirty="0">
              <a:latin typeface="+mn-lt"/>
              <a:cs typeface="+mn-cs"/>
            </a:endParaRPr>
          </a:p>
          <a:p>
            <a:pPr>
              <a:defRPr/>
            </a:pPr>
            <a:r>
              <a:rPr lang="en-US" b="1" dirty="0" err="1">
                <a:latin typeface="+mn-lt"/>
                <a:cs typeface="+mn-cs"/>
              </a:rPr>
              <a:t>issuperset</a:t>
            </a:r>
            <a:r>
              <a:rPr lang="en-US" b="1" dirty="0">
                <a:latin typeface="+mn-lt"/>
                <a:cs typeface="+mn-cs"/>
              </a:rPr>
              <a:t>() Method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+mn-cs"/>
              </a:rPr>
              <a:t>    Return True if all items set y are present in set x:</a:t>
            </a:r>
          </a:p>
          <a:p>
            <a:pPr>
              <a:defRPr/>
            </a:pPr>
            <a:r>
              <a:rPr lang="en-US" dirty="0">
                <a:latin typeface="+mn-lt"/>
                <a:cs typeface="+mn-cs"/>
              </a:rPr>
              <a:t>	x = {"f", "e", "d", "c", "b", "a"}</a:t>
            </a:r>
            <a:br>
              <a:rPr lang="en-US" dirty="0">
                <a:latin typeface="+mn-lt"/>
                <a:cs typeface="+mn-cs"/>
              </a:rPr>
            </a:br>
            <a:r>
              <a:rPr lang="en-US" dirty="0">
                <a:latin typeface="+mn-lt"/>
                <a:cs typeface="+mn-cs"/>
              </a:rPr>
              <a:t>	y = {"a", "b", "c"}</a:t>
            </a:r>
            <a:br>
              <a:rPr lang="en-US" dirty="0">
                <a:latin typeface="+mn-lt"/>
                <a:cs typeface="+mn-cs"/>
              </a:rPr>
            </a:br>
            <a:r>
              <a:rPr lang="en-US" dirty="0">
                <a:latin typeface="+mn-lt"/>
                <a:cs typeface="+mn-cs"/>
              </a:rPr>
              <a:t>	z = </a:t>
            </a:r>
            <a:r>
              <a:rPr lang="en-US" dirty="0" err="1">
                <a:latin typeface="+mn-lt"/>
                <a:cs typeface="+mn-cs"/>
              </a:rPr>
              <a:t>x.issuperset</a:t>
            </a:r>
            <a:r>
              <a:rPr lang="en-US" dirty="0">
                <a:latin typeface="+mn-lt"/>
                <a:cs typeface="+mn-cs"/>
              </a:rPr>
              <a:t>(y) </a:t>
            </a:r>
            <a:br>
              <a:rPr lang="en-US" dirty="0">
                <a:latin typeface="+mn-lt"/>
                <a:cs typeface="+mn-cs"/>
              </a:rPr>
            </a:br>
            <a:r>
              <a:rPr lang="en-US" dirty="0">
                <a:latin typeface="+mn-lt"/>
                <a:cs typeface="+mn-cs"/>
              </a:rPr>
              <a:t>	print(z)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288C6797-A97C-51E5-C0E1-4B66FA081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3" y="228600"/>
            <a:ext cx="5791200" cy="609600"/>
          </a:xfrm>
        </p:spPr>
        <p:txBody>
          <a:bodyPr/>
          <a:lstStyle/>
          <a:p>
            <a:pPr algn="l">
              <a:defRPr/>
            </a:pP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set Data type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74755" name="Group 3">
            <a:extLst>
              <a:ext uri="{FF2B5EF4-FFF2-40B4-BE49-F238E27FC236}">
                <a16:creationId xmlns:a16="http://schemas.microsoft.com/office/drawing/2014/main" id="{5229A941-1EBE-495C-DEB1-B5432296AA65}"/>
              </a:ext>
            </a:extLst>
          </p:cNvPr>
          <p:cNvGrpSpPr>
            <a:grpSpLocks/>
          </p:cNvGrpSpPr>
          <p:nvPr/>
        </p:nvGrpSpPr>
        <p:grpSpPr bwMode="auto">
          <a:xfrm>
            <a:off x="1141413" y="914400"/>
            <a:ext cx="3505200" cy="1524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CEEBA03-560B-A934-AE5E-C17E13C825D8}"/>
                </a:ext>
              </a:extLst>
            </p:cNvPr>
            <p:cNvCxnSpPr/>
            <p:nvPr/>
          </p:nvCxnSpPr>
          <p:spPr>
            <a:xfrm>
              <a:off x="307566" y="749299"/>
              <a:ext cx="3843799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A1F998E-96DF-446A-32A3-59C4915BC275}"/>
                </a:ext>
              </a:extLst>
            </p:cNvPr>
            <p:cNvSpPr/>
            <p:nvPr/>
          </p:nvSpPr>
          <p:spPr>
            <a:xfrm>
              <a:off x="261765" y="700096"/>
              <a:ext cx="77510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2D8A20F-FA11-4A10-44EA-E5B446EC259A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E13B65-B0D8-31C3-5500-227252E5D49B}"/>
              </a:ext>
            </a:extLst>
          </p:cNvPr>
          <p:cNvSpPr txBox="1"/>
          <p:nvPr/>
        </p:nvSpPr>
        <p:spPr>
          <a:xfrm>
            <a:off x="379413" y="1295400"/>
            <a:ext cx="11353800" cy="6778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cs typeface="Arial" charset="0"/>
              </a:rPr>
              <a:t> </a:t>
            </a:r>
          </a:p>
          <a:p>
            <a:pPr>
              <a:defRPr/>
            </a:pPr>
            <a:endParaRPr lang="en-US" u="sng" dirty="0">
              <a:latin typeface="+mj-lt"/>
              <a:cs typeface="Arial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498424C-3D9B-DBD0-7443-FB431A82F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143000"/>
            <a:ext cx="5334000" cy="5334000"/>
          </a:xfrm>
          <a:solidFill>
            <a:schemeClr val="bg2">
              <a:lumMod val="9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1800" b="1" dirty="0" err="1"/>
              <a:t>symmetric_difference</a:t>
            </a:r>
            <a:r>
              <a:rPr lang="en-US" sz="1800" b="1" dirty="0"/>
              <a:t>() Method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/>
              <a:t>Return a set that contains all items from both sets, except items that are present in both sets:</a:t>
            </a:r>
          </a:p>
          <a:p>
            <a:pPr>
              <a:buFont typeface="Arial" charset="0"/>
              <a:buNone/>
              <a:defRPr/>
            </a:pPr>
            <a:r>
              <a:rPr lang="en-US" sz="1800" dirty="0"/>
              <a:t>	x = {"apple", "banana", "cherry"}</a:t>
            </a:r>
            <a:br>
              <a:rPr lang="en-US" sz="1800" dirty="0"/>
            </a:br>
            <a:r>
              <a:rPr lang="en-US" sz="1800" dirty="0"/>
              <a:t>y = {"</a:t>
            </a:r>
            <a:r>
              <a:rPr lang="en-US" sz="1800" dirty="0" err="1"/>
              <a:t>google</a:t>
            </a:r>
            <a:r>
              <a:rPr lang="en-US" sz="1800" dirty="0"/>
              <a:t>", "</a:t>
            </a:r>
            <a:r>
              <a:rPr lang="en-US" sz="1800" dirty="0" err="1"/>
              <a:t>microsoft</a:t>
            </a:r>
            <a:r>
              <a:rPr lang="en-US" sz="1800" dirty="0"/>
              <a:t>", "apple"}</a:t>
            </a:r>
            <a:br>
              <a:rPr lang="en-US" sz="1800" dirty="0"/>
            </a:br>
            <a:r>
              <a:rPr lang="en-US" sz="1800" dirty="0"/>
              <a:t>z = </a:t>
            </a:r>
            <a:r>
              <a:rPr lang="en-US" sz="1800" dirty="0" err="1"/>
              <a:t>x.symmetric_difference</a:t>
            </a:r>
            <a:r>
              <a:rPr lang="en-US" sz="1800" dirty="0"/>
              <a:t>(y) </a:t>
            </a:r>
            <a:br>
              <a:rPr lang="en-US" sz="1800" dirty="0"/>
            </a:br>
            <a:r>
              <a:rPr lang="en-US" sz="1800" dirty="0"/>
              <a:t>print(z)</a:t>
            </a:r>
          </a:p>
          <a:p>
            <a:pPr>
              <a:buFont typeface="Arial" charset="0"/>
              <a:buNone/>
              <a:defRPr/>
            </a:pPr>
            <a:r>
              <a:rPr lang="en-US" sz="1000" dirty="0"/>
              <a:t> 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/>
              <a:t>The </a:t>
            </a:r>
            <a:r>
              <a:rPr lang="en-US" sz="1800" dirty="0" err="1"/>
              <a:t>symmetric_difference_update</a:t>
            </a:r>
            <a:r>
              <a:rPr lang="en-US" sz="1800" dirty="0"/>
              <a:t>() method updates the original set by removing items that are present in both sets, and inserting the other items.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 err="1"/>
              <a:t>x.symmetric_difference_update</a:t>
            </a:r>
            <a:r>
              <a:rPr lang="en-US" sz="1800" dirty="0"/>
              <a:t>(y) </a:t>
            </a:r>
          </a:p>
          <a:p>
            <a:pPr>
              <a:buFont typeface="Arial" charset="0"/>
              <a:buNone/>
              <a:defRPr/>
            </a:pPr>
            <a:endParaRPr lang="en-US" sz="600" b="1" dirty="0"/>
          </a:p>
          <a:p>
            <a:pPr>
              <a:buFont typeface="Arial" charset="0"/>
              <a:buNone/>
              <a:defRPr/>
            </a:pPr>
            <a:r>
              <a:rPr lang="en-US" sz="1800" b="1" dirty="0"/>
              <a:t>update() Method</a:t>
            </a:r>
          </a:p>
          <a:p>
            <a:pPr>
              <a:buFont typeface="Arial" charset="0"/>
              <a:buChar char="•"/>
              <a:defRPr/>
            </a:pPr>
            <a:r>
              <a:rPr lang="en-US" sz="1800" dirty="0"/>
              <a:t>Insert the items from set y into set x:</a:t>
            </a:r>
          </a:p>
          <a:p>
            <a:pPr>
              <a:buFont typeface="Arial" charset="0"/>
              <a:buNone/>
              <a:defRPr/>
            </a:pPr>
            <a:r>
              <a:rPr lang="en-US" sz="1800" dirty="0"/>
              <a:t>		x = {"apple", "banana", "cherry"}</a:t>
            </a:r>
            <a:br>
              <a:rPr lang="en-US" sz="1800" dirty="0"/>
            </a:br>
            <a:r>
              <a:rPr lang="en-US" sz="1800" dirty="0"/>
              <a:t>	y = {"</a:t>
            </a:r>
            <a:r>
              <a:rPr lang="en-US" sz="1800" dirty="0" err="1"/>
              <a:t>google</a:t>
            </a:r>
            <a:r>
              <a:rPr lang="en-US" sz="1800" dirty="0"/>
              <a:t>", "</a:t>
            </a:r>
            <a:r>
              <a:rPr lang="en-US" sz="1800" dirty="0" err="1"/>
              <a:t>microsoft</a:t>
            </a:r>
            <a:r>
              <a:rPr lang="en-US" sz="1800" dirty="0"/>
              <a:t>", "apple"}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/>
              <a:t>x.update</a:t>
            </a:r>
            <a:r>
              <a:rPr lang="en-US" sz="1800" dirty="0"/>
              <a:t>(y) </a:t>
            </a:r>
            <a:br>
              <a:rPr lang="en-US" sz="1800" dirty="0"/>
            </a:br>
            <a:r>
              <a:rPr lang="en-US" sz="1800" dirty="0"/>
              <a:t>	print(x)</a:t>
            </a:r>
          </a:p>
          <a:p>
            <a:pPr>
              <a:buFont typeface="Arial" charset="0"/>
              <a:buNone/>
              <a:defRPr/>
            </a:pPr>
            <a:endParaRPr lang="en-US" sz="1800" dirty="0"/>
          </a:p>
          <a:p>
            <a:pPr>
              <a:buFont typeface="Arial" charset="0"/>
              <a:buNone/>
              <a:defRPr/>
            </a:pPr>
            <a:r>
              <a:rPr lang="en-US" sz="1800" dirty="0"/>
              <a:t>	</a:t>
            </a:r>
          </a:p>
          <a:p>
            <a:pPr>
              <a:buFont typeface="Arial" charset="0"/>
              <a:buNone/>
              <a:defRPr/>
            </a:pPr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515E9E-E6DA-CFC4-3F62-A0A88009493A}"/>
              </a:ext>
            </a:extLst>
          </p:cNvPr>
          <p:cNvSpPr txBox="1"/>
          <p:nvPr/>
        </p:nvSpPr>
        <p:spPr>
          <a:xfrm>
            <a:off x="5713413" y="1143000"/>
            <a:ext cx="6172200" cy="5257800"/>
          </a:xfrm>
          <a:prstGeom prst="rect">
            <a:avLst/>
          </a:prstGeom>
          <a:solidFill>
            <a:srgbClr val="66FF99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+mn-lt"/>
                <a:cs typeface="+mn-cs"/>
              </a:rPr>
              <a:t>union() Method</a:t>
            </a:r>
          </a:p>
          <a:p>
            <a:pPr>
              <a:defRPr/>
            </a:pPr>
            <a:r>
              <a:rPr lang="en-US" dirty="0">
                <a:latin typeface="+mn-lt"/>
                <a:cs typeface="+mn-cs"/>
              </a:rPr>
              <a:t>Return a set that contains all items from both sets, duplicates are excluded:</a:t>
            </a:r>
          </a:p>
          <a:p>
            <a:pPr>
              <a:defRPr/>
            </a:pPr>
            <a:r>
              <a:rPr lang="en-US" dirty="0">
                <a:latin typeface="+mn-lt"/>
                <a:cs typeface="+mn-cs"/>
              </a:rPr>
              <a:t>	x = {"apple", "banana", "cherry"}</a:t>
            </a:r>
            <a:br>
              <a:rPr lang="en-US" dirty="0">
                <a:latin typeface="+mn-lt"/>
                <a:cs typeface="+mn-cs"/>
              </a:rPr>
            </a:br>
            <a:r>
              <a:rPr lang="en-US" dirty="0">
                <a:latin typeface="+mn-lt"/>
                <a:cs typeface="+mn-cs"/>
              </a:rPr>
              <a:t>	y = {"</a:t>
            </a:r>
            <a:r>
              <a:rPr lang="en-US" dirty="0" err="1">
                <a:latin typeface="+mn-lt"/>
                <a:cs typeface="+mn-cs"/>
              </a:rPr>
              <a:t>google</a:t>
            </a:r>
            <a:r>
              <a:rPr lang="en-US" dirty="0">
                <a:latin typeface="+mn-lt"/>
                <a:cs typeface="+mn-cs"/>
              </a:rPr>
              <a:t>", "</a:t>
            </a:r>
            <a:r>
              <a:rPr lang="en-US" dirty="0" err="1">
                <a:latin typeface="+mn-lt"/>
                <a:cs typeface="+mn-cs"/>
              </a:rPr>
              <a:t>microsoft</a:t>
            </a:r>
            <a:r>
              <a:rPr lang="en-US" dirty="0">
                <a:latin typeface="+mn-lt"/>
                <a:cs typeface="+mn-cs"/>
              </a:rPr>
              <a:t>", "apple"}</a:t>
            </a:r>
            <a:br>
              <a:rPr lang="en-US" dirty="0">
                <a:latin typeface="+mn-lt"/>
                <a:cs typeface="+mn-cs"/>
              </a:rPr>
            </a:br>
            <a:r>
              <a:rPr lang="en-US" dirty="0">
                <a:latin typeface="+mn-lt"/>
                <a:cs typeface="+mn-cs"/>
              </a:rPr>
              <a:t>	z = </a:t>
            </a:r>
            <a:r>
              <a:rPr lang="en-US" dirty="0" err="1">
                <a:latin typeface="+mn-lt"/>
                <a:cs typeface="+mn-cs"/>
              </a:rPr>
              <a:t>x.union</a:t>
            </a:r>
            <a:r>
              <a:rPr lang="en-US" dirty="0">
                <a:latin typeface="+mn-lt"/>
                <a:cs typeface="+mn-cs"/>
              </a:rPr>
              <a:t>(y) </a:t>
            </a:r>
            <a:br>
              <a:rPr lang="en-US" dirty="0">
                <a:latin typeface="+mn-lt"/>
                <a:cs typeface="+mn-cs"/>
              </a:rPr>
            </a:br>
            <a:r>
              <a:rPr lang="en-US" dirty="0">
                <a:latin typeface="+mn-lt"/>
                <a:cs typeface="+mn-cs"/>
              </a:rPr>
              <a:t>	print(z)</a:t>
            </a:r>
          </a:p>
          <a:p>
            <a:pPr>
              <a:defRPr/>
            </a:pPr>
            <a:r>
              <a:rPr lang="en-US" dirty="0">
                <a:latin typeface="+mn-lt"/>
                <a:cs typeface="+mn-cs"/>
              </a:rPr>
              <a:t> </a:t>
            </a:r>
          </a:p>
          <a:p>
            <a:pPr>
              <a:defRPr/>
            </a:pPr>
            <a:r>
              <a:rPr lang="en-US" dirty="0">
                <a:latin typeface="+mn-lt"/>
                <a:cs typeface="+mn-cs"/>
              </a:rPr>
              <a:t>Unify more than 2 sets:</a:t>
            </a:r>
          </a:p>
          <a:p>
            <a:pPr>
              <a:defRPr/>
            </a:pPr>
            <a:r>
              <a:rPr lang="en-US" dirty="0">
                <a:latin typeface="+mn-lt"/>
                <a:cs typeface="+mn-cs"/>
              </a:rPr>
              <a:t>	x = {"a", "b", "c"}</a:t>
            </a:r>
            <a:br>
              <a:rPr lang="en-US" dirty="0">
                <a:latin typeface="+mn-lt"/>
                <a:cs typeface="+mn-cs"/>
              </a:rPr>
            </a:br>
            <a:r>
              <a:rPr lang="en-US" dirty="0">
                <a:latin typeface="+mn-lt"/>
                <a:cs typeface="+mn-cs"/>
              </a:rPr>
              <a:t>	y = {"f", "d", "a"}</a:t>
            </a:r>
            <a:br>
              <a:rPr lang="en-US" dirty="0">
                <a:latin typeface="+mn-lt"/>
                <a:cs typeface="+mn-cs"/>
              </a:rPr>
            </a:br>
            <a:r>
              <a:rPr lang="en-US" dirty="0">
                <a:latin typeface="+mn-lt"/>
                <a:cs typeface="+mn-cs"/>
              </a:rPr>
              <a:t>	z = {"c", "d", "e"}</a:t>
            </a:r>
            <a:br>
              <a:rPr lang="en-US" dirty="0">
                <a:latin typeface="+mn-lt"/>
                <a:cs typeface="+mn-cs"/>
              </a:rPr>
            </a:br>
            <a:r>
              <a:rPr lang="en-US" dirty="0">
                <a:latin typeface="+mn-lt"/>
                <a:cs typeface="+mn-cs"/>
              </a:rPr>
              <a:t>	result = </a:t>
            </a:r>
            <a:r>
              <a:rPr lang="en-US" dirty="0" err="1">
                <a:latin typeface="+mn-lt"/>
                <a:cs typeface="+mn-cs"/>
              </a:rPr>
              <a:t>x.union</a:t>
            </a:r>
            <a:r>
              <a:rPr lang="en-US" dirty="0">
                <a:latin typeface="+mn-lt"/>
                <a:cs typeface="+mn-cs"/>
              </a:rPr>
              <a:t>(y, z) </a:t>
            </a:r>
            <a:br>
              <a:rPr lang="en-US" dirty="0">
                <a:latin typeface="+mn-lt"/>
                <a:cs typeface="+mn-cs"/>
              </a:rPr>
            </a:br>
            <a:r>
              <a:rPr lang="en-US" dirty="0">
                <a:latin typeface="+mn-lt"/>
                <a:cs typeface="+mn-cs"/>
              </a:rPr>
              <a:t>	print(result)</a:t>
            </a:r>
          </a:p>
          <a:p>
            <a:pPr>
              <a:defRPr/>
            </a:pPr>
            <a:endParaRPr lang="en-US" dirty="0">
              <a:latin typeface="+mn-lt"/>
              <a:cs typeface="+mn-cs"/>
            </a:endParaRPr>
          </a:p>
          <a:p>
            <a:pPr>
              <a:defRPr/>
            </a:pPr>
            <a:endParaRPr lang="en-US" dirty="0">
              <a:latin typeface="+mn-lt"/>
              <a:cs typeface="+mn-cs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 </a:t>
            </a:r>
          </a:p>
          <a:p>
            <a:pPr>
              <a:defRPr/>
            </a:pPr>
            <a:endParaRPr lang="en-US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E3C1B3EF-C6B8-95B5-3468-FF7937082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5180013" cy="609600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Comments  and </a:t>
            </a:r>
            <a:r>
              <a:rPr lang="en-US" altLang="en-US" sz="2800">
                <a:solidFill>
                  <a:srgbClr val="FF0000"/>
                </a:solidFill>
              </a:rPr>
              <a:t>Docstrings</a:t>
            </a:r>
            <a:endParaRPr lang="en-US" altLang="en-US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D95DEE6F-947D-77B3-541E-6A9C1B791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19200"/>
            <a:ext cx="11506200" cy="5181600"/>
          </a:xfrm>
        </p:spPr>
        <p:txBody>
          <a:bodyPr/>
          <a:lstStyle/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altLang="en-US" sz="7200" b="1"/>
          </a:p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altLang="en-US" sz="7200"/>
          </a:p>
          <a:p>
            <a:pPr eaLnBrk="1" hangingPunct="1"/>
            <a:endParaRPr lang="en-US" altLang="en-US"/>
          </a:p>
        </p:txBody>
      </p:sp>
      <p:grpSp>
        <p:nvGrpSpPr>
          <p:cNvPr id="11268" name="Group 3">
            <a:extLst>
              <a:ext uri="{FF2B5EF4-FFF2-40B4-BE49-F238E27FC236}">
                <a16:creationId xmlns:a16="http://schemas.microsoft.com/office/drawing/2014/main" id="{1826E456-7010-697D-5B34-8E3653A57D76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914400"/>
            <a:ext cx="4038600" cy="1524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928F5CA-72A4-DE8C-6225-8A58E71A8C70}"/>
                </a:ext>
              </a:extLst>
            </p:cNvPr>
            <p:cNvCxnSpPr/>
            <p:nvPr/>
          </p:nvCxnSpPr>
          <p:spPr>
            <a:xfrm>
              <a:off x="307633" y="748274"/>
              <a:ext cx="3843732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070A897-1CB3-8C62-F770-15C3CE73FFBB}"/>
                </a:ext>
              </a:extLst>
            </p:cNvPr>
            <p:cNvSpPr/>
            <p:nvPr/>
          </p:nvSpPr>
          <p:spPr>
            <a:xfrm>
              <a:off x="261765" y="700096"/>
              <a:ext cx="76447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3736728-EE9B-6104-2935-A82FDCAA56D4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270" name="TextBox 8">
            <a:extLst>
              <a:ext uri="{FF2B5EF4-FFF2-40B4-BE49-F238E27FC236}">
                <a16:creationId xmlns:a16="http://schemas.microsoft.com/office/drawing/2014/main" id="{BCBCF2E6-9DFB-22A4-250A-9A86C27BC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3" y="1371600"/>
            <a:ext cx="112014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31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Calibri" panose="020F0502020204030204" pitchFamily="34" charset="0"/>
              </a:rPr>
              <a:t>Declaring Docstrings:</a:t>
            </a:r>
            <a:r>
              <a:rPr lang="en-US" altLang="en-US" sz="2400">
                <a:latin typeface="Calibri" panose="020F0502020204030204" pitchFamily="34" charset="0"/>
              </a:rPr>
              <a:t> </a:t>
            </a:r>
          </a:p>
          <a:p>
            <a:pPr lvl="1" eaLnBrk="1" hangingPunct="1"/>
            <a:r>
              <a:rPr lang="en-US" altLang="en-US" sz="2400">
                <a:latin typeface="Calibri" panose="020F0502020204030204" pitchFamily="34" charset="0"/>
              </a:rPr>
              <a:t>The docstrings are declared using </a:t>
            </a:r>
          </a:p>
          <a:p>
            <a:pPr lvl="1" eaLnBrk="1" hangingPunct="1"/>
            <a:r>
              <a:rPr lang="en-US" altLang="en-US" sz="2400">
                <a:latin typeface="Calibri" panose="020F0502020204030204" pitchFamily="34" charset="0"/>
              </a:rPr>
              <a:t>”’triple single quotes”’ or </a:t>
            </a:r>
          </a:p>
          <a:p>
            <a:pPr lvl="1" eaLnBrk="1" hangingPunct="1"/>
            <a:r>
              <a:rPr lang="en-US" altLang="en-US" sz="2400">
                <a:latin typeface="Calibri" panose="020F0502020204030204" pitchFamily="34" charset="0"/>
              </a:rPr>
              <a:t>“””triple double quotes”””   just below the class, method or function declaration.</a:t>
            </a:r>
          </a:p>
          <a:p>
            <a:pPr lvl="1" eaLnBrk="1" hangingPunct="1"/>
            <a:endParaRPr lang="en-US" altLang="en-US" sz="2400">
              <a:latin typeface="Calibri" panose="020F0502020204030204" pitchFamily="34" charset="0"/>
            </a:endParaRPr>
          </a:p>
          <a:p>
            <a:pPr lvl="1" eaLnBrk="1" hangingPunct="1"/>
            <a:endParaRPr lang="en-US" altLang="en-US" sz="2400">
              <a:latin typeface="Calibri" panose="020F0502020204030204" pitchFamily="34" charset="0"/>
            </a:endParaRPr>
          </a:p>
          <a:p>
            <a:pPr lvl="1" eaLnBrk="1" hangingPunct="1"/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 descr="C:\Users\EV REDDY\Desktop\MRUniversity\MRU_Logo_Reverse.png">
            <a:extLst>
              <a:ext uri="{FF2B5EF4-FFF2-40B4-BE49-F238E27FC236}">
                <a16:creationId xmlns:a16="http://schemas.microsoft.com/office/drawing/2014/main" id="{84464071-786C-A580-9D64-A13BA4E77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788" y="2205038"/>
            <a:ext cx="1860550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79" name="TextBox 1">
            <a:extLst>
              <a:ext uri="{FF2B5EF4-FFF2-40B4-BE49-F238E27FC236}">
                <a16:creationId xmlns:a16="http://schemas.microsoft.com/office/drawing/2014/main" id="{46459E5B-2595-8AA5-FC29-B64F8E4DF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4213" y="4191000"/>
            <a:ext cx="3373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www.mallareddyuniversity.ac.in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950D5973-5775-5CF8-1CAE-EDD23FDA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5180013" cy="609600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variable assignment</a:t>
            </a:r>
            <a:endParaRPr lang="en-US" altLang="en-US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1104D503-117F-D9F5-A60B-DF4C555C5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19200"/>
            <a:ext cx="11506200" cy="5181600"/>
          </a:xfrm>
        </p:spPr>
        <p:txBody>
          <a:bodyPr/>
          <a:lstStyle/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altLang="en-US" sz="7200" b="1"/>
          </a:p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altLang="en-US" sz="7200"/>
          </a:p>
          <a:p>
            <a:pPr eaLnBrk="1" hangingPunct="1"/>
            <a:endParaRPr lang="en-US" altLang="en-US"/>
          </a:p>
        </p:txBody>
      </p:sp>
      <p:grpSp>
        <p:nvGrpSpPr>
          <p:cNvPr id="12292" name="Group 3">
            <a:extLst>
              <a:ext uri="{FF2B5EF4-FFF2-40B4-BE49-F238E27FC236}">
                <a16:creationId xmlns:a16="http://schemas.microsoft.com/office/drawing/2014/main" id="{4C01BD3E-B20E-8E30-A96A-4822603EF33F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914400"/>
            <a:ext cx="4038600" cy="1524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0F4086E-8733-A598-AC55-71357E4A0688}"/>
                </a:ext>
              </a:extLst>
            </p:cNvPr>
            <p:cNvCxnSpPr/>
            <p:nvPr/>
          </p:nvCxnSpPr>
          <p:spPr>
            <a:xfrm>
              <a:off x="307633" y="748274"/>
              <a:ext cx="3843732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8618A03-6CBE-F568-2B90-F263302C749A}"/>
                </a:ext>
              </a:extLst>
            </p:cNvPr>
            <p:cNvSpPr/>
            <p:nvPr/>
          </p:nvSpPr>
          <p:spPr>
            <a:xfrm>
              <a:off x="261765" y="700096"/>
              <a:ext cx="76447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E7986C9-E171-92F2-1097-2F63CA37CBA6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C2B994-25C6-B22C-F0D8-9B8AF666E04E}"/>
              </a:ext>
            </a:extLst>
          </p:cNvPr>
          <p:cNvSpPr txBox="1"/>
          <p:nvPr/>
        </p:nvSpPr>
        <p:spPr>
          <a:xfrm>
            <a:off x="531813" y="1295400"/>
            <a:ext cx="11201400" cy="6294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1651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  <a:cs typeface="+mn-cs"/>
              </a:rPr>
              <a:t>variables in Python are defined with the assignment operator, the equals sign =.</a:t>
            </a:r>
          </a:p>
          <a:p>
            <a:pPr indent="1651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  <a:cs typeface="+mn-cs"/>
              </a:rPr>
              <a:t>To define a variable in Python, the variable name is written first, then the assignment operator = followed by a value or expression.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The general syntax to assign a value to variable name is below: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+mn-lt"/>
                <a:cs typeface="+mn-cs"/>
              </a:rPr>
              <a:t>variable_name</a:t>
            </a:r>
            <a:r>
              <a:rPr lang="en-US" dirty="0">
                <a:latin typeface="+mn-lt"/>
                <a:cs typeface="+mn-cs"/>
              </a:rPr>
              <a:t> = value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Variable names in Python must adhere to the following rules:</a:t>
            </a:r>
          </a:p>
          <a:p>
            <a:pPr lvl="1" indent="17303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+mn-cs"/>
              </a:rPr>
              <a:t>variable names must start with a letter</a:t>
            </a:r>
          </a:p>
          <a:p>
            <a:pPr lvl="1" indent="17303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+mn-cs"/>
              </a:rPr>
              <a:t>variable names can only contain letters, numbers and the underscore character _</a:t>
            </a:r>
          </a:p>
          <a:p>
            <a:pPr lvl="1" indent="17303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+mn-cs"/>
              </a:rPr>
              <a:t>variable names can not contain spaces or punctuation</a:t>
            </a:r>
          </a:p>
          <a:p>
            <a:pPr lvl="1" indent="173038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+mn-cs"/>
              </a:rPr>
              <a:t>variable names are not enclosed in quotes or brackets</a:t>
            </a:r>
          </a:p>
          <a:p>
            <a:pPr lvl="1" indent="-3365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atin typeface="+mn-lt"/>
              <a:cs typeface="+mn-cs"/>
            </a:endParaRPr>
          </a:p>
          <a:p>
            <a:pPr lvl="1" indent="-3365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>
                <a:latin typeface="+mn-lt"/>
                <a:cs typeface="+mn-cs"/>
              </a:rPr>
              <a:t>Python variables can store different types of data based on a variable's data type. </a:t>
            </a:r>
          </a:p>
          <a:p>
            <a:pPr lvl="1" indent="-3365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>
                <a:latin typeface="+mn-lt"/>
                <a:cs typeface="+mn-cs"/>
              </a:rPr>
              <a:t>A variable's </a:t>
            </a:r>
            <a:r>
              <a:rPr lang="en-US" b="1" dirty="0">
                <a:solidFill>
                  <a:srgbClr val="7030A0"/>
                </a:solidFill>
                <a:latin typeface="+mn-lt"/>
                <a:cs typeface="+mn-cs"/>
              </a:rPr>
              <a:t>data type is created dynamically</a:t>
            </a:r>
            <a:r>
              <a:rPr lang="en-US" dirty="0">
                <a:solidFill>
                  <a:srgbClr val="FF0000"/>
                </a:solidFill>
                <a:latin typeface="+mn-lt"/>
                <a:cs typeface="+mn-cs"/>
              </a:rPr>
              <a:t>, without </a:t>
            </a:r>
            <a:r>
              <a:rPr lang="en-US" dirty="0">
                <a:latin typeface="+mn-lt"/>
                <a:cs typeface="+mn-cs"/>
              </a:rPr>
              <a:t>the </a:t>
            </a:r>
            <a:r>
              <a:rPr lang="en-US" dirty="0">
                <a:solidFill>
                  <a:srgbClr val="7030A0"/>
                </a:solidFill>
                <a:latin typeface="+mn-lt"/>
                <a:cs typeface="+mn-cs"/>
              </a:rPr>
              <a:t>need to explicitly define a data type </a:t>
            </a:r>
            <a:r>
              <a:rPr lang="en-US" dirty="0">
                <a:latin typeface="+mn-lt"/>
                <a:cs typeface="+mn-cs"/>
              </a:rPr>
              <a:t>when the variable is created.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n-lt"/>
              <a:cs typeface="+mn-cs"/>
            </a:endParaRPr>
          </a:p>
          <a:p>
            <a:pPr lvl="1" indent="-23177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  <a:cs typeface="+mn-cs"/>
            </a:endParaRPr>
          </a:p>
          <a:p>
            <a:pPr lvl="1" indent="-23177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  <a:cs typeface="+mn-cs"/>
            </a:endParaRPr>
          </a:p>
          <a:p>
            <a:pPr lvl="1" indent="-23177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94FA097-1197-BB2E-7E2C-64B47E80F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5180013" cy="609600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variable assignment</a:t>
            </a:r>
            <a:endParaRPr lang="en-US" altLang="en-US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D0624A3C-ECB2-C4D5-A31F-E63F1CB8C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19200"/>
            <a:ext cx="11506200" cy="5181600"/>
          </a:xfrm>
        </p:spPr>
        <p:txBody>
          <a:bodyPr/>
          <a:lstStyle/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altLang="en-US" sz="7200" b="1"/>
          </a:p>
          <a:p>
            <a:pPr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altLang="en-US" sz="7200"/>
          </a:p>
          <a:p>
            <a:pPr eaLnBrk="1" hangingPunct="1"/>
            <a:endParaRPr lang="en-US" altLang="en-US"/>
          </a:p>
        </p:txBody>
      </p:sp>
      <p:grpSp>
        <p:nvGrpSpPr>
          <p:cNvPr id="13316" name="Group 3">
            <a:extLst>
              <a:ext uri="{FF2B5EF4-FFF2-40B4-BE49-F238E27FC236}">
                <a16:creationId xmlns:a16="http://schemas.microsoft.com/office/drawing/2014/main" id="{8E08D7AA-1D4F-6FAF-E38D-F819A3437165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914400"/>
            <a:ext cx="4038600" cy="1524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2BF5192-968F-B51A-72BF-A529F6E0D11C}"/>
                </a:ext>
              </a:extLst>
            </p:cNvPr>
            <p:cNvCxnSpPr/>
            <p:nvPr/>
          </p:nvCxnSpPr>
          <p:spPr>
            <a:xfrm>
              <a:off x="307633" y="748274"/>
              <a:ext cx="3843732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22ACAF8-332F-D6C7-859E-EC5686B094C5}"/>
                </a:ext>
              </a:extLst>
            </p:cNvPr>
            <p:cNvSpPr/>
            <p:nvPr/>
          </p:nvSpPr>
          <p:spPr>
            <a:xfrm>
              <a:off x="261765" y="700096"/>
              <a:ext cx="76447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84A9AC0C-6CBA-CD9A-47AC-D4D61993CE50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97B951-2613-46A4-8BC5-7AABB73997BC}"/>
              </a:ext>
            </a:extLst>
          </p:cNvPr>
          <p:cNvSpPr txBox="1"/>
          <p:nvPr/>
        </p:nvSpPr>
        <p:spPr>
          <a:xfrm>
            <a:off x="531813" y="1219200"/>
            <a:ext cx="11201400" cy="5132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IN" b="1" dirty="0">
                <a:latin typeface="+mj-lt"/>
                <a:cs typeface="Arial" charset="0"/>
              </a:rPr>
              <a:t>Rules and Naming Convention for Variables and constants</a:t>
            </a:r>
            <a:endParaRPr lang="en-US" dirty="0">
              <a:latin typeface="+mj-lt"/>
              <a:cs typeface="Arial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IN" dirty="0">
                <a:latin typeface="+mj-lt"/>
                <a:cs typeface="Arial" charset="0"/>
              </a:rPr>
              <a:t>  Constant and variable names should have a combination of letters in lowercase (a to z) or uppercase (</a:t>
            </a:r>
            <a:r>
              <a:rPr lang="en-IN" b="1" dirty="0">
                <a:latin typeface="+mj-lt"/>
                <a:cs typeface="Arial" charset="0"/>
              </a:rPr>
              <a:t>A to Z</a:t>
            </a:r>
            <a:r>
              <a:rPr lang="en-IN" dirty="0">
                <a:latin typeface="+mj-lt"/>
                <a:cs typeface="Arial" charset="0"/>
              </a:rPr>
              <a:t>) or digits (</a:t>
            </a:r>
            <a:r>
              <a:rPr lang="en-IN" b="1" dirty="0">
                <a:latin typeface="+mj-lt"/>
                <a:cs typeface="Arial" charset="0"/>
              </a:rPr>
              <a:t>0 to 9</a:t>
            </a:r>
            <a:r>
              <a:rPr lang="en-IN" dirty="0">
                <a:latin typeface="+mj-lt"/>
                <a:cs typeface="Arial" charset="0"/>
              </a:rPr>
              <a:t>) or an underscore (</a:t>
            </a:r>
            <a:r>
              <a:rPr lang="en-IN" b="1" dirty="0">
                <a:latin typeface="+mj-lt"/>
                <a:cs typeface="Arial" charset="0"/>
              </a:rPr>
              <a:t>_</a:t>
            </a:r>
            <a:r>
              <a:rPr lang="en-IN" dirty="0">
                <a:latin typeface="+mj-lt"/>
                <a:cs typeface="Arial" charset="0"/>
              </a:rPr>
              <a:t>). </a:t>
            </a:r>
          </a:p>
          <a:p>
            <a:pPr>
              <a:defRPr/>
            </a:pPr>
            <a:r>
              <a:rPr lang="en-IN" dirty="0">
                <a:latin typeface="+mj-lt"/>
                <a:cs typeface="Arial" charset="0"/>
              </a:rPr>
              <a:t>For example: </a:t>
            </a:r>
            <a:endParaRPr lang="en-US" dirty="0">
              <a:latin typeface="+mj-lt"/>
              <a:cs typeface="Arial" charset="0"/>
            </a:endParaRPr>
          </a:p>
          <a:p>
            <a:pPr lvl="1">
              <a:defRPr/>
            </a:pPr>
            <a:r>
              <a:rPr lang="en-IN" dirty="0" err="1">
                <a:latin typeface="+mj-lt"/>
                <a:cs typeface="Arial" charset="0"/>
              </a:rPr>
              <a:t>snake_case</a:t>
            </a:r>
            <a:endParaRPr lang="en-US" dirty="0">
              <a:latin typeface="+mj-lt"/>
              <a:cs typeface="Arial" charset="0"/>
            </a:endParaRPr>
          </a:p>
          <a:p>
            <a:pPr lvl="1">
              <a:defRPr/>
            </a:pPr>
            <a:r>
              <a:rPr lang="en-IN" dirty="0">
                <a:latin typeface="+mj-lt"/>
                <a:cs typeface="Arial" charset="0"/>
              </a:rPr>
              <a:t>MACRO_CASE</a:t>
            </a:r>
            <a:endParaRPr lang="en-US" dirty="0">
              <a:latin typeface="+mj-lt"/>
              <a:cs typeface="Arial" charset="0"/>
            </a:endParaRPr>
          </a:p>
          <a:p>
            <a:pPr lvl="1">
              <a:defRPr/>
            </a:pPr>
            <a:r>
              <a:rPr lang="en-IN" dirty="0" err="1">
                <a:latin typeface="+mj-lt"/>
                <a:cs typeface="Arial" charset="0"/>
              </a:rPr>
              <a:t>camelCase</a:t>
            </a:r>
            <a:endParaRPr lang="en-US" dirty="0">
              <a:latin typeface="+mj-lt"/>
              <a:cs typeface="Arial" charset="0"/>
            </a:endParaRPr>
          </a:p>
          <a:p>
            <a:pPr lvl="1">
              <a:defRPr/>
            </a:pPr>
            <a:r>
              <a:rPr lang="en-IN" dirty="0" err="1">
                <a:latin typeface="+mj-lt"/>
                <a:cs typeface="Arial" charset="0"/>
              </a:rPr>
              <a:t>CapWords</a:t>
            </a:r>
            <a:endParaRPr lang="en-IN" dirty="0">
              <a:latin typeface="+mj-lt"/>
              <a:cs typeface="Arial" charset="0"/>
            </a:endParaRPr>
          </a:p>
          <a:p>
            <a:pPr>
              <a:defRPr/>
            </a:pPr>
            <a:endParaRPr lang="en-US" sz="1050" dirty="0">
              <a:latin typeface="+mj-lt"/>
              <a:cs typeface="Arial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IN" dirty="0">
                <a:latin typeface="+mj-lt"/>
                <a:cs typeface="Arial" charset="0"/>
              </a:rPr>
              <a:t>  Create a name that makes sense. </a:t>
            </a:r>
          </a:p>
          <a:p>
            <a:pPr>
              <a:defRPr/>
            </a:pPr>
            <a:r>
              <a:rPr lang="en-IN" dirty="0">
                <a:latin typeface="+mj-lt"/>
                <a:cs typeface="Arial" charset="0"/>
              </a:rPr>
              <a:t>For example, 	</a:t>
            </a:r>
            <a:r>
              <a:rPr lang="en-IN" i="1" dirty="0">
                <a:latin typeface="+mj-lt"/>
                <a:cs typeface="Arial" charset="0"/>
              </a:rPr>
              <a:t>vowel</a:t>
            </a:r>
            <a:r>
              <a:rPr lang="en-IN" dirty="0">
                <a:latin typeface="+mj-lt"/>
                <a:cs typeface="Arial" charset="0"/>
              </a:rPr>
              <a:t> makes more sense than </a:t>
            </a:r>
            <a:r>
              <a:rPr lang="en-IN" i="1" dirty="0">
                <a:latin typeface="+mj-lt"/>
                <a:cs typeface="Arial" charset="0"/>
              </a:rPr>
              <a:t>v</a:t>
            </a:r>
            <a:r>
              <a:rPr lang="en-IN" dirty="0">
                <a:latin typeface="+mj-lt"/>
                <a:cs typeface="Arial" charset="0"/>
              </a:rPr>
              <a:t>.</a:t>
            </a:r>
            <a:endParaRPr lang="en-US" dirty="0">
              <a:latin typeface="+mj-lt"/>
              <a:cs typeface="Arial" charset="0"/>
            </a:endParaRPr>
          </a:p>
          <a:p>
            <a:pPr>
              <a:defRPr/>
            </a:pPr>
            <a:endParaRPr lang="en-IN" sz="1100" dirty="0">
              <a:latin typeface="+mj-lt"/>
              <a:cs typeface="Arial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IN" dirty="0">
                <a:latin typeface="+mj-lt"/>
                <a:cs typeface="Arial" charset="0"/>
              </a:rPr>
              <a:t>  If you want to create a variable name having two words, use underscore to separate them. For example: </a:t>
            </a:r>
            <a:endParaRPr lang="en-US" dirty="0">
              <a:latin typeface="+mj-lt"/>
              <a:cs typeface="Arial" charset="0"/>
            </a:endParaRPr>
          </a:p>
          <a:p>
            <a:pPr lvl="1">
              <a:defRPr/>
            </a:pPr>
            <a:r>
              <a:rPr lang="en-IN" dirty="0" err="1">
                <a:latin typeface="+mj-lt"/>
                <a:cs typeface="Arial" charset="0"/>
              </a:rPr>
              <a:t>my_name</a:t>
            </a:r>
            <a:endParaRPr lang="en-US" dirty="0">
              <a:latin typeface="+mj-lt"/>
              <a:cs typeface="Arial" charset="0"/>
            </a:endParaRPr>
          </a:p>
          <a:p>
            <a:pPr lvl="1">
              <a:defRPr/>
            </a:pPr>
            <a:r>
              <a:rPr lang="en-IN" dirty="0" err="1">
                <a:latin typeface="+mj-lt"/>
                <a:cs typeface="Arial" charset="0"/>
              </a:rPr>
              <a:t>current_salary</a:t>
            </a:r>
            <a:endParaRPr lang="en-US" dirty="0">
              <a:latin typeface="+mj-lt"/>
              <a:cs typeface="Arial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IN" dirty="0">
                <a:latin typeface="+mj-lt"/>
                <a:cs typeface="Arial" charset="0"/>
              </a:rPr>
              <a:t>  Use capital letters possible to declare a constant. </a:t>
            </a:r>
          </a:p>
          <a:p>
            <a:pPr>
              <a:defRPr/>
            </a:pPr>
            <a:r>
              <a:rPr lang="en-IN" dirty="0">
                <a:latin typeface="+mj-lt"/>
                <a:cs typeface="Arial" charset="0"/>
              </a:rPr>
              <a:t>For example: </a:t>
            </a:r>
            <a:endParaRPr lang="en-US" dirty="0">
              <a:latin typeface="+mj-lt"/>
              <a:cs typeface="Arial" charset="0"/>
            </a:endParaRPr>
          </a:p>
          <a:p>
            <a:pPr lvl="1">
              <a:defRPr/>
            </a:pPr>
            <a:r>
              <a:rPr lang="en-IN" dirty="0">
                <a:latin typeface="+mj-lt"/>
                <a:cs typeface="Arial" charset="0"/>
              </a:rPr>
              <a:t>PI</a:t>
            </a:r>
            <a:endParaRPr lang="en-US" dirty="0">
              <a:latin typeface="+mj-lt"/>
              <a:cs typeface="Arial" charset="0"/>
            </a:endParaRPr>
          </a:p>
          <a:p>
            <a:pPr lvl="1">
              <a:defRPr/>
            </a:pPr>
            <a:r>
              <a:rPr lang="en-IN" dirty="0">
                <a:latin typeface="Arial" charset="0"/>
                <a:cs typeface="Arial" charset="0"/>
              </a:rPr>
              <a:t>SPEED_OF_LIGHT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319" name="TextBox 10">
            <a:extLst>
              <a:ext uri="{FF2B5EF4-FFF2-40B4-BE49-F238E27FC236}">
                <a16:creationId xmlns:a16="http://schemas.microsoft.com/office/drawing/2014/main" id="{6F93218F-7879-1FBD-D6B3-D8FF637D8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1013" y="5334000"/>
            <a:ext cx="56705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>
                <a:solidFill>
                  <a:srgbClr val="FF0000"/>
                </a:solidFill>
              </a:rPr>
              <a:t>Never use special symbols like !, @, #, $, %, etc.</a:t>
            </a:r>
            <a:endParaRPr lang="en-US" altLang="en-US" b="1">
              <a:solidFill>
                <a:srgbClr val="FF0000"/>
              </a:solidFill>
            </a:endParaRPr>
          </a:p>
          <a:p>
            <a:pPr eaLnBrk="1" hangingPunct="1"/>
            <a:r>
              <a:rPr lang="en-IN" altLang="en-US" b="1">
                <a:solidFill>
                  <a:srgbClr val="FF0000"/>
                </a:solidFill>
              </a:rPr>
              <a:t>Don't start a variable name with a digit.</a:t>
            </a:r>
            <a:endParaRPr lang="en-US" altLang="en-US" b="1">
              <a:solidFill>
                <a:srgbClr val="FF0000"/>
              </a:solidFill>
            </a:endParaRP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2962</TotalTime>
  <Words>11388</Words>
  <Application>Microsoft Office PowerPoint</Application>
  <PresentationFormat>Custom</PresentationFormat>
  <Paragraphs>1421</Paragraphs>
  <Slides>70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Calibri</vt:lpstr>
      <vt:lpstr>Times New Roman</vt:lpstr>
      <vt:lpstr>Wingdings</vt:lpstr>
      <vt:lpstr>Office Theme</vt:lpstr>
      <vt:lpstr>PowerPoint Presentation</vt:lpstr>
      <vt:lpstr>Topics covered</vt:lpstr>
      <vt:lpstr>Topics covered</vt:lpstr>
      <vt:lpstr>Comments  and Docstrings</vt:lpstr>
      <vt:lpstr>Comments  and Docstrings</vt:lpstr>
      <vt:lpstr>Comments  and Docstrings</vt:lpstr>
      <vt:lpstr>Comments  and Docstrings</vt:lpstr>
      <vt:lpstr>variable assignment</vt:lpstr>
      <vt:lpstr>variable assignment</vt:lpstr>
      <vt:lpstr>variable assignment</vt:lpstr>
      <vt:lpstr>Multiple assignment</vt:lpstr>
      <vt:lpstr>Memory reference </vt:lpstr>
      <vt:lpstr>Memory reference </vt:lpstr>
      <vt:lpstr>Identifiers</vt:lpstr>
      <vt:lpstr>Reserved Words</vt:lpstr>
      <vt:lpstr>Constants In Python</vt:lpstr>
      <vt:lpstr>Constants In Python</vt:lpstr>
      <vt:lpstr>Lines and Indentation</vt:lpstr>
      <vt:lpstr>Waiting for the User Input</vt:lpstr>
      <vt:lpstr>Multi-Line Statements</vt:lpstr>
      <vt:lpstr>Built-in datatypes</vt:lpstr>
      <vt:lpstr>Built-in datatypes</vt:lpstr>
      <vt:lpstr>Text datatypes</vt:lpstr>
      <vt:lpstr>Text datatypes</vt:lpstr>
      <vt:lpstr>Text datatypes</vt:lpstr>
      <vt:lpstr>Text datatypes</vt:lpstr>
      <vt:lpstr>Text datatypes</vt:lpstr>
      <vt:lpstr>Text datatypes</vt:lpstr>
      <vt:lpstr>Text datatypes</vt:lpstr>
      <vt:lpstr>NUMERIC AND BOOL DATA TYPE</vt:lpstr>
      <vt:lpstr>NUMERIC AND BOOL DATA TYPE</vt:lpstr>
      <vt:lpstr>NUMERIC AND BOOL DATA TYPE</vt:lpstr>
      <vt:lpstr>NUMERIC AND BOOL DATA TYPE</vt:lpstr>
      <vt:lpstr>Sequences In Python</vt:lpstr>
      <vt:lpstr>List In Python</vt:lpstr>
      <vt:lpstr>List In Python</vt:lpstr>
      <vt:lpstr>List In Python</vt:lpstr>
      <vt:lpstr>List In Python</vt:lpstr>
      <vt:lpstr>List In Python</vt:lpstr>
      <vt:lpstr>List In Python</vt:lpstr>
      <vt:lpstr>List In Python</vt:lpstr>
      <vt:lpstr>List In Python</vt:lpstr>
      <vt:lpstr>List In Python</vt:lpstr>
      <vt:lpstr>List In Python</vt:lpstr>
      <vt:lpstr>List In Python</vt:lpstr>
      <vt:lpstr>List In Python</vt:lpstr>
      <vt:lpstr>List In Python</vt:lpstr>
      <vt:lpstr>List In Python</vt:lpstr>
      <vt:lpstr>bytes Data type</vt:lpstr>
      <vt:lpstr>Byte array Data type</vt:lpstr>
      <vt:lpstr>Byte array Data type</vt:lpstr>
      <vt:lpstr>Tuple Data type</vt:lpstr>
      <vt:lpstr>Tuple Data type</vt:lpstr>
      <vt:lpstr>Tuple Data type</vt:lpstr>
      <vt:lpstr>Tuple Data type</vt:lpstr>
      <vt:lpstr>Tuple Data type</vt:lpstr>
      <vt:lpstr>Dictionary Data type</vt:lpstr>
      <vt:lpstr>Dictionary Data type</vt:lpstr>
      <vt:lpstr>Dictionary Data type</vt:lpstr>
      <vt:lpstr>Dictionary Data type</vt:lpstr>
      <vt:lpstr>Dictionary Data type</vt:lpstr>
      <vt:lpstr>Dictionary Data type</vt:lpstr>
      <vt:lpstr>Dictionary Data type</vt:lpstr>
      <vt:lpstr>set Data type</vt:lpstr>
      <vt:lpstr>set Data type</vt:lpstr>
      <vt:lpstr>set Data type</vt:lpstr>
      <vt:lpstr>set Data type</vt:lpstr>
      <vt:lpstr>set Data type</vt:lpstr>
      <vt:lpstr>set Data type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Subhapreet Patro</cp:lastModifiedBy>
  <cp:revision>57</cp:revision>
  <dcterms:created xsi:type="dcterms:W3CDTF">2021-04-19T01:56:50Z</dcterms:created>
  <dcterms:modified xsi:type="dcterms:W3CDTF">2023-03-06T13:45:22Z</dcterms:modified>
</cp:coreProperties>
</file>