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 id="2147483661" r:id="rId6"/>
    <p:sldMasterId id="2147483662" r:id="rId7"/>
    <p:sldMasterId id="2147483663"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Lst>
  <p:sldSz cy="6858000" cx="12188825"/>
  <p:notesSz cx="7924800" cy="6019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39">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476787-0D41-4EAB-9217-D13D9D460B28}">
  <a:tblStyle styleId="{A8476787-0D41-4EAB-9217-D13D9D460B2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20" Type="http://schemas.openxmlformats.org/officeDocument/2006/relationships/slide" Target="slides/slide11.xml"/><Relationship Id="rId42" Type="http://schemas.openxmlformats.org/officeDocument/2006/relationships/slide" Target="slides/slide33.xml"/><Relationship Id="rId41" Type="http://schemas.openxmlformats.org/officeDocument/2006/relationships/slide" Target="slides/slide32.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0.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slide" Target="slides/slide28.xml"/><Relationship Id="rId14" Type="http://schemas.openxmlformats.org/officeDocument/2006/relationships/slide" Target="slides/slide5.xml"/><Relationship Id="rId36" Type="http://schemas.openxmlformats.org/officeDocument/2006/relationships/slide" Target="slides/slide27.xml"/><Relationship Id="rId17" Type="http://schemas.openxmlformats.org/officeDocument/2006/relationships/slide" Target="slides/slide8.xml"/><Relationship Id="rId39" Type="http://schemas.openxmlformats.org/officeDocument/2006/relationships/slide" Target="slides/slide30.xml"/><Relationship Id="rId16" Type="http://schemas.openxmlformats.org/officeDocument/2006/relationships/slide" Target="slides/slide7.xml"/><Relationship Id="rId38" Type="http://schemas.openxmlformats.org/officeDocument/2006/relationships/slide" Target="slides/slide29.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433762" cy="301625"/>
          </a:xfrm>
          <a:prstGeom prst="rect">
            <a:avLst/>
          </a:prstGeom>
          <a:noFill/>
          <a:ln>
            <a:noFill/>
          </a:ln>
        </p:spPr>
        <p:txBody>
          <a:bodyPr anchorCtr="0" anchor="t" bIns="39825" lIns="79675" spcFirstLastPara="1" rIns="79675" wrap="square" tIns="398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489450" y="0"/>
            <a:ext cx="3433762" cy="301625"/>
          </a:xfrm>
          <a:prstGeom prst="rect">
            <a:avLst/>
          </a:prstGeom>
          <a:noFill/>
          <a:ln>
            <a:noFill/>
          </a:ln>
        </p:spPr>
        <p:txBody>
          <a:bodyPr anchorCtr="0" anchor="t" bIns="39825" lIns="79675" spcFirstLastPara="1" rIns="79675" wrap="square" tIns="39825">
            <a:noAutofit/>
          </a:bodyPr>
          <a:lstStyle>
            <a:lvl1pPr lvl="0" marR="0" rtl="0" algn="r">
              <a:lnSpc>
                <a:spcPct val="100000"/>
              </a:lnSpc>
              <a:spcBef>
                <a:spcPts val="0"/>
              </a:spcBef>
              <a:spcAft>
                <a:spcPts val="0"/>
              </a:spcAft>
              <a:buSzPts val="1400"/>
              <a:buNone/>
              <a:defRPr b="0" i="0" sz="1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792162" y="2859087"/>
            <a:ext cx="6340475" cy="2709862"/>
          </a:xfrm>
          <a:prstGeom prst="rect">
            <a:avLst/>
          </a:prstGeom>
          <a:noFill/>
          <a:ln>
            <a:noFill/>
          </a:ln>
        </p:spPr>
        <p:txBody>
          <a:bodyPr anchorCtr="0" anchor="t" bIns="39825" lIns="79675" spcFirstLastPara="1" rIns="79675" wrap="square" tIns="398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5718175"/>
            <a:ext cx="3433762" cy="300037"/>
          </a:xfrm>
          <a:prstGeom prst="rect">
            <a:avLst/>
          </a:prstGeom>
          <a:noFill/>
          <a:ln>
            <a:noFill/>
          </a:ln>
        </p:spPr>
        <p:txBody>
          <a:bodyPr anchorCtr="0" anchor="b" bIns="39825" lIns="79675" spcFirstLastPara="1" rIns="79675" wrap="square" tIns="398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489450" y="5718175"/>
            <a:ext cx="3433762" cy="300037"/>
          </a:xfrm>
          <a:prstGeom prst="rect">
            <a:avLst/>
          </a:prstGeom>
          <a:noFill/>
          <a:ln>
            <a:noFill/>
          </a:ln>
        </p:spPr>
        <p:txBody>
          <a:bodyPr anchorCtr="0" anchor="b" bIns="39825" lIns="79675" spcFirstLastPara="1" rIns="79675" wrap="square" tIns="398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127" name="Google Shape;127;p1: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1: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239" name="Google Shape;239;p11: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251" name="Google Shape;251;p12: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264" name="Google Shape;264;p13: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4: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277" name="Google Shape;277;p14: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5: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289" name="Google Shape;289;p15: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6: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301" name="Google Shape;301;p16: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7: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315" name="Google Shape;315;p17: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8: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327" name="Google Shape;327;p18: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9: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339" name="Google Shape;339;p19: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134" name="Google Shape;134;p2: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0: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352" name="Google Shape;352;p20: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1: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365" name="Google Shape;365;p21: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2: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379" name="Google Shape;379;p22: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3: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391" name="Google Shape;391;p23: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4: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404" name="Google Shape;404;p24: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5: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416" name="Google Shape;416;p25: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6: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428" name="Google Shape;428;p26: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7: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441" name="Google Shape;441;p27: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8: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454" name="Google Shape;454;p28: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9: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466" name="Google Shape;466;p29: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0: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478" name="Google Shape;478;p30: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1: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490" name="Google Shape;490;p31: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2: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502" name="Google Shape;502;p32: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33:notes"/>
          <p:cNvSpPr/>
          <p:nvPr>
            <p:ph idx="2" type="sldImg"/>
          </p:nvPr>
        </p:nvSpPr>
        <p:spPr>
          <a:xfrm>
            <a:off x="1955800" y="450850"/>
            <a:ext cx="4013200" cy="2257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4" name="Google Shape;514;p33:notes"/>
          <p:cNvSpPr txBox="1"/>
          <p:nvPr>
            <p:ph idx="1" type="body"/>
          </p:nvPr>
        </p:nvSpPr>
        <p:spPr>
          <a:xfrm>
            <a:off x="792162" y="2859087"/>
            <a:ext cx="6340475" cy="2709862"/>
          </a:xfrm>
          <a:prstGeom prst="rect">
            <a:avLst/>
          </a:prstGeom>
          <a:noFill/>
          <a:ln>
            <a:noFill/>
          </a:ln>
        </p:spPr>
        <p:txBody>
          <a:bodyPr anchorCtr="0" anchor="t" bIns="39825" lIns="79675" spcFirstLastPara="1" rIns="79675" wrap="square" tIns="39825">
            <a:noAutofit/>
          </a:bodyPr>
          <a:lstStyle/>
          <a:p>
            <a:pPr indent="0" lvl="0" marL="0" rtl="0" algn="l">
              <a:spcBef>
                <a:spcPts val="0"/>
              </a:spcBef>
              <a:spcAft>
                <a:spcPts val="0"/>
              </a:spcAft>
              <a:buSzPts val="1800"/>
              <a:buNone/>
            </a:pPr>
            <a:r>
              <a:rPr lang="en-US"/>
              <a:t>You can safely remove this slide. This slide design was provided by SlideModel.com – You can download more templates, shapes and elements for PowerPoint from http://slidemodel.com</a:t>
            </a:r>
            <a:endParaRPr/>
          </a:p>
        </p:txBody>
      </p:sp>
      <p:sp>
        <p:nvSpPr>
          <p:cNvPr id="515" name="Google Shape;515;p33:notes"/>
          <p:cNvSpPr txBox="1"/>
          <p:nvPr/>
        </p:nvSpPr>
        <p:spPr>
          <a:xfrm>
            <a:off x="4489450" y="5718175"/>
            <a:ext cx="3433762" cy="300037"/>
          </a:xfrm>
          <a:prstGeom prst="rect">
            <a:avLst/>
          </a:prstGeom>
          <a:noFill/>
          <a:ln>
            <a:noFill/>
          </a:ln>
        </p:spPr>
        <p:txBody>
          <a:bodyPr anchorCtr="0" anchor="b" bIns="39825" lIns="79675" spcFirstLastPara="1" rIns="79675" wrap="square" tIns="398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792162" y="2859087"/>
            <a:ext cx="6340475" cy="2709862"/>
          </a:xfrm>
          <a:prstGeom prst="rect">
            <a:avLst/>
          </a:prstGeom>
        </p:spPr>
        <p:txBody>
          <a:bodyPr anchorCtr="0" anchor="t" bIns="39825" lIns="79675" spcFirstLastPara="1" rIns="79675" wrap="square" tIns="39825">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1957387" y="450850"/>
            <a:ext cx="4010025" cy="2257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
          <p:cNvSpPr txBox="1"/>
          <p:nvPr>
            <p:ph type="ctrTitle"/>
          </p:nvPr>
        </p:nvSpPr>
        <p:spPr>
          <a:xfrm>
            <a:off x="914162" y="2130426"/>
            <a:ext cx="10360501"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2"/>
          <p:cNvSpPr txBox="1"/>
          <p:nvPr>
            <p:ph idx="1" type="subTitle"/>
          </p:nvPr>
        </p:nvSpPr>
        <p:spPr>
          <a:xfrm>
            <a:off x="1828324" y="3886200"/>
            <a:ext cx="8532178"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7" name="Google Shape;27;p2"/>
          <p:cNvSpPr txBox="1"/>
          <p:nvPr>
            <p:ph idx="10" type="dt"/>
          </p:nvPr>
        </p:nvSpPr>
        <p:spPr>
          <a:xfrm>
            <a:off x="609600" y="6356350"/>
            <a:ext cx="2843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4164012" y="6356350"/>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2" type="sldNum"/>
          </p:nvPr>
        </p:nvSpPr>
        <p:spPr>
          <a:xfrm>
            <a:off x="8736012" y="6356350"/>
            <a:ext cx="2843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3" name="Shape 103"/>
        <p:cNvGrpSpPr/>
        <p:nvPr/>
      </p:nvGrpSpPr>
      <p:grpSpPr>
        <a:xfrm>
          <a:off x="0" y="0"/>
          <a:ext cx="0" cy="0"/>
          <a:chOff x="0" y="0"/>
          <a:chExt cx="0" cy="0"/>
        </a:xfrm>
      </p:grpSpPr>
      <p:sp>
        <p:nvSpPr>
          <p:cNvPr id="104" name="Google Shape;104;p14"/>
          <p:cNvSpPr txBox="1"/>
          <p:nvPr>
            <p:ph type="title"/>
          </p:nvPr>
        </p:nvSpPr>
        <p:spPr>
          <a:xfrm>
            <a:off x="609600" y="274637"/>
            <a:ext cx="10969625"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5" name="Google Shape;105;p14"/>
          <p:cNvSpPr txBox="1"/>
          <p:nvPr>
            <p:ph idx="1" type="body"/>
          </p:nvPr>
        </p:nvSpPr>
        <p:spPr>
          <a:xfrm>
            <a:off x="609441" y="1535113"/>
            <a:ext cx="5385514"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6" name="Google Shape;106;p14"/>
          <p:cNvSpPr txBox="1"/>
          <p:nvPr>
            <p:ph idx="2" type="body"/>
          </p:nvPr>
        </p:nvSpPr>
        <p:spPr>
          <a:xfrm>
            <a:off x="609441" y="2174875"/>
            <a:ext cx="5385514"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7" name="Google Shape;107;p14"/>
          <p:cNvSpPr txBox="1"/>
          <p:nvPr>
            <p:ph idx="3" type="body"/>
          </p:nvPr>
        </p:nvSpPr>
        <p:spPr>
          <a:xfrm>
            <a:off x="6191754" y="1535113"/>
            <a:ext cx="5387630"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8" name="Google Shape;108;p14"/>
          <p:cNvSpPr txBox="1"/>
          <p:nvPr>
            <p:ph idx="4" type="body"/>
          </p:nvPr>
        </p:nvSpPr>
        <p:spPr>
          <a:xfrm>
            <a:off x="6191754" y="2174875"/>
            <a:ext cx="538763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9" name="Google Shape;109;p14"/>
          <p:cNvSpPr txBox="1"/>
          <p:nvPr>
            <p:ph idx="10" type="dt"/>
          </p:nvPr>
        </p:nvSpPr>
        <p:spPr>
          <a:xfrm>
            <a:off x="609600" y="6356350"/>
            <a:ext cx="2843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4"/>
          <p:cNvSpPr txBox="1"/>
          <p:nvPr>
            <p:ph idx="11" type="ftr"/>
          </p:nvPr>
        </p:nvSpPr>
        <p:spPr>
          <a:xfrm>
            <a:off x="4164012"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4"/>
          <p:cNvSpPr txBox="1"/>
          <p:nvPr>
            <p:ph idx="12" type="sldNum"/>
          </p:nvPr>
        </p:nvSpPr>
        <p:spPr>
          <a:xfrm>
            <a:off x="8736012" y="6356350"/>
            <a:ext cx="2843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15"/>
          <p:cNvSpPr txBox="1"/>
          <p:nvPr>
            <p:ph type="title"/>
          </p:nvPr>
        </p:nvSpPr>
        <p:spPr>
          <a:xfrm>
            <a:off x="609600" y="274637"/>
            <a:ext cx="10969625"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4" name="Google Shape;114;p15"/>
          <p:cNvSpPr txBox="1"/>
          <p:nvPr>
            <p:ph idx="1" type="body"/>
          </p:nvPr>
        </p:nvSpPr>
        <p:spPr>
          <a:xfrm>
            <a:off x="609441" y="1600201"/>
            <a:ext cx="5383398"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5" name="Google Shape;115;p15"/>
          <p:cNvSpPr txBox="1"/>
          <p:nvPr>
            <p:ph idx="2" type="body"/>
          </p:nvPr>
        </p:nvSpPr>
        <p:spPr>
          <a:xfrm>
            <a:off x="6195986" y="1600201"/>
            <a:ext cx="5383398"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6" name="Google Shape;116;p15"/>
          <p:cNvSpPr txBox="1"/>
          <p:nvPr>
            <p:ph idx="10" type="dt"/>
          </p:nvPr>
        </p:nvSpPr>
        <p:spPr>
          <a:xfrm>
            <a:off x="609600" y="6356350"/>
            <a:ext cx="2843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5"/>
          <p:cNvSpPr txBox="1"/>
          <p:nvPr>
            <p:ph idx="11" type="ftr"/>
          </p:nvPr>
        </p:nvSpPr>
        <p:spPr>
          <a:xfrm>
            <a:off x="4164012"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5"/>
          <p:cNvSpPr txBox="1"/>
          <p:nvPr>
            <p:ph idx="12" type="sldNum"/>
          </p:nvPr>
        </p:nvSpPr>
        <p:spPr>
          <a:xfrm>
            <a:off x="8736012" y="6356350"/>
            <a:ext cx="2843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16"/>
          <p:cNvSpPr txBox="1"/>
          <p:nvPr>
            <p:ph type="title"/>
          </p:nvPr>
        </p:nvSpPr>
        <p:spPr>
          <a:xfrm>
            <a:off x="962833" y="4406901"/>
            <a:ext cx="10360501"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1" name="Google Shape;121;p16"/>
          <p:cNvSpPr txBox="1"/>
          <p:nvPr>
            <p:ph idx="1" type="body"/>
          </p:nvPr>
        </p:nvSpPr>
        <p:spPr>
          <a:xfrm>
            <a:off x="962833" y="2906713"/>
            <a:ext cx="10360501"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22" name="Google Shape;122;p16"/>
          <p:cNvSpPr txBox="1"/>
          <p:nvPr>
            <p:ph idx="10" type="dt"/>
          </p:nvPr>
        </p:nvSpPr>
        <p:spPr>
          <a:xfrm>
            <a:off x="609600" y="6356350"/>
            <a:ext cx="2843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1" type="ftr"/>
          </p:nvPr>
        </p:nvSpPr>
        <p:spPr>
          <a:xfrm>
            <a:off x="4164012"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6"/>
          <p:cNvSpPr txBox="1"/>
          <p:nvPr>
            <p:ph idx="12" type="sldNum"/>
          </p:nvPr>
        </p:nvSpPr>
        <p:spPr>
          <a:xfrm>
            <a:off x="8736012" y="6356350"/>
            <a:ext cx="2843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4"/>
          <p:cNvSpPr txBox="1"/>
          <p:nvPr>
            <p:ph type="title"/>
          </p:nvPr>
        </p:nvSpPr>
        <p:spPr>
          <a:xfrm>
            <a:off x="609600" y="274637"/>
            <a:ext cx="10969625"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4"/>
          <p:cNvSpPr txBox="1"/>
          <p:nvPr>
            <p:ph idx="1" type="body"/>
          </p:nvPr>
        </p:nvSpPr>
        <p:spPr>
          <a:xfrm>
            <a:off x="609600" y="1600200"/>
            <a:ext cx="10969625"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4"/>
          <p:cNvSpPr txBox="1"/>
          <p:nvPr>
            <p:ph idx="10" type="dt"/>
          </p:nvPr>
        </p:nvSpPr>
        <p:spPr>
          <a:xfrm>
            <a:off x="609600" y="6356350"/>
            <a:ext cx="2843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
          <p:cNvSpPr txBox="1"/>
          <p:nvPr>
            <p:ph idx="11" type="ftr"/>
          </p:nvPr>
        </p:nvSpPr>
        <p:spPr>
          <a:xfrm>
            <a:off x="4164012"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
          <p:cNvSpPr txBox="1"/>
          <p:nvPr>
            <p:ph idx="12" type="sldNum"/>
          </p:nvPr>
        </p:nvSpPr>
        <p:spPr>
          <a:xfrm>
            <a:off x="8736012" y="6356350"/>
            <a:ext cx="2843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model2">
  <p:cSld name="slidemodel2">
    <p:spTree>
      <p:nvGrpSpPr>
        <p:cNvPr id="57" name="Shape 57"/>
        <p:cNvGrpSpPr/>
        <p:nvPr/>
      </p:nvGrpSpPr>
      <p:grpSpPr>
        <a:xfrm>
          <a:off x="0" y="0"/>
          <a:ext cx="0" cy="0"/>
          <a:chOff x="0" y="0"/>
          <a:chExt cx="0" cy="0"/>
        </a:xfrm>
      </p:grpSpPr>
      <p:sp>
        <p:nvSpPr>
          <p:cNvPr id="58" name="Google Shape;58;p6"/>
          <p:cNvSpPr txBox="1"/>
          <p:nvPr>
            <p:ph type="title"/>
          </p:nvPr>
        </p:nvSpPr>
        <p:spPr>
          <a:xfrm>
            <a:off x="3217834" y="2870633"/>
            <a:ext cx="5930678" cy="71108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b="0" sz="3600">
                <a:solidFill>
                  <a:schemeClr val="lt1"/>
                </a:solidFill>
                <a:latin typeface="Calibri"/>
                <a:ea typeface="Calibri"/>
                <a:cs typeface="Calibri"/>
                <a:sym typeface="Calibri"/>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6"/>
          <p:cNvSpPr txBox="1"/>
          <p:nvPr>
            <p:ph idx="10" type="dt"/>
          </p:nvPr>
        </p:nvSpPr>
        <p:spPr>
          <a:xfrm>
            <a:off x="609600" y="6356350"/>
            <a:ext cx="2843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
          <p:cNvSpPr txBox="1"/>
          <p:nvPr>
            <p:ph idx="11" type="ftr"/>
          </p:nvPr>
        </p:nvSpPr>
        <p:spPr>
          <a:xfrm>
            <a:off x="4164012"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
          <p:cNvSpPr txBox="1"/>
          <p:nvPr>
            <p:ph idx="12" type="sldNum"/>
          </p:nvPr>
        </p:nvSpPr>
        <p:spPr>
          <a:xfrm>
            <a:off x="8736012" y="6356350"/>
            <a:ext cx="2843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8" name="Shape 68"/>
        <p:cNvGrpSpPr/>
        <p:nvPr/>
      </p:nvGrpSpPr>
      <p:grpSpPr>
        <a:xfrm>
          <a:off x="0" y="0"/>
          <a:ext cx="0" cy="0"/>
          <a:chOff x="0" y="0"/>
          <a:chExt cx="0" cy="0"/>
        </a:xfrm>
      </p:grpSpPr>
      <p:sp>
        <p:nvSpPr>
          <p:cNvPr id="69" name="Google Shape;69;p8"/>
          <p:cNvSpPr txBox="1"/>
          <p:nvPr>
            <p:ph type="title"/>
          </p:nvPr>
        </p:nvSpPr>
        <p:spPr>
          <a:xfrm rot="5400000">
            <a:off x="7282379" y="1829159"/>
            <a:ext cx="5851525" cy="274248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8"/>
          <p:cNvSpPr txBox="1"/>
          <p:nvPr>
            <p:ph idx="1" type="body"/>
          </p:nvPr>
        </p:nvSpPr>
        <p:spPr>
          <a:xfrm rot="5400000">
            <a:off x="1695834" y="-811754"/>
            <a:ext cx="5851525" cy="802431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8"/>
          <p:cNvSpPr txBox="1"/>
          <p:nvPr>
            <p:ph idx="10" type="dt"/>
          </p:nvPr>
        </p:nvSpPr>
        <p:spPr>
          <a:xfrm>
            <a:off x="609600" y="6356350"/>
            <a:ext cx="2843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
          <p:cNvSpPr txBox="1"/>
          <p:nvPr>
            <p:ph idx="11" type="ftr"/>
          </p:nvPr>
        </p:nvSpPr>
        <p:spPr>
          <a:xfrm>
            <a:off x="4164012"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
          <p:cNvSpPr txBox="1"/>
          <p:nvPr>
            <p:ph idx="12" type="sldNum"/>
          </p:nvPr>
        </p:nvSpPr>
        <p:spPr>
          <a:xfrm>
            <a:off x="8736012" y="6356350"/>
            <a:ext cx="2843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9"/>
          <p:cNvSpPr txBox="1"/>
          <p:nvPr>
            <p:ph type="title"/>
          </p:nvPr>
        </p:nvSpPr>
        <p:spPr>
          <a:xfrm>
            <a:off x="609600" y="274637"/>
            <a:ext cx="10969625"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9"/>
          <p:cNvSpPr txBox="1"/>
          <p:nvPr>
            <p:ph idx="1" type="body"/>
          </p:nvPr>
        </p:nvSpPr>
        <p:spPr>
          <a:xfrm rot="5400000">
            <a:off x="3831432" y="-1621632"/>
            <a:ext cx="4525962" cy="109696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9"/>
          <p:cNvSpPr txBox="1"/>
          <p:nvPr>
            <p:ph idx="10" type="dt"/>
          </p:nvPr>
        </p:nvSpPr>
        <p:spPr>
          <a:xfrm>
            <a:off x="609600" y="6356350"/>
            <a:ext cx="2843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9"/>
          <p:cNvSpPr txBox="1"/>
          <p:nvPr>
            <p:ph idx="11" type="ftr"/>
          </p:nvPr>
        </p:nvSpPr>
        <p:spPr>
          <a:xfrm>
            <a:off x="4164012"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
          <p:cNvSpPr txBox="1"/>
          <p:nvPr>
            <p:ph idx="12" type="sldNum"/>
          </p:nvPr>
        </p:nvSpPr>
        <p:spPr>
          <a:xfrm>
            <a:off x="8736012" y="6356350"/>
            <a:ext cx="2843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10"/>
          <p:cNvSpPr txBox="1"/>
          <p:nvPr>
            <p:ph type="title"/>
          </p:nvPr>
        </p:nvSpPr>
        <p:spPr>
          <a:xfrm>
            <a:off x="2389095" y="4800600"/>
            <a:ext cx="7313295"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10"/>
          <p:cNvSpPr/>
          <p:nvPr>
            <p:ph idx="2" type="pic"/>
          </p:nvPr>
        </p:nvSpPr>
        <p:spPr>
          <a:xfrm>
            <a:off x="2389095" y="612775"/>
            <a:ext cx="7313295" cy="4114800"/>
          </a:xfrm>
          <a:prstGeom prst="rect">
            <a:avLst/>
          </a:prstGeom>
          <a:noFill/>
          <a:ln>
            <a:noFill/>
          </a:ln>
        </p:spPr>
      </p:sp>
      <p:sp>
        <p:nvSpPr>
          <p:cNvPr id="83" name="Google Shape;83;p10"/>
          <p:cNvSpPr txBox="1"/>
          <p:nvPr>
            <p:ph idx="1" type="body"/>
          </p:nvPr>
        </p:nvSpPr>
        <p:spPr>
          <a:xfrm>
            <a:off x="2389095" y="5367338"/>
            <a:ext cx="7313295"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609600" y="6356350"/>
            <a:ext cx="2843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0"/>
          <p:cNvSpPr txBox="1"/>
          <p:nvPr>
            <p:ph idx="11" type="ftr"/>
          </p:nvPr>
        </p:nvSpPr>
        <p:spPr>
          <a:xfrm>
            <a:off x="4164012"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0"/>
          <p:cNvSpPr txBox="1"/>
          <p:nvPr>
            <p:ph idx="12" type="sldNum"/>
          </p:nvPr>
        </p:nvSpPr>
        <p:spPr>
          <a:xfrm>
            <a:off x="8736012" y="6356350"/>
            <a:ext cx="2843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7" name="Shape 87"/>
        <p:cNvGrpSpPr/>
        <p:nvPr/>
      </p:nvGrpSpPr>
      <p:grpSpPr>
        <a:xfrm>
          <a:off x="0" y="0"/>
          <a:ext cx="0" cy="0"/>
          <a:chOff x="0" y="0"/>
          <a:chExt cx="0" cy="0"/>
        </a:xfrm>
      </p:grpSpPr>
      <p:sp>
        <p:nvSpPr>
          <p:cNvPr id="88" name="Google Shape;88;p11"/>
          <p:cNvSpPr txBox="1"/>
          <p:nvPr>
            <p:ph type="title"/>
          </p:nvPr>
        </p:nvSpPr>
        <p:spPr>
          <a:xfrm>
            <a:off x="609442" y="273050"/>
            <a:ext cx="4010039"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9" name="Google Shape;89;p11"/>
          <p:cNvSpPr txBox="1"/>
          <p:nvPr>
            <p:ph idx="1" type="body"/>
          </p:nvPr>
        </p:nvSpPr>
        <p:spPr>
          <a:xfrm>
            <a:off x="4765492" y="273051"/>
            <a:ext cx="6813892"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90" name="Google Shape;90;p11"/>
          <p:cNvSpPr txBox="1"/>
          <p:nvPr>
            <p:ph idx="2" type="body"/>
          </p:nvPr>
        </p:nvSpPr>
        <p:spPr>
          <a:xfrm>
            <a:off x="609442" y="1435101"/>
            <a:ext cx="4010039"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1" name="Google Shape;91;p11"/>
          <p:cNvSpPr txBox="1"/>
          <p:nvPr>
            <p:ph idx="10" type="dt"/>
          </p:nvPr>
        </p:nvSpPr>
        <p:spPr>
          <a:xfrm>
            <a:off x="609600" y="6356350"/>
            <a:ext cx="2843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1"/>
          <p:cNvSpPr txBox="1"/>
          <p:nvPr>
            <p:ph idx="11" type="ftr"/>
          </p:nvPr>
        </p:nvSpPr>
        <p:spPr>
          <a:xfrm>
            <a:off x="4164012"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2" type="sldNum"/>
          </p:nvPr>
        </p:nvSpPr>
        <p:spPr>
          <a:xfrm>
            <a:off x="8736012" y="6356350"/>
            <a:ext cx="2843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12"/>
          <p:cNvSpPr txBox="1"/>
          <p:nvPr>
            <p:ph idx="10" type="dt"/>
          </p:nvPr>
        </p:nvSpPr>
        <p:spPr>
          <a:xfrm>
            <a:off x="609600" y="6356350"/>
            <a:ext cx="2843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2"/>
          <p:cNvSpPr txBox="1"/>
          <p:nvPr>
            <p:ph idx="11" type="ftr"/>
          </p:nvPr>
        </p:nvSpPr>
        <p:spPr>
          <a:xfrm>
            <a:off x="4164012"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2"/>
          <p:cNvSpPr txBox="1"/>
          <p:nvPr>
            <p:ph idx="12" type="sldNum"/>
          </p:nvPr>
        </p:nvSpPr>
        <p:spPr>
          <a:xfrm>
            <a:off x="8736012" y="6356350"/>
            <a:ext cx="2843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13"/>
          <p:cNvSpPr txBox="1"/>
          <p:nvPr>
            <p:ph type="title"/>
          </p:nvPr>
        </p:nvSpPr>
        <p:spPr>
          <a:xfrm>
            <a:off x="609600" y="274637"/>
            <a:ext cx="10969625"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 name="Google Shape;100;p13"/>
          <p:cNvSpPr txBox="1"/>
          <p:nvPr>
            <p:ph idx="10" type="dt"/>
          </p:nvPr>
        </p:nvSpPr>
        <p:spPr>
          <a:xfrm>
            <a:off x="609600" y="6356350"/>
            <a:ext cx="2843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3"/>
          <p:cNvSpPr txBox="1"/>
          <p:nvPr>
            <p:ph idx="11" type="ftr"/>
          </p:nvPr>
        </p:nvSpPr>
        <p:spPr>
          <a:xfrm>
            <a:off x="4164012" y="6356350"/>
            <a:ext cx="386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3"/>
          <p:cNvSpPr txBox="1"/>
          <p:nvPr>
            <p:ph idx="12" type="sldNum"/>
          </p:nvPr>
        </p:nvSpPr>
        <p:spPr>
          <a:xfrm>
            <a:off x="8736012" y="6356350"/>
            <a:ext cx="28432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3.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0" Type="http://schemas.openxmlformats.org/officeDocument/2006/relationships/theme" Target="../theme/theme5.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C:\Users\EV REDDY\Desktop\MRUniversity\MRU_Logo_Reverse.png" id="10" name="Google Shape;10;p1"/>
          <p:cNvPicPr preferRelativeResize="0"/>
          <p:nvPr/>
        </p:nvPicPr>
        <p:blipFill rotWithShape="1">
          <a:blip r:embed="rId2">
            <a:alphaModFix/>
          </a:blip>
          <a:srcRect b="0" l="0" r="0" t="0"/>
          <a:stretch/>
        </p:blipFill>
        <p:spPr>
          <a:xfrm>
            <a:off x="10091737" y="228600"/>
            <a:ext cx="1479550" cy="1219200"/>
          </a:xfrm>
          <a:prstGeom prst="rect">
            <a:avLst/>
          </a:prstGeom>
          <a:noFill/>
          <a:ln>
            <a:noFill/>
          </a:ln>
        </p:spPr>
      </p:pic>
      <p:grpSp>
        <p:nvGrpSpPr>
          <p:cNvPr id="11" name="Google Shape;11;p1"/>
          <p:cNvGrpSpPr/>
          <p:nvPr/>
        </p:nvGrpSpPr>
        <p:grpSpPr>
          <a:xfrm>
            <a:off x="0" y="-46037"/>
            <a:ext cx="12188825" cy="46037"/>
            <a:chOff x="-26269" y="-27384"/>
            <a:chExt cx="12245183" cy="95029"/>
          </a:xfrm>
        </p:grpSpPr>
        <p:sp>
          <p:nvSpPr>
            <p:cNvPr id="12" name="Google Shape;12;p1"/>
            <p:cNvSpPr txBox="1"/>
            <p:nvPr/>
          </p:nvSpPr>
          <p:spPr>
            <a:xfrm>
              <a:off x="3887469" y="-27384"/>
              <a:ext cx="4023782" cy="95029"/>
            </a:xfrm>
            <a:prstGeom prst="rect">
              <a:avLst/>
            </a:prstGeom>
            <a:solidFill>
              <a:srgbClr val="FC6A1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
            <p:cNvSpPr txBox="1"/>
            <p:nvPr/>
          </p:nvSpPr>
          <p:spPr>
            <a:xfrm>
              <a:off x="7911251" y="-10999"/>
              <a:ext cx="4307663" cy="78644"/>
            </a:xfrm>
            <a:prstGeom prst="rect">
              <a:avLst/>
            </a:prstGeom>
            <a:solidFill>
              <a:srgbClr val="8064A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
            <p:cNvSpPr txBox="1"/>
            <p:nvPr/>
          </p:nvSpPr>
          <p:spPr>
            <a:xfrm>
              <a:off x="-26269" y="-27384"/>
              <a:ext cx="3907358" cy="95029"/>
            </a:xfrm>
            <a:prstGeom prst="rect">
              <a:avLst/>
            </a:prstGeom>
            <a:solidFill>
              <a:srgbClr val="8064A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5" name="Google Shape;15;p1"/>
          <p:cNvGrpSpPr/>
          <p:nvPr/>
        </p:nvGrpSpPr>
        <p:grpSpPr>
          <a:xfrm>
            <a:off x="-4762" y="6513512"/>
            <a:ext cx="12193587" cy="365125"/>
            <a:chOff x="-4789" y="6513360"/>
            <a:chExt cx="12246002" cy="364600"/>
          </a:xfrm>
        </p:grpSpPr>
        <p:sp>
          <p:nvSpPr>
            <p:cNvPr id="16" name="Google Shape;16;p1"/>
            <p:cNvSpPr/>
            <p:nvPr/>
          </p:nvSpPr>
          <p:spPr>
            <a:xfrm>
              <a:off x="5848563" y="6513360"/>
              <a:ext cx="6392650" cy="36460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500"/>
                <a:buFont typeface="Calibri"/>
                <a:buNone/>
              </a:pPr>
              <a:r>
                <a:rPr b="1" i="0" lang="en-US" sz="1500" u="none" cap="none" strike="noStrike">
                  <a:solidFill>
                    <a:schemeClr val="lt1"/>
                  </a:solidFill>
                  <a:latin typeface="Calibri"/>
                  <a:ea typeface="Calibri"/>
                  <a:cs typeface="Calibri"/>
                  <a:sym typeface="Calibri"/>
                </a:rPr>
                <a:t>Department of CSE- AI&amp;ML , School of Engineering, Malla Reddy University</a:t>
              </a:r>
              <a:endParaRPr b="1" i="0" sz="1500" u="none" cap="none" strike="noStrike">
                <a:solidFill>
                  <a:schemeClr val="lt1"/>
                </a:solidFill>
                <a:latin typeface="Calibri"/>
                <a:ea typeface="Calibri"/>
                <a:cs typeface="Calibri"/>
                <a:sym typeface="Calibri"/>
              </a:endParaRPr>
            </a:p>
          </p:txBody>
        </p:sp>
        <p:sp>
          <p:nvSpPr>
            <p:cNvPr id="17" name="Google Shape;17;p1"/>
            <p:cNvSpPr/>
            <p:nvPr/>
          </p:nvSpPr>
          <p:spPr>
            <a:xfrm>
              <a:off x="-4789" y="6522100"/>
              <a:ext cx="4572033" cy="318980"/>
            </a:xfrm>
            <a:prstGeom prst="round2DiagRect">
              <a:avLst>
                <a:gd fmla="val 16667" name="adj1"/>
                <a:gd fmla="val 0" name="adj2"/>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PYTHON PROGRAMMING &amp; DATA STRUCTURES </a:t>
              </a:r>
              <a:endParaRPr b="0" i="0" sz="1600" u="none" cap="none" strike="noStrike">
                <a:solidFill>
                  <a:srgbClr val="FFFFFF"/>
                </a:solidFill>
                <a:latin typeface="Calibri"/>
                <a:ea typeface="Calibri"/>
                <a:cs typeface="Calibri"/>
                <a:sym typeface="Calibri"/>
              </a:endParaRPr>
            </a:p>
          </p:txBody>
        </p:sp>
        <p:sp>
          <p:nvSpPr>
            <p:cNvPr id="18" name="Google Shape;18;p1"/>
            <p:cNvSpPr/>
            <p:nvPr/>
          </p:nvSpPr>
          <p:spPr>
            <a:xfrm>
              <a:off x="4571890" y="6516600"/>
              <a:ext cx="1285884" cy="342788"/>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UNIT-II</a:t>
              </a:r>
              <a:endParaRPr b="0" i="0" sz="2000" u="none" cap="none" strike="noStrike">
                <a:solidFill>
                  <a:srgbClr val="FFFFFF"/>
                </a:solidFill>
                <a:latin typeface="Calibri"/>
                <a:ea typeface="Calibri"/>
                <a:cs typeface="Calibri"/>
                <a:sym typeface="Calibri"/>
              </a:endParaRPr>
            </a:p>
          </p:txBody>
        </p:sp>
      </p:grpSp>
      <p:sp>
        <p:nvSpPr>
          <p:cNvPr id="19" name="Google Shape;19;p1"/>
          <p:cNvSpPr txBox="1"/>
          <p:nvPr>
            <p:ph type="title"/>
          </p:nvPr>
        </p:nvSpPr>
        <p:spPr>
          <a:xfrm>
            <a:off x="609600" y="274637"/>
            <a:ext cx="10969625"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0" name="Google Shape;20;p1"/>
          <p:cNvSpPr txBox="1"/>
          <p:nvPr>
            <p:ph idx="1" type="body"/>
          </p:nvPr>
        </p:nvSpPr>
        <p:spPr>
          <a:xfrm>
            <a:off x="609600" y="1600200"/>
            <a:ext cx="10969625"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Google Shape;21;p1"/>
          <p:cNvSpPr txBox="1"/>
          <p:nvPr>
            <p:ph idx="10" type="dt"/>
          </p:nvPr>
        </p:nvSpPr>
        <p:spPr>
          <a:xfrm>
            <a:off x="609600" y="6356350"/>
            <a:ext cx="28432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
          <p:cNvSpPr txBox="1"/>
          <p:nvPr>
            <p:ph idx="11" type="ftr"/>
          </p:nvPr>
        </p:nvSpPr>
        <p:spPr>
          <a:xfrm>
            <a:off x="4164012" y="6356350"/>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1"/>
          <p:cNvSpPr txBox="1"/>
          <p:nvPr>
            <p:ph idx="12" type="sldNum"/>
          </p:nvPr>
        </p:nvSpPr>
        <p:spPr>
          <a:xfrm>
            <a:off x="8736012" y="6356350"/>
            <a:ext cx="28432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grpSp>
        <p:nvGrpSpPr>
          <p:cNvPr id="31" name="Google Shape;31;p3"/>
          <p:cNvGrpSpPr/>
          <p:nvPr/>
        </p:nvGrpSpPr>
        <p:grpSpPr>
          <a:xfrm>
            <a:off x="0" y="-46037"/>
            <a:ext cx="12188825" cy="46037"/>
            <a:chOff x="-26269" y="-27384"/>
            <a:chExt cx="12245183" cy="95029"/>
          </a:xfrm>
        </p:grpSpPr>
        <p:sp>
          <p:nvSpPr>
            <p:cNvPr id="32" name="Google Shape;32;p3"/>
            <p:cNvSpPr txBox="1"/>
            <p:nvPr/>
          </p:nvSpPr>
          <p:spPr>
            <a:xfrm>
              <a:off x="3887469" y="-27384"/>
              <a:ext cx="4023782" cy="95029"/>
            </a:xfrm>
            <a:prstGeom prst="rect">
              <a:avLst/>
            </a:prstGeom>
            <a:solidFill>
              <a:srgbClr val="FC6A1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3"/>
            <p:cNvSpPr txBox="1"/>
            <p:nvPr/>
          </p:nvSpPr>
          <p:spPr>
            <a:xfrm>
              <a:off x="7911251" y="-10999"/>
              <a:ext cx="4307663" cy="78644"/>
            </a:xfrm>
            <a:prstGeom prst="rect">
              <a:avLst/>
            </a:prstGeom>
            <a:solidFill>
              <a:srgbClr val="8064A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3"/>
            <p:cNvSpPr txBox="1"/>
            <p:nvPr/>
          </p:nvSpPr>
          <p:spPr>
            <a:xfrm>
              <a:off x="-26269" y="-27384"/>
              <a:ext cx="3907358" cy="95029"/>
            </a:xfrm>
            <a:prstGeom prst="rect">
              <a:avLst/>
            </a:prstGeom>
            <a:solidFill>
              <a:srgbClr val="8064A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35" name="Google Shape;35;p3"/>
          <p:cNvGrpSpPr/>
          <p:nvPr/>
        </p:nvGrpSpPr>
        <p:grpSpPr>
          <a:xfrm>
            <a:off x="-4762" y="6513512"/>
            <a:ext cx="12193587" cy="365125"/>
            <a:chOff x="-4789" y="6513360"/>
            <a:chExt cx="12246002" cy="364600"/>
          </a:xfrm>
        </p:grpSpPr>
        <p:sp>
          <p:nvSpPr>
            <p:cNvPr id="36" name="Google Shape;36;p3"/>
            <p:cNvSpPr/>
            <p:nvPr/>
          </p:nvSpPr>
          <p:spPr>
            <a:xfrm>
              <a:off x="5848563" y="6513360"/>
              <a:ext cx="6392650" cy="36460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500"/>
                <a:buFont typeface="Calibri"/>
                <a:buNone/>
              </a:pPr>
              <a:r>
                <a:rPr b="1" i="0" lang="en-US" sz="1500" u="none" cap="none" strike="noStrike">
                  <a:solidFill>
                    <a:schemeClr val="lt1"/>
                  </a:solidFill>
                  <a:latin typeface="Calibri"/>
                  <a:ea typeface="Calibri"/>
                  <a:cs typeface="Calibri"/>
                  <a:sym typeface="Calibri"/>
                </a:rPr>
                <a:t>Department of CSE- AI&amp;ML , School of Engineering, Malla Reddy University</a:t>
              </a:r>
              <a:endParaRPr b="1" i="0" sz="1500" u="none" cap="none" strike="noStrike">
                <a:solidFill>
                  <a:schemeClr val="lt1"/>
                </a:solidFill>
                <a:latin typeface="Calibri"/>
                <a:ea typeface="Calibri"/>
                <a:cs typeface="Calibri"/>
                <a:sym typeface="Calibri"/>
              </a:endParaRPr>
            </a:p>
          </p:txBody>
        </p:sp>
        <p:sp>
          <p:nvSpPr>
            <p:cNvPr id="37" name="Google Shape;37;p3"/>
            <p:cNvSpPr/>
            <p:nvPr/>
          </p:nvSpPr>
          <p:spPr>
            <a:xfrm>
              <a:off x="-4789" y="6522100"/>
              <a:ext cx="4572033" cy="318980"/>
            </a:xfrm>
            <a:prstGeom prst="round2DiagRect">
              <a:avLst>
                <a:gd fmla="val 16667" name="adj1"/>
                <a:gd fmla="val 0" name="adj2"/>
              </a:avLst>
            </a:prstGeom>
            <a:solidFill>
              <a:schemeClr val="accent6"/>
            </a:solidFill>
            <a:ln cap="flat" cmpd="sng" w="25400">
              <a:solidFill>
                <a:srgbClr val="B46D3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PYTHON PROGRAMMING &amp; DATA STRUCTURES </a:t>
              </a:r>
              <a:endParaRPr b="0" i="0" sz="1600" u="none" cap="none" strike="noStrike">
                <a:solidFill>
                  <a:srgbClr val="FFFFFF"/>
                </a:solidFill>
                <a:latin typeface="Calibri"/>
                <a:ea typeface="Calibri"/>
                <a:cs typeface="Calibri"/>
                <a:sym typeface="Calibri"/>
              </a:endParaRPr>
            </a:p>
          </p:txBody>
        </p:sp>
        <p:sp>
          <p:nvSpPr>
            <p:cNvPr id="38" name="Google Shape;38;p3"/>
            <p:cNvSpPr/>
            <p:nvPr/>
          </p:nvSpPr>
          <p:spPr>
            <a:xfrm>
              <a:off x="4571890" y="6516600"/>
              <a:ext cx="1285884" cy="342788"/>
            </a:xfrm>
            <a:prstGeom prst="rect">
              <a:avLst/>
            </a:prstGeom>
            <a:solidFill>
              <a:srgbClr val="0070C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UNIT-II</a:t>
              </a:r>
              <a:endParaRPr b="0" i="0" sz="2000" u="none" cap="none" strike="noStrike">
                <a:solidFill>
                  <a:srgbClr val="FFFFFF"/>
                </a:solidFill>
                <a:latin typeface="Calibri"/>
                <a:ea typeface="Calibri"/>
                <a:cs typeface="Calibri"/>
                <a:sym typeface="Calibri"/>
              </a:endParaRPr>
            </a:p>
          </p:txBody>
        </p:sp>
      </p:grpSp>
      <p:pic>
        <p:nvPicPr>
          <p:cNvPr descr="C:\Users\EV REDDY\Desktop\MRUniversity\MRU_Logo_Straight.png" id="39" name="Google Shape;39;p3"/>
          <p:cNvPicPr preferRelativeResize="0"/>
          <p:nvPr/>
        </p:nvPicPr>
        <p:blipFill rotWithShape="1">
          <a:blip r:embed="rId1">
            <a:alphaModFix/>
          </a:blip>
          <a:srcRect b="0" l="0" r="0" t="0"/>
          <a:stretch/>
        </p:blipFill>
        <p:spPr>
          <a:xfrm>
            <a:off x="11150600" y="0"/>
            <a:ext cx="1038225" cy="976312"/>
          </a:xfrm>
          <a:prstGeom prst="rect">
            <a:avLst/>
          </a:prstGeom>
          <a:noFill/>
          <a:ln>
            <a:noFill/>
          </a:ln>
        </p:spPr>
      </p:pic>
      <p:sp>
        <p:nvSpPr>
          <p:cNvPr id="40" name="Google Shape;40;p3"/>
          <p:cNvSpPr txBox="1"/>
          <p:nvPr>
            <p:ph type="title"/>
          </p:nvPr>
        </p:nvSpPr>
        <p:spPr>
          <a:xfrm>
            <a:off x="609600" y="274637"/>
            <a:ext cx="10969625"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1" name="Google Shape;41;p3"/>
          <p:cNvSpPr txBox="1"/>
          <p:nvPr>
            <p:ph idx="1" type="body"/>
          </p:nvPr>
        </p:nvSpPr>
        <p:spPr>
          <a:xfrm>
            <a:off x="609600" y="1600200"/>
            <a:ext cx="10969625"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2" name="Google Shape;42;p3"/>
          <p:cNvSpPr txBox="1"/>
          <p:nvPr>
            <p:ph idx="10" type="dt"/>
          </p:nvPr>
        </p:nvSpPr>
        <p:spPr>
          <a:xfrm>
            <a:off x="609600" y="6356350"/>
            <a:ext cx="28432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3"/>
          <p:cNvSpPr txBox="1"/>
          <p:nvPr>
            <p:ph idx="11" type="ftr"/>
          </p:nvPr>
        </p:nvSpPr>
        <p:spPr>
          <a:xfrm>
            <a:off x="4164012" y="6356350"/>
            <a:ext cx="3860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3"/>
          <p:cNvSpPr txBox="1"/>
          <p:nvPr>
            <p:ph idx="12" type="sldNum"/>
          </p:nvPr>
        </p:nvSpPr>
        <p:spPr>
          <a:xfrm>
            <a:off x="8736012" y="6356350"/>
            <a:ext cx="28432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1" name="Shape 51"/>
        <p:cNvGrpSpPr/>
        <p:nvPr/>
      </p:nvGrpSpPr>
      <p:grpSpPr>
        <a:xfrm>
          <a:off x="0" y="0"/>
          <a:ext cx="0" cy="0"/>
          <a:chOff x="0" y="0"/>
          <a:chExt cx="0" cy="0"/>
        </a:xfrm>
      </p:grpSpPr>
      <p:sp>
        <p:nvSpPr>
          <p:cNvPr id="52" name="Google Shape;52;p5"/>
          <p:cNvSpPr txBox="1"/>
          <p:nvPr>
            <p:ph type="title"/>
          </p:nvPr>
        </p:nvSpPr>
        <p:spPr>
          <a:xfrm>
            <a:off x="609600" y="274637"/>
            <a:ext cx="10969625"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3" name="Google Shape;53;p5"/>
          <p:cNvSpPr txBox="1"/>
          <p:nvPr>
            <p:ph idx="1" type="body"/>
          </p:nvPr>
        </p:nvSpPr>
        <p:spPr>
          <a:xfrm>
            <a:off x="609600" y="1600200"/>
            <a:ext cx="10969625"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4" name="Google Shape;54;p5"/>
          <p:cNvSpPr txBox="1"/>
          <p:nvPr>
            <p:ph idx="10" type="dt"/>
          </p:nvPr>
        </p:nvSpPr>
        <p:spPr>
          <a:xfrm>
            <a:off x="609600" y="6356350"/>
            <a:ext cx="28432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5" name="Google Shape;55;p5"/>
          <p:cNvSpPr txBox="1"/>
          <p:nvPr>
            <p:ph idx="11" type="ftr"/>
          </p:nvPr>
        </p:nvSpPr>
        <p:spPr>
          <a:xfrm>
            <a:off x="4164012" y="6356350"/>
            <a:ext cx="3860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Google Shape;56;p5"/>
          <p:cNvSpPr txBox="1"/>
          <p:nvPr>
            <p:ph idx="12" type="sldNum"/>
          </p:nvPr>
        </p:nvSpPr>
        <p:spPr>
          <a:xfrm>
            <a:off x="8736012" y="6356350"/>
            <a:ext cx="28432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7"/>
          <p:cNvSpPr txBox="1"/>
          <p:nvPr>
            <p:ph type="title"/>
          </p:nvPr>
        </p:nvSpPr>
        <p:spPr>
          <a:xfrm>
            <a:off x="609600" y="274637"/>
            <a:ext cx="10969625"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4" name="Google Shape;64;p7"/>
          <p:cNvSpPr txBox="1"/>
          <p:nvPr>
            <p:ph idx="1" type="body"/>
          </p:nvPr>
        </p:nvSpPr>
        <p:spPr>
          <a:xfrm>
            <a:off x="609600" y="1600200"/>
            <a:ext cx="10969625"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Google Shape;65;p7"/>
          <p:cNvSpPr txBox="1"/>
          <p:nvPr>
            <p:ph idx="10" type="dt"/>
          </p:nvPr>
        </p:nvSpPr>
        <p:spPr>
          <a:xfrm>
            <a:off x="609600" y="6356350"/>
            <a:ext cx="28432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7"/>
          <p:cNvSpPr txBox="1"/>
          <p:nvPr>
            <p:ph idx="11" type="ftr"/>
          </p:nvPr>
        </p:nvSpPr>
        <p:spPr>
          <a:xfrm>
            <a:off x="4164012" y="6356350"/>
            <a:ext cx="3860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7" name="Google Shape;67;p7"/>
          <p:cNvSpPr txBox="1"/>
          <p:nvPr>
            <p:ph idx="12" type="sldNum"/>
          </p:nvPr>
        </p:nvSpPr>
        <p:spPr>
          <a:xfrm>
            <a:off x="8736012" y="6356350"/>
            <a:ext cx="284321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nvSpPr>
        <p:spPr>
          <a:xfrm>
            <a:off x="3579812" y="3352800"/>
            <a:ext cx="5513048"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5400"/>
              <a:buFont typeface="Times New Roman"/>
              <a:buNone/>
            </a:pPr>
            <a:r>
              <a:rPr b="0" i="0" lang="en-US" sz="5400" u="none" cap="none" strike="noStrike">
                <a:solidFill>
                  <a:schemeClr val="lt1"/>
                </a:solidFill>
                <a:latin typeface="Times New Roman"/>
                <a:ea typeface="Times New Roman"/>
                <a:cs typeface="Times New Roman"/>
                <a:sym typeface="Times New Roman"/>
              </a:rPr>
              <a:t>Control Statements</a:t>
            </a:r>
            <a:endParaRPr/>
          </a:p>
        </p:txBody>
      </p:sp>
      <p:sp>
        <p:nvSpPr>
          <p:cNvPr id="130" name="Google Shape;130;p17"/>
          <p:cNvSpPr txBox="1"/>
          <p:nvPr/>
        </p:nvSpPr>
        <p:spPr>
          <a:xfrm>
            <a:off x="5332412" y="2057400"/>
            <a:ext cx="2041525"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4400"/>
              <a:buFont typeface="Times New Roman"/>
              <a:buNone/>
            </a:pPr>
            <a:r>
              <a:rPr b="0" i="0" lang="en-US" sz="4400" u="none">
                <a:solidFill>
                  <a:srgbClr val="FFFF00"/>
                </a:solidFill>
                <a:latin typeface="Times New Roman"/>
                <a:ea typeface="Times New Roman"/>
                <a:cs typeface="Times New Roman"/>
                <a:sym typeface="Times New Roman"/>
              </a:rPr>
              <a:t>UNIT-II</a:t>
            </a:r>
            <a:endParaRPr/>
          </a:p>
        </p:txBody>
      </p:sp>
      <p:pic>
        <p:nvPicPr>
          <p:cNvPr descr="2006-10-28_Python_in_60_Minutes" id="131" name="Google Shape;131;p17"/>
          <p:cNvPicPr preferRelativeResize="0"/>
          <p:nvPr/>
        </p:nvPicPr>
        <p:blipFill rotWithShape="1">
          <a:blip r:embed="rId3">
            <a:alphaModFix/>
          </a:blip>
          <a:srcRect b="1449" l="16304" r="19563" t="68115"/>
          <a:stretch/>
        </p:blipFill>
        <p:spPr>
          <a:xfrm>
            <a:off x="227012" y="457200"/>
            <a:ext cx="2198687" cy="7826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303212" y="381000"/>
            <a:ext cx="54102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 if….elif..else Statements</a:t>
            </a:r>
            <a:endParaRPr/>
          </a:p>
        </p:txBody>
      </p:sp>
      <p:sp>
        <p:nvSpPr>
          <p:cNvPr id="230" name="Google Shape;230;p26"/>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231" name="Google Shape;231;p26"/>
          <p:cNvGrpSpPr/>
          <p:nvPr/>
        </p:nvGrpSpPr>
        <p:grpSpPr>
          <a:xfrm>
            <a:off x="684212" y="1066800"/>
            <a:ext cx="4572000" cy="76200"/>
            <a:chOff x="261765" y="700096"/>
            <a:chExt cx="3889600" cy="98406"/>
          </a:xfrm>
        </p:grpSpPr>
        <p:cxnSp>
          <p:nvCxnSpPr>
            <p:cNvPr id="232" name="Google Shape;232;p26"/>
            <p:cNvCxnSpPr/>
            <p:nvPr/>
          </p:nvCxnSpPr>
          <p:spPr>
            <a:xfrm>
              <a:off x="307684" y="749299"/>
              <a:ext cx="3843681"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233" name="Google Shape;233;p26"/>
            <p:cNvSpPr/>
            <p:nvPr/>
          </p:nvSpPr>
          <p:spPr>
            <a:xfrm>
              <a:off x="261765" y="700096"/>
              <a:ext cx="76981"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34" name="Google Shape;234;p26"/>
          <p:cNvSpPr/>
          <p:nvPr/>
        </p:nvSpPr>
        <p:spPr>
          <a:xfrm>
            <a:off x="227012" y="1219200"/>
            <a:ext cx="117348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5" name="Google Shape;235;p26"/>
          <p:cNvSpPr txBox="1"/>
          <p:nvPr/>
        </p:nvSpPr>
        <p:spPr>
          <a:xfrm>
            <a:off x="303212" y="1295400"/>
            <a:ext cx="5410200" cy="5016500"/>
          </a:xfrm>
          <a:prstGeom prst="rect">
            <a:avLst/>
          </a:prstGeom>
          <a:solidFill>
            <a:srgbClr val="E46C0A"/>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000"/>
              <a:buFont typeface="Cambria"/>
              <a:buNone/>
            </a:pPr>
            <a:r>
              <a:rPr b="0" i="0" lang="en-US" sz="2000" u="none">
                <a:solidFill>
                  <a:srgbClr val="FFFFFF"/>
                </a:solidFill>
                <a:latin typeface="Cambria"/>
                <a:ea typeface="Cambria"/>
                <a:cs typeface="Cambria"/>
                <a:sym typeface="Cambria"/>
              </a:rPr>
              <a:t>A python program to know if a given number is zero, positive or negative.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rgbClr val="FFFFFF"/>
              </a:buClr>
              <a:buSzPts val="2000"/>
              <a:buFont typeface="Cambria"/>
              <a:buNone/>
            </a:pPr>
            <a:r>
              <a:rPr b="0" i="0" lang="en-US" sz="2000" u="none">
                <a:solidFill>
                  <a:srgbClr val="FFFFFF"/>
                </a:solidFill>
                <a:latin typeface="Cambria"/>
                <a:ea typeface="Cambria"/>
                <a:cs typeface="Cambria"/>
                <a:sym typeface="Cambria"/>
              </a:rPr>
              <a:t>#to know if a given number is zero or +ve or -ve</a:t>
            </a:r>
            <a:endParaRPr/>
          </a:p>
          <a:p>
            <a:pPr indent="0" lvl="0" marL="0" marR="0" rtl="0" algn="l">
              <a:lnSpc>
                <a:spcPct val="100000"/>
              </a:lnSpc>
              <a:spcBef>
                <a:spcPts val="0"/>
              </a:spcBef>
              <a:spcAft>
                <a:spcPts val="0"/>
              </a:spcAft>
              <a:buClr>
                <a:srgbClr val="FFFFFF"/>
              </a:buClr>
              <a:buSzPts val="2000"/>
              <a:buFont typeface="Cambria"/>
              <a:buNone/>
            </a:pPr>
            <a:r>
              <a:rPr b="0" i="0" lang="en-US" sz="2000" u="none">
                <a:solidFill>
                  <a:srgbClr val="FFFFFF"/>
                </a:solidFill>
                <a:latin typeface="Cambria"/>
                <a:ea typeface="Cambria"/>
                <a:cs typeface="Cambria"/>
                <a:sym typeface="Cambria"/>
              </a:rPr>
              <a:t>num = -5</a:t>
            </a:r>
            <a:endParaRPr/>
          </a:p>
          <a:p>
            <a:pPr indent="0" lvl="0" marL="0" marR="0" rtl="0" algn="l">
              <a:lnSpc>
                <a:spcPct val="100000"/>
              </a:lnSpc>
              <a:spcBef>
                <a:spcPts val="0"/>
              </a:spcBef>
              <a:spcAft>
                <a:spcPts val="0"/>
              </a:spcAft>
              <a:buClr>
                <a:srgbClr val="FFFFFF"/>
              </a:buClr>
              <a:buSzPts val="2000"/>
              <a:buFont typeface="Cambria"/>
              <a:buNone/>
            </a:pPr>
            <a:r>
              <a:rPr b="0" i="0" lang="en-US" sz="2000" u="none">
                <a:solidFill>
                  <a:srgbClr val="FFFFFF"/>
                </a:solidFill>
                <a:latin typeface="Cambria"/>
                <a:ea typeface="Cambria"/>
                <a:cs typeface="Cambria"/>
                <a:sym typeface="Cambria"/>
              </a:rPr>
              <a:t>if num==0:</a:t>
            </a:r>
            <a:endParaRPr/>
          </a:p>
          <a:p>
            <a:pPr indent="0" lvl="0" marL="0" marR="0" rtl="0" algn="l">
              <a:lnSpc>
                <a:spcPct val="100000"/>
              </a:lnSpc>
              <a:spcBef>
                <a:spcPts val="0"/>
              </a:spcBef>
              <a:spcAft>
                <a:spcPts val="0"/>
              </a:spcAft>
              <a:buClr>
                <a:srgbClr val="FFFFFF"/>
              </a:buClr>
              <a:buSzPts val="2000"/>
              <a:buFont typeface="Cambria"/>
              <a:buNone/>
            </a:pPr>
            <a:r>
              <a:rPr b="0" i="0" lang="en-US" sz="2000" u="none">
                <a:solidFill>
                  <a:srgbClr val="FFFFFF"/>
                </a:solidFill>
                <a:latin typeface="Cambria"/>
                <a:ea typeface="Cambria"/>
                <a:cs typeface="Cambria"/>
                <a:sym typeface="Cambria"/>
              </a:rPr>
              <a:t>	print(num,"is zero")</a:t>
            </a:r>
            <a:endParaRPr/>
          </a:p>
          <a:p>
            <a:pPr indent="0" lvl="0" marL="0" marR="0" rtl="0" algn="l">
              <a:lnSpc>
                <a:spcPct val="100000"/>
              </a:lnSpc>
              <a:spcBef>
                <a:spcPts val="0"/>
              </a:spcBef>
              <a:spcAft>
                <a:spcPts val="0"/>
              </a:spcAft>
              <a:buClr>
                <a:srgbClr val="FFFFFF"/>
              </a:buClr>
              <a:buSzPts val="2000"/>
              <a:buFont typeface="Cambria"/>
              <a:buNone/>
            </a:pPr>
            <a:r>
              <a:rPr b="0" i="0" lang="en-US" sz="2000" u="none">
                <a:solidFill>
                  <a:srgbClr val="FFFFFF"/>
                </a:solidFill>
                <a:latin typeface="Cambria"/>
                <a:ea typeface="Cambria"/>
                <a:cs typeface="Cambria"/>
                <a:sym typeface="Cambria"/>
              </a:rPr>
              <a:t>elif num&gt;0:</a:t>
            </a:r>
            <a:endParaRPr/>
          </a:p>
          <a:p>
            <a:pPr indent="0" lvl="0" marL="0" marR="0" rtl="0" algn="l">
              <a:lnSpc>
                <a:spcPct val="100000"/>
              </a:lnSpc>
              <a:spcBef>
                <a:spcPts val="0"/>
              </a:spcBef>
              <a:spcAft>
                <a:spcPts val="0"/>
              </a:spcAft>
              <a:buClr>
                <a:srgbClr val="FFFFFF"/>
              </a:buClr>
              <a:buSzPts val="2000"/>
              <a:buFont typeface="Cambria"/>
              <a:buNone/>
            </a:pPr>
            <a:r>
              <a:rPr b="0" i="0" lang="en-US" sz="2000" u="none">
                <a:solidFill>
                  <a:srgbClr val="FFFFFF"/>
                </a:solidFill>
                <a:latin typeface="Cambria"/>
                <a:ea typeface="Cambria"/>
                <a:cs typeface="Cambria"/>
                <a:sym typeface="Cambria"/>
              </a:rPr>
              <a:t>	print(num,"is positive")</a:t>
            </a:r>
            <a:endParaRPr/>
          </a:p>
          <a:p>
            <a:pPr indent="0" lvl="0" marL="0" marR="0" rtl="0" algn="l">
              <a:lnSpc>
                <a:spcPct val="100000"/>
              </a:lnSpc>
              <a:spcBef>
                <a:spcPts val="0"/>
              </a:spcBef>
              <a:spcAft>
                <a:spcPts val="0"/>
              </a:spcAft>
              <a:buClr>
                <a:srgbClr val="FFFFFF"/>
              </a:buClr>
              <a:buSzPts val="2000"/>
              <a:buFont typeface="Cambria"/>
              <a:buNone/>
            </a:pPr>
            <a:r>
              <a:rPr b="0" i="0" lang="en-US" sz="2000" u="none">
                <a:solidFill>
                  <a:srgbClr val="FFFFFF"/>
                </a:solidFill>
                <a:latin typeface="Cambria"/>
                <a:ea typeface="Cambria"/>
                <a:cs typeface="Cambria"/>
                <a:sym typeface="Cambria"/>
              </a:rPr>
              <a:t>else:</a:t>
            </a:r>
            <a:endParaRPr/>
          </a:p>
          <a:p>
            <a:pPr indent="0" lvl="0" marL="0" marR="0" rtl="0" algn="l">
              <a:lnSpc>
                <a:spcPct val="100000"/>
              </a:lnSpc>
              <a:spcBef>
                <a:spcPts val="0"/>
              </a:spcBef>
              <a:spcAft>
                <a:spcPts val="0"/>
              </a:spcAft>
              <a:buClr>
                <a:srgbClr val="FFFFFF"/>
              </a:buClr>
              <a:buSzPts val="2000"/>
              <a:buFont typeface="Cambria"/>
              <a:buNone/>
            </a:pPr>
            <a:r>
              <a:rPr b="0" i="0" lang="en-US" sz="2000" u="none">
                <a:solidFill>
                  <a:srgbClr val="FFFFFF"/>
                </a:solidFill>
                <a:latin typeface="Cambria"/>
                <a:ea typeface="Cambria"/>
                <a:cs typeface="Cambria"/>
                <a:sym typeface="Cambria"/>
              </a:rPr>
              <a:t>	print(num,"is negative“)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236" name="Google Shape;236;p26"/>
          <p:cNvSpPr txBox="1"/>
          <p:nvPr/>
        </p:nvSpPr>
        <p:spPr>
          <a:xfrm>
            <a:off x="5789612" y="1295400"/>
            <a:ext cx="5791200" cy="5078412"/>
          </a:xfrm>
          <a:prstGeom prst="rect">
            <a:avLst/>
          </a:prstGeom>
          <a:solidFill>
            <a:srgbClr val="00B050"/>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A program to accept a numeric digit from keyboard and display week day</a:t>
            </a:r>
            <a:endParaRPr/>
          </a:p>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 to display a numeric digit in words</a:t>
            </a:r>
            <a:endParaRPr/>
          </a:p>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x = int(input('enter a digit: '))</a:t>
            </a:r>
            <a:endParaRPr/>
          </a:p>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if x==0:</a:t>
            </a:r>
            <a:endParaRPr/>
          </a:p>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	print(“Sunday")</a:t>
            </a:r>
            <a:endParaRPr/>
          </a:p>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elif x==1:</a:t>
            </a:r>
            <a:endParaRPr/>
          </a:p>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	print(“Monday")</a:t>
            </a:r>
            <a:endParaRPr/>
          </a:p>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elif x==2:</a:t>
            </a:r>
            <a:endParaRPr/>
          </a:p>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	print(“Tuesday")</a:t>
            </a:r>
            <a:endParaRPr/>
          </a:p>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elif x==3:</a:t>
            </a:r>
            <a:endParaRPr/>
          </a:p>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	print(“Wednesday")</a:t>
            </a:r>
            <a:endParaRPr/>
          </a:p>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elif x==4:</a:t>
            </a:r>
            <a:endParaRPr/>
          </a:p>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	print(“Thursday")</a:t>
            </a:r>
            <a:endParaRPr/>
          </a:p>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elif x==5:</a:t>
            </a:r>
            <a:endParaRPr/>
          </a:p>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	print(“Friday")</a:t>
            </a:r>
            <a:endParaRPr/>
          </a:p>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elif x==6:</a:t>
            </a:r>
            <a:endParaRPr/>
          </a:p>
          <a:p>
            <a:pPr indent="0" lvl="0" marL="0" marR="0" rtl="0" algn="l">
              <a:lnSpc>
                <a:spcPct val="100000"/>
              </a:lnSpc>
              <a:spcBef>
                <a:spcPts val="0"/>
              </a:spcBef>
              <a:spcAft>
                <a:spcPts val="0"/>
              </a:spcAft>
              <a:buClr>
                <a:srgbClr val="FFFFFF"/>
              </a:buClr>
              <a:buSzPts val="1800"/>
              <a:buFont typeface="Cambria"/>
              <a:buNone/>
            </a:pPr>
            <a:r>
              <a:rPr b="0" i="0" lang="en-US" sz="1800" u="none">
                <a:solidFill>
                  <a:srgbClr val="FFFFFF"/>
                </a:solidFill>
                <a:latin typeface="Cambria"/>
                <a:ea typeface="Cambria"/>
                <a:cs typeface="Cambria"/>
                <a:sym typeface="Cambria"/>
              </a:rPr>
              <a:t>	print(“Saturday")  #else is not compulsory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303212" y="381000"/>
            <a:ext cx="6781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 Nested if… elif …else Statements</a:t>
            </a:r>
            <a:endParaRPr/>
          </a:p>
        </p:txBody>
      </p:sp>
      <p:sp>
        <p:nvSpPr>
          <p:cNvPr id="242" name="Google Shape;242;p27"/>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243" name="Google Shape;243;p27"/>
          <p:cNvGrpSpPr/>
          <p:nvPr/>
        </p:nvGrpSpPr>
        <p:grpSpPr>
          <a:xfrm>
            <a:off x="684212" y="1066800"/>
            <a:ext cx="6096000" cy="76200"/>
            <a:chOff x="261765" y="700096"/>
            <a:chExt cx="3889600" cy="98406"/>
          </a:xfrm>
        </p:grpSpPr>
        <p:cxnSp>
          <p:nvCxnSpPr>
            <p:cNvPr id="244" name="Google Shape;244;p27"/>
            <p:cNvCxnSpPr/>
            <p:nvPr/>
          </p:nvCxnSpPr>
          <p:spPr>
            <a:xfrm>
              <a:off x="307346" y="749299"/>
              <a:ext cx="3844019"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245" name="Google Shape;245;p27"/>
            <p:cNvSpPr/>
            <p:nvPr/>
          </p:nvSpPr>
          <p:spPr>
            <a:xfrm>
              <a:off x="261765" y="700096"/>
              <a:ext cx="76982"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46" name="Google Shape;246;p27"/>
          <p:cNvSpPr/>
          <p:nvPr/>
        </p:nvSpPr>
        <p:spPr>
          <a:xfrm>
            <a:off x="227012" y="1219200"/>
            <a:ext cx="11734800" cy="5181600"/>
          </a:xfrm>
          <a:prstGeom prst="roundRect">
            <a:avLst>
              <a:gd fmla="val 1288" name="adj"/>
            </a:avLst>
          </a:prstGeom>
          <a:solidFill>
            <a:srgbClr val="D7E4BD"/>
          </a:solid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7" name="Google Shape;247;p27"/>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pic>
        <p:nvPicPr>
          <p:cNvPr id="248" name="Google Shape;248;p27"/>
          <p:cNvPicPr preferRelativeResize="0"/>
          <p:nvPr/>
        </p:nvPicPr>
        <p:blipFill rotWithShape="1">
          <a:blip r:embed="rId3">
            <a:alphaModFix/>
          </a:blip>
          <a:srcRect b="18518" l="23295" r="40262" t="26156"/>
          <a:stretch/>
        </p:blipFill>
        <p:spPr>
          <a:xfrm>
            <a:off x="2817812" y="1371600"/>
            <a:ext cx="5334000" cy="4997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303212" y="381000"/>
            <a:ext cx="3962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 Loop Statements</a:t>
            </a:r>
            <a:endParaRPr/>
          </a:p>
        </p:txBody>
      </p:sp>
      <p:sp>
        <p:nvSpPr>
          <p:cNvPr id="254" name="Google Shape;254;p28"/>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255" name="Google Shape;255;p28"/>
          <p:cNvGrpSpPr/>
          <p:nvPr/>
        </p:nvGrpSpPr>
        <p:grpSpPr>
          <a:xfrm flipH="1" rot="10800000">
            <a:off x="379412" y="914400"/>
            <a:ext cx="3352800" cy="152400"/>
            <a:chOff x="261765" y="700096"/>
            <a:chExt cx="3889600" cy="98406"/>
          </a:xfrm>
        </p:grpSpPr>
        <p:cxnSp>
          <p:nvCxnSpPr>
            <p:cNvPr id="256" name="Google Shape;256;p28"/>
            <p:cNvCxnSpPr/>
            <p:nvPr/>
          </p:nvCxnSpPr>
          <p:spPr>
            <a:xfrm>
              <a:off x="307806" y="749299"/>
              <a:ext cx="3843559"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257" name="Google Shape;257;p28"/>
            <p:cNvSpPr/>
            <p:nvPr/>
          </p:nvSpPr>
          <p:spPr>
            <a:xfrm>
              <a:off x="261765" y="700096"/>
              <a:ext cx="77350"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58" name="Google Shape;258;p28"/>
          <p:cNvSpPr/>
          <p:nvPr/>
        </p:nvSpPr>
        <p:spPr>
          <a:xfrm>
            <a:off x="227012" y="1219200"/>
            <a:ext cx="11734800" cy="5181600"/>
          </a:xfrm>
          <a:prstGeom prst="roundRect">
            <a:avLst>
              <a:gd fmla="val 1288" name="adj"/>
            </a:avLst>
          </a:prstGeom>
          <a:solidFill>
            <a:srgbClr val="D7E4BD"/>
          </a:solid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9" name="Google Shape;259;p28"/>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260" name="Google Shape;260;p28"/>
          <p:cNvSpPr txBox="1"/>
          <p:nvPr/>
        </p:nvSpPr>
        <p:spPr>
          <a:xfrm>
            <a:off x="303212" y="1219200"/>
            <a:ext cx="7924800" cy="5078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A loop statement allows us to execute a statement or </a:t>
            </a:r>
            <a:r>
              <a:rPr b="1" i="0" lang="en-US" sz="1800" u="none">
                <a:solidFill>
                  <a:srgbClr val="7030A0"/>
                </a:solidFill>
                <a:latin typeface="Cambria"/>
                <a:ea typeface="Cambria"/>
                <a:cs typeface="Cambria"/>
                <a:sym typeface="Cambria"/>
              </a:rPr>
              <a:t>group of statements multiple times.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The following diagram illustrates a loop statement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following types of loops to handle looping requirements.</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1 </a:t>
            </a:r>
            <a:r>
              <a:rPr b="0" i="0" lang="en-US" sz="1800" u="none">
                <a:solidFill>
                  <a:srgbClr val="FF0000"/>
                </a:solidFill>
                <a:latin typeface="Cambria"/>
                <a:ea typeface="Cambria"/>
                <a:cs typeface="Cambria"/>
                <a:sym typeface="Cambria"/>
              </a:rPr>
              <a:t>while loop </a:t>
            </a:r>
            <a:r>
              <a:rPr b="0" i="0" lang="en-US" sz="1800" u="none">
                <a:solidFill>
                  <a:schemeClr val="dk1"/>
                </a:solidFill>
                <a:latin typeface="Cambria"/>
                <a:ea typeface="Cambria"/>
                <a:cs typeface="Cambria"/>
                <a:sym typeface="Cambria"/>
              </a:rPr>
              <a:t>: Repeats a statement or group of statements while a given </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condition is TRUE. It tests the condition before executing the loop </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body.</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2 </a:t>
            </a:r>
            <a:r>
              <a:rPr b="0" i="0" lang="en-US" sz="1800" u="none">
                <a:solidFill>
                  <a:srgbClr val="FF0000"/>
                </a:solidFill>
                <a:latin typeface="Cambria"/>
                <a:ea typeface="Cambria"/>
                <a:cs typeface="Cambria"/>
                <a:sym typeface="Cambria"/>
              </a:rPr>
              <a:t>for loop     </a:t>
            </a:r>
            <a:r>
              <a:rPr b="0" i="0" lang="en-US" sz="1800" u="none">
                <a:solidFill>
                  <a:schemeClr val="dk1"/>
                </a:solidFill>
                <a:latin typeface="Cambria"/>
                <a:ea typeface="Cambria"/>
                <a:cs typeface="Cambria"/>
                <a:sym typeface="Cambria"/>
              </a:rPr>
              <a:t>: Executes a sequence of statements multiple times and abbreviates </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the code that manages the loop variable.</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3 </a:t>
            </a:r>
            <a:r>
              <a:rPr b="0" i="0" lang="en-US" sz="1800" u="none">
                <a:solidFill>
                  <a:srgbClr val="FF0000"/>
                </a:solidFill>
                <a:latin typeface="Cambria"/>
                <a:ea typeface="Cambria"/>
                <a:cs typeface="Cambria"/>
                <a:sym typeface="Cambria"/>
              </a:rPr>
              <a:t>nested loops</a:t>
            </a:r>
            <a:r>
              <a:rPr b="0" i="0" lang="en-US" sz="1800" u="none">
                <a:solidFill>
                  <a:schemeClr val="dk1"/>
                </a:solidFill>
                <a:latin typeface="Cambria"/>
                <a:ea typeface="Cambria"/>
                <a:cs typeface="Cambria"/>
                <a:sym typeface="Cambria"/>
              </a:rPr>
              <a:t>: You can use one or more loop inside any another while or for </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loop.</a:t>
            </a:r>
            <a:endParaRPr/>
          </a:p>
          <a:p>
            <a:pPr indent="0" lvl="0" marL="0" marR="0" rtl="0" algn="l">
              <a:lnSpc>
                <a:spcPct val="100000"/>
              </a:lnSpc>
              <a:spcBef>
                <a:spcPts val="0"/>
              </a:spcBef>
              <a:spcAft>
                <a:spcPts val="0"/>
              </a:spcAft>
              <a:buNone/>
            </a:pPr>
            <a:r>
              <a:t/>
            </a:r>
            <a:endParaRPr b="0" i="0" sz="1800" u="none">
              <a:solidFill>
                <a:schemeClr val="dk1"/>
              </a:solidFill>
              <a:latin typeface="Cambria"/>
              <a:ea typeface="Cambria"/>
              <a:cs typeface="Cambria"/>
              <a:sym typeface="Cambria"/>
            </a:endParaRPr>
          </a:p>
        </p:txBody>
      </p:sp>
      <p:pic>
        <p:nvPicPr>
          <p:cNvPr descr="Loop Architecture" id="261" name="Google Shape;261;p28"/>
          <p:cNvPicPr preferRelativeResize="0"/>
          <p:nvPr/>
        </p:nvPicPr>
        <p:blipFill rotWithShape="1">
          <a:blip r:embed="rId3">
            <a:alphaModFix/>
          </a:blip>
          <a:srcRect b="0" l="0" r="0" t="0"/>
          <a:stretch/>
        </p:blipFill>
        <p:spPr>
          <a:xfrm>
            <a:off x="8228012" y="1828800"/>
            <a:ext cx="3594100" cy="411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 While Loop Statements</a:t>
            </a:r>
            <a:endParaRPr/>
          </a:p>
        </p:txBody>
      </p:sp>
      <p:sp>
        <p:nvSpPr>
          <p:cNvPr id="267" name="Google Shape;267;p29"/>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268" name="Google Shape;268;p29"/>
          <p:cNvGrpSpPr/>
          <p:nvPr/>
        </p:nvGrpSpPr>
        <p:grpSpPr>
          <a:xfrm flipH="1" rot="10800000">
            <a:off x="379412" y="914400"/>
            <a:ext cx="4495800" cy="228600"/>
            <a:chOff x="261765" y="700096"/>
            <a:chExt cx="3889600" cy="98406"/>
          </a:xfrm>
        </p:grpSpPr>
        <p:cxnSp>
          <p:nvCxnSpPr>
            <p:cNvPr id="269" name="Google Shape;269;p29"/>
            <p:cNvCxnSpPr/>
            <p:nvPr/>
          </p:nvCxnSpPr>
          <p:spPr>
            <a:xfrm>
              <a:off x="307088" y="749299"/>
              <a:ext cx="3844277"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270" name="Google Shape;270;p29"/>
            <p:cNvSpPr/>
            <p:nvPr/>
          </p:nvSpPr>
          <p:spPr>
            <a:xfrm>
              <a:off x="261765" y="700096"/>
              <a:ext cx="76913"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71" name="Google Shape;271;p29"/>
          <p:cNvSpPr/>
          <p:nvPr/>
        </p:nvSpPr>
        <p:spPr>
          <a:xfrm>
            <a:off x="227012" y="1219200"/>
            <a:ext cx="117348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2" name="Google Shape;272;p29"/>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273" name="Google Shape;273;p29"/>
          <p:cNvSpPr txBox="1"/>
          <p:nvPr/>
        </p:nvSpPr>
        <p:spPr>
          <a:xfrm>
            <a:off x="303212" y="1219200"/>
            <a:ext cx="11430000" cy="4524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mbria"/>
              <a:buNone/>
            </a:pPr>
            <a:r>
              <a:rPr b="1" i="0" lang="en-US" sz="1800" u="none">
                <a:solidFill>
                  <a:schemeClr val="dk1"/>
                </a:solidFill>
                <a:latin typeface="Cambria"/>
                <a:ea typeface="Cambria"/>
                <a:cs typeface="Cambria"/>
                <a:sym typeface="Cambria"/>
              </a:rPr>
              <a:t>while loop</a:t>
            </a:r>
            <a:r>
              <a:rPr b="0" i="0" lang="en-US" sz="1800" u="none">
                <a:solidFill>
                  <a:schemeClr val="dk1"/>
                </a:solidFill>
                <a:latin typeface="Cambria"/>
                <a:ea typeface="Cambria"/>
                <a:cs typeface="Cambria"/>
                <a:sym typeface="Cambria"/>
              </a:rPr>
              <a:t>: Executes a group of statements as long as a condition is True.</a:t>
            </a:r>
            <a:endParaRPr/>
          </a:p>
          <a:p>
            <a:pPr indent="0" lvl="1" marL="45720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good for </a:t>
            </a:r>
            <a:r>
              <a:rPr b="0" i="1" lang="en-US" sz="1800" u="none" cap="none" strike="noStrike">
                <a:solidFill>
                  <a:schemeClr val="dk1"/>
                </a:solidFill>
                <a:latin typeface="Cambria"/>
                <a:ea typeface="Cambria"/>
                <a:cs typeface="Cambria"/>
                <a:sym typeface="Cambria"/>
              </a:rPr>
              <a:t>indefinite loops </a:t>
            </a:r>
            <a:r>
              <a:rPr b="0" i="0" lang="en-US" sz="1800" u="none" cap="none" strike="noStrike">
                <a:solidFill>
                  <a:schemeClr val="dk1"/>
                </a:solidFill>
                <a:latin typeface="Cambria"/>
                <a:ea typeface="Cambria"/>
                <a:cs typeface="Cambria"/>
                <a:sym typeface="Cambria"/>
              </a:rPr>
              <a:t>(repeat an unknown number of times)</a:t>
            </a:r>
            <a:endParaRPr b="0" i="1" sz="18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Syntax:</a:t>
            </a:r>
            <a:endParaRPr/>
          </a:p>
          <a:p>
            <a:pPr indent="0" lvl="1" marL="45720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while </a:t>
            </a:r>
            <a:r>
              <a:rPr b="1" i="1" lang="en-US" sz="1800" u="none" cap="none" strike="noStrike">
                <a:solidFill>
                  <a:schemeClr val="dk1"/>
                </a:solidFill>
                <a:latin typeface="Cambria"/>
                <a:ea typeface="Cambria"/>
                <a:cs typeface="Cambria"/>
                <a:sym typeface="Cambria"/>
              </a:rPr>
              <a:t>condition</a:t>
            </a:r>
            <a:r>
              <a:rPr b="0" i="0" lang="en-US" sz="1800" u="none" cap="none" strike="noStrike">
                <a:solidFill>
                  <a:schemeClr val="dk1"/>
                </a:solidFill>
                <a:latin typeface="Cambria"/>
                <a:ea typeface="Cambria"/>
                <a:cs typeface="Cambria"/>
                <a:sym typeface="Cambria"/>
              </a:rPr>
              <a:t>:</a:t>
            </a:r>
            <a:endParaRPr/>
          </a:p>
          <a:p>
            <a:pPr indent="0" lvl="1" marL="45720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a:t>
            </a:r>
            <a:r>
              <a:rPr b="1" i="1" lang="en-US" sz="1800" u="none" cap="none" strike="noStrike">
                <a:solidFill>
                  <a:schemeClr val="dk1"/>
                </a:solidFill>
                <a:latin typeface="Cambria"/>
                <a:ea typeface="Cambria"/>
                <a:cs typeface="Cambria"/>
                <a:sym typeface="Cambria"/>
              </a:rPr>
              <a:t>statements</a:t>
            </a:r>
            <a:endParaRPr/>
          </a:p>
          <a:p>
            <a:pPr indent="0" lvl="1" marL="45720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Example:</a:t>
            </a:r>
            <a:endParaRPr/>
          </a:p>
          <a:p>
            <a:pPr indent="0" lvl="1" marL="45720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number = 1</a:t>
            </a:r>
            <a:endParaRPr/>
          </a:p>
          <a:p>
            <a:pPr indent="0" lvl="1" marL="457200" marR="0" rtl="0" algn="l">
              <a:lnSpc>
                <a:spcPct val="100000"/>
              </a:lnSpc>
              <a:spcBef>
                <a:spcPts val="0"/>
              </a:spcBef>
              <a:spcAft>
                <a:spcPts val="0"/>
              </a:spcAft>
              <a:buClr>
                <a:schemeClr val="dk1"/>
              </a:buClr>
              <a:buSzPts val="1800"/>
              <a:buFont typeface="Cambria"/>
              <a:buNone/>
            </a:pPr>
            <a:r>
              <a:rPr b="1" i="0" lang="en-US" sz="1800" u="none" cap="none" strike="noStrike">
                <a:solidFill>
                  <a:schemeClr val="dk1"/>
                </a:solidFill>
                <a:latin typeface="Cambria"/>
                <a:ea typeface="Cambria"/>
                <a:cs typeface="Cambria"/>
                <a:sym typeface="Cambria"/>
              </a:rPr>
              <a:t>	while number &lt; 200:</a:t>
            </a:r>
            <a:endParaRPr/>
          </a:p>
          <a:p>
            <a:pPr indent="0" lvl="1" marL="45720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print (number)</a:t>
            </a:r>
            <a:endParaRPr/>
          </a:p>
          <a:p>
            <a:pPr indent="0" lvl="1" marL="45720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number = number * 2</a:t>
            </a:r>
            <a:endParaRPr/>
          </a:p>
          <a:p>
            <a:pPr indent="0" lvl="1" marL="45720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Cambria"/>
              <a:ea typeface="Cambria"/>
              <a:cs typeface="Cambria"/>
              <a:sym typeface="Cambria"/>
            </a:endParaRPr>
          </a:p>
          <a:p>
            <a:pPr indent="0" lvl="1" marL="45720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Output:</a:t>
            </a:r>
            <a:endParaRPr/>
          </a:p>
          <a:p>
            <a:pPr indent="0" lvl="1" marL="457200" marR="0" rtl="0" algn="l">
              <a:lnSpc>
                <a:spcPct val="10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1 2 4 8 16 32 64 128</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mbria"/>
              <a:ea typeface="Cambria"/>
              <a:cs typeface="Cambria"/>
              <a:sym typeface="Cambria"/>
            </a:endParaRPr>
          </a:p>
        </p:txBody>
      </p:sp>
      <p:sp>
        <p:nvSpPr>
          <p:cNvPr id="274" name="Google Shape;274;p29"/>
          <p:cNvSpPr txBox="1"/>
          <p:nvPr/>
        </p:nvSpPr>
        <p:spPr>
          <a:xfrm>
            <a:off x="6018212" y="2209800"/>
            <a:ext cx="5715000" cy="3694112"/>
          </a:xfrm>
          <a:prstGeom prst="rect">
            <a:avLst/>
          </a:prstGeom>
          <a:solidFill>
            <a:srgbClr val="92D05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mbria"/>
              <a:buNone/>
            </a:pPr>
            <a:r>
              <a:rPr b="1" i="0" lang="en-US" sz="1800" u="none">
                <a:solidFill>
                  <a:srgbClr val="FFFFFF"/>
                </a:solidFill>
                <a:latin typeface="Cambria"/>
                <a:ea typeface="Cambria"/>
                <a:cs typeface="Cambria"/>
                <a:sym typeface="Cambria"/>
              </a:rPr>
              <a:t>A python program to display numbers from 1 to 10 using while loop.</a:t>
            </a:r>
            <a:endParaRPr/>
          </a:p>
          <a:p>
            <a:pPr indent="0" lvl="0" marL="0" marR="0" rtl="0" algn="l">
              <a:lnSpc>
                <a:spcPct val="100000"/>
              </a:lnSpc>
              <a:spcBef>
                <a:spcPts val="0"/>
              </a:spcBef>
              <a:spcAft>
                <a:spcPts val="0"/>
              </a:spcAft>
              <a:buClr>
                <a:srgbClr val="FFFFFF"/>
              </a:buClr>
              <a:buSzPts val="1800"/>
              <a:buFont typeface="Cambria"/>
              <a:buNone/>
            </a:pPr>
            <a:r>
              <a:rPr b="1" i="0" lang="en-US" sz="1800" u="none">
                <a:solidFill>
                  <a:srgbClr val="FFFFFF"/>
                </a:solidFill>
                <a:latin typeface="Cambria"/>
                <a:ea typeface="Cambria"/>
                <a:cs typeface="Cambria"/>
                <a:sym typeface="Cambria"/>
              </a:rPr>
              <a:t>	</a:t>
            </a:r>
            <a:endParaRPr/>
          </a:p>
          <a:p>
            <a:pPr indent="0" lvl="0" marL="0" marR="0" rtl="0" algn="l">
              <a:lnSpc>
                <a:spcPct val="150000"/>
              </a:lnSpc>
              <a:spcBef>
                <a:spcPts val="0"/>
              </a:spcBef>
              <a:spcAft>
                <a:spcPts val="0"/>
              </a:spcAft>
              <a:buClr>
                <a:srgbClr val="FFFFFF"/>
              </a:buClr>
              <a:buSzPts val="1800"/>
              <a:buFont typeface="Cambria"/>
              <a:buNone/>
            </a:pPr>
            <a:r>
              <a:rPr b="1" i="0" lang="en-US" sz="1800" u="none">
                <a:solidFill>
                  <a:srgbClr val="FFFFFF"/>
                </a:solidFill>
                <a:latin typeface="Cambria"/>
                <a:ea typeface="Cambria"/>
                <a:cs typeface="Cambria"/>
                <a:sym typeface="Cambria"/>
              </a:rPr>
              <a:t># to display numbers from 1 to 10</a:t>
            </a:r>
            <a:endParaRPr/>
          </a:p>
          <a:p>
            <a:pPr indent="0" lvl="0" marL="0" marR="0" rtl="0" algn="l">
              <a:lnSpc>
                <a:spcPct val="150000"/>
              </a:lnSpc>
              <a:spcBef>
                <a:spcPts val="0"/>
              </a:spcBef>
              <a:spcAft>
                <a:spcPts val="0"/>
              </a:spcAft>
              <a:buClr>
                <a:srgbClr val="FFFFFF"/>
              </a:buClr>
              <a:buSzPts val="1800"/>
              <a:buFont typeface="Cambria"/>
              <a:buNone/>
            </a:pPr>
            <a:r>
              <a:rPr b="1" i="0" lang="en-US" sz="1800" u="none">
                <a:solidFill>
                  <a:srgbClr val="FFFFFF"/>
                </a:solidFill>
                <a:latin typeface="Cambria"/>
                <a:ea typeface="Cambria"/>
                <a:cs typeface="Cambria"/>
                <a:sym typeface="Cambria"/>
              </a:rPr>
              <a:t>	x = 1</a:t>
            </a:r>
            <a:endParaRPr/>
          </a:p>
          <a:p>
            <a:pPr indent="0" lvl="0" marL="0" marR="0" rtl="0" algn="l">
              <a:lnSpc>
                <a:spcPct val="150000"/>
              </a:lnSpc>
              <a:spcBef>
                <a:spcPts val="0"/>
              </a:spcBef>
              <a:spcAft>
                <a:spcPts val="0"/>
              </a:spcAft>
              <a:buClr>
                <a:srgbClr val="FFFFFF"/>
              </a:buClr>
              <a:buSzPts val="1800"/>
              <a:buFont typeface="Cambria"/>
              <a:buNone/>
            </a:pPr>
            <a:r>
              <a:rPr b="1" i="0" lang="en-US" sz="1800" u="none">
                <a:solidFill>
                  <a:srgbClr val="FFFFFF"/>
                </a:solidFill>
                <a:latin typeface="Cambria"/>
                <a:ea typeface="Cambria"/>
                <a:cs typeface="Cambria"/>
                <a:sym typeface="Cambria"/>
              </a:rPr>
              <a:t>	while x&lt;=10:</a:t>
            </a:r>
            <a:endParaRPr/>
          </a:p>
          <a:p>
            <a:pPr indent="0" lvl="0" marL="0" marR="0" rtl="0" algn="l">
              <a:lnSpc>
                <a:spcPct val="150000"/>
              </a:lnSpc>
              <a:spcBef>
                <a:spcPts val="0"/>
              </a:spcBef>
              <a:spcAft>
                <a:spcPts val="0"/>
              </a:spcAft>
              <a:buClr>
                <a:srgbClr val="FFFFFF"/>
              </a:buClr>
              <a:buSzPts val="1800"/>
              <a:buFont typeface="Cambria"/>
              <a:buNone/>
            </a:pPr>
            <a:r>
              <a:rPr b="1" i="0" lang="en-US" sz="1800" u="none">
                <a:solidFill>
                  <a:srgbClr val="FFFFFF"/>
                </a:solidFill>
                <a:latin typeface="Cambria"/>
                <a:ea typeface="Cambria"/>
                <a:cs typeface="Cambria"/>
                <a:sym typeface="Cambria"/>
              </a:rPr>
              <a:t>		print(x)</a:t>
            </a:r>
            <a:endParaRPr/>
          </a:p>
          <a:p>
            <a:pPr indent="0" lvl="0" marL="0" marR="0" rtl="0" algn="l">
              <a:lnSpc>
                <a:spcPct val="150000"/>
              </a:lnSpc>
              <a:spcBef>
                <a:spcPts val="0"/>
              </a:spcBef>
              <a:spcAft>
                <a:spcPts val="0"/>
              </a:spcAft>
              <a:buClr>
                <a:srgbClr val="FFFFFF"/>
              </a:buClr>
              <a:buSzPts val="1800"/>
              <a:buFont typeface="Cambria"/>
              <a:buNone/>
            </a:pPr>
            <a:r>
              <a:rPr b="1" i="0" lang="en-US" sz="1800" u="none">
                <a:solidFill>
                  <a:srgbClr val="FFFFFF"/>
                </a:solidFill>
                <a:latin typeface="Cambria"/>
                <a:ea typeface="Cambria"/>
                <a:cs typeface="Cambria"/>
                <a:sym typeface="Cambria"/>
              </a:rPr>
              <a:t>		x+=1</a:t>
            </a:r>
            <a:endParaRPr/>
          </a:p>
          <a:p>
            <a:pPr indent="0" lvl="0" marL="0" marR="0" rtl="0" algn="l">
              <a:lnSpc>
                <a:spcPct val="150000"/>
              </a:lnSpc>
              <a:spcBef>
                <a:spcPts val="0"/>
              </a:spcBef>
              <a:spcAft>
                <a:spcPts val="0"/>
              </a:spcAft>
              <a:buClr>
                <a:srgbClr val="FFFFFF"/>
              </a:buClr>
              <a:buSzPts val="1800"/>
              <a:buFont typeface="Cambria"/>
              <a:buNone/>
            </a:pPr>
            <a:r>
              <a:rPr b="1" i="0" lang="en-US" sz="1800" u="none">
                <a:solidFill>
                  <a:srgbClr val="FFFFFF"/>
                </a:solidFill>
                <a:latin typeface="Cambria"/>
                <a:ea typeface="Cambria"/>
                <a:cs typeface="Cambria"/>
                <a:sym typeface="Cambria"/>
              </a:rPr>
              <a:t>	print (“End”)</a:t>
            </a:r>
            <a:endParaRPr/>
          </a:p>
          <a:p>
            <a:pPr indent="0" lvl="0" marL="0" marR="0" rtl="0" algn="l">
              <a:lnSpc>
                <a:spcPct val="100000"/>
              </a:lnSpc>
              <a:spcBef>
                <a:spcPts val="0"/>
              </a:spcBef>
              <a:spcAft>
                <a:spcPts val="0"/>
              </a:spcAft>
              <a:buNone/>
            </a:pPr>
            <a:r>
              <a:t/>
            </a:r>
            <a:endParaRPr b="1" i="0" sz="1800" u="none">
              <a:solidFill>
                <a:srgbClr val="FFFFFF"/>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0"/>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 for Loop Statements</a:t>
            </a:r>
            <a:endParaRPr/>
          </a:p>
        </p:txBody>
      </p:sp>
      <p:sp>
        <p:nvSpPr>
          <p:cNvPr id="280" name="Google Shape;280;p30"/>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281" name="Google Shape;281;p30"/>
          <p:cNvGrpSpPr/>
          <p:nvPr/>
        </p:nvGrpSpPr>
        <p:grpSpPr>
          <a:xfrm flipH="1" rot="10800000">
            <a:off x="379412" y="914400"/>
            <a:ext cx="4495800" cy="228600"/>
            <a:chOff x="261765" y="700096"/>
            <a:chExt cx="3889600" cy="98406"/>
          </a:xfrm>
        </p:grpSpPr>
        <p:cxnSp>
          <p:nvCxnSpPr>
            <p:cNvPr id="282" name="Google Shape;282;p30"/>
            <p:cNvCxnSpPr/>
            <p:nvPr/>
          </p:nvCxnSpPr>
          <p:spPr>
            <a:xfrm>
              <a:off x="307088" y="749299"/>
              <a:ext cx="3844277"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283" name="Google Shape;283;p30"/>
            <p:cNvSpPr/>
            <p:nvPr/>
          </p:nvSpPr>
          <p:spPr>
            <a:xfrm>
              <a:off x="261765" y="700096"/>
              <a:ext cx="76913"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84" name="Google Shape;284;p30"/>
          <p:cNvSpPr/>
          <p:nvPr/>
        </p:nvSpPr>
        <p:spPr>
          <a:xfrm>
            <a:off x="227012" y="1219200"/>
            <a:ext cx="117348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5" name="Google Shape;285;p30"/>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286" name="Google Shape;286;p30"/>
          <p:cNvSpPr txBox="1"/>
          <p:nvPr/>
        </p:nvSpPr>
        <p:spPr>
          <a:xfrm>
            <a:off x="303212" y="1219200"/>
            <a:ext cx="11430000" cy="5091112"/>
          </a:xfrm>
          <a:prstGeom prst="rect">
            <a:avLst/>
          </a:prstGeom>
          <a:noFill/>
          <a:ln>
            <a:noFill/>
          </a:ln>
        </p:spPr>
        <p:txBody>
          <a:bodyPr anchorCtr="0" anchor="t" bIns="45700" lIns="91425" spcFirstLastPara="1" rIns="91425" wrap="square" tIns="45700">
            <a:spAutoFit/>
          </a:bodyPr>
          <a:lstStyle/>
          <a:p>
            <a:pPr indent="-179386" lvl="0" marL="344487"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The for loop is useful to iterate over the elements of a </a:t>
            </a:r>
            <a:r>
              <a:rPr b="1" i="0" lang="en-US" sz="2000" u="none">
                <a:solidFill>
                  <a:srgbClr val="604A7B"/>
                </a:solidFill>
                <a:latin typeface="Cambria"/>
                <a:ea typeface="Cambria"/>
                <a:cs typeface="Cambria"/>
                <a:sym typeface="Cambria"/>
              </a:rPr>
              <a:t>sequence.</a:t>
            </a:r>
            <a:endParaRPr/>
          </a:p>
          <a:p>
            <a:pPr indent="-179386" lvl="0" marL="344487"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It means, the for loop can be used to execute a group of statements repeatedly depending upon the number of elements in the sequence. </a:t>
            </a:r>
            <a:endParaRPr/>
          </a:p>
          <a:p>
            <a:pPr indent="-179386" lvl="0" marL="344487"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The for loop can work with sequence like </a:t>
            </a:r>
            <a:r>
              <a:rPr b="1" i="0" lang="en-US" sz="2000" u="none">
                <a:solidFill>
                  <a:srgbClr val="E46C0A"/>
                </a:solidFill>
                <a:latin typeface="Cambria"/>
                <a:ea typeface="Cambria"/>
                <a:cs typeface="Cambria"/>
                <a:sym typeface="Cambria"/>
              </a:rPr>
              <a:t>list, tuple, range </a:t>
            </a:r>
            <a:r>
              <a:rPr b="0" i="0" lang="en-US" sz="2000" u="none">
                <a:solidFill>
                  <a:schemeClr val="dk1"/>
                </a:solidFill>
                <a:latin typeface="Cambria"/>
                <a:ea typeface="Cambria"/>
                <a:cs typeface="Cambria"/>
                <a:sym typeface="Cambria"/>
              </a:rPr>
              <a:t>etc. </a:t>
            </a:r>
            <a:endParaRPr/>
          </a:p>
          <a:p>
            <a:pPr indent="-179386" lvl="0" marL="344487"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179386" lvl="0" marL="344487"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the syntax of the for loop is given below:</a:t>
            </a:r>
            <a:endParaRPr/>
          </a:p>
          <a:p>
            <a:pPr indent="-179386" lvl="0" marL="344487"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a:t>
            </a:r>
            <a:r>
              <a:rPr b="1" i="0" lang="en-US" sz="2000" u="none">
                <a:solidFill>
                  <a:schemeClr val="dk1"/>
                </a:solidFill>
                <a:latin typeface="Cambria"/>
                <a:ea typeface="Cambria"/>
                <a:cs typeface="Cambria"/>
                <a:sym typeface="Cambria"/>
              </a:rPr>
              <a:t>for var in sequence:</a:t>
            </a:r>
            <a:endParaRPr/>
          </a:p>
          <a:p>
            <a:pPr indent="-179386" lvl="0" marL="344487" marR="0" rtl="0" algn="l">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		Statements</a:t>
            </a:r>
            <a:endParaRPr/>
          </a:p>
          <a:p>
            <a:pPr indent="0" lvl="1" marL="457200" marR="0" rtl="0" algn="l">
              <a:lnSpc>
                <a:spcPct val="90000"/>
              </a:lnSpc>
              <a:spcBef>
                <a:spcPts val="0"/>
              </a:spcBef>
              <a:spcAft>
                <a:spcPts val="0"/>
              </a:spcAft>
              <a:buClr>
                <a:schemeClr val="dk1"/>
              </a:buClr>
              <a:buSzPts val="1800"/>
              <a:buFont typeface="Cambria"/>
              <a:buNone/>
            </a:pPr>
            <a:r>
              <a:rPr b="1" i="0" lang="en-US" sz="1800" u="none" cap="none" strike="noStrike">
                <a:solidFill>
                  <a:schemeClr val="dk1"/>
                </a:solidFill>
                <a:latin typeface="Cambria"/>
                <a:ea typeface="Cambria"/>
                <a:cs typeface="Cambria"/>
                <a:sym typeface="Cambria"/>
              </a:rPr>
              <a:t>Example:</a:t>
            </a:r>
            <a:endParaRPr/>
          </a:p>
          <a:p>
            <a:pPr indent="0" lvl="1" marL="45720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1" marL="457200" marR="0" rtl="0" algn="l">
              <a:lnSpc>
                <a:spcPct val="70000"/>
              </a:lnSpc>
              <a:spcBef>
                <a:spcPts val="0"/>
              </a:spcBef>
              <a:spcAft>
                <a:spcPts val="0"/>
              </a:spcAft>
              <a:buClr>
                <a:schemeClr val="dk1"/>
              </a:buClr>
              <a:buSzPts val="1800"/>
              <a:buFont typeface="Cambria"/>
              <a:buNone/>
            </a:pPr>
            <a:r>
              <a:rPr b="1" i="0" lang="en-US" sz="1800" u="none" cap="none" strike="noStrike">
                <a:solidFill>
                  <a:schemeClr val="dk1"/>
                </a:solidFill>
                <a:latin typeface="Cambria"/>
                <a:ea typeface="Cambria"/>
                <a:cs typeface="Cambria"/>
                <a:sym typeface="Cambria"/>
              </a:rPr>
              <a:t>	</a:t>
            </a:r>
            <a:r>
              <a:rPr b="1" i="0" lang="en-US" sz="2000" u="none" cap="none" strike="noStrike">
                <a:solidFill>
                  <a:schemeClr val="dk1"/>
                </a:solidFill>
                <a:latin typeface="Cambria"/>
                <a:ea typeface="Cambria"/>
                <a:cs typeface="Cambria"/>
                <a:sym typeface="Cambria"/>
              </a:rPr>
              <a:t>for x in range(1, 6):</a:t>
            </a:r>
            <a:endParaRPr/>
          </a:p>
          <a:p>
            <a:pPr indent="0" lvl="1" marL="457200" marR="0" rtl="0" algn="l">
              <a:lnSpc>
                <a:spcPct val="70000"/>
              </a:lnSpc>
              <a:spcBef>
                <a:spcPts val="0"/>
              </a:spcBef>
              <a:spcAft>
                <a:spcPts val="0"/>
              </a:spcAft>
              <a:buClr>
                <a:schemeClr val="dk1"/>
              </a:buClr>
              <a:buSzPts val="2000"/>
              <a:buFont typeface="Cambria"/>
              <a:buNone/>
            </a:pPr>
            <a:r>
              <a:rPr b="0" i="0" lang="en-US" sz="2000" u="none" cap="none" strike="noStrike">
                <a:solidFill>
                  <a:schemeClr val="dk1"/>
                </a:solidFill>
                <a:latin typeface="Cambria"/>
                <a:ea typeface="Cambria"/>
                <a:cs typeface="Cambria"/>
                <a:sym typeface="Cambria"/>
              </a:rPr>
              <a:t>	    print (x, "squared is", x * x)</a:t>
            </a:r>
            <a:endParaRPr/>
          </a:p>
          <a:p>
            <a:pPr indent="0" lvl="1" marL="45720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1" marL="457200" marR="0" rtl="0" algn="l">
              <a:lnSpc>
                <a:spcPct val="9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Output:</a:t>
            </a:r>
            <a:endParaRPr/>
          </a:p>
          <a:p>
            <a:pPr indent="0" lvl="1" marL="457200" marR="0" rtl="0" algn="l">
              <a:lnSpc>
                <a:spcPct val="8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1 squared is 1</a:t>
            </a:r>
            <a:endParaRPr/>
          </a:p>
          <a:p>
            <a:pPr indent="0" lvl="1" marL="457200" marR="0" rtl="0" algn="l">
              <a:lnSpc>
                <a:spcPct val="8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2 squared is 4</a:t>
            </a:r>
            <a:endParaRPr/>
          </a:p>
          <a:p>
            <a:pPr indent="0" lvl="1" marL="457200" marR="0" rtl="0" algn="l">
              <a:lnSpc>
                <a:spcPct val="8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3 squared is 9</a:t>
            </a:r>
            <a:endParaRPr/>
          </a:p>
          <a:p>
            <a:pPr indent="0" lvl="1" marL="457200" marR="0" rtl="0" algn="l">
              <a:lnSpc>
                <a:spcPct val="8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4 squared is 16</a:t>
            </a:r>
            <a:endParaRPr/>
          </a:p>
          <a:p>
            <a:pPr indent="0" lvl="1" marL="457200" marR="0" rtl="0" algn="l">
              <a:lnSpc>
                <a:spcPct val="8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5 squared is 25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 for Loop Statements</a:t>
            </a:r>
            <a:endParaRPr/>
          </a:p>
        </p:txBody>
      </p:sp>
      <p:sp>
        <p:nvSpPr>
          <p:cNvPr id="292" name="Google Shape;292;p31"/>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293" name="Google Shape;293;p31"/>
          <p:cNvGrpSpPr/>
          <p:nvPr/>
        </p:nvGrpSpPr>
        <p:grpSpPr>
          <a:xfrm flipH="1" rot="10800000">
            <a:off x="379412" y="914400"/>
            <a:ext cx="4495800" cy="228600"/>
            <a:chOff x="261765" y="700096"/>
            <a:chExt cx="3889600" cy="98406"/>
          </a:xfrm>
        </p:grpSpPr>
        <p:cxnSp>
          <p:nvCxnSpPr>
            <p:cNvPr id="294" name="Google Shape;294;p31"/>
            <p:cNvCxnSpPr/>
            <p:nvPr/>
          </p:nvCxnSpPr>
          <p:spPr>
            <a:xfrm>
              <a:off x="307088" y="749299"/>
              <a:ext cx="3844277"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295" name="Google Shape;295;p31"/>
            <p:cNvSpPr/>
            <p:nvPr/>
          </p:nvSpPr>
          <p:spPr>
            <a:xfrm>
              <a:off x="261765" y="700096"/>
              <a:ext cx="76913"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96" name="Google Shape;296;p31"/>
          <p:cNvSpPr/>
          <p:nvPr/>
        </p:nvSpPr>
        <p:spPr>
          <a:xfrm>
            <a:off x="227012" y="1219200"/>
            <a:ext cx="117348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7" name="Google Shape;297;p31"/>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298" name="Google Shape;298;p31"/>
          <p:cNvSpPr txBox="1"/>
          <p:nvPr/>
        </p:nvSpPr>
        <p:spPr>
          <a:xfrm>
            <a:off x="303212" y="1219200"/>
            <a:ext cx="11430000" cy="5121275"/>
          </a:xfrm>
          <a:prstGeom prst="rect">
            <a:avLst/>
          </a:prstGeom>
          <a:noFill/>
          <a:ln>
            <a:noFill/>
          </a:ln>
        </p:spPr>
        <p:txBody>
          <a:bodyPr anchorCtr="0" anchor="t" bIns="45700" lIns="91425" spcFirstLastPara="1" rIns="91425" wrap="square" tIns="45700">
            <a:spAutoFit/>
          </a:bodyPr>
          <a:lstStyle/>
          <a:p>
            <a:pPr indent="-179386" lvl="0" marL="344487" marR="0" rtl="0" algn="l">
              <a:lnSpc>
                <a:spcPct val="100000"/>
              </a:lnSpc>
              <a:spcBef>
                <a:spcPts val="0"/>
              </a:spcBef>
              <a:spcAft>
                <a:spcPts val="0"/>
              </a:spcAft>
              <a:buClr>
                <a:schemeClr val="dk1"/>
              </a:buClr>
              <a:buSzPts val="2800"/>
              <a:buFont typeface="Arial"/>
              <a:buChar char="•"/>
            </a:pPr>
            <a:r>
              <a:rPr b="1" i="0" lang="en-US" sz="2800" u="none">
                <a:solidFill>
                  <a:schemeClr val="dk1"/>
                </a:solidFill>
                <a:latin typeface="Cambria"/>
                <a:ea typeface="Cambria"/>
                <a:cs typeface="Cambria"/>
                <a:sym typeface="Cambria"/>
              </a:rPr>
              <a:t>Range</a:t>
            </a:r>
            <a:endParaRPr/>
          </a:p>
          <a:p>
            <a:pPr indent="-179386" lvl="0" marL="344487" marR="0" rtl="0" algn="l">
              <a:lnSpc>
                <a:spcPct val="9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The range function specifies a range of integers:</a:t>
            </a:r>
            <a:endParaRPr/>
          </a:p>
          <a:p>
            <a:pPr indent="0" lvl="2" marL="914400" marR="0" rtl="0" algn="l">
              <a:lnSpc>
                <a:spcPct val="9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range(</a:t>
            </a:r>
            <a:r>
              <a:rPr b="1" i="1" lang="en-US" sz="1800" u="none" cap="none" strike="noStrike">
                <a:solidFill>
                  <a:schemeClr val="dk1"/>
                </a:solidFill>
                <a:latin typeface="Cambria"/>
                <a:ea typeface="Cambria"/>
                <a:cs typeface="Cambria"/>
                <a:sym typeface="Cambria"/>
              </a:rPr>
              <a:t>start</a:t>
            </a:r>
            <a:r>
              <a:rPr b="0" i="0" lang="en-US" sz="1800" u="none" cap="none" strike="noStrike">
                <a:solidFill>
                  <a:schemeClr val="dk1"/>
                </a:solidFill>
                <a:latin typeface="Cambria"/>
                <a:ea typeface="Cambria"/>
                <a:cs typeface="Cambria"/>
                <a:sym typeface="Cambria"/>
              </a:rPr>
              <a:t>, </a:t>
            </a:r>
            <a:r>
              <a:rPr b="1" i="1" lang="en-US" sz="1800" u="none" cap="none" strike="noStrike">
                <a:solidFill>
                  <a:schemeClr val="dk1"/>
                </a:solidFill>
                <a:latin typeface="Cambria"/>
                <a:ea typeface="Cambria"/>
                <a:cs typeface="Cambria"/>
                <a:sym typeface="Cambria"/>
              </a:rPr>
              <a:t>stop</a:t>
            </a:r>
            <a:r>
              <a:rPr b="0" i="0" lang="en-US" sz="1800" u="none" cap="none" strike="noStrike">
                <a:solidFill>
                  <a:schemeClr val="dk1"/>
                </a:solidFill>
                <a:latin typeface="Cambria"/>
                <a:ea typeface="Cambria"/>
                <a:cs typeface="Cambria"/>
                <a:sym typeface="Cambria"/>
              </a:rPr>
              <a:t>) 	- the integers between </a:t>
            </a:r>
            <a:r>
              <a:rPr b="1" i="1" lang="en-US" sz="1800" u="none" cap="none" strike="noStrike">
                <a:solidFill>
                  <a:schemeClr val="dk1"/>
                </a:solidFill>
                <a:latin typeface="Cambria"/>
                <a:ea typeface="Cambria"/>
                <a:cs typeface="Cambria"/>
                <a:sym typeface="Cambria"/>
              </a:rPr>
              <a:t>start</a:t>
            </a:r>
            <a:r>
              <a:rPr b="0" i="0" lang="en-US" sz="1800" u="none" cap="none" strike="noStrike">
                <a:solidFill>
                  <a:schemeClr val="dk1"/>
                </a:solidFill>
                <a:latin typeface="Cambria"/>
                <a:ea typeface="Cambria"/>
                <a:cs typeface="Cambria"/>
                <a:sym typeface="Cambria"/>
              </a:rPr>
              <a:t> (inclusive) and </a:t>
            </a:r>
            <a:r>
              <a:rPr b="1" i="1" lang="en-US" sz="1800" u="none" cap="none" strike="noStrike">
                <a:solidFill>
                  <a:schemeClr val="dk1"/>
                </a:solidFill>
                <a:latin typeface="Cambria"/>
                <a:ea typeface="Cambria"/>
                <a:cs typeface="Cambria"/>
                <a:sym typeface="Cambria"/>
              </a:rPr>
              <a:t>stop</a:t>
            </a:r>
            <a:r>
              <a:rPr b="0" i="0" lang="en-US" sz="1800" u="none" cap="none" strike="noStrike">
                <a:solidFill>
                  <a:schemeClr val="dk1"/>
                </a:solidFill>
                <a:latin typeface="Cambria"/>
                <a:ea typeface="Cambria"/>
                <a:cs typeface="Cambria"/>
                <a:sym typeface="Cambria"/>
              </a:rPr>
              <a:t> (exclusive)</a:t>
            </a:r>
            <a:endParaRPr/>
          </a:p>
          <a:p>
            <a:pPr indent="0" lvl="2" marL="91440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2" marL="914400" marR="0" rtl="0" algn="l">
              <a:lnSpc>
                <a:spcPct val="9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It can also accept a third value specifying the change between values.</a:t>
            </a:r>
            <a:endParaRPr/>
          </a:p>
          <a:p>
            <a:pPr indent="0" lvl="2" marL="91440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2" marL="914400" marR="0" rtl="0" algn="l">
              <a:lnSpc>
                <a:spcPct val="9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range(</a:t>
            </a:r>
            <a:r>
              <a:rPr b="1" i="1" lang="en-US" sz="1800" u="none" cap="none" strike="noStrike">
                <a:solidFill>
                  <a:schemeClr val="dk1"/>
                </a:solidFill>
                <a:latin typeface="Cambria"/>
                <a:ea typeface="Cambria"/>
                <a:cs typeface="Cambria"/>
                <a:sym typeface="Cambria"/>
              </a:rPr>
              <a:t>start</a:t>
            </a:r>
            <a:r>
              <a:rPr b="0" i="0" lang="en-US" sz="1800" u="none" cap="none" strike="noStrike">
                <a:solidFill>
                  <a:schemeClr val="dk1"/>
                </a:solidFill>
                <a:latin typeface="Cambria"/>
                <a:ea typeface="Cambria"/>
                <a:cs typeface="Cambria"/>
                <a:sym typeface="Cambria"/>
              </a:rPr>
              <a:t>, </a:t>
            </a:r>
            <a:r>
              <a:rPr b="1" i="1" lang="en-US" sz="1800" u="none" cap="none" strike="noStrike">
                <a:solidFill>
                  <a:schemeClr val="dk1"/>
                </a:solidFill>
                <a:latin typeface="Cambria"/>
                <a:ea typeface="Cambria"/>
                <a:cs typeface="Cambria"/>
                <a:sym typeface="Cambria"/>
              </a:rPr>
              <a:t>stop, step</a:t>
            </a:r>
            <a:r>
              <a:rPr b="0" i="0" lang="en-US" sz="1800" u="none" cap="none" strike="noStrike">
                <a:solidFill>
                  <a:schemeClr val="dk1"/>
                </a:solidFill>
                <a:latin typeface="Cambria"/>
                <a:ea typeface="Cambria"/>
                <a:cs typeface="Cambria"/>
                <a:sym typeface="Cambria"/>
              </a:rPr>
              <a:t>) - the integers between </a:t>
            </a:r>
            <a:r>
              <a:rPr b="1" i="1" lang="en-US" sz="1800" u="none" cap="none" strike="noStrike">
                <a:solidFill>
                  <a:schemeClr val="dk1"/>
                </a:solidFill>
                <a:latin typeface="Cambria"/>
                <a:ea typeface="Cambria"/>
                <a:cs typeface="Cambria"/>
                <a:sym typeface="Cambria"/>
              </a:rPr>
              <a:t>start</a:t>
            </a:r>
            <a:r>
              <a:rPr b="0" i="0" lang="en-US" sz="1800" u="none" cap="none" strike="noStrike">
                <a:solidFill>
                  <a:schemeClr val="dk1"/>
                </a:solidFill>
                <a:latin typeface="Cambria"/>
                <a:ea typeface="Cambria"/>
                <a:cs typeface="Cambria"/>
                <a:sym typeface="Cambria"/>
              </a:rPr>
              <a:t> (inclusive) and </a:t>
            </a:r>
            <a:r>
              <a:rPr b="1" i="1" lang="en-US" sz="1800" u="none" cap="none" strike="noStrike">
                <a:solidFill>
                  <a:schemeClr val="dk1"/>
                </a:solidFill>
                <a:latin typeface="Cambria"/>
                <a:ea typeface="Cambria"/>
                <a:cs typeface="Cambria"/>
                <a:sym typeface="Cambria"/>
              </a:rPr>
              <a:t>stop</a:t>
            </a:r>
            <a:r>
              <a:rPr b="0" i="0" lang="en-US" sz="1800" u="none" cap="none" strike="noStrike">
                <a:solidFill>
                  <a:schemeClr val="dk1"/>
                </a:solidFill>
                <a:latin typeface="Cambria"/>
                <a:ea typeface="Cambria"/>
                <a:cs typeface="Cambria"/>
                <a:sym typeface="Cambria"/>
              </a:rPr>
              <a:t> (exclusive) by </a:t>
            </a:r>
            <a:r>
              <a:rPr b="1" i="1" lang="en-US" sz="1800" u="none" cap="none" strike="noStrike">
                <a:solidFill>
                  <a:schemeClr val="dk1"/>
                </a:solidFill>
                <a:latin typeface="Cambria"/>
                <a:ea typeface="Cambria"/>
                <a:cs typeface="Cambria"/>
                <a:sym typeface="Cambria"/>
              </a:rPr>
              <a:t>step</a:t>
            </a:r>
            <a:endParaRPr/>
          </a:p>
          <a:p>
            <a:pPr indent="-179386" lvl="0" marL="344487" marR="0" rtl="0" algn="l">
              <a:lnSpc>
                <a:spcPct val="9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1" marL="457200" marR="0" rtl="0" algn="l">
              <a:lnSpc>
                <a:spcPct val="90000"/>
              </a:lnSpc>
              <a:spcBef>
                <a:spcPts val="0"/>
              </a:spcBef>
              <a:spcAft>
                <a:spcPts val="0"/>
              </a:spcAft>
              <a:buClr>
                <a:schemeClr val="dk1"/>
              </a:buClr>
              <a:buSzPts val="1800"/>
              <a:buFont typeface="Cambria"/>
              <a:buNone/>
            </a:pPr>
            <a:r>
              <a:rPr b="1" i="0" lang="en-US" sz="1800" u="none" cap="none" strike="noStrike">
                <a:solidFill>
                  <a:schemeClr val="dk1"/>
                </a:solidFill>
                <a:latin typeface="Cambria"/>
                <a:ea typeface="Cambria"/>
                <a:cs typeface="Cambria"/>
                <a:sym typeface="Cambria"/>
              </a:rPr>
              <a:t>Example:</a:t>
            </a:r>
            <a:endParaRPr/>
          </a:p>
          <a:p>
            <a:pPr indent="0" lvl="1" marL="457200" marR="0" rtl="0" algn="l">
              <a:lnSpc>
                <a:spcPct val="90000"/>
              </a:lnSpc>
              <a:spcBef>
                <a:spcPts val="0"/>
              </a:spcBef>
              <a:spcAft>
                <a:spcPts val="0"/>
              </a:spcAft>
              <a:buClr>
                <a:schemeClr val="dk1"/>
              </a:buClr>
              <a:buSzPts val="1800"/>
              <a:buFont typeface="Arial"/>
              <a:buNone/>
            </a:pPr>
            <a:r>
              <a:t/>
            </a:r>
            <a:endParaRPr b="1" i="0" sz="1800" u="none" cap="none" strike="noStrike">
              <a:solidFill>
                <a:schemeClr val="dk1"/>
              </a:solidFill>
              <a:latin typeface="Cambria"/>
              <a:ea typeface="Cambria"/>
              <a:cs typeface="Cambria"/>
              <a:sym typeface="Cambria"/>
            </a:endParaRPr>
          </a:p>
          <a:p>
            <a:pPr indent="0" lvl="1" marL="457200" marR="0" rtl="0" algn="l">
              <a:lnSpc>
                <a:spcPct val="7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for x in range(5, 0, </a:t>
            </a:r>
            <a:r>
              <a:rPr b="1" i="0" lang="en-US" sz="1800" u="none" cap="none" strike="noStrike">
                <a:solidFill>
                  <a:schemeClr val="dk1"/>
                </a:solidFill>
                <a:latin typeface="Cambria"/>
                <a:ea typeface="Cambria"/>
                <a:cs typeface="Cambria"/>
                <a:sym typeface="Cambria"/>
              </a:rPr>
              <a:t>-1</a:t>
            </a:r>
            <a:r>
              <a:rPr b="0" i="0" lang="en-US" sz="1800" u="none" cap="none" strike="noStrike">
                <a:solidFill>
                  <a:schemeClr val="dk1"/>
                </a:solidFill>
                <a:latin typeface="Cambria"/>
                <a:ea typeface="Cambria"/>
                <a:cs typeface="Cambria"/>
                <a:sym typeface="Cambria"/>
              </a:rPr>
              <a:t>):</a:t>
            </a:r>
            <a:endParaRPr/>
          </a:p>
          <a:p>
            <a:pPr indent="0" lvl="1" marL="457200" marR="0" rtl="0" algn="l">
              <a:lnSpc>
                <a:spcPct val="7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print x</a:t>
            </a:r>
            <a:endParaRPr/>
          </a:p>
          <a:p>
            <a:pPr indent="0" lvl="1" marL="457200" marR="0" rtl="0" algn="l">
              <a:lnSpc>
                <a:spcPct val="7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print "Blastoff!"</a:t>
            </a:r>
            <a:endParaRPr/>
          </a:p>
          <a:p>
            <a:pPr indent="0" lvl="1" marL="45720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Cambria"/>
              <a:ea typeface="Cambria"/>
              <a:cs typeface="Cambria"/>
              <a:sym typeface="Cambria"/>
            </a:endParaRPr>
          </a:p>
          <a:p>
            <a:pPr indent="0" lvl="1" marL="457200" marR="0" rtl="0" algn="l">
              <a:lnSpc>
                <a:spcPct val="9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a:t>
            </a:r>
            <a:r>
              <a:rPr b="1" i="0" lang="en-US" sz="1800" u="none" cap="none" strike="noStrike">
                <a:solidFill>
                  <a:schemeClr val="dk1"/>
                </a:solidFill>
                <a:latin typeface="Cambria"/>
                <a:ea typeface="Cambria"/>
                <a:cs typeface="Cambria"/>
                <a:sym typeface="Cambria"/>
              </a:rPr>
              <a:t>Output:</a:t>
            </a:r>
            <a:endParaRPr/>
          </a:p>
          <a:p>
            <a:pPr indent="0" lvl="1" marL="457200" marR="0" rtl="0" algn="l">
              <a:lnSpc>
                <a:spcPct val="6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5</a:t>
            </a:r>
            <a:endParaRPr/>
          </a:p>
          <a:p>
            <a:pPr indent="0" lvl="1" marL="457200" marR="0" rtl="0" algn="l">
              <a:lnSpc>
                <a:spcPct val="6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4</a:t>
            </a:r>
            <a:endParaRPr/>
          </a:p>
          <a:p>
            <a:pPr indent="0" lvl="1" marL="457200" marR="0" rtl="0" algn="l">
              <a:lnSpc>
                <a:spcPct val="6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3 </a:t>
            </a:r>
            <a:endParaRPr/>
          </a:p>
          <a:p>
            <a:pPr indent="0" lvl="1" marL="457200" marR="0" rtl="0" algn="l">
              <a:lnSpc>
                <a:spcPct val="6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2</a:t>
            </a:r>
            <a:endParaRPr/>
          </a:p>
          <a:p>
            <a:pPr indent="0" lvl="1" marL="457200" marR="0" rtl="0" algn="l">
              <a:lnSpc>
                <a:spcPct val="6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1</a:t>
            </a:r>
            <a:endParaRPr/>
          </a:p>
          <a:p>
            <a:pPr indent="0" lvl="1" marL="457200" marR="0" rtl="0" algn="l">
              <a:lnSpc>
                <a:spcPct val="60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Blastoff!</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 for Loop Statements</a:t>
            </a:r>
            <a:endParaRPr/>
          </a:p>
        </p:txBody>
      </p:sp>
      <p:sp>
        <p:nvSpPr>
          <p:cNvPr id="304" name="Google Shape;304;p32"/>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305" name="Google Shape;305;p32"/>
          <p:cNvGrpSpPr/>
          <p:nvPr/>
        </p:nvGrpSpPr>
        <p:grpSpPr>
          <a:xfrm flipH="1" rot="10800000">
            <a:off x="379412" y="914400"/>
            <a:ext cx="4495800" cy="228600"/>
            <a:chOff x="261765" y="700096"/>
            <a:chExt cx="3889600" cy="98406"/>
          </a:xfrm>
        </p:grpSpPr>
        <p:cxnSp>
          <p:nvCxnSpPr>
            <p:cNvPr id="306" name="Google Shape;306;p32"/>
            <p:cNvCxnSpPr/>
            <p:nvPr/>
          </p:nvCxnSpPr>
          <p:spPr>
            <a:xfrm>
              <a:off x="307088" y="749299"/>
              <a:ext cx="3844277"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307" name="Google Shape;307;p32"/>
            <p:cNvSpPr/>
            <p:nvPr/>
          </p:nvSpPr>
          <p:spPr>
            <a:xfrm>
              <a:off x="261765" y="700096"/>
              <a:ext cx="76913"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08" name="Google Shape;308;p32"/>
          <p:cNvSpPr/>
          <p:nvPr/>
        </p:nvSpPr>
        <p:spPr>
          <a:xfrm>
            <a:off x="227012" y="1219200"/>
            <a:ext cx="117348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9" name="Google Shape;309;p32"/>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310" name="Google Shape;310;p32"/>
          <p:cNvSpPr txBox="1"/>
          <p:nvPr/>
        </p:nvSpPr>
        <p:spPr>
          <a:xfrm>
            <a:off x="379412" y="1295400"/>
            <a:ext cx="4800600" cy="4986337"/>
          </a:xfrm>
          <a:prstGeom prst="rect">
            <a:avLst/>
          </a:prstGeom>
          <a:solidFill>
            <a:srgbClr val="C6D9F1"/>
          </a:solidFill>
          <a:ln cap="flat" cmpd="sng" w="9525">
            <a:solidFill>
              <a:srgbClr val="0070C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A python program to display characters of a string using for loop.</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display each character from a string</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str = ‘Hello’</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for ch  in str:</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print(ch)</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Output:</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C :/&gt; python Demo.py</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H</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e</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l</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l</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o</a:t>
            </a:r>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311" name="Google Shape;311;p32"/>
          <p:cNvSpPr txBox="1"/>
          <p:nvPr/>
        </p:nvSpPr>
        <p:spPr>
          <a:xfrm>
            <a:off x="682625" y="1447800"/>
            <a:ext cx="11506200" cy="51816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7200" u="none">
              <a:solidFill>
                <a:schemeClr val="dk1"/>
              </a:solidFill>
              <a:latin typeface="Calibri"/>
              <a:ea typeface="Calibri"/>
              <a:cs typeface="Calibri"/>
              <a:sym typeface="Calibri"/>
            </a:endParaRPr>
          </a:p>
        </p:txBody>
      </p:sp>
      <p:sp>
        <p:nvSpPr>
          <p:cNvPr id="312" name="Google Shape;312;p32"/>
          <p:cNvSpPr txBox="1"/>
          <p:nvPr/>
        </p:nvSpPr>
        <p:spPr>
          <a:xfrm>
            <a:off x="5789612" y="1295400"/>
            <a:ext cx="5867400" cy="4678362"/>
          </a:xfrm>
          <a:prstGeom prst="rect">
            <a:avLst/>
          </a:prstGeom>
          <a:solidFill>
            <a:srgbClr val="FFFF00"/>
          </a:solidFill>
          <a:ln cap="flat" cmpd="sng" w="9525">
            <a:solidFill>
              <a:srgbClr val="0070C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A program to display the element of a list using for loop.</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 take a list of elements</a:t>
            </a:r>
            <a:endParaRPr/>
          </a:p>
          <a:p>
            <a:pPr indent="0" lvl="0" marL="0" marR="0" rtl="0" algn="l">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	</a:t>
            </a:r>
            <a:r>
              <a:rPr b="0" i="0" lang="en-US" sz="2000" u="none">
                <a:solidFill>
                  <a:schemeClr val="dk1"/>
                </a:solidFill>
                <a:latin typeface="Cambria"/>
                <a:ea typeface="Cambria"/>
                <a:cs typeface="Cambria"/>
                <a:sym typeface="Cambria"/>
              </a:rPr>
              <a:t>List = [10,20.5, ‘A’ ‘America’]</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 display each statement from the list</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for element in list:</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print(element)</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output:</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C :/&gt; python Demo.py</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10</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20.5</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A</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America</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3"/>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 Infinite Loops Statements</a:t>
            </a:r>
            <a:endParaRPr/>
          </a:p>
        </p:txBody>
      </p:sp>
      <p:sp>
        <p:nvSpPr>
          <p:cNvPr id="318" name="Google Shape;318;p33"/>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319" name="Google Shape;319;p33"/>
          <p:cNvGrpSpPr/>
          <p:nvPr/>
        </p:nvGrpSpPr>
        <p:grpSpPr>
          <a:xfrm flipH="1" rot="10800000">
            <a:off x="379412" y="914400"/>
            <a:ext cx="4495800" cy="228600"/>
            <a:chOff x="261765" y="700096"/>
            <a:chExt cx="3889600" cy="98406"/>
          </a:xfrm>
        </p:grpSpPr>
        <p:cxnSp>
          <p:nvCxnSpPr>
            <p:cNvPr id="320" name="Google Shape;320;p33"/>
            <p:cNvCxnSpPr/>
            <p:nvPr/>
          </p:nvCxnSpPr>
          <p:spPr>
            <a:xfrm>
              <a:off x="307088" y="749299"/>
              <a:ext cx="3844277"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321" name="Google Shape;321;p33"/>
            <p:cNvSpPr/>
            <p:nvPr/>
          </p:nvSpPr>
          <p:spPr>
            <a:xfrm>
              <a:off x="261765" y="700096"/>
              <a:ext cx="76913"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22" name="Google Shape;322;p33"/>
          <p:cNvSpPr/>
          <p:nvPr/>
        </p:nvSpPr>
        <p:spPr>
          <a:xfrm>
            <a:off x="227012" y="1219200"/>
            <a:ext cx="117348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3" name="Google Shape;323;p33"/>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324" name="Google Shape;324;p33"/>
          <p:cNvSpPr txBox="1"/>
          <p:nvPr/>
        </p:nvSpPr>
        <p:spPr>
          <a:xfrm>
            <a:off x="684212" y="1524000"/>
            <a:ext cx="10972800" cy="48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An infinite loop is a loop that executes forever.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following is an example  for an infinite loop.</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i=1</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while  i&lt;=10:</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print(i)</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it will display the value 1 forever. </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To stop the program, we have press Control+C at system prompt.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Another way of creating an infinite loop is to write ‘True’ in the condition part of the while loop so that the python interpreter thinks that the condition is true always and hence executes it forever.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See the example:</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while (True):</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print(“Hai”)</a:t>
            </a:r>
            <a:endParaRPr/>
          </a:p>
          <a:p>
            <a:pPr indent="0" lvl="0" marL="0" marR="0" rtl="0" algn="l">
              <a:lnSpc>
                <a:spcPct val="100000"/>
              </a:lnSpc>
              <a:spcBef>
                <a:spcPts val="0"/>
              </a:spcBef>
              <a:spcAft>
                <a:spcPts val="0"/>
              </a:spcAft>
              <a:buNone/>
            </a:pPr>
            <a:r>
              <a:t/>
            </a:r>
            <a:endParaRPr b="0" i="0" sz="1800" u="none">
              <a:solidFill>
                <a:schemeClr val="dk1"/>
              </a:solidFill>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 Nested Loops Statements</a:t>
            </a:r>
            <a:endParaRPr/>
          </a:p>
        </p:txBody>
      </p:sp>
      <p:sp>
        <p:nvSpPr>
          <p:cNvPr id="330" name="Google Shape;330;p34"/>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331" name="Google Shape;331;p34"/>
          <p:cNvGrpSpPr/>
          <p:nvPr/>
        </p:nvGrpSpPr>
        <p:grpSpPr>
          <a:xfrm flipH="1" rot="10800000">
            <a:off x="379412" y="914400"/>
            <a:ext cx="4495800" cy="228600"/>
            <a:chOff x="261765" y="700096"/>
            <a:chExt cx="3889600" cy="98406"/>
          </a:xfrm>
        </p:grpSpPr>
        <p:cxnSp>
          <p:nvCxnSpPr>
            <p:cNvPr id="332" name="Google Shape;332;p34"/>
            <p:cNvCxnSpPr/>
            <p:nvPr/>
          </p:nvCxnSpPr>
          <p:spPr>
            <a:xfrm>
              <a:off x="307088" y="749299"/>
              <a:ext cx="3844277"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333" name="Google Shape;333;p34"/>
            <p:cNvSpPr/>
            <p:nvPr/>
          </p:nvSpPr>
          <p:spPr>
            <a:xfrm>
              <a:off x="261765" y="700096"/>
              <a:ext cx="76913"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34" name="Google Shape;334;p34"/>
          <p:cNvSpPr/>
          <p:nvPr/>
        </p:nvSpPr>
        <p:spPr>
          <a:xfrm>
            <a:off x="227012" y="1219200"/>
            <a:ext cx="117348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5" name="Google Shape;335;p34"/>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336" name="Google Shape;336;p34"/>
          <p:cNvSpPr txBox="1"/>
          <p:nvPr/>
        </p:nvSpPr>
        <p:spPr>
          <a:xfrm>
            <a:off x="455612" y="1371600"/>
            <a:ext cx="10972800" cy="5078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It is possible to write one loop inside another loop. </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For example,</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we can write a for loop inside a while loop for a for loop inside another for loop. </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Such loops are called ‘nested loops’.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Consider the following example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for i in range(3):				#i value are from 0 to 2</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for j in range(4):			#j value are from 0 to 3</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print(‘i=’, i, ‘\t’, ‘j=’,j)	# display  i and j values</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When outer for loop is executed once, the inner for loop is executed for 4 times. It means , when I value is 0,j values will change from 0 to 3. So, print() function will display the following output;</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i = 0 j = 0</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i = 0 j = 1</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i = 0 j = 2</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i = 0 j = 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 Nested Loops Statements</a:t>
            </a:r>
            <a:endParaRPr/>
          </a:p>
        </p:txBody>
      </p:sp>
      <p:sp>
        <p:nvSpPr>
          <p:cNvPr id="342" name="Google Shape;342;p35"/>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343" name="Google Shape;343;p35"/>
          <p:cNvGrpSpPr/>
          <p:nvPr/>
        </p:nvGrpSpPr>
        <p:grpSpPr>
          <a:xfrm flipH="1" rot="10800000">
            <a:off x="379412" y="914400"/>
            <a:ext cx="4495800" cy="228600"/>
            <a:chOff x="261765" y="700096"/>
            <a:chExt cx="3889600" cy="98406"/>
          </a:xfrm>
        </p:grpSpPr>
        <p:cxnSp>
          <p:nvCxnSpPr>
            <p:cNvPr id="344" name="Google Shape;344;p35"/>
            <p:cNvCxnSpPr/>
            <p:nvPr/>
          </p:nvCxnSpPr>
          <p:spPr>
            <a:xfrm>
              <a:off x="307088" y="749299"/>
              <a:ext cx="3844277"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345" name="Google Shape;345;p35"/>
            <p:cNvSpPr/>
            <p:nvPr/>
          </p:nvSpPr>
          <p:spPr>
            <a:xfrm>
              <a:off x="261765" y="700096"/>
              <a:ext cx="76913"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46" name="Google Shape;346;p35"/>
          <p:cNvSpPr/>
          <p:nvPr/>
        </p:nvSpPr>
        <p:spPr>
          <a:xfrm>
            <a:off x="227012" y="1219200"/>
            <a:ext cx="117348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7" name="Google Shape;347;p35"/>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348" name="Google Shape;348;p35"/>
          <p:cNvSpPr txBox="1"/>
          <p:nvPr/>
        </p:nvSpPr>
        <p:spPr>
          <a:xfrm>
            <a:off x="455612" y="1371600"/>
            <a:ext cx="10972800" cy="203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A python program to display number from 1 to 100 in a proper format.</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#display numbers from 1 to 100 in 10 rows and 10 cols</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for x in range(1,11):                          #  no of rows</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for y in range(1,11):         # no of columns</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print('{:8}'.format(x*y),end='')  #each column size is 8</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print()</a:t>
            </a:r>
            <a:endParaRPr/>
          </a:p>
        </p:txBody>
      </p:sp>
      <p:pic>
        <p:nvPicPr>
          <p:cNvPr id="349" name="Google Shape;349;p35"/>
          <p:cNvPicPr preferRelativeResize="0"/>
          <p:nvPr/>
        </p:nvPicPr>
        <p:blipFill rotWithShape="1">
          <a:blip r:embed="rId3">
            <a:alphaModFix/>
          </a:blip>
          <a:srcRect b="14582" l="26341" r="40275" t="41667"/>
          <a:stretch/>
        </p:blipFill>
        <p:spPr>
          <a:xfrm>
            <a:off x="5942012" y="3200400"/>
            <a:ext cx="4343400" cy="32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303212" y="381000"/>
            <a:ext cx="3810000" cy="609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0000"/>
              </a:buClr>
              <a:buSzPts val="4000"/>
              <a:buFont typeface="Times New Roman"/>
              <a:buNone/>
            </a:pPr>
            <a:r>
              <a:rPr b="0" i="0" lang="en-US" sz="4000" u="none">
                <a:solidFill>
                  <a:srgbClr val="FF0000"/>
                </a:solidFill>
                <a:latin typeface="Times New Roman"/>
                <a:ea typeface="Times New Roman"/>
                <a:cs typeface="Times New Roman"/>
                <a:sym typeface="Times New Roman"/>
              </a:rPr>
              <a:t>Topics covered</a:t>
            </a:r>
            <a:endParaRPr/>
          </a:p>
        </p:txBody>
      </p:sp>
      <p:sp>
        <p:nvSpPr>
          <p:cNvPr id="137" name="Google Shape;137;p18"/>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Calibri"/>
                <a:ea typeface="Calibri"/>
                <a:cs typeface="Calibri"/>
                <a:sym typeface="Calibri"/>
              </a:rPr>
              <a:t>	CONTROL STATEMENTS:</a:t>
            </a:r>
            <a:endParaRPr/>
          </a:p>
          <a:p>
            <a:pPr indent="-285750" lvl="1" marL="742950" marR="0" rtl="0" algn="l">
              <a:lnSpc>
                <a:spcPct val="100000"/>
              </a:lnSpc>
              <a:spcBef>
                <a:spcPts val="40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The if Statement</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 if…else</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 if … elif … else statement</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while loop</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 for loop</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 Infinite loop</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 Nested Loops</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The else suite</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Break statement</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 continue statement</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pass statement</a:t>
            </a:r>
            <a:endParaRPr/>
          </a:p>
          <a:p>
            <a:pPr indent="-285750" lvl="1" marL="7429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 assert and return statement</a:t>
            </a:r>
            <a:endParaRPr/>
          </a:p>
        </p:txBody>
      </p:sp>
      <p:grpSp>
        <p:nvGrpSpPr>
          <p:cNvPr id="138" name="Google Shape;138;p18"/>
          <p:cNvGrpSpPr/>
          <p:nvPr/>
        </p:nvGrpSpPr>
        <p:grpSpPr>
          <a:xfrm>
            <a:off x="684212" y="1066800"/>
            <a:ext cx="3117850" cy="85725"/>
            <a:chOff x="261765" y="700096"/>
            <a:chExt cx="3889600" cy="98406"/>
          </a:xfrm>
        </p:grpSpPr>
        <p:cxnSp>
          <p:nvCxnSpPr>
            <p:cNvPr id="139" name="Google Shape;139;p18"/>
            <p:cNvCxnSpPr/>
            <p:nvPr/>
          </p:nvCxnSpPr>
          <p:spPr>
            <a:xfrm>
              <a:off x="307315" y="749300"/>
              <a:ext cx="3844050"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140" name="Google Shape;140;p18"/>
            <p:cNvSpPr/>
            <p:nvPr/>
          </p:nvSpPr>
          <p:spPr>
            <a:xfrm>
              <a:off x="261765" y="700096"/>
              <a:ext cx="77237"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41" name="Google Shape;141;p18"/>
          <p:cNvSpPr/>
          <p:nvPr/>
        </p:nvSpPr>
        <p:spPr>
          <a:xfrm>
            <a:off x="227012" y="1219200"/>
            <a:ext cx="117348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6"/>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 </a:t>
            </a:r>
            <a:r>
              <a:rPr b="0" i="0" lang="en-US" sz="3600" u="none">
                <a:solidFill>
                  <a:srgbClr val="FFC000"/>
                </a:solidFill>
                <a:latin typeface="Times New Roman"/>
                <a:ea typeface="Times New Roman"/>
                <a:cs typeface="Times New Roman"/>
                <a:sym typeface="Times New Roman"/>
              </a:rPr>
              <a:t>The else suite</a:t>
            </a:r>
            <a:endParaRPr/>
          </a:p>
        </p:txBody>
      </p:sp>
      <p:sp>
        <p:nvSpPr>
          <p:cNvPr id="355" name="Google Shape;355;p36"/>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356" name="Google Shape;356;p36"/>
          <p:cNvGrpSpPr/>
          <p:nvPr/>
        </p:nvGrpSpPr>
        <p:grpSpPr>
          <a:xfrm flipH="1" rot="10800000">
            <a:off x="379412" y="914400"/>
            <a:ext cx="2895600" cy="152400"/>
            <a:chOff x="261765" y="700096"/>
            <a:chExt cx="3889600" cy="98406"/>
          </a:xfrm>
        </p:grpSpPr>
        <p:cxnSp>
          <p:nvCxnSpPr>
            <p:cNvPr id="357" name="Google Shape;357;p36"/>
            <p:cNvCxnSpPr/>
            <p:nvPr/>
          </p:nvCxnSpPr>
          <p:spPr>
            <a:xfrm>
              <a:off x="306546" y="749299"/>
              <a:ext cx="3844819"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358" name="Google Shape;358;p36"/>
            <p:cNvSpPr/>
            <p:nvPr/>
          </p:nvSpPr>
          <p:spPr>
            <a:xfrm>
              <a:off x="261765" y="700096"/>
              <a:ext cx="76768"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59" name="Google Shape;359;p36"/>
          <p:cNvSpPr/>
          <p:nvPr/>
        </p:nvSpPr>
        <p:spPr>
          <a:xfrm>
            <a:off x="227012" y="1219200"/>
            <a:ext cx="117348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0" name="Google Shape;360;p36"/>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361" name="Google Shape;361;p36"/>
          <p:cNvSpPr txBox="1"/>
          <p:nvPr/>
        </p:nvSpPr>
        <p:spPr>
          <a:xfrm>
            <a:off x="455612" y="1371600"/>
            <a:ext cx="10972800" cy="4400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In python, it is possible to use ‘else’ statement along with for loop or while loop in the form shown in table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The statements written after ‘else’ are called </a:t>
            </a:r>
            <a:r>
              <a:rPr b="1" i="0" lang="en-US" sz="2000" u="none">
                <a:solidFill>
                  <a:srgbClr val="7030A0"/>
                </a:solidFill>
                <a:latin typeface="Cambria"/>
                <a:ea typeface="Cambria"/>
                <a:cs typeface="Cambria"/>
                <a:sym typeface="Cambria"/>
              </a:rPr>
              <a:t>suite. </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rgbClr val="7030A0"/>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The else suite will be always </a:t>
            </a:r>
            <a:r>
              <a:rPr b="1" i="0" lang="en-US" sz="2000" u="none">
                <a:solidFill>
                  <a:srgbClr val="7030A0"/>
                </a:solidFill>
                <a:latin typeface="Cambria"/>
                <a:ea typeface="Cambria"/>
                <a:cs typeface="Cambria"/>
                <a:sym typeface="Cambria"/>
              </a:rPr>
              <a:t>executed irrespective of the statements in the loop are executed or not.</a:t>
            </a:r>
            <a:endParaRPr/>
          </a:p>
        </p:txBody>
      </p:sp>
      <p:graphicFrame>
        <p:nvGraphicFramePr>
          <p:cNvPr id="362" name="Google Shape;362;p36"/>
          <p:cNvGraphicFramePr/>
          <p:nvPr/>
        </p:nvGraphicFramePr>
        <p:xfrm>
          <a:off x="1827212" y="2057400"/>
          <a:ext cx="3000000" cy="3000000"/>
        </p:xfrm>
        <a:graphic>
          <a:graphicData uri="http://schemas.openxmlformats.org/drawingml/2006/table">
            <a:tbl>
              <a:tblPr>
                <a:noFill/>
                <a:tableStyleId>{A8476787-0D41-4EAB-9217-D13D9D460B28}</a:tableStyleId>
              </a:tblPr>
              <a:tblGrid>
                <a:gridCol w="3565525"/>
                <a:gridCol w="3563925"/>
              </a:tblGrid>
              <a:tr h="371475">
                <a:tc>
                  <a:txBody>
                    <a:bodyPr/>
                    <a:lstStyle/>
                    <a:p>
                      <a:pPr indent="0" lvl="0" marL="0" marR="0" rtl="0" algn="ctr">
                        <a:lnSpc>
                          <a:spcPct val="107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for with else</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5B3D7"/>
                    </a:solidFill>
                  </a:tcPr>
                </a:tc>
                <a:tc>
                  <a:txBody>
                    <a:bodyPr/>
                    <a:lstStyle/>
                    <a:p>
                      <a:pPr indent="0" lvl="0" marL="0" marR="0" rtl="0" algn="ctr">
                        <a:lnSpc>
                          <a:spcPct val="107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while with else</a:t>
                      </a:r>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95B3D7"/>
                    </a:solidFill>
                  </a:tcPr>
                </a:tc>
              </a:tr>
              <a:tr h="1489075">
                <a:tc>
                  <a:txBody>
                    <a:bodyPr/>
                    <a:lstStyle/>
                    <a:p>
                      <a:pPr indent="0" lvl="0" marL="0" marR="0" rtl="0" algn="just">
                        <a:lnSpc>
                          <a:spcPct val="107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for(var in sequence):</a:t>
                      </a:r>
                      <a:endParaRPr b="0" i="0" sz="1800" u="none" cap="none" strike="noStrike">
                        <a:solidFill>
                          <a:schemeClr val="dk1"/>
                        </a:solidFill>
                        <a:latin typeface="Cambria"/>
                        <a:ea typeface="Cambria"/>
                        <a:cs typeface="Cambria"/>
                        <a:sym typeface="Cambria"/>
                      </a:endParaRPr>
                    </a:p>
                    <a:p>
                      <a:pPr indent="0" lvl="0" marL="0" marR="0" rtl="0" algn="just">
                        <a:lnSpc>
                          <a:spcPct val="107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statements</a:t>
                      </a:r>
                      <a:endParaRPr b="0" i="0" sz="1800" u="none" cap="none" strike="noStrike">
                        <a:solidFill>
                          <a:schemeClr val="dk1"/>
                        </a:solidFill>
                        <a:latin typeface="Cambria"/>
                        <a:ea typeface="Cambria"/>
                        <a:cs typeface="Cambria"/>
                        <a:sym typeface="Cambria"/>
                      </a:endParaRPr>
                    </a:p>
                    <a:p>
                      <a:pPr indent="0" lvl="0" marL="0" marR="0" rtl="0" algn="just">
                        <a:lnSpc>
                          <a:spcPct val="107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else:</a:t>
                      </a:r>
                      <a:endParaRPr b="0" i="0" sz="1800" u="none" cap="none" strike="noStrike">
                        <a:solidFill>
                          <a:schemeClr val="dk1"/>
                        </a:solidFill>
                        <a:latin typeface="Cambria"/>
                        <a:ea typeface="Cambria"/>
                        <a:cs typeface="Cambria"/>
                        <a:sym typeface="Cambria"/>
                      </a:endParaRPr>
                    </a:p>
                    <a:p>
                      <a:pPr indent="0" lvl="0" marL="0" marR="0" rtl="0" algn="just">
                        <a:lnSpc>
                          <a:spcPct val="107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Statements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7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while(condition):</a:t>
                      </a:r>
                      <a:endParaRPr b="0" i="0" sz="1800" u="none" cap="none" strike="noStrike">
                        <a:solidFill>
                          <a:schemeClr val="dk1"/>
                        </a:solidFill>
                        <a:latin typeface="Cambria"/>
                        <a:ea typeface="Cambria"/>
                        <a:cs typeface="Cambria"/>
                        <a:sym typeface="Cambria"/>
                      </a:endParaRPr>
                    </a:p>
                    <a:p>
                      <a:pPr indent="0" lvl="0" marL="0" marR="0" rtl="0" algn="just">
                        <a:lnSpc>
                          <a:spcPct val="107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statements</a:t>
                      </a:r>
                      <a:endParaRPr b="0" i="0" sz="1800" u="none" cap="none" strike="noStrike">
                        <a:solidFill>
                          <a:schemeClr val="dk1"/>
                        </a:solidFill>
                        <a:latin typeface="Cambria"/>
                        <a:ea typeface="Cambria"/>
                        <a:cs typeface="Cambria"/>
                        <a:sym typeface="Cambria"/>
                      </a:endParaRPr>
                    </a:p>
                    <a:p>
                      <a:pPr indent="0" lvl="0" marL="0" marR="0" rtl="0" algn="just">
                        <a:lnSpc>
                          <a:spcPct val="107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else:</a:t>
                      </a:r>
                      <a:endParaRPr b="0" i="0" sz="1800" u="none" cap="none" strike="noStrike">
                        <a:solidFill>
                          <a:schemeClr val="dk1"/>
                        </a:solidFill>
                        <a:latin typeface="Cambria"/>
                        <a:ea typeface="Cambria"/>
                        <a:cs typeface="Cambria"/>
                        <a:sym typeface="Cambria"/>
                      </a:endParaRPr>
                    </a:p>
                    <a:p>
                      <a:pPr indent="0" lvl="0" marL="0" marR="0" rtl="0" algn="just">
                        <a:lnSpc>
                          <a:spcPct val="107000"/>
                        </a:lnSpc>
                        <a:spcBef>
                          <a:spcPts val="0"/>
                        </a:spcBef>
                        <a:spcAft>
                          <a:spcPts val="0"/>
                        </a:spcAft>
                        <a:buClr>
                          <a:schemeClr val="dk1"/>
                        </a:buClr>
                        <a:buSzPts val="1800"/>
                        <a:buFont typeface="Cambria"/>
                        <a:buNone/>
                      </a:pPr>
                      <a:r>
                        <a:rPr b="0" i="0" lang="en-US" sz="1800" u="none" cap="none" strike="noStrike">
                          <a:solidFill>
                            <a:schemeClr val="dk1"/>
                          </a:solidFill>
                          <a:latin typeface="Cambria"/>
                          <a:ea typeface="Cambria"/>
                          <a:cs typeface="Cambria"/>
                          <a:sym typeface="Cambria"/>
                        </a:rPr>
                        <a:t>                 statements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7"/>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 </a:t>
            </a:r>
            <a:r>
              <a:rPr b="0" i="0" lang="en-US" sz="3600" u="none">
                <a:solidFill>
                  <a:srgbClr val="FFC000"/>
                </a:solidFill>
                <a:latin typeface="Times New Roman"/>
                <a:ea typeface="Times New Roman"/>
                <a:cs typeface="Times New Roman"/>
                <a:sym typeface="Times New Roman"/>
              </a:rPr>
              <a:t>The else suite</a:t>
            </a:r>
            <a:endParaRPr/>
          </a:p>
        </p:txBody>
      </p:sp>
      <p:sp>
        <p:nvSpPr>
          <p:cNvPr id="368" name="Google Shape;368;p37"/>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369" name="Google Shape;369;p37"/>
          <p:cNvGrpSpPr/>
          <p:nvPr/>
        </p:nvGrpSpPr>
        <p:grpSpPr>
          <a:xfrm flipH="1" rot="10800000">
            <a:off x="379412" y="914400"/>
            <a:ext cx="2895600" cy="152400"/>
            <a:chOff x="261765" y="700096"/>
            <a:chExt cx="3889600" cy="98406"/>
          </a:xfrm>
        </p:grpSpPr>
        <p:cxnSp>
          <p:nvCxnSpPr>
            <p:cNvPr id="370" name="Google Shape;370;p37"/>
            <p:cNvCxnSpPr/>
            <p:nvPr/>
          </p:nvCxnSpPr>
          <p:spPr>
            <a:xfrm>
              <a:off x="306546" y="749299"/>
              <a:ext cx="3844819"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371" name="Google Shape;371;p37"/>
            <p:cNvSpPr/>
            <p:nvPr/>
          </p:nvSpPr>
          <p:spPr>
            <a:xfrm>
              <a:off x="261765" y="700096"/>
              <a:ext cx="76768"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72" name="Google Shape;372;p37"/>
          <p:cNvSpPr/>
          <p:nvPr/>
        </p:nvSpPr>
        <p:spPr>
          <a:xfrm>
            <a:off x="227012" y="1219200"/>
            <a:ext cx="5486400" cy="5181600"/>
          </a:xfrm>
          <a:prstGeom prst="roundRect">
            <a:avLst>
              <a:gd fmla="val 1288" name="adj"/>
            </a:avLst>
          </a:prstGeom>
          <a:solidFill>
            <a:srgbClr val="B7DEE8"/>
          </a:solid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3" name="Google Shape;373;p37"/>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374" name="Google Shape;374;p37"/>
          <p:cNvSpPr txBox="1"/>
          <p:nvPr/>
        </p:nvSpPr>
        <p:spPr>
          <a:xfrm>
            <a:off x="455612" y="1371600"/>
            <a:ext cx="4419600" cy="40941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For example,</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for i in range(5):</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print(“yes”)</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else:</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print(“no”)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this will display the following output:</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yes</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yes</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yes</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yes</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yes</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no</a:t>
            </a:r>
            <a:endParaRPr/>
          </a:p>
        </p:txBody>
      </p:sp>
      <p:sp>
        <p:nvSpPr>
          <p:cNvPr id="375" name="Google Shape;375;p37"/>
          <p:cNvSpPr/>
          <p:nvPr/>
        </p:nvSpPr>
        <p:spPr>
          <a:xfrm>
            <a:off x="6323012" y="1219200"/>
            <a:ext cx="5486400" cy="5181600"/>
          </a:xfrm>
          <a:prstGeom prst="roundRect">
            <a:avLst>
              <a:gd fmla="val 1288" name="adj"/>
            </a:avLst>
          </a:prstGeom>
          <a:solidFill>
            <a:srgbClr val="FCD5B5"/>
          </a:solid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6" name="Google Shape;376;p37"/>
          <p:cNvSpPr txBox="1"/>
          <p:nvPr/>
        </p:nvSpPr>
        <p:spPr>
          <a:xfrm>
            <a:off x="6780212" y="1524000"/>
            <a:ext cx="4800600" cy="283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030A0"/>
              </a:buClr>
              <a:buSzPts val="2000"/>
              <a:buFont typeface="Cambria"/>
              <a:buNone/>
            </a:pPr>
            <a:r>
              <a:rPr b="1" i="0" lang="en-US" sz="2000" u="none">
                <a:solidFill>
                  <a:srgbClr val="7030A0"/>
                </a:solidFill>
                <a:latin typeface="Cambria"/>
                <a:ea typeface="Cambria"/>
                <a:cs typeface="Cambria"/>
                <a:sym typeface="Cambria"/>
              </a:rPr>
              <a:t>for i in range(0):</a:t>
            </a:r>
            <a:endParaRPr/>
          </a:p>
          <a:p>
            <a:pPr indent="0" lvl="0" marL="0" marR="0" rtl="0" algn="l">
              <a:lnSpc>
                <a:spcPct val="100000"/>
              </a:lnSpc>
              <a:spcBef>
                <a:spcPts val="0"/>
              </a:spcBef>
              <a:spcAft>
                <a:spcPts val="0"/>
              </a:spcAft>
              <a:buClr>
                <a:srgbClr val="7030A0"/>
              </a:buClr>
              <a:buSzPts val="2000"/>
              <a:buFont typeface="Cambria"/>
              <a:buNone/>
            </a:pPr>
            <a:r>
              <a:rPr b="1" i="0" lang="en-US" sz="2000" u="none">
                <a:solidFill>
                  <a:srgbClr val="7030A0"/>
                </a:solidFill>
                <a:latin typeface="Cambria"/>
                <a:ea typeface="Cambria"/>
                <a:cs typeface="Cambria"/>
                <a:sym typeface="Cambria"/>
              </a:rPr>
              <a:t>	print(“yes”)</a:t>
            </a:r>
            <a:endParaRPr/>
          </a:p>
          <a:p>
            <a:pPr indent="0" lvl="0" marL="0" marR="0" rtl="0" algn="l">
              <a:lnSpc>
                <a:spcPct val="100000"/>
              </a:lnSpc>
              <a:spcBef>
                <a:spcPts val="0"/>
              </a:spcBef>
              <a:spcAft>
                <a:spcPts val="0"/>
              </a:spcAft>
              <a:buClr>
                <a:srgbClr val="7030A0"/>
              </a:buClr>
              <a:buSzPts val="2000"/>
              <a:buFont typeface="Cambria"/>
              <a:buNone/>
            </a:pPr>
            <a:r>
              <a:rPr b="1" i="0" lang="en-US" sz="2000" u="none">
                <a:solidFill>
                  <a:srgbClr val="7030A0"/>
                </a:solidFill>
                <a:latin typeface="Cambria"/>
                <a:ea typeface="Cambria"/>
                <a:cs typeface="Cambria"/>
                <a:sym typeface="Cambria"/>
              </a:rPr>
              <a:t>else:</a:t>
            </a:r>
            <a:endParaRPr/>
          </a:p>
          <a:p>
            <a:pPr indent="0" lvl="0" marL="0" marR="0" rtl="0" algn="l">
              <a:lnSpc>
                <a:spcPct val="100000"/>
              </a:lnSpc>
              <a:spcBef>
                <a:spcPts val="0"/>
              </a:spcBef>
              <a:spcAft>
                <a:spcPts val="0"/>
              </a:spcAft>
              <a:buClr>
                <a:srgbClr val="7030A0"/>
              </a:buClr>
              <a:buSzPts val="2000"/>
              <a:buFont typeface="Cambria"/>
              <a:buNone/>
            </a:pPr>
            <a:r>
              <a:rPr b="1" i="0" lang="en-US" sz="2000" u="none">
                <a:solidFill>
                  <a:srgbClr val="7030A0"/>
                </a:solidFill>
                <a:latin typeface="Cambria"/>
                <a:ea typeface="Cambria"/>
                <a:cs typeface="Cambria"/>
                <a:sym typeface="Cambria"/>
              </a:rPr>
              <a:t>	print(“no”)</a:t>
            </a:r>
            <a:endParaRPr/>
          </a:p>
          <a:p>
            <a:pPr indent="0" lvl="0" marL="0" marR="0" rtl="0" algn="l">
              <a:lnSpc>
                <a:spcPct val="100000"/>
              </a:lnSpc>
              <a:spcBef>
                <a:spcPts val="0"/>
              </a:spcBef>
              <a:spcAft>
                <a:spcPts val="0"/>
              </a:spcAft>
              <a:buClr>
                <a:srgbClr val="7030A0"/>
              </a:buClr>
              <a:buSzPts val="2000"/>
              <a:buFont typeface="Cambria"/>
              <a:buNone/>
            </a:pPr>
            <a:r>
              <a:rPr b="1" i="0" lang="en-US" sz="2000" u="none">
                <a:solidFill>
                  <a:srgbClr val="7030A0"/>
                </a:solidFill>
                <a:latin typeface="Cambria"/>
                <a:ea typeface="Cambria"/>
                <a:cs typeface="Cambria"/>
                <a:sym typeface="Cambria"/>
              </a:rPr>
              <a:t> </a:t>
            </a:r>
            <a:endParaRPr/>
          </a:p>
          <a:p>
            <a:pPr indent="0" lvl="0" marL="0" marR="0" rtl="0" algn="l">
              <a:lnSpc>
                <a:spcPct val="100000"/>
              </a:lnSpc>
              <a:spcBef>
                <a:spcPts val="0"/>
              </a:spcBef>
              <a:spcAft>
                <a:spcPts val="0"/>
              </a:spcAft>
              <a:buClr>
                <a:srgbClr val="7030A0"/>
              </a:buClr>
              <a:buSzPts val="2000"/>
              <a:buFont typeface="Cambria"/>
              <a:buNone/>
            </a:pPr>
            <a:r>
              <a:rPr b="1" i="0" lang="en-US" sz="2000" u="none">
                <a:solidFill>
                  <a:srgbClr val="7030A0"/>
                </a:solidFill>
                <a:latin typeface="Cambria"/>
                <a:ea typeface="Cambria"/>
                <a:cs typeface="Cambria"/>
                <a:sym typeface="Cambria"/>
              </a:rPr>
              <a:t> </a:t>
            </a:r>
            <a:endParaRPr/>
          </a:p>
          <a:p>
            <a:pPr indent="0" lvl="0" marL="0" marR="0" rtl="0" algn="l">
              <a:lnSpc>
                <a:spcPct val="100000"/>
              </a:lnSpc>
              <a:spcBef>
                <a:spcPts val="0"/>
              </a:spcBef>
              <a:spcAft>
                <a:spcPts val="0"/>
              </a:spcAft>
              <a:buClr>
                <a:srgbClr val="7030A0"/>
              </a:buClr>
              <a:buSzPts val="2000"/>
              <a:buFont typeface="Cambria"/>
              <a:buNone/>
            </a:pPr>
            <a:r>
              <a:rPr b="1" i="0" lang="en-US" sz="2000" u="none">
                <a:solidFill>
                  <a:srgbClr val="7030A0"/>
                </a:solidFill>
                <a:latin typeface="Cambria"/>
                <a:ea typeface="Cambria"/>
                <a:cs typeface="Cambria"/>
                <a:sym typeface="Cambria"/>
              </a:rPr>
              <a:t>this will display the following output:</a:t>
            </a:r>
            <a:endParaRPr/>
          </a:p>
          <a:p>
            <a:pPr indent="0" lvl="0" marL="0" marR="0" rtl="0" algn="l">
              <a:lnSpc>
                <a:spcPct val="100000"/>
              </a:lnSpc>
              <a:spcBef>
                <a:spcPts val="0"/>
              </a:spcBef>
              <a:spcAft>
                <a:spcPts val="0"/>
              </a:spcAft>
              <a:buClr>
                <a:srgbClr val="7030A0"/>
              </a:buClr>
              <a:buSzPts val="2000"/>
              <a:buFont typeface="Cambria"/>
              <a:buNone/>
            </a:pPr>
            <a:r>
              <a:rPr b="1" i="0" lang="en-US" sz="2000" u="none">
                <a:solidFill>
                  <a:srgbClr val="7030A0"/>
                </a:solidFill>
                <a:latin typeface="Cambria"/>
                <a:ea typeface="Cambria"/>
                <a:cs typeface="Cambria"/>
                <a:sym typeface="Cambria"/>
              </a:rPr>
              <a:t>	no</a:t>
            </a:r>
            <a:endParaRPr/>
          </a:p>
          <a:p>
            <a:pPr indent="0" lvl="0" marL="0" marR="0" rtl="0" algn="l">
              <a:lnSpc>
                <a:spcPct val="100000"/>
              </a:lnSpc>
              <a:spcBef>
                <a:spcPts val="0"/>
              </a:spcBef>
              <a:spcAft>
                <a:spcPts val="0"/>
              </a:spcAft>
              <a:buNone/>
            </a:pPr>
            <a:r>
              <a:t/>
            </a:r>
            <a:endParaRPr b="1" i="0" sz="2000" u="none">
              <a:solidFill>
                <a:srgbClr val="7030A0"/>
              </a:solidFill>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8"/>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 </a:t>
            </a:r>
            <a:r>
              <a:rPr b="0" i="0" lang="en-US" sz="3600" u="none">
                <a:solidFill>
                  <a:srgbClr val="FFC000"/>
                </a:solidFill>
                <a:latin typeface="Times New Roman"/>
                <a:ea typeface="Times New Roman"/>
                <a:cs typeface="Times New Roman"/>
                <a:sym typeface="Times New Roman"/>
              </a:rPr>
              <a:t>The else suite</a:t>
            </a:r>
            <a:endParaRPr/>
          </a:p>
        </p:txBody>
      </p:sp>
      <p:sp>
        <p:nvSpPr>
          <p:cNvPr id="382" name="Google Shape;382;p38"/>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383" name="Google Shape;383;p38"/>
          <p:cNvGrpSpPr/>
          <p:nvPr/>
        </p:nvGrpSpPr>
        <p:grpSpPr>
          <a:xfrm flipH="1" rot="10800000">
            <a:off x="379412" y="914400"/>
            <a:ext cx="2895600" cy="152400"/>
            <a:chOff x="261765" y="700096"/>
            <a:chExt cx="3889600" cy="98406"/>
          </a:xfrm>
        </p:grpSpPr>
        <p:cxnSp>
          <p:nvCxnSpPr>
            <p:cNvPr id="384" name="Google Shape;384;p38"/>
            <p:cNvCxnSpPr/>
            <p:nvPr/>
          </p:nvCxnSpPr>
          <p:spPr>
            <a:xfrm>
              <a:off x="306546" y="749299"/>
              <a:ext cx="3844819"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385" name="Google Shape;385;p38"/>
            <p:cNvSpPr/>
            <p:nvPr/>
          </p:nvSpPr>
          <p:spPr>
            <a:xfrm>
              <a:off x="261765" y="700096"/>
              <a:ext cx="76768"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86" name="Google Shape;386;p38"/>
          <p:cNvSpPr/>
          <p:nvPr/>
        </p:nvSpPr>
        <p:spPr>
          <a:xfrm>
            <a:off x="227012" y="1219200"/>
            <a:ext cx="115062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7" name="Google Shape;387;p38"/>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388" name="Google Shape;388;p38"/>
          <p:cNvSpPr txBox="1"/>
          <p:nvPr/>
        </p:nvSpPr>
        <p:spPr>
          <a:xfrm>
            <a:off x="379412" y="1371600"/>
            <a:ext cx="8534400" cy="22463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For example,</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count =0</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while count &lt; 5:</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print(count , “is less than 5”)</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count+=1</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else:</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print(count, “is not less than 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9"/>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B050"/>
              </a:buClr>
              <a:buSzPts val="3200"/>
              <a:buFont typeface="Calibri"/>
              <a:buNone/>
            </a:pPr>
            <a:r>
              <a:rPr b="0" i="0" lang="en-US" sz="3200" u="none">
                <a:solidFill>
                  <a:srgbClr val="00B050"/>
                </a:solidFill>
                <a:latin typeface="Calibri"/>
                <a:ea typeface="Calibri"/>
                <a:cs typeface="Calibri"/>
                <a:sym typeface="Calibri"/>
              </a:rPr>
              <a:t>Loop Control Statements</a:t>
            </a:r>
            <a:endParaRPr/>
          </a:p>
        </p:txBody>
      </p:sp>
      <p:sp>
        <p:nvSpPr>
          <p:cNvPr id="394" name="Google Shape;394;p39"/>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395" name="Google Shape;395;p39"/>
          <p:cNvGrpSpPr/>
          <p:nvPr/>
        </p:nvGrpSpPr>
        <p:grpSpPr>
          <a:xfrm flipH="1" rot="10800000">
            <a:off x="379412" y="914400"/>
            <a:ext cx="4038600" cy="228600"/>
            <a:chOff x="261765" y="700096"/>
            <a:chExt cx="3889600" cy="98406"/>
          </a:xfrm>
        </p:grpSpPr>
        <p:cxnSp>
          <p:nvCxnSpPr>
            <p:cNvPr id="396" name="Google Shape;396;p39"/>
            <p:cNvCxnSpPr/>
            <p:nvPr/>
          </p:nvCxnSpPr>
          <p:spPr>
            <a:xfrm>
              <a:off x="307633" y="749299"/>
              <a:ext cx="3843732"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397" name="Google Shape;397;p39"/>
            <p:cNvSpPr/>
            <p:nvPr/>
          </p:nvSpPr>
          <p:spPr>
            <a:xfrm>
              <a:off x="261765" y="700096"/>
              <a:ext cx="77975"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98" name="Google Shape;398;p39"/>
          <p:cNvSpPr/>
          <p:nvPr/>
        </p:nvSpPr>
        <p:spPr>
          <a:xfrm>
            <a:off x="227012" y="1219200"/>
            <a:ext cx="115062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9" name="Google Shape;399;p39"/>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pic>
        <p:nvPicPr>
          <p:cNvPr id="400" name="Google Shape;400;p39"/>
          <p:cNvPicPr preferRelativeResize="0"/>
          <p:nvPr/>
        </p:nvPicPr>
        <p:blipFill rotWithShape="1">
          <a:blip r:embed="rId3">
            <a:alphaModFix/>
          </a:blip>
          <a:srcRect b="46295" l="23947" r="24515" t="22685"/>
          <a:stretch/>
        </p:blipFill>
        <p:spPr>
          <a:xfrm>
            <a:off x="1827212" y="1600200"/>
            <a:ext cx="8728075" cy="2997200"/>
          </a:xfrm>
          <a:prstGeom prst="rect">
            <a:avLst/>
          </a:prstGeom>
          <a:noFill/>
          <a:ln>
            <a:noFill/>
          </a:ln>
        </p:spPr>
      </p:pic>
      <p:pic>
        <p:nvPicPr>
          <p:cNvPr id="401" name="Google Shape;401;p39"/>
          <p:cNvPicPr preferRelativeResize="0"/>
          <p:nvPr/>
        </p:nvPicPr>
        <p:blipFill rotWithShape="1">
          <a:blip r:embed="rId4">
            <a:alphaModFix/>
          </a:blip>
          <a:srcRect b="41781" l="23710" r="25012" t="43864"/>
          <a:stretch/>
        </p:blipFill>
        <p:spPr>
          <a:xfrm>
            <a:off x="1827212" y="4572000"/>
            <a:ext cx="8629650" cy="1812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0"/>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B050"/>
              </a:buClr>
              <a:buSzPts val="3600"/>
              <a:buFont typeface="Times New Roman"/>
              <a:buNone/>
            </a:pPr>
            <a:r>
              <a:rPr b="0" i="0" lang="en-US" sz="3600" u="none">
                <a:solidFill>
                  <a:srgbClr val="00B050"/>
                </a:solidFill>
                <a:latin typeface="Times New Roman"/>
                <a:ea typeface="Times New Roman"/>
                <a:cs typeface="Times New Roman"/>
                <a:sym typeface="Times New Roman"/>
              </a:rPr>
              <a:t>Break statement</a:t>
            </a:r>
            <a:endParaRPr/>
          </a:p>
        </p:txBody>
      </p:sp>
      <p:sp>
        <p:nvSpPr>
          <p:cNvPr id="407" name="Google Shape;407;p40"/>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408" name="Google Shape;408;p40"/>
          <p:cNvGrpSpPr/>
          <p:nvPr/>
        </p:nvGrpSpPr>
        <p:grpSpPr>
          <a:xfrm flipH="1" rot="10800000">
            <a:off x="379412" y="914400"/>
            <a:ext cx="2895600" cy="152400"/>
            <a:chOff x="261765" y="700096"/>
            <a:chExt cx="3889600" cy="98406"/>
          </a:xfrm>
        </p:grpSpPr>
        <p:cxnSp>
          <p:nvCxnSpPr>
            <p:cNvPr id="409" name="Google Shape;409;p40"/>
            <p:cNvCxnSpPr/>
            <p:nvPr/>
          </p:nvCxnSpPr>
          <p:spPr>
            <a:xfrm>
              <a:off x="306546" y="749299"/>
              <a:ext cx="3844819"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410" name="Google Shape;410;p40"/>
            <p:cNvSpPr/>
            <p:nvPr/>
          </p:nvSpPr>
          <p:spPr>
            <a:xfrm>
              <a:off x="261765" y="700096"/>
              <a:ext cx="76768"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11" name="Google Shape;411;p40"/>
          <p:cNvSpPr/>
          <p:nvPr/>
        </p:nvSpPr>
        <p:spPr>
          <a:xfrm>
            <a:off x="227012" y="1219200"/>
            <a:ext cx="115062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2" name="Google Shape;412;p40"/>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413" name="Google Shape;413;p40"/>
          <p:cNvSpPr txBox="1"/>
          <p:nvPr/>
        </p:nvSpPr>
        <p:spPr>
          <a:xfrm>
            <a:off x="531812" y="1219200"/>
            <a:ext cx="10972800" cy="535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The break statement can be used inside a for loop or while  loop to</a:t>
            </a:r>
            <a:r>
              <a:rPr b="1" i="0" lang="en-US" sz="1800" u="none">
                <a:solidFill>
                  <a:srgbClr val="7030A0"/>
                </a:solidFill>
                <a:latin typeface="Cambria"/>
                <a:ea typeface="Cambria"/>
                <a:cs typeface="Cambria"/>
                <a:sym typeface="Cambria"/>
              </a:rPr>
              <a:t> come out of the loop</a:t>
            </a:r>
            <a:r>
              <a:rPr b="0" i="0" lang="en-US" sz="1800" u="none">
                <a:solidFill>
                  <a:schemeClr val="dk1"/>
                </a:solidFill>
                <a:latin typeface="Cambria"/>
                <a:ea typeface="Cambria"/>
                <a:cs typeface="Cambria"/>
                <a:sym typeface="Cambria"/>
              </a:rPr>
              <a:t>.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When ‘break ‘ is executed the python interpreter </a:t>
            </a:r>
            <a:r>
              <a:rPr b="1" i="0" lang="en-US" sz="1800" u="none">
                <a:solidFill>
                  <a:srgbClr val="7030A0"/>
                </a:solidFill>
                <a:latin typeface="Cambria"/>
                <a:ea typeface="Cambria"/>
                <a:cs typeface="Cambria"/>
                <a:sym typeface="Cambria"/>
              </a:rPr>
              <a:t>jumps out of the loop to process the next statement </a:t>
            </a:r>
            <a:r>
              <a:rPr b="0" i="0" lang="en-US" sz="1800" u="none">
                <a:solidFill>
                  <a:schemeClr val="dk1"/>
                </a:solidFill>
                <a:latin typeface="Cambria"/>
                <a:ea typeface="Cambria"/>
                <a:cs typeface="Cambria"/>
                <a:sym typeface="Cambria"/>
              </a:rPr>
              <a:t>in the program.</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We have  used break inside for loop. When the element is found. It would break the for loop and comes out .we can also use break inside a while loop.</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A python program to search for an element in the list of elements ?</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#searching for an element in a list</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group1 = [1,2,3,4,5] #take a list  of elements</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search = int(input('enter element to search: '))</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for element in group1:</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if search ==element:</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print('element found in group1')</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a:t>
            </a:r>
            <a:r>
              <a:rPr b="1" i="0" lang="en-US" sz="1800" u="none">
                <a:solidFill>
                  <a:srgbClr val="7030A0"/>
                </a:solidFill>
                <a:latin typeface="Cambria"/>
                <a:ea typeface="Cambria"/>
                <a:cs typeface="Cambria"/>
                <a:sym typeface="Cambria"/>
              </a:rPr>
              <a:t>break</a:t>
            </a:r>
            <a:r>
              <a:rPr b="0" i="0" lang="en-US" sz="1800" u="none">
                <a:solidFill>
                  <a:schemeClr val="dk1"/>
                </a:solidFill>
                <a:latin typeface="Cambria"/>
                <a:ea typeface="Cambria"/>
                <a:cs typeface="Cambria"/>
                <a:sym typeface="Cambria"/>
              </a:rPr>
              <a:t> #come out of for loop</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else:</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print('element not found in group1')   #this is else  suite</a:t>
            </a:r>
            <a:endParaRPr/>
          </a:p>
          <a:p>
            <a:pPr indent="0" lvl="0" marL="0" marR="0" rtl="0" algn="l">
              <a:lnSpc>
                <a:spcPct val="100000"/>
              </a:lnSpc>
              <a:spcBef>
                <a:spcPts val="0"/>
              </a:spcBef>
              <a:spcAft>
                <a:spcPts val="0"/>
              </a:spcAft>
              <a:buNone/>
            </a:pPr>
            <a:r>
              <a:t/>
            </a:r>
            <a:endParaRPr b="0" i="0" sz="1800" u="none">
              <a:solidFill>
                <a:schemeClr val="dk1"/>
              </a:solidFill>
              <a:latin typeface="Cambria"/>
              <a:ea typeface="Cambria"/>
              <a:cs typeface="Cambria"/>
              <a:sym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1"/>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B050"/>
              </a:buClr>
              <a:buSzPts val="3600"/>
              <a:buFont typeface="Times New Roman"/>
              <a:buNone/>
            </a:pPr>
            <a:r>
              <a:rPr b="0" i="0" lang="en-US" sz="3600" u="none">
                <a:solidFill>
                  <a:srgbClr val="00B050"/>
                </a:solidFill>
                <a:latin typeface="Times New Roman"/>
                <a:ea typeface="Times New Roman"/>
                <a:cs typeface="Times New Roman"/>
                <a:sym typeface="Times New Roman"/>
              </a:rPr>
              <a:t>Break statement</a:t>
            </a:r>
            <a:endParaRPr/>
          </a:p>
        </p:txBody>
      </p:sp>
      <p:sp>
        <p:nvSpPr>
          <p:cNvPr id="419" name="Google Shape;419;p41"/>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420" name="Google Shape;420;p41"/>
          <p:cNvGrpSpPr/>
          <p:nvPr/>
        </p:nvGrpSpPr>
        <p:grpSpPr>
          <a:xfrm flipH="1" rot="10800000">
            <a:off x="379412" y="914400"/>
            <a:ext cx="2895600" cy="152400"/>
            <a:chOff x="261765" y="700096"/>
            <a:chExt cx="3889600" cy="98406"/>
          </a:xfrm>
        </p:grpSpPr>
        <p:cxnSp>
          <p:nvCxnSpPr>
            <p:cNvPr id="421" name="Google Shape;421;p41"/>
            <p:cNvCxnSpPr/>
            <p:nvPr/>
          </p:nvCxnSpPr>
          <p:spPr>
            <a:xfrm>
              <a:off x="306546" y="749299"/>
              <a:ext cx="3844819"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422" name="Google Shape;422;p41"/>
            <p:cNvSpPr/>
            <p:nvPr/>
          </p:nvSpPr>
          <p:spPr>
            <a:xfrm>
              <a:off x="261765" y="700096"/>
              <a:ext cx="76768"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23" name="Google Shape;423;p41"/>
          <p:cNvSpPr/>
          <p:nvPr/>
        </p:nvSpPr>
        <p:spPr>
          <a:xfrm>
            <a:off x="227012" y="1219200"/>
            <a:ext cx="115062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4" name="Google Shape;424;p41"/>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425" name="Google Shape;425;p41"/>
          <p:cNvSpPr txBox="1"/>
          <p:nvPr/>
        </p:nvSpPr>
        <p:spPr>
          <a:xfrm>
            <a:off x="531812" y="1219200"/>
            <a:ext cx="10972800" cy="410845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A python program to display numbers from 10 to 6 and break the loop when the number about to display is 5.</a:t>
            </a:r>
            <a:endParaRPr/>
          </a:p>
          <a:p>
            <a:pPr indent="0" lvl="0" marL="0"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#using break to come out of while loop</a:t>
            </a:r>
            <a:endParaRPr/>
          </a:p>
          <a:p>
            <a:pPr indent="0" lvl="0" marL="0"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x=10</a:t>
            </a:r>
            <a:endParaRPr/>
          </a:p>
          <a:p>
            <a:pPr indent="0" lvl="0" marL="0"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while x&gt;=1:</a:t>
            </a:r>
            <a:endParaRPr/>
          </a:p>
          <a:p>
            <a:pPr indent="0" lvl="0" marL="0"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print(' x=',x)</a:t>
            </a:r>
            <a:endParaRPr/>
          </a:p>
          <a:p>
            <a:pPr indent="0" lvl="0" marL="0"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x-=1</a:t>
            </a:r>
            <a:endParaRPr/>
          </a:p>
          <a:p>
            <a:pPr indent="0" lvl="0" marL="0"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if x==5:  #if x is 5 then come out from while loop</a:t>
            </a:r>
            <a:endParaRPr/>
          </a:p>
          <a:p>
            <a:pPr indent="0" lvl="0" marL="0"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break</a:t>
            </a:r>
            <a:endParaRPr/>
          </a:p>
          <a:p>
            <a:pPr indent="0" lvl="0" marL="0"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print("out of loop")</a:t>
            </a:r>
            <a:endParaRPr/>
          </a:p>
          <a:p>
            <a:pPr indent="0" lvl="0" marL="0" marR="0" rtl="0" algn="l">
              <a:lnSpc>
                <a:spcPct val="100000"/>
              </a:lnSpc>
              <a:spcBef>
                <a:spcPts val="0"/>
              </a:spcBef>
              <a:spcAft>
                <a:spcPts val="0"/>
              </a:spcAft>
              <a:buNone/>
            </a:pPr>
            <a:r>
              <a:t/>
            </a:r>
            <a:endParaRPr b="0" i="0" sz="1800" u="none">
              <a:solidFill>
                <a:schemeClr val="dk1"/>
              </a:solidFill>
              <a:latin typeface="Cambria"/>
              <a:ea typeface="Cambria"/>
              <a:cs typeface="Cambria"/>
              <a:sym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2"/>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B050"/>
              </a:buClr>
              <a:buSzPts val="3600"/>
              <a:buFont typeface="Times New Roman"/>
              <a:buNone/>
            </a:pPr>
            <a:r>
              <a:rPr b="0" i="0" lang="en-US" sz="3600" u="none">
                <a:solidFill>
                  <a:srgbClr val="00B050"/>
                </a:solidFill>
                <a:latin typeface="Times New Roman"/>
                <a:ea typeface="Times New Roman"/>
                <a:cs typeface="Times New Roman"/>
                <a:sym typeface="Times New Roman"/>
              </a:rPr>
              <a:t>Continue statement</a:t>
            </a:r>
            <a:endParaRPr/>
          </a:p>
        </p:txBody>
      </p:sp>
      <p:sp>
        <p:nvSpPr>
          <p:cNvPr id="431" name="Google Shape;431;p42"/>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432" name="Google Shape;432;p42"/>
          <p:cNvGrpSpPr/>
          <p:nvPr/>
        </p:nvGrpSpPr>
        <p:grpSpPr>
          <a:xfrm flipH="1" rot="10800000">
            <a:off x="379412" y="914400"/>
            <a:ext cx="2895600" cy="152400"/>
            <a:chOff x="261765" y="700096"/>
            <a:chExt cx="3889600" cy="98406"/>
          </a:xfrm>
        </p:grpSpPr>
        <p:cxnSp>
          <p:nvCxnSpPr>
            <p:cNvPr id="433" name="Google Shape;433;p42"/>
            <p:cNvCxnSpPr/>
            <p:nvPr/>
          </p:nvCxnSpPr>
          <p:spPr>
            <a:xfrm>
              <a:off x="306546" y="749299"/>
              <a:ext cx="3844819"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434" name="Google Shape;434;p42"/>
            <p:cNvSpPr/>
            <p:nvPr/>
          </p:nvSpPr>
          <p:spPr>
            <a:xfrm>
              <a:off x="261765" y="700096"/>
              <a:ext cx="76768"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35" name="Google Shape;435;p42"/>
          <p:cNvSpPr/>
          <p:nvPr/>
        </p:nvSpPr>
        <p:spPr>
          <a:xfrm>
            <a:off x="227012" y="1219200"/>
            <a:ext cx="115062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6" name="Google Shape;436;p42"/>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437" name="Google Shape;437;p42"/>
          <p:cNvSpPr txBox="1"/>
          <p:nvPr/>
        </p:nvSpPr>
        <p:spPr>
          <a:xfrm>
            <a:off x="531812" y="1219200"/>
            <a:ext cx="10972800" cy="5078412"/>
          </a:xfrm>
          <a:prstGeom prst="rect">
            <a:avLst/>
          </a:prstGeom>
          <a:noFill/>
          <a:ln>
            <a:noFill/>
          </a:ln>
        </p:spPr>
        <p:txBody>
          <a:bodyPr anchorCtr="0" anchor="t" bIns="45700" lIns="91425" spcFirstLastPara="1" rIns="91425" wrap="square" tIns="45700">
            <a:spAutoFit/>
          </a:bodyPr>
          <a:lstStyle/>
          <a:p>
            <a:pPr indent="-179386" lvl="0" marL="404812" marR="0" rtl="0" algn="l">
              <a:lnSpc>
                <a:spcPct val="150000"/>
              </a:lnSpc>
              <a:spcBef>
                <a:spcPts val="0"/>
              </a:spcBef>
              <a:spcAft>
                <a:spcPts val="0"/>
              </a:spcAft>
              <a:buClr>
                <a:schemeClr val="dk1"/>
              </a:buClr>
              <a:buSzPts val="1800"/>
              <a:buFont typeface="Arial"/>
              <a:buChar char="•"/>
            </a:pPr>
            <a:r>
              <a:rPr b="0" i="0" lang="en-US" sz="1800" u="none">
                <a:solidFill>
                  <a:schemeClr val="dk1"/>
                </a:solidFill>
                <a:latin typeface="Cambria"/>
                <a:ea typeface="Cambria"/>
                <a:cs typeface="Cambria"/>
                <a:sym typeface="Cambria"/>
              </a:rPr>
              <a:t>The continue statement is used in a loop to go back to the beginning of the loop.</a:t>
            </a:r>
            <a:endParaRPr/>
          </a:p>
          <a:p>
            <a:pPr indent="-179386" lvl="0" marL="404812" marR="0" rtl="0" algn="l">
              <a:lnSpc>
                <a:spcPct val="150000"/>
              </a:lnSpc>
              <a:spcBef>
                <a:spcPts val="0"/>
              </a:spcBef>
              <a:spcAft>
                <a:spcPts val="0"/>
              </a:spcAft>
              <a:buClr>
                <a:schemeClr val="dk1"/>
              </a:buClr>
              <a:buSzPts val="1800"/>
              <a:buFont typeface="Arial"/>
              <a:buChar char="•"/>
            </a:pPr>
            <a:r>
              <a:rPr b="0" i="0" lang="en-US" sz="1800" u="none">
                <a:solidFill>
                  <a:schemeClr val="dk1"/>
                </a:solidFill>
                <a:latin typeface="Cambria"/>
                <a:ea typeface="Cambria"/>
                <a:cs typeface="Cambria"/>
                <a:sym typeface="Cambria"/>
              </a:rPr>
              <a:t> It means, when continue is executed, the next repetition will start, when continue is executed, the subsequent statement in the loop are executed.</a:t>
            </a:r>
            <a:endParaRPr/>
          </a:p>
          <a:p>
            <a:pPr indent="-179386" lvl="0" marL="404812"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A python program to display numbers from 1 to 5 continue statement:</a:t>
            </a:r>
            <a:endParaRPr/>
          </a:p>
          <a:p>
            <a:pPr indent="-179386" lvl="0" marL="404812"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#using continue to execute next iteration of while loop</a:t>
            </a:r>
            <a:endParaRPr/>
          </a:p>
          <a:p>
            <a:pPr indent="-179386" lvl="0" marL="404812"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x=0</a:t>
            </a:r>
            <a:endParaRPr/>
          </a:p>
          <a:p>
            <a:pPr indent="-179386" lvl="0" marL="404812"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while x&lt;10:</a:t>
            </a:r>
            <a:endParaRPr/>
          </a:p>
          <a:p>
            <a:pPr indent="-179386" lvl="0" marL="404812"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x+=1</a:t>
            </a:r>
            <a:endParaRPr/>
          </a:p>
          <a:p>
            <a:pPr indent="-179386" lvl="0" marL="404812"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if x&gt;5: 		#if x&gt;5 then continue next iteration</a:t>
            </a:r>
            <a:endParaRPr/>
          </a:p>
          <a:p>
            <a:pPr indent="-179386" lvl="0" marL="404812"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continue</a:t>
            </a:r>
            <a:endParaRPr/>
          </a:p>
          <a:p>
            <a:pPr indent="-179386" lvl="0" marL="404812"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print('x=',x)</a:t>
            </a:r>
            <a:endParaRPr/>
          </a:p>
          <a:p>
            <a:pPr indent="-179386" lvl="0" marL="404812" marR="0" rtl="0" algn="l">
              <a:lnSpc>
                <a:spcPct val="15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print("out of loop")</a:t>
            </a:r>
            <a:endParaRPr/>
          </a:p>
        </p:txBody>
      </p:sp>
      <p:sp>
        <p:nvSpPr>
          <p:cNvPr id="438" name="Google Shape;438;p42"/>
          <p:cNvSpPr txBox="1"/>
          <p:nvPr/>
        </p:nvSpPr>
        <p:spPr>
          <a:xfrm>
            <a:off x="7694612" y="3733800"/>
            <a:ext cx="3806825" cy="2308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mbria"/>
              <a:buNone/>
            </a:pPr>
            <a:r>
              <a:rPr b="1" i="0" lang="en-US" sz="1800" u="none">
                <a:solidFill>
                  <a:schemeClr val="dk1"/>
                </a:solidFill>
                <a:latin typeface="Cambria"/>
                <a:ea typeface="Cambria"/>
                <a:cs typeface="Cambria"/>
                <a:sym typeface="Cambria"/>
              </a:rPr>
              <a:t>Output:</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c:\python Demo.py</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x= 1</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x= 2</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x= 3</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x= 4</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x= 5</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out of loop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3"/>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B050"/>
              </a:buClr>
              <a:buSzPts val="3600"/>
              <a:buFont typeface="Times New Roman"/>
              <a:buNone/>
            </a:pPr>
            <a:r>
              <a:rPr b="0" i="0" lang="en-US" sz="3600" u="none">
                <a:solidFill>
                  <a:srgbClr val="00B050"/>
                </a:solidFill>
                <a:latin typeface="Times New Roman"/>
                <a:ea typeface="Times New Roman"/>
                <a:cs typeface="Times New Roman"/>
                <a:sym typeface="Times New Roman"/>
              </a:rPr>
              <a:t>Pass statement</a:t>
            </a:r>
            <a:endParaRPr/>
          </a:p>
        </p:txBody>
      </p:sp>
      <p:sp>
        <p:nvSpPr>
          <p:cNvPr id="444" name="Google Shape;444;p43"/>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445" name="Google Shape;445;p43"/>
          <p:cNvGrpSpPr/>
          <p:nvPr/>
        </p:nvGrpSpPr>
        <p:grpSpPr>
          <a:xfrm flipH="1" rot="10800000">
            <a:off x="379412" y="914400"/>
            <a:ext cx="2895600" cy="152400"/>
            <a:chOff x="261765" y="700096"/>
            <a:chExt cx="3889600" cy="98406"/>
          </a:xfrm>
        </p:grpSpPr>
        <p:cxnSp>
          <p:nvCxnSpPr>
            <p:cNvPr id="446" name="Google Shape;446;p43"/>
            <p:cNvCxnSpPr/>
            <p:nvPr/>
          </p:nvCxnSpPr>
          <p:spPr>
            <a:xfrm>
              <a:off x="306546" y="749299"/>
              <a:ext cx="3844819"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447" name="Google Shape;447;p43"/>
            <p:cNvSpPr/>
            <p:nvPr/>
          </p:nvSpPr>
          <p:spPr>
            <a:xfrm>
              <a:off x="261765" y="700096"/>
              <a:ext cx="76768"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48" name="Google Shape;448;p43"/>
          <p:cNvSpPr/>
          <p:nvPr/>
        </p:nvSpPr>
        <p:spPr>
          <a:xfrm>
            <a:off x="227012" y="1219200"/>
            <a:ext cx="115062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9" name="Google Shape;449;p43"/>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450" name="Google Shape;450;p43"/>
          <p:cNvSpPr txBox="1"/>
          <p:nvPr/>
        </p:nvSpPr>
        <p:spPr>
          <a:xfrm>
            <a:off x="531812" y="1219200"/>
            <a:ext cx="10972800" cy="4708525"/>
          </a:xfrm>
          <a:prstGeom prst="rect">
            <a:avLst/>
          </a:prstGeom>
          <a:noFill/>
          <a:ln>
            <a:noFill/>
          </a:ln>
        </p:spPr>
        <p:txBody>
          <a:bodyPr anchorCtr="0" anchor="t" bIns="45700" lIns="91425" spcFirstLastPara="1" rIns="91425" wrap="square" tIns="45700">
            <a:spAutoFit/>
          </a:bodyPr>
          <a:lstStyle/>
          <a:p>
            <a:pPr indent="-163511" lvl="0" marL="284162"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The pass statement </a:t>
            </a:r>
            <a:r>
              <a:rPr b="1" i="0" lang="en-US" sz="2000" u="none">
                <a:solidFill>
                  <a:srgbClr val="7030A0"/>
                </a:solidFill>
                <a:latin typeface="Cambria"/>
                <a:ea typeface="Cambria"/>
                <a:cs typeface="Cambria"/>
                <a:sym typeface="Cambria"/>
              </a:rPr>
              <a:t>does not do anything</a:t>
            </a:r>
            <a:r>
              <a:rPr b="0" i="0" lang="en-US" sz="2000" u="none">
                <a:solidFill>
                  <a:schemeClr val="dk1"/>
                </a:solidFill>
                <a:latin typeface="Cambria"/>
                <a:ea typeface="Cambria"/>
                <a:cs typeface="Cambria"/>
                <a:sym typeface="Cambria"/>
              </a:rPr>
              <a:t>. It is used with ‘if’ statement or inside a loop to represent no operation.</a:t>
            </a:r>
            <a:endParaRPr/>
          </a:p>
          <a:p>
            <a:pPr indent="-163511" lvl="0" marL="284162"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We use pass statement when need a statement syntactically but we do not want to do any operation.</a:t>
            </a:r>
            <a:endParaRPr/>
          </a:p>
          <a:p>
            <a:pPr indent="-163511" lvl="0" marL="284162"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163511" lvl="0" marL="284162"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A python program to retrieve only negative number from a list of numbers.</a:t>
            </a:r>
            <a:endParaRPr/>
          </a:p>
          <a:p>
            <a:pPr indent="-163511" lvl="0" marL="284162"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#retrieving only negative numbers from a list</a:t>
            </a:r>
            <a:endParaRPr/>
          </a:p>
          <a:p>
            <a:pPr indent="-163511" lvl="0" marL="284162"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num = [1,2,3,-4,-5,-6,-7,-8,9]</a:t>
            </a:r>
            <a:endParaRPr/>
          </a:p>
          <a:p>
            <a:pPr indent="-163511" lvl="0" marL="284162"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for i in num:</a:t>
            </a:r>
            <a:endParaRPr/>
          </a:p>
          <a:p>
            <a:pPr indent="-163511" lvl="0" marL="284162"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if i&gt;0:</a:t>
            </a:r>
            <a:endParaRPr/>
          </a:p>
          <a:p>
            <a:pPr indent="-163511" lvl="0" marL="284162"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pass 		# we are not interested</a:t>
            </a:r>
            <a:endParaRPr/>
          </a:p>
          <a:p>
            <a:pPr indent="-163511" lvl="0" marL="284162"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else:</a:t>
            </a:r>
            <a:endParaRPr/>
          </a:p>
          <a:p>
            <a:pPr indent="-163511" lvl="0" marL="284162"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print(i) 		#this is what we need</a:t>
            </a:r>
            <a:endParaRPr/>
          </a:p>
          <a:p>
            <a:pPr indent="-163511" lvl="0" marL="284162"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a:t>
            </a:r>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451" name="Google Shape;451;p43"/>
          <p:cNvSpPr txBox="1"/>
          <p:nvPr/>
        </p:nvSpPr>
        <p:spPr>
          <a:xfrm>
            <a:off x="8761412" y="3657600"/>
            <a:ext cx="2667000" cy="2032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mbria"/>
              <a:buNone/>
            </a:pPr>
            <a:r>
              <a:rPr b="1" i="0" lang="en-US" sz="1800" u="none">
                <a:solidFill>
                  <a:schemeClr val="dk1"/>
                </a:solidFill>
                <a:latin typeface="Cambria"/>
                <a:ea typeface="Cambria"/>
                <a:cs typeface="Cambria"/>
                <a:sym typeface="Cambria"/>
              </a:rPr>
              <a:t>output:</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c:\&gt;python Demo.py</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-4</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-5</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-6</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-7</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-8</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4"/>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79646"/>
              </a:buClr>
              <a:buSzPts val="3600"/>
              <a:buFont typeface="Times New Roman"/>
              <a:buNone/>
            </a:pPr>
            <a:r>
              <a:rPr b="0" i="0" lang="en-US" sz="3600" u="none">
                <a:solidFill>
                  <a:srgbClr val="F79646"/>
                </a:solidFill>
                <a:latin typeface="Times New Roman"/>
                <a:ea typeface="Times New Roman"/>
                <a:cs typeface="Times New Roman"/>
                <a:sym typeface="Times New Roman"/>
              </a:rPr>
              <a:t>Assert statement</a:t>
            </a:r>
            <a:endParaRPr/>
          </a:p>
        </p:txBody>
      </p:sp>
      <p:sp>
        <p:nvSpPr>
          <p:cNvPr id="457" name="Google Shape;457;p44"/>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458" name="Google Shape;458;p44"/>
          <p:cNvGrpSpPr/>
          <p:nvPr/>
        </p:nvGrpSpPr>
        <p:grpSpPr>
          <a:xfrm flipH="1" rot="10800000">
            <a:off x="379412" y="914400"/>
            <a:ext cx="2895600" cy="152400"/>
            <a:chOff x="261765" y="700096"/>
            <a:chExt cx="3889600" cy="98406"/>
          </a:xfrm>
        </p:grpSpPr>
        <p:cxnSp>
          <p:nvCxnSpPr>
            <p:cNvPr id="459" name="Google Shape;459;p44"/>
            <p:cNvCxnSpPr/>
            <p:nvPr/>
          </p:nvCxnSpPr>
          <p:spPr>
            <a:xfrm>
              <a:off x="306546" y="749299"/>
              <a:ext cx="3844819"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460" name="Google Shape;460;p44"/>
            <p:cNvSpPr/>
            <p:nvPr/>
          </p:nvSpPr>
          <p:spPr>
            <a:xfrm>
              <a:off x="261765" y="700096"/>
              <a:ext cx="76768"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61" name="Google Shape;461;p44"/>
          <p:cNvSpPr/>
          <p:nvPr/>
        </p:nvSpPr>
        <p:spPr>
          <a:xfrm>
            <a:off x="227012" y="1219200"/>
            <a:ext cx="115062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2" name="Google Shape;462;p44"/>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463" name="Google Shape;463;p44"/>
          <p:cNvSpPr txBox="1"/>
          <p:nvPr/>
        </p:nvSpPr>
        <p:spPr>
          <a:xfrm>
            <a:off x="531812" y="1219200"/>
            <a:ext cx="10972800" cy="5616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The assert statement is useful to </a:t>
            </a:r>
            <a:r>
              <a:rPr b="1" i="0" lang="en-US" sz="2000" u="none">
                <a:solidFill>
                  <a:srgbClr val="7030A0"/>
                </a:solidFill>
                <a:latin typeface="Cambria"/>
                <a:ea typeface="Cambria"/>
                <a:cs typeface="Cambria"/>
                <a:sym typeface="Cambria"/>
              </a:rPr>
              <a:t>check if a particular condition is fulfilled or not</a:t>
            </a:r>
            <a:r>
              <a:rPr b="0" i="0" lang="en-US" sz="2000" u="none">
                <a:solidFill>
                  <a:schemeClr val="dk1"/>
                </a:solidFill>
                <a:latin typeface="Cambria"/>
                <a:ea typeface="Cambria"/>
                <a:cs typeface="Cambria"/>
                <a:sym typeface="Cambria"/>
              </a:rPr>
              <a:t>. The syntax is as follows:</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a:t>
            </a:r>
            <a:r>
              <a:rPr b="1" i="1" lang="en-US" sz="2000" u="none">
                <a:solidFill>
                  <a:schemeClr val="dk1"/>
                </a:solidFill>
                <a:latin typeface="Cambria"/>
                <a:ea typeface="Cambria"/>
                <a:cs typeface="Cambria"/>
                <a:sym typeface="Cambria"/>
              </a:rPr>
              <a:t>assert expression, message</a:t>
            </a:r>
            <a:r>
              <a:rPr b="0" i="0" lang="en-US" sz="2000" u="none">
                <a:solidFill>
                  <a:schemeClr val="dk1"/>
                </a:solidFill>
                <a:latin typeface="Cambria"/>
                <a:ea typeface="Cambria"/>
                <a:cs typeface="Cambria"/>
                <a:sym typeface="Cambria"/>
              </a:rPr>
              <a:t> </a:t>
            </a:r>
            <a:endParaRPr/>
          </a:p>
          <a:p>
            <a:pPr indent="0" lvl="0" marL="0" marR="0" rtl="0" algn="l">
              <a:lnSpc>
                <a:spcPct val="100000"/>
              </a:lnSpc>
              <a:spcBef>
                <a:spcPts val="0"/>
              </a:spcBef>
              <a:spcAft>
                <a:spcPts val="0"/>
              </a:spcAft>
              <a:buClr>
                <a:schemeClr val="dk1"/>
              </a:buClr>
              <a:buSzPts val="900"/>
              <a:buFont typeface="Arial"/>
              <a:buNone/>
            </a:pPr>
            <a:r>
              <a:t/>
            </a:r>
            <a:endParaRPr b="0" i="0" sz="9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in the above syntax, the ‘message’ is not compulsory.</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Let’s take an example. If we want to assure that the user should enter only a number greater than 0,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we can use assert statement as:</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assert x&gt;0, “wrong input entered”</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in this case, the python interpreter checks if x&gt;0 is true or not.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If it is </a:t>
            </a:r>
            <a:r>
              <a:rPr b="0" i="0" lang="en-US" sz="2000" u="none">
                <a:solidFill>
                  <a:srgbClr val="7030A0"/>
                </a:solidFill>
                <a:latin typeface="Cambria"/>
                <a:ea typeface="Cambria"/>
                <a:cs typeface="Cambria"/>
                <a:sym typeface="Cambria"/>
              </a:rPr>
              <a:t>true</a:t>
            </a:r>
            <a:r>
              <a:rPr b="0" i="0" lang="en-US" sz="2000" u="none">
                <a:solidFill>
                  <a:schemeClr val="dk1"/>
                </a:solidFill>
                <a:latin typeface="Cambria"/>
                <a:ea typeface="Cambria"/>
                <a:cs typeface="Cambria"/>
                <a:sym typeface="Cambria"/>
              </a:rPr>
              <a:t>, then the </a:t>
            </a:r>
            <a:r>
              <a:rPr b="0" i="0" lang="en-US" sz="2000" u="none">
                <a:solidFill>
                  <a:srgbClr val="7030A0"/>
                </a:solidFill>
                <a:latin typeface="Cambria"/>
                <a:ea typeface="Cambria"/>
                <a:cs typeface="Cambria"/>
                <a:sym typeface="Cambria"/>
              </a:rPr>
              <a:t>next statement </a:t>
            </a:r>
            <a:r>
              <a:rPr b="0" i="0" lang="en-US" sz="2000" u="none">
                <a:solidFill>
                  <a:schemeClr val="dk1"/>
                </a:solidFill>
                <a:latin typeface="Cambria"/>
                <a:ea typeface="Cambria"/>
                <a:cs typeface="Cambria"/>
                <a:sym typeface="Cambria"/>
              </a:rPr>
              <a:t>will execute,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7030A0"/>
              </a:buClr>
              <a:buSzPts val="2000"/>
              <a:buFont typeface="Cambria"/>
              <a:buNone/>
            </a:pPr>
            <a:r>
              <a:rPr b="0" i="0" lang="en-US" sz="2000" u="none">
                <a:solidFill>
                  <a:srgbClr val="7030A0"/>
                </a:solidFill>
                <a:latin typeface="Cambria"/>
                <a:ea typeface="Cambria"/>
                <a:cs typeface="Cambria"/>
                <a:sym typeface="Cambria"/>
              </a:rPr>
              <a:t>else</a:t>
            </a:r>
            <a:r>
              <a:rPr b="0" i="0" lang="en-US" sz="2000" u="none">
                <a:solidFill>
                  <a:schemeClr val="dk1"/>
                </a:solidFill>
                <a:latin typeface="Cambria"/>
                <a:ea typeface="Cambria"/>
                <a:cs typeface="Cambria"/>
                <a:sym typeface="Cambria"/>
              </a:rPr>
              <a:t> it will </a:t>
            </a:r>
            <a:r>
              <a:rPr b="0" i="0" lang="en-US" sz="2000" u="none">
                <a:solidFill>
                  <a:srgbClr val="7030A0"/>
                </a:solidFill>
                <a:latin typeface="Cambria"/>
                <a:ea typeface="Cambria"/>
                <a:cs typeface="Cambria"/>
                <a:sym typeface="Cambria"/>
              </a:rPr>
              <a:t>display AssertionError </a:t>
            </a:r>
            <a:r>
              <a:rPr b="0" i="0" lang="en-US" sz="2000" u="none">
                <a:solidFill>
                  <a:schemeClr val="dk1"/>
                </a:solidFill>
                <a:latin typeface="Cambria"/>
                <a:ea typeface="Cambria"/>
                <a:cs typeface="Cambria"/>
                <a:sym typeface="Cambria"/>
              </a:rPr>
              <a:t>along with the message “Wrong input entered”.</a:t>
            </a:r>
            <a:endParaRPr/>
          </a:p>
          <a:p>
            <a:pPr indent="0" lvl="0" marL="0" marR="0" rtl="0" algn="l">
              <a:lnSpc>
                <a:spcPct val="100000"/>
              </a:lnSpc>
              <a:spcBef>
                <a:spcPts val="0"/>
              </a:spcBef>
              <a:spcAft>
                <a:spcPts val="0"/>
              </a:spcAft>
              <a:buClr>
                <a:schemeClr val="dk1"/>
              </a:buClr>
              <a:buSzPts val="1000"/>
              <a:buFont typeface="Arial"/>
              <a:buNone/>
            </a:pPr>
            <a:r>
              <a:t/>
            </a:r>
            <a:endParaRPr b="0" i="0" sz="1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5"/>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79646"/>
              </a:buClr>
              <a:buSzPts val="3600"/>
              <a:buFont typeface="Times New Roman"/>
              <a:buNone/>
            </a:pPr>
            <a:r>
              <a:rPr b="0" i="0" lang="en-US" sz="3600" u="none">
                <a:solidFill>
                  <a:srgbClr val="F79646"/>
                </a:solidFill>
                <a:latin typeface="Times New Roman"/>
                <a:ea typeface="Times New Roman"/>
                <a:cs typeface="Times New Roman"/>
                <a:sym typeface="Times New Roman"/>
              </a:rPr>
              <a:t>Assert statement</a:t>
            </a:r>
            <a:endParaRPr/>
          </a:p>
        </p:txBody>
      </p:sp>
      <p:sp>
        <p:nvSpPr>
          <p:cNvPr id="469" name="Google Shape;469;p45"/>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470" name="Google Shape;470;p45"/>
          <p:cNvGrpSpPr/>
          <p:nvPr/>
        </p:nvGrpSpPr>
        <p:grpSpPr>
          <a:xfrm flipH="1" rot="10800000">
            <a:off x="379412" y="914400"/>
            <a:ext cx="2895600" cy="152400"/>
            <a:chOff x="261765" y="700096"/>
            <a:chExt cx="3889600" cy="98406"/>
          </a:xfrm>
        </p:grpSpPr>
        <p:cxnSp>
          <p:nvCxnSpPr>
            <p:cNvPr id="471" name="Google Shape;471;p45"/>
            <p:cNvCxnSpPr/>
            <p:nvPr/>
          </p:nvCxnSpPr>
          <p:spPr>
            <a:xfrm>
              <a:off x="306546" y="749299"/>
              <a:ext cx="3844819"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472" name="Google Shape;472;p45"/>
            <p:cNvSpPr/>
            <p:nvPr/>
          </p:nvSpPr>
          <p:spPr>
            <a:xfrm>
              <a:off x="261765" y="700096"/>
              <a:ext cx="76768"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73" name="Google Shape;473;p45"/>
          <p:cNvSpPr/>
          <p:nvPr/>
        </p:nvSpPr>
        <p:spPr>
          <a:xfrm>
            <a:off x="227012" y="1219200"/>
            <a:ext cx="115062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4" name="Google Shape;474;p45"/>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475" name="Google Shape;475;p45"/>
          <p:cNvSpPr txBox="1"/>
          <p:nvPr/>
        </p:nvSpPr>
        <p:spPr>
          <a:xfrm>
            <a:off x="379412" y="1371600"/>
            <a:ext cx="10972800" cy="4708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A program to assert that the user enters a number greater than zero.</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 understanding assert statement</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x = int (input(‘Enter a number greater than 0:    ‘))</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a:t>
            </a:r>
            <a:r>
              <a:rPr b="1" i="0" lang="en-US" sz="2000" u="none">
                <a:solidFill>
                  <a:srgbClr val="7030A0"/>
                </a:solidFill>
                <a:latin typeface="Cambria"/>
                <a:ea typeface="Cambria"/>
                <a:cs typeface="Cambria"/>
                <a:sym typeface="Cambria"/>
              </a:rPr>
              <a:t>assert x&gt;0,   “Wrong input entered”</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print (‘U entered:   ‘,x)</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Output:</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C:\&gt;python Demo.py </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Enter a number greater than 0: 5</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U entered : 5</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C:\&gt;python Demo.py</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Enter a number greater than 0:   -2</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	</a:t>
            </a:r>
            <a:r>
              <a:rPr b="0" i="0" lang="en-US" sz="1800" u="none">
                <a:solidFill>
                  <a:srgbClr val="FF0000"/>
                </a:solidFill>
                <a:latin typeface="Cambria"/>
                <a:ea typeface="Cambria"/>
                <a:cs typeface="Cambria"/>
                <a:sym typeface="Cambria"/>
              </a:rPr>
              <a:t>Traceback (most recent call last):</a:t>
            </a:r>
            <a:endParaRPr/>
          </a:p>
          <a:p>
            <a:pPr indent="0" lvl="0" marL="0" marR="0" rtl="0" algn="l">
              <a:lnSpc>
                <a:spcPct val="100000"/>
              </a:lnSpc>
              <a:spcBef>
                <a:spcPts val="0"/>
              </a:spcBef>
              <a:spcAft>
                <a:spcPts val="0"/>
              </a:spcAft>
              <a:buClr>
                <a:srgbClr val="FF0000"/>
              </a:buClr>
              <a:buSzPts val="1800"/>
              <a:buFont typeface="Cambria"/>
              <a:buNone/>
            </a:pPr>
            <a:r>
              <a:rPr b="0" i="0" lang="en-US" sz="1800" u="none">
                <a:solidFill>
                  <a:srgbClr val="FF0000"/>
                </a:solidFill>
                <a:latin typeface="Cambria"/>
                <a:ea typeface="Cambria"/>
                <a:cs typeface="Cambria"/>
                <a:sym typeface="Cambria"/>
              </a:rPr>
              <a:t>		File “Demo.py”, line 3, in &lt;module&gt;</a:t>
            </a:r>
            <a:endParaRPr/>
          </a:p>
          <a:p>
            <a:pPr indent="0" lvl="0" marL="0" marR="0" rtl="0" algn="l">
              <a:lnSpc>
                <a:spcPct val="100000"/>
              </a:lnSpc>
              <a:spcBef>
                <a:spcPts val="0"/>
              </a:spcBef>
              <a:spcAft>
                <a:spcPts val="0"/>
              </a:spcAft>
              <a:buClr>
                <a:srgbClr val="FF0000"/>
              </a:buClr>
              <a:buSzPts val="1800"/>
              <a:buFont typeface="Cambria"/>
              <a:buNone/>
            </a:pPr>
            <a:r>
              <a:rPr b="0" i="0" lang="en-US" sz="1800" u="none">
                <a:solidFill>
                  <a:srgbClr val="FF0000"/>
                </a:solidFill>
                <a:latin typeface="Cambria"/>
                <a:ea typeface="Cambria"/>
                <a:cs typeface="Cambria"/>
                <a:sym typeface="Cambria"/>
              </a:rPr>
              <a:t>			Assert x/.0, “wrong input entered”</a:t>
            </a:r>
            <a:endParaRPr/>
          </a:p>
          <a:p>
            <a:pPr indent="0" lvl="0" marL="0" marR="0" rtl="0" algn="l">
              <a:lnSpc>
                <a:spcPct val="100000"/>
              </a:lnSpc>
              <a:spcBef>
                <a:spcPts val="0"/>
              </a:spcBef>
              <a:spcAft>
                <a:spcPts val="0"/>
              </a:spcAft>
              <a:buClr>
                <a:srgbClr val="FF0000"/>
              </a:buClr>
              <a:buSzPts val="1800"/>
              <a:buFont typeface="Cambria"/>
              <a:buNone/>
            </a:pPr>
            <a:r>
              <a:rPr b="0" i="0" lang="en-US" sz="1800" u="none">
                <a:solidFill>
                  <a:srgbClr val="FF0000"/>
                </a:solidFill>
                <a:latin typeface="Cambria"/>
                <a:ea typeface="Cambria"/>
                <a:cs typeface="Cambria"/>
                <a:sym typeface="Cambria"/>
              </a:rPr>
              <a:t>	AssertionError: Wrong input entered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303212" y="381000"/>
            <a:ext cx="43434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Control Statements</a:t>
            </a:r>
            <a:endParaRPr/>
          </a:p>
        </p:txBody>
      </p:sp>
      <p:sp>
        <p:nvSpPr>
          <p:cNvPr id="147" name="Google Shape;147;p19"/>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cap="none" strike="noStrik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cap="none" strike="noStrik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148" name="Google Shape;148;p19"/>
          <p:cNvGrpSpPr/>
          <p:nvPr/>
        </p:nvGrpSpPr>
        <p:grpSpPr>
          <a:xfrm>
            <a:off x="684212" y="1066800"/>
            <a:ext cx="3581400" cy="76200"/>
            <a:chOff x="261765" y="700096"/>
            <a:chExt cx="3889600" cy="98406"/>
          </a:xfrm>
        </p:grpSpPr>
        <p:cxnSp>
          <p:nvCxnSpPr>
            <p:cNvPr id="149" name="Google Shape;149;p19"/>
            <p:cNvCxnSpPr/>
            <p:nvPr/>
          </p:nvCxnSpPr>
          <p:spPr>
            <a:xfrm>
              <a:off x="306592" y="749299"/>
              <a:ext cx="3844773"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150" name="Google Shape;150;p19"/>
            <p:cNvSpPr/>
            <p:nvPr/>
          </p:nvSpPr>
          <p:spPr>
            <a:xfrm>
              <a:off x="261765" y="700096"/>
              <a:ext cx="77585"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51" name="Google Shape;151;p19"/>
          <p:cNvSpPr/>
          <p:nvPr/>
        </p:nvSpPr>
        <p:spPr>
          <a:xfrm>
            <a:off x="227012" y="1219200"/>
            <a:ext cx="117348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2" name="Google Shape;152;p19"/>
          <p:cNvSpPr txBox="1"/>
          <p:nvPr/>
        </p:nvSpPr>
        <p:spPr>
          <a:xfrm>
            <a:off x="379412" y="1371600"/>
            <a:ext cx="10820400" cy="4062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a:t>
            </a:r>
            <a:r>
              <a:rPr b="0" i="0" lang="en-US" sz="2000" u="none">
                <a:solidFill>
                  <a:schemeClr val="dk1"/>
                </a:solidFill>
                <a:latin typeface="Cambria"/>
                <a:ea typeface="Cambria"/>
                <a:cs typeface="Cambria"/>
                <a:sym typeface="Cambria"/>
              </a:rPr>
              <a:t>program are normally executed line by line this type of execution is called “</a:t>
            </a:r>
            <a:r>
              <a:rPr b="0" i="0" lang="en-US" sz="2000" u="none">
                <a:solidFill>
                  <a:srgbClr val="7030A0"/>
                </a:solidFill>
                <a:latin typeface="Cambria"/>
                <a:ea typeface="Cambria"/>
                <a:cs typeface="Cambria"/>
                <a:sym typeface="Cambria"/>
              </a:rPr>
              <a:t>sequential execution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A python program to calculate the area of a circle.</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to find the area of a circle</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PI=3.14</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r = float(input('Enter radius: '))</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area = PI * (r**2) 			#pi is a constant in math module</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print('Area of circle= ',area)</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If we consider the output of the above program, we can understand that the statement written in   are executed one by one by the python interpreter .this is called sequential execution</a:t>
            </a:r>
            <a:r>
              <a:rPr b="0" i="0" lang="en-US" sz="1800" u="none">
                <a:solidFill>
                  <a:schemeClr val="dk1"/>
                </a:solidFill>
                <a:latin typeface="Cambria"/>
                <a:ea typeface="Cambria"/>
                <a:cs typeface="Cambria"/>
                <a:sym typeface="Cambria"/>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6"/>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79646"/>
              </a:buClr>
              <a:buSzPts val="3600"/>
              <a:buFont typeface="Times New Roman"/>
              <a:buNone/>
            </a:pPr>
            <a:r>
              <a:rPr b="0" i="0" lang="en-US" sz="3600" u="none">
                <a:solidFill>
                  <a:srgbClr val="F79646"/>
                </a:solidFill>
                <a:latin typeface="Times New Roman"/>
                <a:ea typeface="Times New Roman"/>
                <a:cs typeface="Times New Roman"/>
                <a:sym typeface="Times New Roman"/>
              </a:rPr>
              <a:t>Assert statement</a:t>
            </a:r>
            <a:endParaRPr/>
          </a:p>
        </p:txBody>
      </p:sp>
      <p:sp>
        <p:nvSpPr>
          <p:cNvPr id="481" name="Google Shape;481;p46"/>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482" name="Google Shape;482;p46"/>
          <p:cNvGrpSpPr/>
          <p:nvPr/>
        </p:nvGrpSpPr>
        <p:grpSpPr>
          <a:xfrm flipH="1" rot="10800000">
            <a:off x="379412" y="914400"/>
            <a:ext cx="2895600" cy="152400"/>
            <a:chOff x="261765" y="700096"/>
            <a:chExt cx="3889600" cy="98406"/>
          </a:xfrm>
        </p:grpSpPr>
        <p:cxnSp>
          <p:nvCxnSpPr>
            <p:cNvPr id="483" name="Google Shape;483;p46"/>
            <p:cNvCxnSpPr/>
            <p:nvPr/>
          </p:nvCxnSpPr>
          <p:spPr>
            <a:xfrm>
              <a:off x="306546" y="749299"/>
              <a:ext cx="3844819"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484" name="Google Shape;484;p46"/>
            <p:cNvSpPr/>
            <p:nvPr/>
          </p:nvSpPr>
          <p:spPr>
            <a:xfrm>
              <a:off x="261765" y="700096"/>
              <a:ext cx="76768"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85" name="Google Shape;485;p46"/>
          <p:cNvSpPr/>
          <p:nvPr/>
        </p:nvSpPr>
        <p:spPr>
          <a:xfrm>
            <a:off x="227012" y="1219200"/>
            <a:ext cx="115062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6" name="Google Shape;486;p46"/>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487" name="Google Shape;487;p46"/>
          <p:cNvSpPr txBox="1"/>
          <p:nvPr/>
        </p:nvSpPr>
        <p:spPr>
          <a:xfrm>
            <a:off x="379412" y="1371600"/>
            <a:ext cx="10972800" cy="2862262"/>
          </a:xfrm>
          <a:prstGeom prst="rect">
            <a:avLst/>
          </a:prstGeom>
          <a:noFill/>
          <a:ln>
            <a:noFill/>
          </a:ln>
        </p:spPr>
        <p:txBody>
          <a:bodyPr anchorCtr="0" anchor="t" bIns="45700" lIns="91425" spcFirstLastPara="1" rIns="91425" wrap="square" tIns="45700">
            <a:spAutoFit/>
          </a:bodyPr>
          <a:lstStyle/>
          <a:p>
            <a:pPr indent="-165100" lvl="0" marL="3302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The ‘AssertionError’ shown in the above output is called an </a:t>
            </a:r>
            <a:r>
              <a:rPr b="1" i="0" lang="en-US" sz="2000" u="none">
                <a:solidFill>
                  <a:srgbClr val="7030A0"/>
                </a:solidFill>
                <a:latin typeface="Cambria"/>
                <a:ea typeface="Cambria"/>
                <a:cs typeface="Cambria"/>
                <a:sym typeface="Cambria"/>
              </a:rPr>
              <a:t>exception</a:t>
            </a:r>
            <a:r>
              <a:rPr b="0" i="0" lang="en-US" sz="2000" u="none">
                <a:solidFill>
                  <a:schemeClr val="dk1"/>
                </a:solidFill>
                <a:latin typeface="Cambria"/>
                <a:ea typeface="Cambria"/>
                <a:cs typeface="Cambria"/>
                <a:sym typeface="Cambria"/>
              </a:rPr>
              <a:t>. </a:t>
            </a:r>
            <a:endParaRPr/>
          </a:p>
          <a:p>
            <a:pPr indent="-38100" lvl="0" marL="3302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165100" lvl="0" marL="3302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An exception error that </a:t>
            </a:r>
            <a:r>
              <a:rPr b="1" i="0" lang="en-US" sz="2000" u="none">
                <a:solidFill>
                  <a:srgbClr val="7030A0"/>
                </a:solidFill>
                <a:latin typeface="Cambria"/>
                <a:ea typeface="Cambria"/>
                <a:cs typeface="Cambria"/>
                <a:sym typeface="Cambria"/>
              </a:rPr>
              <a:t>occurs during runtime</a:t>
            </a:r>
            <a:r>
              <a:rPr b="0" i="0" lang="en-US" sz="2000" u="none">
                <a:solidFill>
                  <a:schemeClr val="dk1"/>
                </a:solidFill>
                <a:latin typeface="Cambria"/>
                <a:ea typeface="Cambria"/>
                <a:cs typeface="Cambria"/>
                <a:sym typeface="Cambria"/>
              </a:rPr>
              <a:t>. </a:t>
            </a:r>
            <a:endParaRPr/>
          </a:p>
          <a:p>
            <a:pPr indent="-38100" lvl="0" marL="3302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165100" lvl="0" marL="3302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To avoid such type of executions, we can handle them using </a:t>
            </a:r>
            <a:r>
              <a:rPr b="1" i="0" lang="en-US" sz="2000" u="none">
                <a:solidFill>
                  <a:srgbClr val="7030A0"/>
                </a:solidFill>
                <a:latin typeface="Cambria"/>
                <a:ea typeface="Cambria"/>
                <a:cs typeface="Cambria"/>
                <a:sym typeface="Cambria"/>
              </a:rPr>
              <a:t>‘try…except’ </a:t>
            </a:r>
            <a:r>
              <a:rPr b="0" i="0" lang="en-US" sz="2000" u="none">
                <a:solidFill>
                  <a:schemeClr val="dk1"/>
                </a:solidFill>
                <a:latin typeface="Cambria"/>
                <a:ea typeface="Cambria"/>
                <a:cs typeface="Cambria"/>
                <a:sym typeface="Cambria"/>
              </a:rPr>
              <a:t>statement.</a:t>
            </a:r>
            <a:endParaRPr/>
          </a:p>
          <a:p>
            <a:pPr indent="-38100" lvl="0" marL="3302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165100" lvl="0" marL="3302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After ‘try’ we use ‘assert’ and after ‘except’, we write the exception name to be handled.</a:t>
            </a:r>
            <a:endParaRPr/>
          </a:p>
          <a:p>
            <a:pPr indent="-38100" lvl="0" marL="3302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165100" lvl="0" marL="3302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 In this except block, we write the statements that are executed in case of exception</a:t>
            </a:r>
            <a:r>
              <a:rPr b="0" i="0" lang="en-US" sz="2000" u="none">
                <a:solidFill>
                  <a:schemeClr val="dk1"/>
                </a:solidFill>
                <a:latin typeface="Arial"/>
                <a:ea typeface="Arial"/>
                <a:cs typeface="Arial"/>
                <a:sym typeface="Arial"/>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7"/>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79646"/>
              </a:buClr>
              <a:buSzPts val="3600"/>
              <a:buFont typeface="Times New Roman"/>
              <a:buNone/>
            </a:pPr>
            <a:r>
              <a:rPr b="0" i="0" lang="en-US" sz="3600" u="none">
                <a:solidFill>
                  <a:srgbClr val="F79646"/>
                </a:solidFill>
                <a:latin typeface="Times New Roman"/>
                <a:ea typeface="Times New Roman"/>
                <a:cs typeface="Times New Roman"/>
                <a:sym typeface="Times New Roman"/>
              </a:rPr>
              <a:t>Assert statement</a:t>
            </a:r>
            <a:endParaRPr/>
          </a:p>
        </p:txBody>
      </p:sp>
      <p:sp>
        <p:nvSpPr>
          <p:cNvPr id="493" name="Google Shape;493;p47"/>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494" name="Google Shape;494;p47"/>
          <p:cNvGrpSpPr/>
          <p:nvPr/>
        </p:nvGrpSpPr>
        <p:grpSpPr>
          <a:xfrm flipH="1" rot="10800000">
            <a:off x="379412" y="914400"/>
            <a:ext cx="2895600" cy="152400"/>
            <a:chOff x="261765" y="700096"/>
            <a:chExt cx="3889600" cy="98406"/>
          </a:xfrm>
        </p:grpSpPr>
        <p:cxnSp>
          <p:nvCxnSpPr>
            <p:cNvPr id="495" name="Google Shape;495;p47"/>
            <p:cNvCxnSpPr/>
            <p:nvPr/>
          </p:nvCxnSpPr>
          <p:spPr>
            <a:xfrm>
              <a:off x="306546" y="749299"/>
              <a:ext cx="3844819"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496" name="Google Shape;496;p47"/>
            <p:cNvSpPr/>
            <p:nvPr/>
          </p:nvSpPr>
          <p:spPr>
            <a:xfrm>
              <a:off x="261765" y="700096"/>
              <a:ext cx="76768"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97" name="Google Shape;497;p47"/>
          <p:cNvSpPr/>
          <p:nvPr/>
        </p:nvSpPr>
        <p:spPr>
          <a:xfrm>
            <a:off x="227012" y="1219200"/>
            <a:ext cx="115062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8" name="Google Shape;498;p47"/>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499" name="Google Shape;499;p47"/>
          <p:cNvSpPr txBox="1"/>
          <p:nvPr/>
        </p:nvSpPr>
        <p:spPr>
          <a:xfrm>
            <a:off x="379412" y="1371600"/>
            <a:ext cx="10972800" cy="3786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A python program to handle the AssertionError exception that is given by assert statement.</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 to handle AssertionError raised by assert</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x = int(input(‘Enter a number greater than 0:   ‘))</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a:t>
            </a:r>
            <a:r>
              <a:rPr b="0" i="0" lang="en-US" sz="2000" u="none">
                <a:solidFill>
                  <a:srgbClr val="7030A0"/>
                </a:solidFill>
                <a:latin typeface="Cambria"/>
                <a:ea typeface="Cambria"/>
                <a:cs typeface="Cambria"/>
                <a:sym typeface="Cambria"/>
              </a:rPr>
              <a:t>try:</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assert(x&gt;0)     # exception may occur here</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print(‘U entered:  ‘,x)</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a:t>
            </a:r>
            <a:r>
              <a:rPr b="0" i="0" lang="en-US" sz="2000" u="none">
                <a:solidFill>
                  <a:srgbClr val="7030A0"/>
                </a:solidFill>
                <a:latin typeface="Cambria"/>
                <a:ea typeface="Cambria"/>
                <a:cs typeface="Cambria"/>
                <a:sym typeface="Cambria"/>
              </a:rPr>
              <a:t>except</a:t>
            </a:r>
            <a:r>
              <a:rPr b="0" i="0" lang="en-US" sz="2000" u="none">
                <a:solidFill>
                  <a:schemeClr val="dk1"/>
                </a:solidFill>
                <a:latin typeface="Cambria"/>
                <a:ea typeface="Cambria"/>
                <a:cs typeface="Cambria"/>
                <a:sym typeface="Cambria"/>
              </a:rPr>
              <a:t>  AssertionError:</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print(“Wrong input entered”)   # this is executed in case of exception </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Output:</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C:\&gt;python Demo.py </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Enter a number greater than 0:   -5</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Wrong input entered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8"/>
          <p:cNvSpPr txBox="1"/>
          <p:nvPr>
            <p:ph type="title"/>
          </p:nvPr>
        </p:nvSpPr>
        <p:spPr>
          <a:xfrm>
            <a:off x="303212" y="381000"/>
            <a:ext cx="5105400" cy="609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79646"/>
              </a:buClr>
              <a:buSzPts val="3600"/>
              <a:buFont typeface="Times New Roman"/>
              <a:buNone/>
            </a:pPr>
            <a:r>
              <a:rPr b="0" i="0" lang="en-US" sz="3600" u="none">
                <a:solidFill>
                  <a:srgbClr val="F79646"/>
                </a:solidFill>
                <a:latin typeface="Times New Roman"/>
                <a:ea typeface="Times New Roman"/>
                <a:cs typeface="Times New Roman"/>
                <a:sym typeface="Times New Roman"/>
              </a:rPr>
              <a:t>Return statement</a:t>
            </a:r>
            <a:endParaRPr/>
          </a:p>
        </p:txBody>
      </p:sp>
      <p:sp>
        <p:nvSpPr>
          <p:cNvPr id="505" name="Google Shape;505;p48"/>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506" name="Google Shape;506;p48"/>
          <p:cNvGrpSpPr/>
          <p:nvPr/>
        </p:nvGrpSpPr>
        <p:grpSpPr>
          <a:xfrm flipH="1" rot="10800000">
            <a:off x="379412" y="914400"/>
            <a:ext cx="2895600" cy="152400"/>
            <a:chOff x="261765" y="700096"/>
            <a:chExt cx="3889600" cy="98406"/>
          </a:xfrm>
        </p:grpSpPr>
        <p:cxnSp>
          <p:nvCxnSpPr>
            <p:cNvPr id="507" name="Google Shape;507;p48"/>
            <p:cNvCxnSpPr/>
            <p:nvPr/>
          </p:nvCxnSpPr>
          <p:spPr>
            <a:xfrm>
              <a:off x="306546" y="749299"/>
              <a:ext cx="3844819"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508" name="Google Shape;508;p48"/>
            <p:cNvSpPr/>
            <p:nvPr/>
          </p:nvSpPr>
          <p:spPr>
            <a:xfrm>
              <a:off x="261765" y="700096"/>
              <a:ext cx="76768"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509" name="Google Shape;509;p48"/>
          <p:cNvSpPr/>
          <p:nvPr/>
        </p:nvSpPr>
        <p:spPr>
          <a:xfrm>
            <a:off x="227012" y="1219200"/>
            <a:ext cx="115062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0" name="Google Shape;510;p48"/>
          <p:cNvSpPr txBox="1"/>
          <p:nvPr/>
        </p:nvSpPr>
        <p:spPr>
          <a:xfrm>
            <a:off x="303212" y="1295400"/>
            <a:ext cx="11430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FFFFFF"/>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
        <p:nvSpPr>
          <p:cNvPr id="511" name="Google Shape;511;p48"/>
          <p:cNvSpPr txBox="1"/>
          <p:nvPr/>
        </p:nvSpPr>
        <p:spPr>
          <a:xfrm>
            <a:off x="379412" y="1371600"/>
            <a:ext cx="109728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Return statement we will discuss when we deal with functions.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descr="C:\Users\EV REDDY\Desktop\MRUniversity\MRU_Logo_Reverse.png" id="517" name="Google Shape;517;p49"/>
          <p:cNvPicPr preferRelativeResize="0"/>
          <p:nvPr/>
        </p:nvPicPr>
        <p:blipFill rotWithShape="1">
          <a:blip r:embed="rId3">
            <a:alphaModFix/>
          </a:blip>
          <a:srcRect b="0" l="0" r="0" t="0"/>
          <a:stretch/>
        </p:blipFill>
        <p:spPr>
          <a:xfrm>
            <a:off x="5157787" y="2205037"/>
            <a:ext cx="1860550" cy="1746250"/>
          </a:xfrm>
          <a:prstGeom prst="rect">
            <a:avLst/>
          </a:prstGeom>
          <a:noFill/>
          <a:ln>
            <a:noFill/>
          </a:ln>
        </p:spPr>
      </p:pic>
      <p:sp>
        <p:nvSpPr>
          <p:cNvPr id="518" name="Google Shape;518;p49"/>
          <p:cNvSpPr txBox="1"/>
          <p:nvPr/>
        </p:nvSpPr>
        <p:spPr>
          <a:xfrm>
            <a:off x="4494212" y="4191000"/>
            <a:ext cx="35020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en-US" sz="1800" u="none">
                <a:solidFill>
                  <a:schemeClr val="lt1"/>
                </a:solidFill>
                <a:latin typeface="Arial"/>
                <a:ea typeface="Arial"/>
                <a:cs typeface="Arial"/>
                <a:sym typeface="Arial"/>
              </a:rPr>
              <a:t>www.mallareddyuniversity.ac.in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0"/>
          <p:cNvSpPr txBox="1"/>
          <p:nvPr>
            <p:ph type="title"/>
          </p:nvPr>
        </p:nvSpPr>
        <p:spPr>
          <a:xfrm>
            <a:off x="303212" y="381000"/>
            <a:ext cx="43434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Control Statements</a:t>
            </a:r>
            <a:endParaRPr/>
          </a:p>
        </p:txBody>
      </p:sp>
      <p:sp>
        <p:nvSpPr>
          <p:cNvPr id="158" name="Google Shape;158;p20"/>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159" name="Google Shape;159;p20"/>
          <p:cNvGrpSpPr/>
          <p:nvPr/>
        </p:nvGrpSpPr>
        <p:grpSpPr>
          <a:xfrm>
            <a:off x="684212" y="1066800"/>
            <a:ext cx="3581400" cy="76200"/>
            <a:chOff x="261765" y="700096"/>
            <a:chExt cx="3889600" cy="98406"/>
          </a:xfrm>
        </p:grpSpPr>
        <p:cxnSp>
          <p:nvCxnSpPr>
            <p:cNvPr id="160" name="Google Shape;160;p20"/>
            <p:cNvCxnSpPr/>
            <p:nvPr/>
          </p:nvCxnSpPr>
          <p:spPr>
            <a:xfrm>
              <a:off x="306592" y="749299"/>
              <a:ext cx="3844773"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161" name="Google Shape;161;p20"/>
            <p:cNvSpPr/>
            <p:nvPr/>
          </p:nvSpPr>
          <p:spPr>
            <a:xfrm>
              <a:off x="261765" y="700096"/>
              <a:ext cx="77585"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62" name="Google Shape;162;p20"/>
          <p:cNvSpPr/>
          <p:nvPr/>
        </p:nvSpPr>
        <p:spPr>
          <a:xfrm>
            <a:off x="227012" y="1219200"/>
            <a:ext cx="117348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 name="Google Shape;163;p20"/>
          <p:cNvSpPr txBox="1"/>
          <p:nvPr/>
        </p:nvSpPr>
        <p:spPr>
          <a:xfrm>
            <a:off x="531812" y="1219200"/>
            <a:ext cx="10820400" cy="4986337"/>
          </a:xfrm>
          <a:prstGeom prst="rect">
            <a:avLst/>
          </a:prstGeom>
          <a:noFill/>
          <a:ln>
            <a:noFill/>
          </a:ln>
        </p:spPr>
        <p:txBody>
          <a:bodyPr anchorCtr="0" anchor="t" bIns="45700" lIns="91425" spcFirstLastPara="1" rIns="91425" wrap="square" tIns="45700">
            <a:spAutoFit/>
          </a:bodyPr>
          <a:lstStyle/>
          <a:p>
            <a:pPr indent="-225425" lvl="0" marL="225425" marR="0" rtl="0" algn="l">
              <a:lnSpc>
                <a:spcPct val="150000"/>
              </a:lnSpc>
              <a:spcBef>
                <a:spcPts val="0"/>
              </a:spcBef>
              <a:spcAft>
                <a:spcPts val="0"/>
              </a:spcAft>
              <a:buClr>
                <a:schemeClr val="dk1"/>
              </a:buClr>
              <a:buSzPts val="2000"/>
              <a:buFont typeface="Noto Sans Symbols"/>
              <a:buChar char="⮚"/>
            </a:pPr>
            <a:r>
              <a:rPr b="0" i="0" lang="en-US" sz="2000" u="none">
                <a:solidFill>
                  <a:schemeClr val="dk1"/>
                </a:solidFill>
                <a:latin typeface="Cambria"/>
                <a:ea typeface="Cambria"/>
                <a:cs typeface="Cambria"/>
                <a:sym typeface="Cambria"/>
              </a:rPr>
              <a:t> </a:t>
            </a:r>
            <a:r>
              <a:rPr b="0" i="0" lang="en-US" sz="1800" u="none">
                <a:solidFill>
                  <a:schemeClr val="dk1"/>
                </a:solidFill>
                <a:latin typeface="Cambria"/>
                <a:ea typeface="Cambria"/>
                <a:cs typeface="Cambria"/>
                <a:sym typeface="Cambria"/>
              </a:rPr>
              <a:t>To develop critical programs, the programmer should be able to change the flow of execution as needed by him.</a:t>
            </a:r>
            <a:endParaRPr/>
          </a:p>
          <a:p>
            <a:pPr indent="-225425" lvl="0" marL="225425" marR="0" rtl="0" algn="l">
              <a:lnSpc>
                <a:spcPct val="150000"/>
              </a:lnSpc>
              <a:spcBef>
                <a:spcPts val="0"/>
              </a:spcBef>
              <a:spcAft>
                <a:spcPts val="0"/>
              </a:spcAft>
              <a:buClr>
                <a:schemeClr val="dk1"/>
              </a:buClr>
              <a:buSzPts val="1800"/>
              <a:buFont typeface="Noto Sans Symbols"/>
              <a:buChar char="⮚"/>
            </a:pPr>
            <a:r>
              <a:rPr b="0" i="0" lang="en-US" sz="1800" u="none">
                <a:solidFill>
                  <a:schemeClr val="dk1"/>
                </a:solidFill>
                <a:latin typeface="Cambria"/>
                <a:ea typeface="Cambria"/>
                <a:cs typeface="Cambria"/>
                <a:sym typeface="Cambria"/>
              </a:rPr>
              <a:t> For example , the programmer may wish to </a:t>
            </a:r>
            <a:r>
              <a:rPr b="0" i="0" lang="en-US" sz="1800" u="none">
                <a:solidFill>
                  <a:srgbClr val="7030A0"/>
                </a:solidFill>
                <a:latin typeface="Cambria"/>
                <a:ea typeface="Cambria"/>
                <a:cs typeface="Cambria"/>
                <a:sym typeface="Cambria"/>
              </a:rPr>
              <a:t>repeat a group </a:t>
            </a:r>
            <a:r>
              <a:rPr b="0" i="0" lang="en-US" sz="1800" u="none">
                <a:solidFill>
                  <a:schemeClr val="dk1"/>
                </a:solidFill>
                <a:latin typeface="Cambria"/>
                <a:ea typeface="Cambria"/>
                <a:cs typeface="Cambria"/>
                <a:sym typeface="Cambria"/>
              </a:rPr>
              <a:t>of statements several times or be may want to directly </a:t>
            </a:r>
            <a:r>
              <a:rPr b="0" i="0" lang="en-US" sz="1800" u="none">
                <a:solidFill>
                  <a:srgbClr val="7030A0"/>
                </a:solidFill>
                <a:latin typeface="Cambria"/>
                <a:ea typeface="Cambria"/>
                <a:cs typeface="Cambria"/>
                <a:sym typeface="Cambria"/>
              </a:rPr>
              <a:t>jump from one statement </a:t>
            </a:r>
            <a:r>
              <a:rPr b="0" i="0" lang="en-US" sz="1800" u="none">
                <a:solidFill>
                  <a:schemeClr val="dk1"/>
                </a:solidFill>
                <a:latin typeface="Cambria"/>
                <a:ea typeface="Cambria"/>
                <a:cs typeface="Cambria"/>
                <a:sym typeface="Cambria"/>
              </a:rPr>
              <a:t>to another statement in the program.</a:t>
            </a:r>
            <a:endParaRPr/>
          </a:p>
          <a:p>
            <a:pPr indent="-225425" lvl="0" marL="225425" marR="0" rtl="0" algn="l">
              <a:lnSpc>
                <a:spcPct val="150000"/>
              </a:lnSpc>
              <a:spcBef>
                <a:spcPts val="0"/>
              </a:spcBef>
              <a:spcAft>
                <a:spcPts val="0"/>
              </a:spcAft>
              <a:buClr>
                <a:schemeClr val="dk1"/>
              </a:buClr>
              <a:buSzPts val="1800"/>
              <a:buFont typeface="Noto Sans Symbols"/>
              <a:buChar char="⮚"/>
            </a:pPr>
            <a:r>
              <a:rPr b="0" i="0" lang="en-US" sz="1800" u="none">
                <a:solidFill>
                  <a:schemeClr val="dk1"/>
                </a:solidFill>
                <a:latin typeface="Cambria"/>
                <a:ea typeface="Cambria"/>
                <a:cs typeface="Cambria"/>
                <a:sym typeface="Cambria"/>
              </a:rPr>
              <a:t> For this purpose , we need </a:t>
            </a:r>
            <a:r>
              <a:rPr b="1" i="0" lang="en-US" sz="1800" u="none">
                <a:solidFill>
                  <a:srgbClr val="7030A0"/>
                </a:solidFill>
                <a:latin typeface="Cambria"/>
                <a:ea typeface="Cambria"/>
                <a:cs typeface="Cambria"/>
                <a:sym typeface="Cambria"/>
              </a:rPr>
              <a:t>control statements. </a:t>
            </a:r>
            <a:endParaRPr/>
          </a:p>
          <a:p>
            <a:pPr indent="-225425" lvl="0" marL="225425"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mbria"/>
              <a:ea typeface="Cambria"/>
              <a:cs typeface="Cambria"/>
              <a:sym typeface="Cambria"/>
            </a:endParaRPr>
          </a:p>
          <a:p>
            <a:pPr indent="-225425" lvl="0" marL="225425"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Control statements are statements which control or change the flow of execution . The following are the control statements available in python:</a:t>
            </a:r>
            <a:endParaRPr/>
          </a:p>
          <a:p>
            <a:pPr indent="-225425" lvl="0" marL="225425"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if statement</a:t>
            </a:r>
            <a:endParaRPr/>
          </a:p>
          <a:p>
            <a:pPr indent="-225425" lvl="0" marL="225425"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if else statement</a:t>
            </a:r>
            <a:endParaRPr/>
          </a:p>
          <a:p>
            <a:pPr indent="-225425" lvl="0" marL="225425"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if   elif    else statement </a:t>
            </a:r>
            <a:endParaRPr/>
          </a:p>
          <a:p>
            <a:pPr indent="-225425" lvl="0" marL="225425"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while loop</a:t>
            </a:r>
            <a:endParaRPr/>
          </a:p>
          <a:p>
            <a:pPr indent="-225425" lvl="0" marL="225425"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for loop</a:t>
            </a:r>
            <a:endParaRPr/>
          </a:p>
          <a:p>
            <a:pPr indent="-225425" lvl="0" marL="225425"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Infinite loop</a:t>
            </a:r>
            <a:endParaRPr/>
          </a:p>
          <a:p>
            <a:pPr indent="-225425" lvl="0" marL="225425"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Nested loop</a:t>
            </a:r>
            <a:endParaRPr/>
          </a:p>
        </p:txBody>
      </p:sp>
      <p:sp>
        <p:nvSpPr>
          <p:cNvPr id="164" name="Google Shape;164;p20"/>
          <p:cNvSpPr txBox="1"/>
          <p:nvPr/>
        </p:nvSpPr>
        <p:spPr>
          <a:xfrm>
            <a:off x="4570412" y="4343400"/>
            <a:ext cx="3733800" cy="1754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030A0"/>
              </a:buClr>
              <a:buSzPts val="1800"/>
              <a:buFont typeface="Cambria"/>
              <a:buNone/>
            </a:pPr>
            <a:r>
              <a:rPr b="1" i="0" lang="en-US" sz="1800" u="none">
                <a:solidFill>
                  <a:srgbClr val="7030A0"/>
                </a:solidFill>
                <a:latin typeface="Cambria"/>
                <a:ea typeface="Cambria"/>
                <a:cs typeface="Cambria"/>
                <a:sym typeface="Cambria"/>
              </a:rPr>
              <a:t>else suite</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break statement</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continue statement</a:t>
            </a:r>
            <a:endParaRPr/>
          </a:p>
          <a:p>
            <a:pPr indent="0" lvl="0" marL="0" marR="0" rtl="0" algn="l">
              <a:lnSpc>
                <a:spcPct val="100000"/>
              </a:lnSpc>
              <a:spcBef>
                <a:spcPts val="0"/>
              </a:spcBef>
              <a:spcAft>
                <a:spcPts val="0"/>
              </a:spcAft>
              <a:buClr>
                <a:srgbClr val="7030A0"/>
              </a:buClr>
              <a:buSzPts val="1800"/>
              <a:buFont typeface="Cambria"/>
              <a:buNone/>
            </a:pPr>
            <a:r>
              <a:rPr b="1" i="0" lang="en-US" sz="1800" u="none">
                <a:solidFill>
                  <a:srgbClr val="7030A0"/>
                </a:solidFill>
                <a:latin typeface="Cambria"/>
                <a:ea typeface="Cambria"/>
                <a:cs typeface="Cambria"/>
                <a:sym typeface="Cambria"/>
              </a:rPr>
              <a:t>pass statement</a:t>
            </a:r>
            <a:endParaRPr/>
          </a:p>
          <a:p>
            <a:pPr indent="0" lvl="0" marL="0" marR="0" rtl="0" algn="l">
              <a:lnSpc>
                <a:spcPct val="100000"/>
              </a:lnSpc>
              <a:spcBef>
                <a:spcPts val="0"/>
              </a:spcBef>
              <a:spcAft>
                <a:spcPts val="0"/>
              </a:spcAft>
              <a:buClr>
                <a:srgbClr val="7030A0"/>
              </a:buClr>
              <a:buSzPts val="1800"/>
              <a:buFont typeface="Cambria"/>
              <a:buNone/>
            </a:pPr>
            <a:r>
              <a:rPr b="1" i="0" lang="en-US" sz="1800" u="none">
                <a:solidFill>
                  <a:srgbClr val="7030A0"/>
                </a:solidFill>
                <a:latin typeface="Cambria"/>
                <a:ea typeface="Cambria"/>
                <a:cs typeface="Cambria"/>
                <a:sym typeface="Cambria"/>
              </a:rPr>
              <a:t>assert statement</a:t>
            </a:r>
            <a:endParaRPr/>
          </a:p>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return statement</a:t>
            </a:r>
            <a:endParaRPr/>
          </a:p>
        </p:txBody>
      </p:sp>
      <p:sp>
        <p:nvSpPr>
          <p:cNvPr id="165" name="Google Shape;165;p20"/>
          <p:cNvSpPr txBox="1"/>
          <p:nvPr/>
        </p:nvSpPr>
        <p:spPr>
          <a:xfrm>
            <a:off x="7542212" y="4495800"/>
            <a:ext cx="4191000" cy="120015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mbria"/>
              <a:buNone/>
            </a:pPr>
            <a:r>
              <a:rPr b="0" i="0" lang="en-US" sz="1800" u="none">
                <a:solidFill>
                  <a:schemeClr val="dk1"/>
                </a:solidFill>
                <a:latin typeface="Cambria"/>
                <a:ea typeface="Cambria"/>
                <a:cs typeface="Cambria"/>
                <a:sym typeface="Cambria"/>
              </a:rPr>
              <a:t>please NOTE that the </a:t>
            </a:r>
            <a:r>
              <a:rPr b="1" i="0" lang="en-US" sz="1800" u="none">
                <a:solidFill>
                  <a:srgbClr val="FF0000"/>
                </a:solidFill>
                <a:latin typeface="Cambria"/>
                <a:ea typeface="Cambria"/>
                <a:cs typeface="Cambria"/>
                <a:sym typeface="Cambria"/>
              </a:rPr>
              <a:t>switch</a:t>
            </a:r>
            <a:r>
              <a:rPr b="0" i="0" lang="en-US" sz="1800" u="none">
                <a:solidFill>
                  <a:schemeClr val="dk1"/>
                </a:solidFill>
                <a:latin typeface="Cambria"/>
                <a:ea typeface="Cambria"/>
                <a:cs typeface="Cambria"/>
                <a:sym typeface="Cambria"/>
              </a:rPr>
              <a:t> , </a:t>
            </a:r>
            <a:r>
              <a:rPr b="0" i="0" lang="en-US" sz="1800" u="none">
                <a:solidFill>
                  <a:srgbClr val="FF0000"/>
                </a:solidFill>
                <a:latin typeface="Cambria"/>
                <a:ea typeface="Cambria"/>
                <a:cs typeface="Cambria"/>
                <a:sym typeface="Cambria"/>
              </a:rPr>
              <a:t>do..while </a:t>
            </a:r>
            <a:r>
              <a:rPr b="0" i="0" lang="en-US" sz="1800" u="none">
                <a:solidFill>
                  <a:schemeClr val="dk1"/>
                </a:solidFill>
                <a:latin typeface="Cambria"/>
                <a:ea typeface="Cambria"/>
                <a:cs typeface="Cambria"/>
                <a:sym typeface="Cambria"/>
              </a:rPr>
              <a:t>statement found in many language like C and Java but is </a:t>
            </a:r>
            <a:r>
              <a:rPr b="0" i="0" lang="en-US" sz="1800" u="none">
                <a:solidFill>
                  <a:srgbClr val="FF0000"/>
                </a:solidFill>
                <a:latin typeface="Cambria"/>
                <a:ea typeface="Cambria"/>
                <a:cs typeface="Cambria"/>
                <a:sym typeface="Cambria"/>
              </a:rPr>
              <a:t>not available in python</a:t>
            </a:r>
            <a:r>
              <a:rPr b="0" i="0" lang="en-US" sz="1800" u="none">
                <a:solidFill>
                  <a:schemeClr val="dk1"/>
                </a:solidFill>
                <a:latin typeface="Cambria"/>
                <a:ea typeface="Cambria"/>
                <a:cs typeface="Cambria"/>
                <a:sym typeface="Cambria"/>
              </a:rPr>
              <a:t>.</a:t>
            </a:r>
            <a:endParaRPr/>
          </a:p>
          <a:p>
            <a:pPr indent="0" lvl="0" marL="0" marR="0" rtl="0" algn="l">
              <a:lnSpc>
                <a:spcPct val="100000"/>
              </a:lnSpc>
              <a:spcBef>
                <a:spcPts val="0"/>
              </a:spcBef>
              <a:spcAft>
                <a:spcPts val="0"/>
              </a:spcAft>
              <a:buNone/>
            </a:pPr>
            <a:r>
              <a:t/>
            </a:r>
            <a:endParaRPr b="0" i="0" sz="1800" u="none">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303212" y="381000"/>
            <a:ext cx="43434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if Statements</a:t>
            </a:r>
            <a:endParaRPr/>
          </a:p>
        </p:txBody>
      </p:sp>
      <p:sp>
        <p:nvSpPr>
          <p:cNvPr id="171" name="Google Shape;171;p21"/>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172" name="Google Shape;172;p21"/>
          <p:cNvGrpSpPr/>
          <p:nvPr/>
        </p:nvGrpSpPr>
        <p:grpSpPr>
          <a:xfrm>
            <a:off x="684212" y="1066800"/>
            <a:ext cx="3581400" cy="76200"/>
            <a:chOff x="261765" y="700096"/>
            <a:chExt cx="3889600" cy="98406"/>
          </a:xfrm>
        </p:grpSpPr>
        <p:cxnSp>
          <p:nvCxnSpPr>
            <p:cNvPr id="173" name="Google Shape;173;p21"/>
            <p:cNvCxnSpPr/>
            <p:nvPr/>
          </p:nvCxnSpPr>
          <p:spPr>
            <a:xfrm>
              <a:off x="306592" y="749299"/>
              <a:ext cx="3844773"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174" name="Google Shape;174;p21"/>
            <p:cNvSpPr/>
            <p:nvPr/>
          </p:nvSpPr>
          <p:spPr>
            <a:xfrm>
              <a:off x="261765" y="700096"/>
              <a:ext cx="77585"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75" name="Google Shape;175;p21"/>
          <p:cNvSpPr/>
          <p:nvPr/>
        </p:nvSpPr>
        <p:spPr>
          <a:xfrm>
            <a:off x="227012" y="1219200"/>
            <a:ext cx="117348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 name="Google Shape;176;p21"/>
          <p:cNvSpPr txBox="1"/>
          <p:nvPr/>
        </p:nvSpPr>
        <p:spPr>
          <a:xfrm>
            <a:off x="531812" y="1219200"/>
            <a:ext cx="10820400" cy="532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This statement is used to execute one or more statement depending on whether a condition is true or not. </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The syntax of correct format of if statement is given below</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if condition:</a:t>
            </a:r>
            <a:endParaRPr/>
          </a:p>
          <a:p>
            <a:pPr indent="0" lvl="0" marL="0" marR="0" rtl="0" algn="l">
              <a:lnSpc>
                <a:spcPct val="100000"/>
              </a:lnSpc>
              <a:spcBef>
                <a:spcPts val="0"/>
              </a:spcBef>
              <a:spcAft>
                <a:spcPts val="0"/>
              </a:spcAft>
              <a:buClr>
                <a:schemeClr val="dk1"/>
              </a:buClr>
              <a:buSzPts val="2000"/>
              <a:buFont typeface="Cambria"/>
              <a:buNone/>
            </a:pPr>
            <a:r>
              <a:rPr b="1" i="0" lang="en-US" sz="2000" u="none">
                <a:solidFill>
                  <a:schemeClr val="dk1"/>
                </a:solidFill>
                <a:latin typeface="Cambria"/>
                <a:ea typeface="Cambria"/>
                <a:cs typeface="Cambria"/>
                <a:sym typeface="Cambria"/>
              </a:rPr>
              <a:t>	statements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we can write one or more statements after colon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A python program to express a digit in a word</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understanding the if statement</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num=1</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if num==1:</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print("one")</a:t>
            </a:r>
            <a:endParaRPr/>
          </a:p>
          <a:p>
            <a:pPr indent="0" lvl="0" marL="0" marR="0" rtl="0" algn="l">
              <a:lnSpc>
                <a:spcPct val="100000"/>
              </a:lnSpc>
              <a:spcBef>
                <a:spcPts val="0"/>
              </a:spcBef>
              <a:spcAft>
                <a:spcPts val="0"/>
              </a:spcAft>
              <a:buClr>
                <a:schemeClr val="dk1"/>
              </a:buClr>
              <a:buSzPts val="2000"/>
              <a:buFont typeface="Cambria"/>
              <a:buNone/>
            </a:pPr>
            <a:r>
              <a:rPr b="1" i="1" lang="en-US" sz="2000" u="none">
                <a:solidFill>
                  <a:schemeClr val="dk1"/>
                </a:solidFill>
                <a:latin typeface="Cambria"/>
                <a:ea typeface="Cambria"/>
                <a:cs typeface="Cambria"/>
                <a:sym typeface="Cambria"/>
              </a:rPr>
              <a:t>Output:</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c:\&gt;python Demo.py</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one</a:t>
            </a:r>
            <a:endParaRPr/>
          </a:p>
        </p:txBody>
      </p:sp>
      <p:pic>
        <p:nvPicPr>
          <p:cNvPr descr="Decision making statements in Python" id="177" name="Google Shape;177;p21"/>
          <p:cNvPicPr preferRelativeResize="0"/>
          <p:nvPr/>
        </p:nvPicPr>
        <p:blipFill rotWithShape="1">
          <a:blip r:embed="rId3">
            <a:alphaModFix/>
          </a:blip>
          <a:srcRect b="0" l="0" r="0" t="0"/>
          <a:stretch/>
        </p:blipFill>
        <p:spPr>
          <a:xfrm>
            <a:off x="8304212" y="1828800"/>
            <a:ext cx="3157537" cy="403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303212" y="381000"/>
            <a:ext cx="43434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if Statements</a:t>
            </a:r>
            <a:endParaRPr/>
          </a:p>
        </p:txBody>
      </p:sp>
      <p:sp>
        <p:nvSpPr>
          <p:cNvPr id="183" name="Google Shape;183;p22"/>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184" name="Google Shape;184;p22"/>
          <p:cNvGrpSpPr/>
          <p:nvPr/>
        </p:nvGrpSpPr>
        <p:grpSpPr>
          <a:xfrm>
            <a:off x="684212" y="1066800"/>
            <a:ext cx="3581400" cy="76200"/>
            <a:chOff x="261765" y="700096"/>
            <a:chExt cx="3889600" cy="98406"/>
          </a:xfrm>
        </p:grpSpPr>
        <p:cxnSp>
          <p:nvCxnSpPr>
            <p:cNvPr id="185" name="Google Shape;185;p22"/>
            <p:cNvCxnSpPr/>
            <p:nvPr/>
          </p:nvCxnSpPr>
          <p:spPr>
            <a:xfrm>
              <a:off x="306592" y="749299"/>
              <a:ext cx="3844773"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186" name="Google Shape;186;p22"/>
            <p:cNvSpPr/>
            <p:nvPr/>
          </p:nvSpPr>
          <p:spPr>
            <a:xfrm>
              <a:off x="261765" y="700096"/>
              <a:ext cx="77585"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87" name="Google Shape;187;p22"/>
          <p:cNvSpPr/>
          <p:nvPr/>
        </p:nvSpPr>
        <p:spPr>
          <a:xfrm>
            <a:off x="227012" y="1219200"/>
            <a:ext cx="117348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22"/>
          <p:cNvSpPr txBox="1"/>
          <p:nvPr/>
        </p:nvSpPr>
        <p:spPr>
          <a:xfrm>
            <a:off x="531812" y="1219200"/>
            <a:ext cx="11201400" cy="52943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Python programming language assumes any </a:t>
            </a:r>
            <a:r>
              <a:rPr b="1" i="0" lang="en-US" sz="2000" u="none">
                <a:solidFill>
                  <a:schemeClr val="dk1"/>
                </a:solidFill>
                <a:latin typeface="Cambria"/>
                <a:ea typeface="Cambria"/>
                <a:cs typeface="Cambria"/>
                <a:sym typeface="Cambria"/>
              </a:rPr>
              <a:t>non-zero</a:t>
            </a:r>
            <a:r>
              <a:rPr b="0" i="0" lang="en-US" sz="2000" u="none">
                <a:solidFill>
                  <a:schemeClr val="dk1"/>
                </a:solidFill>
                <a:latin typeface="Cambria"/>
                <a:ea typeface="Cambria"/>
                <a:cs typeface="Cambria"/>
                <a:sym typeface="Cambria"/>
              </a:rPr>
              <a:t> and </a:t>
            </a:r>
            <a:r>
              <a:rPr b="1" i="0" lang="en-US" sz="2000" u="none">
                <a:solidFill>
                  <a:schemeClr val="dk1"/>
                </a:solidFill>
                <a:latin typeface="Cambria"/>
                <a:ea typeface="Cambria"/>
                <a:cs typeface="Cambria"/>
                <a:sym typeface="Cambria"/>
              </a:rPr>
              <a:t>non-null</a:t>
            </a:r>
            <a:r>
              <a:rPr b="0" i="0" lang="en-US" sz="2000" u="none">
                <a:solidFill>
                  <a:schemeClr val="dk1"/>
                </a:solidFill>
                <a:latin typeface="Cambria"/>
                <a:ea typeface="Cambria"/>
                <a:cs typeface="Cambria"/>
                <a:sym typeface="Cambria"/>
              </a:rPr>
              <a:t> values as TRUE, and if it is either </a:t>
            </a:r>
            <a:r>
              <a:rPr b="1" i="0" lang="en-US" sz="2000" u="none">
                <a:solidFill>
                  <a:schemeClr val="dk1"/>
                </a:solidFill>
                <a:latin typeface="Cambria"/>
                <a:ea typeface="Cambria"/>
                <a:cs typeface="Cambria"/>
                <a:sym typeface="Cambria"/>
              </a:rPr>
              <a:t>zero</a:t>
            </a:r>
            <a:r>
              <a:rPr b="0" i="0" lang="en-US" sz="2000" u="none">
                <a:solidFill>
                  <a:schemeClr val="dk1"/>
                </a:solidFill>
                <a:latin typeface="Cambria"/>
                <a:ea typeface="Cambria"/>
                <a:cs typeface="Cambria"/>
                <a:sym typeface="Cambria"/>
              </a:rPr>
              <a:t> or </a:t>
            </a:r>
            <a:r>
              <a:rPr b="1" i="0" lang="en-US" sz="2000" u="none">
                <a:solidFill>
                  <a:schemeClr val="dk1"/>
                </a:solidFill>
                <a:latin typeface="Cambria"/>
                <a:ea typeface="Cambria"/>
                <a:cs typeface="Cambria"/>
                <a:sym typeface="Cambria"/>
              </a:rPr>
              <a:t>null</a:t>
            </a:r>
            <a:r>
              <a:rPr b="0" i="0" lang="en-US" sz="2000" u="none">
                <a:solidFill>
                  <a:schemeClr val="dk1"/>
                </a:solidFill>
                <a:latin typeface="Cambria"/>
                <a:ea typeface="Cambria"/>
                <a:cs typeface="Cambria"/>
                <a:sym typeface="Cambria"/>
              </a:rPr>
              <a:t>, then it is assumed as FALSE value.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 We can also write a group off statements after colon. </a:t>
            </a:r>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The group of statements in python is called a </a:t>
            </a:r>
            <a:r>
              <a:rPr b="1" i="0" lang="en-US" sz="2000" u="none">
                <a:solidFill>
                  <a:srgbClr val="7030A0"/>
                </a:solidFill>
                <a:latin typeface="Cambria"/>
                <a:ea typeface="Cambria"/>
                <a:cs typeface="Cambria"/>
                <a:sym typeface="Cambria"/>
              </a:rPr>
              <a:t>suite</a:t>
            </a:r>
            <a:r>
              <a:rPr b="0" i="0" lang="en-US" sz="2000" u="none">
                <a:solidFill>
                  <a:schemeClr val="dk1"/>
                </a:solidFill>
                <a:latin typeface="Cambria"/>
                <a:ea typeface="Cambria"/>
                <a:cs typeface="Cambria"/>
                <a:sym typeface="Cambria"/>
              </a:rPr>
              <a:t>. </a:t>
            </a:r>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While writing a group of statements ,we should write them all with proper indentation.</a:t>
            </a:r>
            <a:endParaRPr/>
          </a:p>
          <a:p>
            <a:pPr indent="-127000" lvl="0" marL="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mbria"/>
                <a:ea typeface="Cambria"/>
                <a:cs typeface="Cambria"/>
                <a:sym typeface="Cambria"/>
              </a:rPr>
              <a:t> Indention represents the space left before the statements .the default indention used in python is 4 spaces.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A python program to display a group of messages when the condition is true.</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#understanding if statement</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str = 'yes'</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if str == 'yes':</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print("yes")</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print("Ths is what you said")</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print("your response is good")</a:t>
            </a:r>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303212" y="381000"/>
            <a:ext cx="43434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if Statements</a:t>
            </a:r>
            <a:endParaRPr/>
          </a:p>
        </p:txBody>
      </p:sp>
      <p:sp>
        <p:nvSpPr>
          <p:cNvPr id="194" name="Google Shape;194;p23"/>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195" name="Google Shape;195;p23"/>
          <p:cNvGrpSpPr/>
          <p:nvPr/>
        </p:nvGrpSpPr>
        <p:grpSpPr>
          <a:xfrm>
            <a:off x="684212" y="1066800"/>
            <a:ext cx="3581400" cy="76200"/>
            <a:chOff x="261765" y="700096"/>
            <a:chExt cx="3889600" cy="98406"/>
          </a:xfrm>
        </p:grpSpPr>
        <p:cxnSp>
          <p:nvCxnSpPr>
            <p:cNvPr id="196" name="Google Shape;196;p23"/>
            <p:cNvCxnSpPr/>
            <p:nvPr/>
          </p:nvCxnSpPr>
          <p:spPr>
            <a:xfrm>
              <a:off x="306592" y="749299"/>
              <a:ext cx="3844773"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197" name="Google Shape;197;p23"/>
            <p:cNvSpPr/>
            <p:nvPr/>
          </p:nvSpPr>
          <p:spPr>
            <a:xfrm>
              <a:off x="261765" y="700096"/>
              <a:ext cx="77585"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98" name="Google Shape;198;p23"/>
          <p:cNvSpPr/>
          <p:nvPr/>
        </p:nvSpPr>
        <p:spPr>
          <a:xfrm>
            <a:off x="227012" y="1219200"/>
            <a:ext cx="11734800" cy="5181600"/>
          </a:xfrm>
          <a:prstGeom prst="roundRect">
            <a:avLst>
              <a:gd fmla="val 1288" name="adj"/>
            </a:avLst>
          </a:prstGeom>
          <a:no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99" name="Google Shape;199;p23"/>
          <p:cNvPicPr preferRelativeResize="0"/>
          <p:nvPr/>
        </p:nvPicPr>
        <p:blipFill rotWithShape="1">
          <a:blip r:embed="rId3">
            <a:alphaModFix/>
          </a:blip>
          <a:srcRect b="24073" l="23815" r="24386" t="46990"/>
          <a:stretch/>
        </p:blipFill>
        <p:spPr>
          <a:xfrm>
            <a:off x="1751012" y="1295400"/>
            <a:ext cx="8189912" cy="3429000"/>
          </a:xfrm>
          <a:prstGeom prst="rect">
            <a:avLst/>
          </a:prstGeom>
          <a:noFill/>
          <a:ln>
            <a:noFill/>
          </a:ln>
        </p:spPr>
      </p:pic>
      <p:pic>
        <p:nvPicPr>
          <p:cNvPr id="200" name="Google Shape;200;p23"/>
          <p:cNvPicPr preferRelativeResize="0"/>
          <p:nvPr/>
        </p:nvPicPr>
        <p:blipFill rotWithShape="1">
          <a:blip r:embed="rId4">
            <a:alphaModFix/>
          </a:blip>
          <a:srcRect b="45948" l="24101" r="24621" t="43171"/>
          <a:stretch/>
        </p:blipFill>
        <p:spPr>
          <a:xfrm>
            <a:off x="1751012" y="4724400"/>
            <a:ext cx="8150225" cy="1295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303212" y="381000"/>
            <a:ext cx="43434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 if….else Statements</a:t>
            </a:r>
            <a:endParaRPr/>
          </a:p>
        </p:txBody>
      </p:sp>
      <p:sp>
        <p:nvSpPr>
          <p:cNvPr id="206" name="Google Shape;206;p24"/>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207" name="Google Shape;207;p24"/>
          <p:cNvGrpSpPr/>
          <p:nvPr/>
        </p:nvGrpSpPr>
        <p:grpSpPr>
          <a:xfrm>
            <a:off x="684212" y="1066800"/>
            <a:ext cx="3581400" cy="76200"/>
            <a:chOff x="261765" y="700096"/>
            <a:chExt cx="3889600" cy="98406"/>
          </a:xfrm>
        </p:grpSpPr>
        <p:cxnSp>
          <p:nvCxnSpPr>
            <p:cNvPr id="208" name="Google Shape;208;p24"/>
            <p:cNvCxnSpPr/>
            <p:nvPr/>
          </p:nvCxnSpPr>
          <p:spPr>
            <a:xfrm>
              <a:off x="306592" y="749299"/>
              <a:ext cx="3844773"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209" name="Google Shape;209;p24"/>
            <p:cNvSpPr/>
            <p:nvPr/>
          </p:nvSpPr>
          <p:spPr>
            <a:xfrm>
              <a:off x="261765" y="700096"/>
              <a:ext cx="77585"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10" name="Google Shape;210;p24"/>
          <p:cNvSpPr/>
          <p:nvPr/>
        </p:nvSpPr>
        <p:spPr>
          <a:xfrm>
            <a:off x="227012" y="1219200"/>
            <a:ext cx="11734800" cy="5181600"/>
          </a:xfrm>
          <a:prstGeom prst="roundRect">
            <a:avLst>
              <a:gd fmla="val 1288" name="adj"/>
            </a:avLst>
          </a:prstGeom>
          <a:solidFill>
            <a:srgbClr val="E6E0EC"/>
          </a:solid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1" name="Google Shape;211;p24"/>
          <p:cNvSpPr txBox="1"/>
          <p:nvPr/>
        </p:nvSpPr>
        <p:spPr>
          <a:xfrm>
            <a:off x="531812" y="1219200"/>
            <a:ext cx="11201400" cy="532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The if….else statement execute a group of statements when a condition is true;</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Otherwise, it will execute another group of statements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the syntax of if…else statement is given below:</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if condition:</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statements1</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else:</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statements2</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A python program to test whether a number is even or odd.</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to know if a given number is even or odd</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x=10</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if x%2==0:</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print(x, "is a even number")</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else:</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print(x, "is a odd number“)</a:t>
            </a:r>
            <a:endParaRPr/>
          </a:p>
        </p:txBody>
      </p:sp>
      <p:pic>
        <p:nvPicPr>
          <p:cNvPr descr="Python if...else statement" id="212" name="Google Shape;212;p24"/>
          <p:cNvPicPr preferRelativeResize="0"/>
          <p:nvPr/>
        </p:nvPicPr>
        <p:blipFill rotWithShape="1">
          <a:blip r:embed="rId3">
            <a:alphaModFix/>
          </a:blip>
          <a:srcRect b="0" l="0" r="0" t="0"/>
          <a:stretch/>
        </p:blipFill>
        <p:spPr>
          <a:xfrm>
            <a:off x="7923212" y="1828800"/>
            <a:ext cx="3381375" cy="432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303212" y="381000"/>
            <a:ext cx="54102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3600"/>
              <a:buFont typeface="Times New Roman"/>
              <a:buNone/>
            </a:pPr>
            <a:r>
              <a:rPr b="0" i="0" lang="en-US" sz="3600" u="none">
                <a:solidFill>
                  <a:srgbClr val="FF0000"/>
                </a:solidFill>
                <a:latin typeface="Times New Roman"/>
                <a:ea typeface="Times New Roman"/>
                <a:cs typeface="Times New Roman"/>
                <a:sym typeface="Times New Roman"/>
              </a:rPr>
              <a:t> if….elif..else Statements</a:t>
            </a:r>
            <a:endParaRPr/>
          </a:p>
        </p:txBody>
      </p:sp>
      <p:sp>
        <p:nvSpPr>
          <p:cNvPr id="218" name="Google Shape;218;p25"/>
          <p:cNvSpPr txBox="1"/>
          <p:nvPr>
            <p:ph idx="1" type="body"/>
          </p:nvPr>
        </p:nvSpPr>
        <p:spPr>
          <a:xfrm>
            <a:off x="303212" y="1219200"/>
            <a:ext cx="115062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70000"/>
              </a:lnSpc>
              <a:spcBef>
                <a:spcPts val="0"/>
              </a:spcBef>
              <a:spcAft>
                <a:spcPts val="0"/>
              </a:spcAft>
              <a:buClr>
                <a:schemeClr val="dk1"/>
              </a:buClr>
              <a:buSzPts val="7200"/>
              <a:buFont typeface="Arial"/>
              <a:buNone/>
            </a:pPr>
            <a:r>
              <a:t/>
            </a:r>
            <a:endParaRPr b="1" i="0" sz="7200" u="none">
              <a:solidFill>
                <a:schemeClr val="dk1"/>
              </a:solidFill>
              <a:latin typeface="Calibri"/>
              <a:ea typeface="Calibri"/>
              <a:cs typeface="Calibri"/>
              <a:sym typeface="Calibri"/>
            </a:endParaRPr>
          </a:p>
          <a:p>
            <a:pPr indent="-342900" lvl="0" marL="342900" marR="0" rtl="0" algn="l">
              <a:lnSpc>
                <a:spcPct val="170000"/>
              </a:lnSpc>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a:p>
            <a:pPr indent="0" lvl="0" marL="342900" marR="0" rtl="0" algn="l">
              <a:spcBef>
                <a:spcPts val="1440"/>
              </a:spcBef>
              <a:spcAft>
                <a:spcPts val="0"/>
              </a:spcAft>
              <a:buClr>
                <a:schemeClr val="dk1"/>
              </a:buClr>
              <a:buSzPts val="7200"/>
              <a:buFont typeface="Arial"/>
              <a:buNone/>
            </a:pPr>
            <a:r>
              <a:t/>
            </a:r>
            <a:endParaRPr b="0" i="0" sz="7200" u="none">
              <a:solidFill>
                <a:schemeClr val="dk1"/>
              </a:solidFill>
              <a:latin typeface="Calibri"/>
              <a:ea typeface="Calibri"/>
              <a:cs typeface="Calibri"/>
              <a:sym typeface="Calibri"/>
            </a:endParaRPr>
          </a:p>
        </p:txBody>
      </p:sp>
      <p:grpSp>
        <p:nvGrpSpPr>
          <p:cNvPr id="219" name="Google Shape;219;p25"/>
          <p:cNvGrpSpPr/>
          <p:nvPr/>
        </p:nvGrpSpPr>
        <p:grpSpPr>
          <a:xfrm>
            <a:off x="684212" y="1066800"/>
            <a:ext cx="4572000" cy="76200"/>
            <a:chOff x="261765" y="700096"/>
            <a:chExt cx="3889600" cy="98406"/>
          </a:xfrm>
        </p:grpSpPr>
        <p:cxnSp>
          <p:nvCxnSpPr>
            <p:cNvPr id="220" name="Google Shape;220;p25"/>
            <p:cNvCxnSpPr/>
            <p:nvPr/>
          </p:nvCxnSpPr>
          <p:spPr>
            <a:xfrm>
              <a:off x="307684" y="749299"/>
              <a:ext cx="3843681" cy="0"/>
            </a:xfrm>
            <a:prstGeom prst="straightConnector1">
              <a:avLst/>
            </a:prstGeom>
            <a:noFill/>
            <a:ln cap="flat" cmpd="sng" w="25400">
              <a:solidFill>
                <a:srgbClr val="8064A2"/>
              </a:solidFill>
              <a:prstDash val="solid"/>
              <a:miter lim="800000"/>
              <a:headEnd len="med" w="med" type="none"/>
              <a:tailEnd len="med" w="med" type="none"/>
            </a:ln>
            <a:effectLst>
              <a:outerShdw blurRad="63500" dir="5400000" dist="20000">
                <a:srgbClr val="000000">
                  <a:alpha val="37647"/>
                </a:srgbClr>
              </a:outerShdw>
            </a:effectLst>
          </p:spPr>
        </p:cxnSp>
        <p:sp>
          <p:nvSpPr>
            <p:cNvPr id="221" name="Google Shape;221;p25"/>
            <p:cNvSpPr/>
            <p:nvPr/>
          </p:nvSpPr>
          <p:spPr>
            <a:xfrm>
              <a:off x="261765" y="700096"/>
              <a:ext cx="76981" cy="98406"/>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22" name="Google Shape;222;p25"/>
          <p:cNvSpPr/>
          <p:nvPr/>
        </p:nvSpPr>
        <p:spPr>
          <a:xfrm>
            <a:off x="227012" y="1219200"/>
            <a:ext cx="11734800" cy="5181600"/>
          </a:xfrm>
          <a:prstGeom prst="roundRect">
            <a:avLst>
              <a:gd fmla="val 1288" name="adj"/>
            </a:avLst>
          </a:prstGeom>
          <a:solidFill>
            <a:srgbClr val="C6D9F1"/>
          </a:solidFill>
          <a:ln cap="flat" cmpd="sng" w="25400">
            <a:solidFill>
              <a:srgbClr val="F7964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3" name="Google Shape;223;p25"/>
          <p:cNvSpPr txBox="1"/>
          <p:nvPr/>
        </p:nvSpPr>
        <p:spPr>
          <a:xfrm>
            <a:off x="531812" y="1219200"/>
            <a:ext cx="11201400" cy="56022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Sometimes , the programmer has to test multiple conditions and execute statements depending on those conditions. </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If….elif….else statement is useful in such situations.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Consider the following syntax of if…elif….else statement:</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if condition1:</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statement1</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elif condition2:</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statement2</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elif condition3:</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statement3</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else:</a:t>
            </a:r>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statement4</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chemeClr val="dk1"/>
              </a:buClr>
              <a:buSzPts val="2000"/>
              <a:buFont typeface="Cambria"/>
              <a:buNone/>
            </a:pPr>
            <a:r>
              <a:rPr b="0" i="0" lang="en-US" sz="2000" u="none">
                <a:solidFill>
                  <a:schemeClr val="dk1"/>
                </a:solidFill>
                <a:latin typeface="Cambria"/>
                <a:ea typeface="Cambria"/>
                <a:cs typeface="Cambria"/>
                <a:sym typeface="Cambria"/>
              </a:rPr>
              <a:t>. The statements1, statements2,… represent one statement or a suite. The </a:t>
            </a:r>
            <a:r>
              <a:rPr b="0" i="0" lang="en-US" sz="2000" u="none">
                <a:solidFill>
                  <a:srgbClr val="7030A0"/>
                </a:solidFill>
                <a:latin typeface="Cambria"/>
                <a:ea typeface="Cambria"/>
                <a:cs typeface="Cambria"/>
                <a:sym typeface="Cambria"/>
              </a:rPr>
              <a:t>final ‘else’  part is not compulsory. </a:t>
            </a:r>
            <a:r>
              <a:rPr b="0" i="0" lang="en-US" sz="2000" u="none">
                <a:solidFill>
                  <a:schemeClr val="dk1"/>
                </a:solidFill>
                <a:latin typeface="Cambria"/>
                <a:ea typeface="Cambria"/>
                <a:cs typeface="Cambria"/>
                <a:sym typeface="Cambria"/>
              </a:rPr>
              <a:t>It means, it is possible to write if….elif statement, without ‘else’ and statements4.</a:t>
            </a:r>
            <a:endParaRPr/>
          </a:p>
          <a:p>
            <a:pPr indent="0" lvl="0" marL="0" marR="0" rtl="0" algn="l">
              <a:lnSpc>
                <a:spcPct val="100000"/>
              </a:lnSpc>
              <a:spcBef>
                <a:spcPts val="0"/>
              </a:spcBef>
              <a:spcAft>
                <a:spcPts val="0"/>
              </a:spcAft>
              <a:buNone/>
            </a:pPr>
            <a:r>
              <a:t/>
            </a:r>
            <a:endParaRPr b="0" i="0" sz="2000" u="none">
              <a:solidFill>
                <a:schemeClr val="dk1"/>
              </a:solidFill>
              <a:latin typeface="Cambria"/>
              <a:ea typeface="Cambria"/>
              <a:cs typeface="Cambria"/>
              <a:sym typeface="Cambria"/>
            </a:endParaRPr>
          </a:p>
        </p:txBody>
      </p:sp>
      <p:pic>
        <p:nvPicPr>
          <p:cNvPr descr="Decision Making in C / C++ (if , if..else, Nested if, if-else-if ) -  GeeksforGeeks" id="224" name="Google Shape;224;p25"/>
          <p:cNvPicPr preferRelativeResize="0"/>
          <p:nvPr/>
        </p:nvPicPr>
        <p:blipFill rotWithShape="1">
          <a:blip r:embed="rId3">
            <a:alphaModFix/>
          </a:blip>
          <a:srcRect b="0" l="0" r="0" t="0"/>
          <a:stretch/>
        </p:blipFill>
        <p:spPr>
          <a:xfrm>
            <a:off x="7847012" y="1752600"/>
            <a:ext cx="3505200" cy="4489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