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2" r:id="rId2"/>
    <p:sldId id="323" r:id="rId3"/>
    <p:sldId id="414" r:id="rId4"/>
    <p:sldId id="402" r:id="rId5"/>
    <p:sldId id="403" r:id="rId6"/>
    <p:sldId id="405" r:id="rId7"/>
    <p:sldId id="363" r:id="rId8"/>
    <p:sldId id="407" r:id="rId9"/>
    <p:sldId id="408" r:id="rId10"/>
    <p:sldId id="325" r:id="rId11"/>
    <p:sldId id="326" r:id="rId12"/>
    <p:sldId id="327" r:id="rId13"/>
    <p:sldId id="328" r:id="rId14"/>
    <p:sldId id="330" r:id="rId15"/>
    <p:sldId id="353" r:id="rId16"/>
    <p:sldId id="354" r:id="rId17"/>
    <p:sldId id="409" r:id="rId18"/>
    <p:sldId id="357" r:id="rId19"/>
    <p:sldId id="358" r:id="rId20"/>
    <p:sldId id="359" r:id="rId21"/>
    <p:sldId id="360" r:id="rId22"/>
    <p:sldId id="361" r:id="rId23"/>
    <p:sldId id="364" r:id="rId24"/>
    <p:sldId id="366" r:id="rId25"/>
    <p:sldId id="410" r:id="rId26"/>
    <p:sldId id="391" r:id="rId27"/>
    <p:sldId id="392" r:id="rId28"/>
    <p:sldId id="368" r:id="rId29"/>
    <p:sldId id="411" r:id="rId30"/>
    <p:sldId id="412" r:id="rId31"/>
    <p:sldId id="385" r:id="rId32"/>
    <p:sldId id="394" r:id="rId33"/>
    <p:sldId id="400"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A10"/>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4624"/>
  </p:normalViewPr>
  <p:slideViewPr>
    <p:cSldViewPr>
      <p:cViewPr varScale="1">
        <p:scale>
          <a:sx n="61" d="100"/>
          <a:sy n="61" d="100"/>
        </p:scale>
        <p:origin x="102" y="11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9578D6DB-6798-42D2-B9AD-FC6F1C72FC30}" type="datetimeFigureOut">
              <a:rPr lang="en-US" smtClean="0"/>
              <a:pPr/>
              <a:t>12/31/2022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8" name="Footer Placeholder 7"/>
          <p:cNvSpPr>
            <a:spLocks noGrp="1"/>
          </p:cNvSpPr>
          <p:nvPr>
            <p:ph type="ftr" sz="quarter" idx="11"/>
          </p:nvPr>
        </p:nvSpPr>
        <p:spPr>
          <a:xfrm>
            <a:off x="4164515" y="6356351"/>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12/31/2022</a:t>
            </a:fld>
            <a:endParaRPr lang="en-US"/>
          </a:p>
        </p:txBody>
      </p:sp>
      <p:sp>
        <p:nvSpPr>
          <p:cNvPr id="3" name="Footer Placeholder 2"/>
          <p:cNvSpPr>
            <a:spLocks noGrp="1"/>
          </p:cNvSpPr>
          <p:nvPr>
            <p:ph type="ftr" sz="quarter" idx="11"/>
          </p:nvPr>
        </p:nvSpPr>
        <p:spPr>
          <a:xfrm>
            <a:off x="4164515" y="6356351"/>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32">
            <a:extLst>
              <a:ext uri="{FF2B5EF4-FFF2-40B4-BE49-F238E27FC236}">
                <a16:creationId xmlns:a16="http://schemas.microsoft.com/office/drawing/2014/main" id="{42CCB11B-BC1D-4F41-8B70-44268DA3FF21}"/>
              </a:ext>
            </a:extLst>
          </p:cNvPr>
          <p:cNvGrpSpPr/>
          <p:nvPr userDrawn="1"/>
        </p:nvGrpSpPr>
        <p:grpSpPr>
          <a:xfrm>
            <a:off x="-4789" y="6513360"/>
            <a:ext cx="12193614" cy="346028"/>
            <a:chOff x="-4789" y="6513360"/>
            <a:chExt cx="12246002" cy="346028"/>
          </a:xfrm>
        </p:grpSpPr>
        <p:sp>
          <p:nvSpPr>
            <p:cNvPr id="8" name="Rectangle 7">
              <a:extLst>
                <a:ext uri="{FF2B5EF4-FFF2-40B4-BE49-F238E27FC236}">
                  <a16:creationId xmlns:a16="http://schemas.microsoft.com/office/drawing/2014/main" id="{5E426347-A49B-418A-9194-2C82A6434F83}"/>
                </a:ext>
              </a:extLst>
            </p:cNvPr>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9" name="Round Diagonal Corner Rectangle 34">
              <a:extLst>
                <a:ext uri="{FF2B5EF4-FFF2-40B4-BE49-F238E27FC236}">
                  <a16:creationId xmlns:a16="http://schemas.microsoft.com/office/drawing/2014/main" id="{F3C4280D-BF97-4E87-BAA6-313B0DE8FCDA}"/>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a:extLst>
                <a:ext uri="{FF2B5EF4-FFF2-40B4-BE49-F238E27FC236}">
                  <a16:creationId xmlns:a16="http://schemas.microsoft.com/office/drawing/2014/main" id="{9BE4A270-8A4C-4C7B-B75A-6FF0D9CAFA91}"/>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11" name="Group 36">
            <a:extLst>
              <a:ext uri="{FF2B5EF4-FFF2-40B4-BE49-F238E27FC236}">
                <a16:creationId xmlns:a16="http://schemas.microsoft.com/office/drawing/2014/main" id="{D579882C-42BC-4998-B9EC-0F9C8C5E0790}"/>
              </a:ext>
            </a:extLst>
          </p:cNvPr>
          <p:cNvGrpSpPr/>
          <p:nvPr userDrawn="1"/>
        </p:nvGrpSpPr>
        <p:grpSpPr>
          <a:xfrm>
            <a:off x="-26269" y="-27384"/>
            <a:ext cx="12245183" cy="95029"/>
            <a:chOff x="-26269" y="-27384"/>
            <a:chExt cx="12245183" cy="95029"/>
          </a:xfrm>
        </p:grpSpPr>
        <p:sp>
          <p:nvSpPr>
            <p:cNvPr id="12" name="Rectangle 11">
              <a:extLst>
                <a:ext uri="{FF2B5EF4-FFF2-40B4-BE49-F238E27FC236}">
                  <a16:creationId xmlns:a16="http://schemas.microsoft.com/office/drawing/2014/main" id="{01660A60-9FD6-4C36-849E-C46E164B85F0}"/>
                </a:ext>
              </a:extLst>
            </p:cNvPr>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3F6142-056D-4BCB-8476-8DD0F4D2430E}"/>
                </a:ext>
              </a:extLst>
            </p:cNvPr>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06F8AD-3269-468B-9B42-FE5D92635B5F}"/>
                </a:ext>
              </a:extLst>
            </p:cNvPr>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2" r:id="rId8"/>
    <p:sldLayoutId id="2147483655" r:id="rId9"/>
    <p:sldLayoutId id="2147483656" r:id="rId10"/>
    <p:sldLayoutId id="2147483657" r:id="rId11"/>
    <p:sldLayoutId id="2147483658" r:id="rId12"/>
    <p:sldLayoutId id="2147483659" r:id="rId13"/>
    <p:sldLayoutId id="2147483660"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V REDDY\Desktop\MRUniversity\MRU_Logo_Rever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37816" y="260648"/>
            <a:ext cx="1388588" cy="1239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63254" y="2898141"/>
            <a:ext cx="3868367" cy="769441"/>
          </a:xfrm>
          <a:prstGeom prst="rect">
            <a:avLst/>
          </a:prstGeom>
          <a:noFill/>
        </p:spPr>
        <p:txBody>
          <a:bodyPr wrap="none" rtlCol="0">
            <a:spAutoFit/>
          </a:bodyPr>
          <a:lstStyle/>
          <a:p>
            <a:r>
              <a:rPr lang="en-US" sz="4400" dirty="0">
                <a:solidFill>
                  <a:srgbClr val="7030A0"/>
                </a:solidFill>
                <a:latin typeface="Times New Roman" pitchFamily="18" charset="0"/>
                <a:cs typeface="Times New Roman" pitchFamily="18" charset="0"/>
              </a:rPr>
              <a:t>OOPS Concepts</a:t>
            </a:r>
          </a:p>
        </p:txBody>
      </p:sp>
      <p:grpSp>
        <p:nvGrpSpPr>
          <p:cNvPr id="3" name="Group 3">
            <a:extLst>
              <a:ext uri="{FF2B5EF4-FFF2-40B4-BE49-F238E27FC236}">
                <a16:creationId xmlns:a16="http://schemas.microsoft.com/office/drawing/2014/main" id="{753949BF-C281-4320-A4C6-3F63CDE83205}"/>
              </a:ext>
            </a:extLst>
          </p:cNvPr>
          <p:cNvGrpSpPr/>
          <p:nvPr/>
        </p:nvGrpSpPr>
        <p:grpSpPr>
          <a:xfrm>
            <a:off x="549796" y="4338995"/>
            <a:ext cx="1709835" cy="1662874"/>
            <a:chOff x="-2617787" y="3359151"/>
            <a:chExt cx="2068511" cy="1935162"/>
          </a:xfrm>
        </p:grpSpPr>
        <p:sp>
          <p:nvSpPr>
            <p:cNvPr id="5" name="Freeform 137">
              <a:extLst>
                <a:ext uri="{FF2B5EF4-FFF2-40B4-BE49-F238E27FC236}">
                  <a16:creationId xmlns:a16="http://schemas.microsoft.com/office/drawing/2014/main" id="{CC43540A-F4CE-446E-9616-27E4B701E46C}"/>
                </a:ext>
              </a:extLst>
            </p:cNvPr>
            <p:cNvSpPr>
              <a:spLocks/>
            </p:cNvSpPr>
            <p:nvPr/>
          </p:nvSpPr>
          <p:spPr bwMode="auto">
            <a:xfrm>
              <a:off x="-2617787" y="3835401"/>
              <a:ext cx="985837" cy="906463"/>
            </a:xfrm>
            <a:custGeom>
              <a:avLst/>
              <a:gdLst>
                <a:gd name="T0" fmla="*/ 771 w 938"/>
                <a:gd name="T1" fmla="*/ 717 h 861"/>
                <a:gd name="T2" fmla="*/ 921 w 938"/>
                <a:gd name="T3" fmla="*/ 772 h 861"/>
                <a:gd name="T4" fmla="*/ 761 w 938"/>
                <a:gd name="T5" fmla="*/ 842 h 861"/>
                <a:gd name="T6" fmla="*/ 372 w 938"/>
                <a:gd name="T7" fmla="*/ 844 h 861"/>
                <a:gd name="T8" fmla="*/ 153 w 938"/>
                <a:gd name="T9" fmla="*/ 692 h 861"/>
                <a:gd name="T10" fmla="*/ 10 w 938"/>
                <a:gd name="T11" fmla="*/ 80 h 861"/>
                <a:gd name="T12" fmla="*/ 51 w 938"/>
                <a:gd name="T13" fmla="*/ 11 h 861"/>
                <a:gd name="T14" fmla="*/ 122 w 938"/>
                <a:gd name="T15" fmla="*/ 129 h 861"/>
                <a:gd name="T16" fmla="*/ 343 w 938"/>
                <a:gd name="T17" fmla="*/ 702 h 861"/>
                <a:gd name="T18" fmla="*/ 400 w 938"/>
                <a:gd name="T19" fmla="*/ 721 h 861"/>
                <a:gd name="T20" fmla="*/ 771 w 938"/>
                <a:gd name="T21" fmla="*/ 717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861">
                  <a:moveTo>
                    <a:pt x="771" y="717"/>
                  </a:moveTo>
                  <a:cubicBezTo>
                    <a:pt x="771" y="717"/>
                    <a:pt x="901" y="687"/>
                    <a:pt x="921" y="772"/>
                  </a:cubicBezTo>
                  <a:cubicBezTo>
                    <a:pt x="938" y="845"/>
                    <a:pt x="761" y="842"/>
                    <a:pt x="761" y="842"/>
                  </a:cubicBezTo>
                  <a:cubicBezTo>
                    <a:pt x="372" y="844"/>
                    <a:pt x="372" y="844"/>
                    <a:pt x="372" y="844"/>
                  </a:cubicBezTo>
                  <a:cubicBezTo>
                    <a:pt x="372" y="844"/>
                    <a:pt x="225" y="861"/>
                    <a:pt x="153" y="692"/>
                  </a:cubicBezTo>
                  <a:cubicBezTo>
                    <a:pt x="80" y="523"/>
                    <a:pt x="10" y="80"/>
                    <a:pt x="10" y="80"/>
                  </a:cubicBezTo>
                  <a:cubicBezTo>
                    <a:pt x="10" y="80"/>
                    <a:pt x="0" y="19"/>
                    <a:pt x="51" y="11"/>
                  </a:cubicBezTo>
                  <a:cubicBezTo>
                    <a:pt x="110" y="0"/>
                    <a:pt x="122" y="129"/>
                    <a:pt x="122" y="129"/>
                  </a:cubicBezTo>
                  <a:cubicBezTo>
                    <a:pt x="122" y="129"/>
                    <a:pt x="212" y="676"/>
                    <a:pt x="343" y="702"/>
                  </a:cubicBezTo>
                  <a:cubicBezTo>
                    <a:pt x="363" y="706"/>
                    <a:pt x="379" y="722"/>
                    <a:pt x="400" y="721"/>
                  </a:cubicBezTo>
                  <a:lnTo>
                    <a:pt x="771" y="71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6" name="Freeform 138">
              <a:extLst>
                <a:ext uri="{FF2B5EF4-FFF2-40B4-BE49-F238E27FC236}">
                  <a16:creationId xmlns:a16="http://schemas.microsoft.com/office/drawing/2014/main" id="{0162FA23-769A-4345-8D9D-68CC62BB0CAB}"/>
                </a:ext>
              </a:extLst>
            </p:cNvPr>
            <p:cNvSpPr>
              <a:spLocks/>
            </p:cNvSpPr>
            <p:nvPr/>
          </p:nvSpPr>
          <p:spPr bwMode="auto">
            <a:xfrm>
              <a:off x="-1447800" y="4116388"/>
              <a:ext cx="233362" cy="125413"/>
            </a:xfrm>
            <a:custGeom>
              <a:avLst/>
              <a:gdLst>
                <a:gd name="T0" fmla="*/ 4 w 221"/>
                <a:gd name="T1" fmla="*/ 9 h 120"/>
                <a:gd name="T2" fmla="*/ 127 w 221"/>
                <a:gd name="T3" fmla="*/ 1 h 120"/>
                <a:gd name="T4" fmla="*/ 152 w 221"/>
                <a:gd name="T5" fmla="*/ 13 h 120"/>
                <a:gd name="T6" fmla="*/ 221 w 221"/>
                <a:gd name="T7" fmla="*/ 117 h 120"/>
                <a:gd name="T8" fmla="*/ 163 w 221"/>
                <a:gd name="T9" fmla="*/ 120 h 120"/>
                <a:gd name="T10" fmla="*/ 130 w 221"/>
                <a:gd name="T11" fmla="*/ 69 h 120"/>
                <a:gd name="T12" fmla="*/ 0 w 221"/>
                <a:gd name="T13" fmla="*/ 69 h 120"/>
                <a:gd name="T14" fmla="*/ 4 w 221"/>
                <a:gd name="T15" fmla="*/ 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20">
                  <a:moveTo>
                    <a:pt x="4" y="9"/>
                  </a:moveTo>
                  <a:cubicBezTo>
                    <a:pt x="127" y="1"/>
                    <a:pt x="127" y="1"/>
                    <a:pt x="127" y="1"/>
                  </a:cubicBezTo>
                  <a:cubicBezTo>
                    <a:pt x="137" y="0"/>
                    <a:pt x="147" y="5"/>
                    <a:pt x="152" y="13"/>
                  </a:cubicBezTo>
                  <a:cubicBezTo>
                    <a:pt x="221" y="117"/>
                    <a:pt x="221" y="117"/>
                    <a:pt x="221" y="117"/>
                  </a:cubicBezTo>
                  <a:cubicBezTo>
                    <a:pt x="163" y="120"/>
                    <a:pt x="163" y="120"/>
                    <a:pt x="163" y="120"/>
                  </a:cubicBezTo>
                  <a:cubicBezTo>
                    <a:pt x="130" y="69"/>
                    <a:pt x="130" y="69"/>
                    <a:pt x="130" y="69"/>
                  </a:cubicBezTo>
                  <a:cubicBezTo>
                    <a:pt x="130" y="69"/>
                    <a:pt x="35" y="93"/>
                    <a:pt x="0" y="69"/>
                  </a:cubicBezTo>
                  <a:lnTo>
                    <a:pt x="4" y="9"/>
                  </a:lnTo>
                  <a:close/>
                </a:path>
              </a:pathLst>
            </a:custGeom>
            <a:solidFill>
              <a:srgbClr val="F4AF7C"/>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7" name="Freeform 139">
              <a:extLst>
                <a:ext uri="{FF2B5EF4-FFF2-40B4-BE49-F238E27FC236}">
                  <a16:creationId xmlns:a16="http://schemas.microsoft.com/office/drawing/2014/main" id="{20F0841B-6652-4752-8B66-F406855D76D7}"/>
                </a:ext>
              </a:extLst>
            </p:cNvPr>
            <p:cNvSpPr>
              <a:spLocks/>
            </p:cNvSpPr>
            <p:nvPr/>
          </p:nvSpPr>
          <p:spPr bwMode="auto">
            <a:xfrm>
              <a:off x="-2108200" y="3771901"/>
              <a:ext cx="676275" cy="468313"/>
            </a:xfrm>
            <a:custGeom>
              <a:avLst/>
              <a:gdLst>
                <a:gd name="T0" fmla="*/ 138 w 643"/>
                <a:gd name="T1" fmla="*/ 0 h 446"/>
                <a:gd name="T2" fmla="*/ 302 w 643"/>
                <a:gd name="T3" fmla="*/ 305 h 446"/>
                <a:gd name="T4" fmla="*/ 643 w 643"/>
                <a:gd name="T5" fmla="*/ 316 h 446"/>
                <a:gd name="T6" fmla="*/ 643 w 643"/>
                <a:gd name="T7" fmla="*/ 428 h 446"/>
                <a:gd name="T8" fmla="*/ 283 w 643"/>
                <a:gd name="T9" fmla="*/ 444 h 446"/>
                <a:gd name="T10" fmla="*/ 164 w 643"/>
                <a:gd name="T11" fmla="*/ 384 h 446"/>
                <a:gd name="T12" fmla="*/ 0 w 643"/>
                <a:gd name="T13" fmla="*/ 89 h 446"/>
                <a:gd name="T14" fmla="*/ 138 w 643"/>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446">
                  <a:moveTo>
                    <a:pt x="138" y="0"/>
                  </a:moveTo>
                  <a:cubicBezTo>
                    <a:pt x="302" y="305"/>
                    <a:pt x="302" y="305"/>
                    <a:pt x="302" y="305"/>
                  </a:cubicBezTo>
                  <a:cubicBezTo>
                    <a:pt x="643" y="316"/>
                    <a:pt x="643" y="316"/>
                    <a:pt x="643" y="316"/>
                  </a:cubicBezTo>
                  <a:cubicBezTo>
                    <a:pt x="643" y="428"/>
                    <a:pt x="643" y="428"/>
                    <a:pt x="643" y="428"/>
                  </a:cubicBezTo>
                  <a:cubicBezTo>
                    <a:pt x="283" y="444"/>
                    <a:pt x="283" y="444"/>
                    <a:pt x="283" y="444"/>
                  </a:cubicBezTo>
                  <a:cubicBezTo>
                    <a:pt x="236" y="446"/>
                    <a:pt x="190" y="423"/>
                    <a:pt x="164" y="384"/>
                  </a:cubicBezTo>
                  <a:cubicBezTo>
                    <a:pt x="0" y="89"/>
                    <a:pt x="0" y="89"/>
                    <a:pt x="0" y="89"/>
                  </a:cubicBezTo>
                  <a:lnTo>
                    <a:pt x="138" y="0"/>
                  </a:lnTo>
                  <a:close/>
                </a:path>
              </a:pathLst>
            </a:custGeom>
            <a:solidFill>
              <a:schemeClr val="accent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8" name="Freeform 140">
              <a:extLst>
                <a:ext uri="{FF2B5EF4-FFF2-40B4-BE49-F238E27FC236}">
                  <a16:creationId xmlns:a16="http://schemas.microsoft.com/office/drawing/2014/main" id="{77F3BDBB-B03D-4822-9975-B8EBDC2216FB}"/>
                </a:ext>
              </a:extLst>
            </p:cNvPr>
            <p:cNvSpPr>
              <a:spLocks/>
            </p:cNvSpPr>
            <p:nvPr/>
          </p:nvSpPr>
          <p:spPr bwMode="auto">
            <a:xfrm>
              <a:off x="-1473200" y="4103688"/>
              <a:ext cx="41275" cy="120650"/>
            </a:xfrm>
            <a:custGeom>
              <a:avLst/>
              <a:gdLst>
                <a:gd name="T0" fmla="*/ 26 w 26"/>
                <a:gd name="T1" fmla="*/ 0 h 76"/>
                <a:gd name="T2" fmla="*/ 26 w 26"/>
                <a:gd name="T3" fmla="*/ 74 h 76"/>
                <a:gd name="T4" fmla="*/ 0 w 26"/>
                <a:gd name="T5" fmla="*/ 76 h 76"/>
                <a:gd name="T6" fmla="*/ 0 w 26"/>
                <a:gd name="T7" fmla="*/ 0 h 76"/>
                <a:gd name="T8" fmla="*/ 26 w 26"/>
                <a:gd name="T9" fmla="*/ 0 h 76"/>
              </a:gdLst>
              <a:ahLst/>
              <a:cxnLst>
                <a:cxn ang="0">
                  <a:pos x="T0" y="T1"/>
                </a:cxn>
                <a:cxn ang="0">
                  <a:pos x="T2" y="T3"/>
                </a:cxn>
                <a:cxn ang="0">
                  <a:pos x="T4" y="T5"/>
                </a:cxn>
                <a:cxn ang="0">
                  <a:pos x="T6" y="T7"/>
                </a:cxn>
                <a:cxn ang="0">
                  <a:pos x="T8" y="T9"/>
                </a:cxn>
              </a:cxnLst>
              <a:rect l="0" t="0" r="r" b="b"/>
              <a:pathLst>
                <a:path w="26" h="76">
                  <a:moveTo>
                    <a:pt x="26" y="0"/>
                  </a:moveTo>
                  <a:lnTo>
                    <a:pt x="26" y="74"/>
                  </a:lnTo>
                  <a:lnTo>
                    <a:pt x="0" y="76"/>
                  </a:lnTo>
                  <a:lnTo>
                    <a:pt x="0" y="0"/>
                  </a:lnTo>
                  <a:lnTo>
                    <a:pt x="26" y="0"/>
                  </a:lnTo>
                  <a:close/>
                </a:path>
              </a:pathLst>
            </a:custGeom>
            <a:solidFill>
              <a:srgbClr val="F7E5DA"/>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9" name="Freeform 141">
              <a:extLst>
                <a:ext uri="{FF2B5EF4-FFF2-40B4-BE49-F238E27FC236}">
                  <a16:creationId xmlns:a16="http://schemas.microsoft.com/office/drawing/2014/main" id="{749FCD61-C40B-4576-949C-D83DAD4582F4}"/>
                </a:ext>
              </a:extLst>
            </p:cNvPr>
            <p:cNvSpPr>
              <a:spLocks/>
            </p:cNvSpPr>
            <p:nvPr/>
          </p:nvSpPr>
          <p:spPr bwMode="auto">
            <a:xfrm>
              <a:off x="-1619250" y="5043488"/>
              <a:ext cx="122237" cy="152400"/>
            </a:xfrm>
            <a:custGeom>
              <a:avLst/>
              <a:gdLst>
                <a:gd name="T0" fmla="*/ 0 w 77"/>
                <a:gd name="T1" fmla="*/ 7 h 96"/>
                <a:gd name="T2" fmla="*/ 12 w 77"/>
                <a:gd name="T3" fmla="*/ 96 h 96"/>
                <a:gd name="T4" fmla="*/ 77 w 77"/>
                <a:gd name="T5" fmla="*/ 92 h 96"/>
                <a:gd name="T6" fmla="*/ 67 w 77"/>
                <a:gd name="T7" fmla="*/ 0 h 96"/>
                <a:gd name="T8" fmla="*/ 0 w 77"/>
                <a:gd name="T9" fmla="*/ 7 h 96"/>
              </a:gdLst>
              <a:ahLst/>
              <a:cxnLst>
                <a:cxn ang="0">
                  <a:pos x="T0" y="T1"/>
                </a:cxn>
                <a:cxn ang="0">
                  <a:pos x="T2" y="T3"/>
                </a:cxn>
                <a:cxn ang="0">
                  <a:pos x="T4" y="T5"/>
                </a:cxn>
                <a:cxn ang="0">
                  <a:pos x="T6" y="T7"/>
                </a:cxn>
                <a:cxn ang="0">
                  <a:pos x="T8" y="T9"/>
                </a:cxn>
              </a:cxnLst>
              <a:rect l="0" t="0" r="r" b="b"/>
              <a:pathLst>
                <a:path w="77" h="96">
                  <a:moveTo>
                    <a:pt x="0" y="7"/>
                  </a:moveTo>
                  <a:lnTo>
                    <a:pt x="12" y="96"/>
                  </a:lnTo>
                  <a:lnTo>
                    <a:pt x="77" y="92"/>
                  </a:lnTo>
                  <a:lnTo>
                    <a:pt x="67" y="0"/>
                  </a:lnTo>
                  <a:lnTo>
                    <a:pt x="0" y="7"/>
                  </a:lnTo>
                  <a:close/>
                </a:path>
              </a:pathLst>
            </a:custGeom>
            <a:solidFill>
              <a:srgbClr val="F6CE94"/>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 name="Freeform 142">
              <a:extLst>
                <a:ext uri="{FF2B5EF4-FFF2-40B4-BE49-F238E27FC236}">
                  <a16:creationId xmlns:a16="http://schemas.microsoft.com/office/drawing/2014/main" id="{C146DF41-B2B4-4736-A272-B2C3CFDB3924}"/>
                </a:ext>
              </a:extLst>
            </p:cNvPr>
            <p:cNvSpPr>
              <a:spLocks/>
            </p:cNvSpPr>
            <p:nvPr/>
          </p:nvSpPr>
          <p:spPr bwMode="auto">
            <a:xfrm>
              <a:off x="-1628775" y="5151438"/>
              <a:ext cx="352425" cy="125413"/>
            </a:xfrm>
            <a:custGeom>
              <a:avLst/>
              <a:gdLst>
                <a:gd name="T0" fmla="*/ 6 w 336"/>
                <a:gd name="T1" fmla="*/ 30 h 119"/>
                <a:gd name="T2" fmla="*/ 21 w 336"/>
                <a:gd name="T3" fmla="*/ 24 h 119"/>
                <a:gd name="T4" fmla="*/ 78 w 336"/>
                <a:gd name="T5" fmla="*/ 38 h 119"/>
                <a:gd name="T6" fmla="*/ 119 w 336"/>
                <a:gd name="T7" fmla="*/ 8 h 119"/>
                <a:gd name="T8" fmla="*/ 133 w 336"/>
                <a:gd name="T9" fmla="*/ 2 h 119"/>
                <a:gd name="T10" fmla="*/ 308 w 336"/>
                <a:gd name="T11" fmla="*/ 71 h 119"/>
                <a:gd name="T12" fmla="*/ 331 w 336"/>
                <a:gd name="T13" fmla="*/ 93 h 119"/>
                <a:gd name="T14" fmla="*/ 331 w 336"/>
                <a:gd name="T15" fmla="*/ 93 h 119"/>
                <a:gd name="T16" fmla="*/ 318 w 336"/>
                <a:gd name="T17" fmla="*/ 114 h 119"/>
                <a:gd name="T18" fmla="*/ 21 w 336"/>
                <a:gd name="T19" fmla="*/ 119 h 119"/>
                <a:gd name="T20" fmla="*/ 1 w 336"/>
                <a:gd name="T21" fmla="*/ 98 h 119"/>
                <a:gd name="T22" fmla="*/ 3 w 336"/>
                <a:gd name="T23" fmla="*/ 41 h 119"/>
                <a:gd name="T24" fmla="*/ 3 w 336"/>
                <a:gd name="T25" fmla="*/ 38 h 119"/>
                <a:gd name="T26" fmla="*/ 6 w 336"/>
                <a:gd name="T27" fmla="*/ 3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119">
                  <a:moveTo>
                    <a:pt x="6" y="30"/>
                  </a:moveTo>
                  <a:cubicBezTo>
                    <a:pt x="8" y="23"/>
                    <a:pt x="16" y="21"/>
                    <a:pt x="21" y="24"/>
                  </a:cubicBezTo>
                  <a:cubicBezTo>
                    <a:pt x="32" y="32"/>
                    <a:pt x="51" y="41"/>
                    <a:pt x="78" y="38"/>
                  </a:cubicBezTo>
                  <a:cubicBezTo>
                    <a:pt x="106" y="34"/>
                    <a:pt x="116" y="19"/>
                    <a:pt x="119" y="8"/>
                  </a:cubicBezTo>
                  <a:cubicBezTo>
                    <a:pt x="121" y="3"/>
                    <a:pt x="127" y="0"/>
                    <a:pt x="133" y="2"/>
                  </a:cubicBezTo>
                  <a:cubicBezTo>
                    <a:pt x="308" y="71"/>
                    <a:pt x="308" y="71"/>
                    <a:pt x="308" y="71"/>
                  </a:cubicBezTo>
                  <a:cubicBezTo>
                    <a:pt x="318" y="75"/>
                    <a:pt x="327" y="83"/>
                    <a:pt x="331" y="93"/>
                  </a:cubicBezTo>
                  <a:cubicBezTo>
                    <a:pt x="331" y="93"/>
                    <a:pt x="331" y="93"/>
                    <a:pt x="331" y="93"/>
                  </a:cubicBezTo>
                  <a:cubicBezTo>
                    <a:pt x="336" y="103"/>
                    <a:pt x="328" y="114"/>
                    <a:pt x="318" y="114"/>
                  </a:cubicBezTo>
                  <a:cubicBezTo>
                    <a:pt x="21" y="119"/>
                    <a:pt x="21" y="119"/>
                    <a:pt x="21" y="119"/>
                  </a:cubicBezTo>
                  <a:cubicBezTo>
                    <a:pt x="10" y="119"/>
                    <a:pt x="0" y="109"/>
                    <a:pt x="1" y="98"/>
                  </a:cubicBezTo>
                  <a:cubicBezTo>
                    <a:pt x="3" y="41"/>
                    <a:pt x="3" y="41"/>
                    <a:pt x="3" y="41"/>
                  </a:cubicBezTo>
                  <a:cubicBezTo>
                    <a:pt x="3" y="40"/>
                    <a:pt x="3" y="39"/>
                    <a:pt x="3" y="38"/>
                  </a:cubicBezTo>
                  <a:lnTo>
                    <a:pt x="6" y="30"/>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1" name="Freeform 143">
              <a:extLst>
                <a:ext uri="{FF2B5EF4-FFF2-40B4-BE49-F238E27FC236}">
                  <a16:creationId xmlns:a16="http://schemas.microsoft.com/office/drawing/2014/main" id="{CA8CCF7D-9155-4FCA-B135-F3762E8D5AEB}"/>
                </a:ext>
              </a:extLst>
            </p:cNvPr>
            <p:cNvSpPr>
              <a:spLocks/>
            </p:cNvSpPr>
            <p:nvPr/>
          </p:nvSpPr>
          <p:spPr bwMode="auto">
            <a:xfrm>
              <a:off x="-1943100" y="3744913"/>
              <a:ext cx="44450" cy="74613"/>
            </a:xfrm>
            <a:custGeom>
              <a:avLst/>
              <a:gdLst>
                <a:gd name="T0" fmla="*/ 12 w 42"/>
                <a:gd name="T1" fmla="*/ 0 h 71"/>
                <a:gd name="T2" fmla="*/ 40 w 42"/>
                <a:gd name="T3" fmla="*/ 45 h 71"/>
                <a:gd name="T4" fmla="*/ 34 w 42"/>
                <a:gd name="T5" fmla="*/ 63 h 71"/>
                <a:gd name="T6" fmla="*/ 24 w 42"/>
                <a:gd name="T7" fmla="*/ 71 h 71"/>
                <a:gd name="T8" fmla="*/ 0 w 42"/>
                <a:gd name="T9" fmla="*/ 35 h 71"/>
                <a:gd name="T10" fmla="*/ 12 w 42"/>
                <a:gd name="T11" fmla="*/ 0 h 71"/>
              </a:gdLst>
              <a:ahLst/>
              <a:cxnLst>
                <a:cxn ang="0">
                  <a:pos x="T0" y="T1"/>
                </a:cxn>
                <a:cxn ang="0">
                  <a:pos x="T2" y="T3"/>
                </a:cxn>
                <a:cxn ang="0">
                  <a:pos x="T4" y="T5"/>
                </a:cxn>
                <a:cxn ang="0">
                  <a:pos x="T6" y="T7"/>
                </a:cxn>
                <a:cxn ang="0">
                  <a:pos x="T8" y="T9"/>
                </a:cxn>
                <a:cxn ang="0">
                  <a:pos x="T10" y="T11"/>
                </a:cxn>
              </a:cxnLst>
              <a:rect l="0" t="0" r="r" b="b"/>
              <a:pathLst>
                <a:path w="42" h="71">
                  <a:moveTo>
                    <a:pt x="12" y="0"/>
                  </a:moveTo>
                  <a:cubicBezTo>
                    <a:pt x="40" y="45"/>
                    <a:pt x="40" y="45"/>
                    <a:pt x="40" y="45"/>
                  </a:cubicBezTo>
                  <a:cubicBezTo>
                    <a:pt x="41" y="49"/>
                    <a:pt x="42" y="59"/>
                    <a:pt x="34" y="63"/>
                  </a:cubicBezTo>
                  <a:cubicBezTo>
                    <a:pt x="24" y="71"/>
                    <a:pt x="24" y="71"/>
                    <a:pt x="24" y="71"/>
                  </a:cubicBezTo>
                  <a:cubicBezTo>
                    <a:pt x="0" y="35"/>
                    <a:pt x="0" y="35"/>
                    <a:pt x="0" y="35"/>
                  </a:cubicBezTo>
                  <a:lnTo>
                    <a:pt x="12" y="0"/>
                  </a:lnTo>
                  <a:close/>
                </a:path>
              </a:pathLst>
            </a:custGeom>
            <a:solidFill>
              <a:srgbClr val="FFEEE3"/>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2" name="Freeform 144">
              <a:extLst>
                <a:ext uri="{FF2B5EF4-FFF2-40B4-BE49-F238E27FC236}">
                  <a16:creationId xmlns:a16="http://schemas.microsoft.com/office/drawing/2014/main" id="{81C2B65A-7879-4705-9542-A21A6D850C12}"/>
                </a:ext>
              </a:extLst>
            </p:cNvPr>
            <p:cNvSpPr>
              <a:spLocks/>
            </p:cNvSpPr>
            <p:nvPr/>
          </p:nvSpPr>
          <p:spPr bwMode="auto">
            <a:xfrm>
              <a:off x="-2036763" y="3505201"/>
              <a:ext cx="223837" cy="304800"/>
            </a:xfrm>
            <a:custGeom>
              <a:avLst/>
              <a:gdLst>
                <a:gd name="T0" fmla="*/ 50 w 213"/>
                <a:gd name="T1" fmla="*/ 275 h 291"/>
                <a:gd name="T2" fmla="*/ 41 w 213"/>
                <a:gd name="T3" fmla="*/ 271 h 291"/>
                <a:gd name="T4" fmla="*/ 14 w 213"/>
                <a:gd name="T5" fmla="*/ 193 h 291"/>
                <a:gd name="T6" fmla="*/ 108 w 213"/>
                <a:gd name="T7" fmla="*/ 0 h 291"/>
                <a:gd name="T8" fmla="*/ 213 w 213"/>
                <a:gd name="T9" fmla="*/ 51 h 291"/>
                <a:gd name="T10" fmla="*/ 104 w 213"/>
                <a:gd name="T11" fmla="*/ 267 h 291"/>
                <a:gd name="T12" fmla="*/ 50 w 213"/>
                <a:gd name="T13" fmla="*/ 275 h 291"/>
              </a:gdLst>
              <a:ahLst/>
              <a:cxnLst>
                <a:cxn ang="0">
                  <a:pos x="T0" y="T1"/>
                </a:cxn>
                <a:cxn ang="0">
                  <a:pos x="T2" y="T3"/>
                </a:cxn>
                <a:cxn ang="0">
                  <a:pos x="T4" y="T5"/>
                </a:cxn>
                <a:cxn ang="0">
                  <a:pos x="T6" y="T7"/>
                </a:cxn>
                <a:cxn ang="0">
                  <a:pos x="T8" y="T9"/>
                </a:cxn>
                <a:cxn ang="0">
                  <a:pos x="T10" y="T11"/>
                </a:cxn>
                <a:cxn ang="0">
                  <a:pos x="T12" y="T13"/>
                </a:cxn>
              </a:cxnLst>
              <a:rect l="0" t="0" r="r" b="b"/>
              <a:pathLst>
                <a:path w="213" h="291">
                  <a:moveTo>
                    <a:pt x="50" y="275"/>
                  </a:moveTo>
                  <a:cubicBezTo>
                    <a:pt x="41" y="271"/>
                    <a:pt x="41" y="271"/>
                    <a:pt x="41" y="271"/>
                  </a:cubicBezTo>
                  <a:cubicBezTo>
                    <a:pt x="12" y="257"/>
                    <a:pt x="0" y="222"/>
                    <a:pt x="14" y="193"/>
                  </a:cubicBezTo>
                  <a:cubicBezTo>
                    <a:pt x="108" y="0"/>
                    <a:pt x="108" y="0"/>
                    <a:pt x="108" y="0"/>
                  </a:cubicBezTo>
                  <a:cubicBezTo>
                    <a:pt x="213" y="51"/>
                    <a:pt x="213" y="51"/>
                    <a:pt x="213" y="51"/>
                  </a:cubicBezTo>
                  <a:cubicBezTo>
                    <a:pt x="104" y="267"/>
                    <a:pt x="104" y="267"/>
                    <a:pt x="104" y="267"/>
                  </a:cubicBezTo>
                  <a:cubicBezTo>
                    <a:pt x="92" y="291"/>
                    <a:pt x="74" y="287"/>
                    <a:pt x="50" y="275"/>
                  </a:cubicBezTo>
                  <a:close/>
                </a:path>
              </a:pathLst>
            </a:custGeom>
            <a:solidFill>
              <a:srgbClr val="F6CE94"/>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145">
              <a:extLst>
                <a:ext uri="{FF2B5EF4-FFF2-40B4-BE49-F238E27FC236}">
                  <a16:creationId xmlns:a16="http://schemas.microsoft.com/office/drawing/2014/main" id="{A1EC4911-65B6-42AF-BBCC-FB5DD53A0BDB}"/>
                </a:ext>
              </a:extLst>
            </p:cNvPr>
            <p:cNvSpPr>
              <a:spLocks/>
            </p:cNvSpPr>
            <p:nvPr/>
          </p:nvSpPr>
          <p:spPr bwMode="auto">
            <a:xfrm>
              <a:off x="-2001838" y="3389313"/>
              <a:ext cx="333375" cy="303213"/>
            </a:xfrm>
            <a:custGeom>
              <a:avLst/>
              <a:gdLst>
                <a:gd name="T0" fmla="*/ 257 w 317"/>
                <a:gd name="T1" fmla="*/ 199 h 288"/>
                <a:gd name="T2" fmla="*/ 89 w 317"/>
                <a:gd name="T3" fmla="*/ 257 h 288"/>
                <a:gd name="T4" fmla="*/ 31 w 317"/>
                <a:gd name="T5" fmla="*/ 89 h 288"/>
                <a:gd name="T6" fmla="*/ 199 w 317"/>
                <a:gd name="T7" fmla="*/ 31 h 288"/>
                <a:gd name="T8" fmla="*/ 257 w 317"/>
                <a:gd name="T9" fmla="*/ 199 h 288"/>
              </a:gdLst>
              <a:ahLst/>
              <a:cxnLst>
                <a:cxn ang="0">
                  <a:pos x="T0" y="T1"/>
                </a:cxn>
                <a:cxn ang="0">
                  <a:pos x="T2" y="T3"/>
                </a:cxn>
                <a:cxn ang="0">
                  <a:pos x="T4" y="T5"/>
                </a:cxn>
                <a:cxn ang="0">
                  <a:pos x="T6" y="T7"/>
                </a:cxn>
                <a:cxn ang="0">
                  <a:pos x="T8" y="T9"/>
                </a:cxn>
              </a:cxnLst>
              <a:rect l="0" t="0" r="r" b="b"/>
              <a:pathLst>
                <a:path w="317" h="288">
                  <a:moveTo>
                    <a:pt x="257" y="199"/>
                  </a:moveTo>
                  <a:cubicBezTo>
                    <a:pt x="217" y="256"/>
                    <a:pt x="151" y="288"/>
                    <a:pt x="89" y="257"/>
                  </a:cubicBezTo>
                  <a:cubicBezTo>
                    <a:pt x="26" y="227"/>
                    <a:pt x="0" y="151"/>
                    <a:pt x="31" y="89"/>
                  </a:cubicBezTo>
                  <a:cubicBezTo>
                    <a:pt x="61" y="26"/>
                    <a:pt x="137" y="0"/>
                    <a:pt x="199" y="31"/>
                  </a:cubicBezTo>
                  <a:cubicBezTo>
                    <a:pt x="262" y="61"/>
                    <a:pt x="317" y="115"/>
                    <a:pt x="257" y="199"/>
                  </a:cubicBezTo>
                  <a:close/>
                </a:path>
              </a:pathLst>
            </a:custGeom>
            <a:solidFill>
              <a:srgbClr val="FCC9A7"/>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Freeform 146">
              <a:extLst>
                <a:ext uri="{FF2B5EF4-FFF2-40B4-BE49-F238E27FC236}">
                  <a16:creationId xmlns:a16="http://schemas.microsoft.com/office/drawing/2014/main" id="{47A4458D-5A9D-464F-A63F-7D3A61CABBA3}"/>
                </a:ext>
              </a:extLst>
            </p:cNvPr>
            <p:cNvSpPr>
              <a:spLocks/>
            </p:cNvSpPr>
            <p:nvPr/>
          </p:nvSpPr>
          <p:spPr bwMode="auto">
            <a:xfrm>
              <a:off x="-1936750" y="3530601"/>
              <a:ext cx="206375" cy="234950"/>
            </a:xfrm>
            <a:custGeom>
              <a:avLst/>
              <a:gdLst>
                <a:gd name="T0" fmla="*/ 42 w 195"/>
                <a:gd name="T1" fmla="*/ 189 h 223"/>
                <a:gd name="T2" fmla="*/ 42 w 195"/>
                <a:gd name="T3" fmla="*/ 189 h 223"/>
                <a:gd name="T4" fmla="*/ 14 w 195"/>
                <a:gd name="T5" fmla="*/ 109 h 223"/>
                <a:gd name="T6" fmla="*/ 68 w 195"/>
                <a:gd name="T7" fmla="*/ 0 h 223"/>
                <a:gd name="T8" fmla="*/ 195 w 195"/>
                <a:gd name="T9" fmla="*/ 63 h 223"/>
                <a:gd name="T10" fmla="*/ 152 w 195"/>
                <a:gd name="T11" fmla="*/ 151 h 223"/>
                <a:gd name="T12" fmla="*/ 42 w 195"/>
                <a:gd name="T13" fmla="*/ 189 h 223"/>
              </a:gdLst>
              <a:ahLst/>
              <a:cxnLst>
                <a:cxn ang="0">
                  <a:pos x="T0" y="T1"/>
                </a:cxn>
                <a:cxn ang="0">
                  <a:pos x="T2" y="T3"/>
                </a:cxn>
                <a:cxn ang="0">
                  <a:pos x="T4" y="T5"/>
                </a:cxn>
                <a:cxn ang="0">
                  <a:pos x="T6" y="T7"/>
                </a:cxn>
                <a:cxn ang="0">
                  <a:pos x="T8" y="T9"/>
                </a:cxn>
                <a:cxn ang="0">
                  <a:pos x="T10" y="T11"/>
                </a:cxn>
                <a:cxn ang="0">
                  <a:pos x="T12" y="T13"/>
                </a:cxn>
              </a:cxnLst>
              <a:rect l="0" t="0" r="r" b="b"/>
              <a:pathLst>
                <a:path w="195" h="223">
                  <a:moveTo>
                    <a:pt x="42" y="189"/>
                  </a:moveTo>
                  <a:cubicBezTo>
                    <a:pt x="42" y="189"/>
                    <a:pt x="42" y="189"/>
                    <a:pt x="42" y="189"/>
                  </a:cubicBezTo>
                  <a:cubicBezTo>
                    <a:pt x="12" y="174"/>
                    <a:pt x="0" y="138"/>
                    <a:pt x="14" y="109"/>
                  </a:cubicBezTo>
                  <a:cubicBezTo>
                    <a:pt x="68" y="0"/>
                    <a:pt x="68" y="0"/>
                    <a:pt x="68" y="0"/>
                  </a:cubicBezTo>
                  <a:cubicBezTo>
                    <a:pt x="195" y="63"/>
                    <a:pt x="195" y="63"/>
                    <a:pt x="195" y="63"/>
                  </a:cubicBezTo>
                  <a:cubicBezTo>
                    <a:pt x="152" y="151"/>
                    <a:pt x="152" y="151"/>
                    <a:pt x="152" y="151"/>
                  </a:cubicBezTo>
                  <a:cubicBezTo>
                    <a:pt x="117" y="223"/>
                    <a:pt x="68" y="205"/>
                    <a:pt x="42" y="189"/>
                  </a:cubicBezTo>
                  <a:close/>
                </a:path>
              </a:pathLst>
            </a:custGeom>
            <a:solidFill>
              <a:srgbClr val="F6CE94"/>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5" name="Freeform 147">
              <a:extLst>
                <a:ext uri="{FF2B5EF4-FFF2-40B4-BE49-F238E27FC236}">
                  <a16:creationId xmlns:a16="http://schemas.microsoft.com/office/drawing/2014/main" id="{73AE120F-EFAD-4D9E-A57D-1AE3973EBAE8}"/>
                </a:ext>
              </a:extLst>
            </p:cNvPr>
            <p:cNvSpPr>
              <a:spLocks/>
            </p:cNvSpPr>
            <p:nvPr/>
          </p:nvSpPr>
          <p:spPr bwMode="auto">
            <a:xfrm>
              <a:off x="-1789113" y="3624263"/>
              <a:ext cx="49212" cy="63500"/>
            </a:xfrm>
            <a:custGeom>
              <a:avLst/>
              <a:gdLst>
                <a:gd name="T0" fmla="*/ 39 w 46"/>
                <a:gd name="T1" fmla="*/ 0 h 61"/>
                <a:gd name="T2" fmla="*/ 46 w 46"/>
                <a:gd name="T3" fmla="*/ 49 h 61"/>
                <a:gd name="T4" fmla="*/ 31 w 46"/>
                <a:gd name="T5" fmla="*/ 58 h 61"/>
                <a:gd name="T6" fmla="*/ 0 w 46"/>
                <a:gd name="T7" fmla="*/ 49 h 61"/>
                <a:gd name="T8" fmla="*/ 39 w 46"/>
                <a:gd name="T9" fmla="*/ 0 h 61"/>
              </a:gdLst>
              <a:ahLst/>
              <a:cxnLst>
                <a:cxn ang="0">
                  <a:pos x="T0" y="T1"/>
                </a:cxn>
                <a:cxn ang="0">
                  <a:pos x="T2" y="T3"/>
                </a:cxn>
                <a:cxn ang="0">
                  <a:pos x="T4" y="T5"/>
                </a:cxn>
                <a:cxn ang="0">
                  <a:pos x="T6" y="T7"/>
                </a:cxn>
                <a:cxn ang="0">
                  <a:pos x="T8" y="T9"/>
                </a:cxn>
              </a:cxnLst>
              <a:rect l="0" t="0" r="r" b="b"/>
              <a:pathLst>
                <a:path w="46" h="61">
                  <a:moveTo>
                    <a:pt x="39" y="0"/>
                  </a:moveTo>
                  <a:cubicBezTo>
                    <a:pt x="46" y="49"/>
                    <a:pt x="46" y="49"/>
                    <a:pt x="46" y="49"/>
                  </a:cubicBezTo>
                  <a:cubicBezTo>
                    <a:pt x="46" y="56"/>
                    <a:pt x="38" y="61"/>
                    <a:pt x="31" y="58"/>
                  </a:cubicBezTo>
                  <a:cubicBezTo>
                    <a:pt x="0" y="49"/>
                    <a:pt x="0" y="49"/>
                    <a:pt x="0" y="49"/>
                  </a:cubicBezTo>
                  <a:lnTo>
                    <a:pt x="39" y="0"/>
                  </a:lnTo>
                  <a:close/>
                </a:path>
              </a:pathLst>
            </a:custGeom>
            <a:solidFill>
              <a:srgbClr val="FCC9A7"/>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148">
              <a:extLst>
                <a:ext uri="{FF2B5EF4-FFF2-40B4-BE49-F238E27FC236}">
                  <a16:creationId xmlns:a16="http://schemas.microsoft.com/office/drawing/2014/main" id="{4F04D986-D99E-4E92-AD33-058B4BA43BF2}"/>
                </a:ext>
              </a:extLst>
            </p:cNvPr>
            <p:cNvSpPr>
              <a:spLocks/>
            </p:cNvSpPr>
            <p:nvPr/>
          </p:nvSpPr>
          <p:spPr bwMode="auto">
            <a:xfrm>
              <a:off x="-2349500" y="3709988"/>
              <a:ext cx="450850" cy="627063"/>
            </a:xfrm>
            <a:custGeom>
              <a:avLst/>
              <a:gdLst>
                <a:gd name="T0" fmla="*/ 420 w 430"/>
                <a:gd name="T1" fmla="*/ 130 h 597"/>
                <a:gd name="T2" fmla="*/ 402 w 430"/>
                <a:gd name="T3" fmla="*/ 64 h 597"/>
                <a:gd name="T4" fmla="*/ 303 w 430"/>
                <a:gd name="T5" fmla="*/ 0 h 597"/>
                <a:gd name="T6" fmla="*/ 111 w 430"/>
                <a:gd name="T7" fmla="*/ 171 h 597"/>
                <a:gd name="T8" fmla="*/ 0 w 430"/>
                <a:gd name="T9" fmla="*/ 547 h 597"/>
                <a:gd name="T10" fmla="*/ 344 w 430"/>
                <a:gd name="T11" fmla="*/ 597 h 597"/>
                <a:gd name="T12" fmla="*/ 420 w 430"/>
                <a:gd name="T13" fmla="*/ 130 h 597"/>
              </a:gdLst>
              <a:ahLst/>
              <a:cxnLst>
                <a:cxn ang="0">
                  <a:pos x="T0" y="T1"/>
                </a:cxn>
                <a:cxn ang="0">
                  <a:pos x="T2" y="T3"/>
                </a:cxn>
                <a:cxn ang="0">
                  <a:pos x="T4" y="T5"/>
                </a:cxn>
                <a:cxn ang="0">
                  <a:pos x="T6" y="T7"/>
                </a:cxn>
                <a:cxn ang="0">
                  <a:pos x="T8" y="T9"/>
                </a:cxn>
                <a:cxn ang="0">
                  <a:pos x="T10" y="T11"/>
                </a:cxn>
                <a:cxn ang="0">
                  <a:pos x="T12" y="T13"/>
                </a:cxn>
              </a:cxnLst>
              <a:rect l="0" t="0" r="r" b="b"/>
              <a:pathLst>
                <a:path w="430" h="597">
                  <a:moveTo>
                    <a:pt x="420" y="130"/>
                  </a:moveTo>
                  <a:cubicBezTo>
                    <a:pt x="420" y="130"/>
                    <a:pt x="418" y="81"/>
                    <a:pt x="402" y="64"/>
                  </a:cubicBezTo>
                  <a:cubicBezTo>
                    <a:pt x="386" y="47"/>
                    <a:pt x="303" y="0"/>
                    <a:pt x="303" y="0"/>
                  </a:cubicBezTo>
                  <a:cubicBezTo>
                    <a:pt x="303" y="0"/>
                    <a:pt x="184" y="35"/>
                    <a:pt x="111" y="171"/>
                  </a:cubicBezTo>
                  <a:cubicBezTo>
                    <a:pt x="54" y="278"/>
                    <a:pt x="0" y="547"/>
                    <a:pt x="0" y="547"/>
                  </a:cubicBezTo>
                  <a:cubicBezTo>
                    <a:pt x="344" y="597"/>
                    <a:pt x="344" y="597"/>
                    <a:pt x="344" y="597"/>
                  </a:cubicBezTo>
                  <a:cubicBezTo>
                    <a:pt x="374" y="396"/>
                    <a:pt x="430" y="304"/>
                    <a:pt x="420" y="13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7" name="Freeform 149">
              <a:extLst>
                <a:ext uri="{FF2B5EF4-FFF2-40B4-BE49-F238E27FC236}">
                  <a16:creationId xmlns:a16="http://schemas.microsoft.com/office/drawing/2014/main" id="{48AD0DF4-E82D-4E58-9CD4-D8173A38CE48}"/>
                </a:ext>
              </a:extLst>
            </p:cNvPr>
            <p:cNvSpPr>
              <a:spLocks/>
            </p:cNvSpPr>
            <p:nvPr/>
          </p:nvSpPr>
          <p:spPr bwMode="auto">
            <a:xfrm>
              <a:off x="-2046288" y="3698876"/>
              <a:ext cx="125412" cy="111125"/>
            </a:xfrm>
            <a:custGeom>
              <a:avLst/>
              <a:gdLst>
                <a:gd name="T0" fmla="*/ 20 w 119"/>
                <a:gd name="T1" fmla="*/ 1 h 105"/>
                <a:gd name="T2" fmla="*/ 6 w 119"/>
                <a:gd name="T3" fmla="*/ 7 h 105"/>
                <a:gd name="T4" fmla="*/ 4 w 119"/>
                <a:gd name="T5" fmla="*/ 20 h 105"/>
                <a:gd name="T6" fmla="*/ 95 w 119"/>
                <a:gd name="T7" fmla="*/ 101 h 105"/>
                <a:gd name="T8" fmla="*/ 107 w 119"/>
                <a:gd name="T9" fmla="*/ 99 h 105"/>
                <a:gd name="T10" fmla="*/ 117 w 119"/>
                <a:gd name="T11" fmla="*/ 82 h 105"/>
                <a:gd name="T12" fmla="*/ 115 w 119"/>
                <a:gd name="T13" fmla="*/ 72 h 105"/>
                <a:gd name="T14" fmla="*/ 28 w 119"/>
                <a:gd name="T15" fmla="*/ 2 h 105"/>
                <a:gd name="T16" fmla="*/ 20 w 119"/>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5">
                  <a:moveTo>
                    <a:pt x="20" y="1"/>
                  </a:moveTo>
                  <a:cubicBezTo>
                    <a:pt x="6" y="7"/>
                    <a:pt x="6" y="7"/>
                    <a:pt x="6" y="7"/>
                  </a:cubicBezTo>
                  <a:cubicBezTo>
                    <a:pt x="1" y="10"/>
                    <a:pt x="0" y="17"/>
                    <a:pt x="4" y="20"/>
                  </a:cubicBezTo>
                  <a:cubicBezTo>
                    <a:pt x="95" y="101"/>
                    <a:pt x="95" y="101"/>
                    <a:pt x="95" y="101"/>
                  </a:cubicBezTo>
                  <a:cubicBezTo>
                    <a:pt x="99" y="105"/>
                    <a:pt x="104" y="104"/>
                    <a:pt x="107" y="99"/>
                  </a:cubicBezTo>
                  <a:cubicBezTo>
                    <a:pt x="117" y="82"/>
                    <a:pt x="117" y="82"/>
                    <a:pt x="117" y="82"/>
                  </a:cubicBezTo>
                  <a:cubicBezTo>
                    <a:pt x="119" y="78"/>
                    <a:pt x="118" y="74"/>
                    <a:pt x="115" y="72"/>
                  </a:cubicBezTo>
                  <a:cubicBezTo>
                    <a:pt x="28" y="2"/>
                    <a:pt x="28" y="2"/>
                    <a:pt x="28" y="2"/>
                  </a:cubicBezTo>
                  <a:cubicBezTo>
                    <a:pt x="26" y="0"/>
                    <a:pt x="23" y="0"/>
                    <a:pt x="20" y="1"/>
                  </a:cubicBezTo>
                  <a:close/>
                </a:path>
              </a:pathLst>
            </a:custGeom>
            <a:solidFill>
              <a:srgbClr val="FFEEE3"/>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8" name="Freeform 150">
              <a:extLst>
                <a:ext uri="{FF2B5EF4-FFF2-40B4-BE49-F238E27FC236}">
                  <a16:creationId xmlns:a16="http://schemas.microsoft.com/office/drawing/2014/main" id="{46D30967-491D-487A-8954-02D10B39C65B}"/>
                </a:ext>
              </a:extLst>
            </p:cNvPr>
            <p:cNvSpPr>
              <a:spLocks/>
            </p:cNvSpPr>
            <p:nvPr/>
          </p:nvSpPr>
          <p:spPr bwMode="auto">
            <a:xfrm>
              <a:off x="-1487488" y="4135438"/>
              <a:ext cx="225425" cy="115888"/>
            </a:xfrm>
            <a:custGeom>
              <a:avLst/>
              <a:gdLst>
                <a:gd name="T0" fmla="*/ 4 w 215"/>
                <a:gd name="T1" fmla="*/ 9 h 110"/>
                <a:gd name="T2" fmla="*/ 127 w 215"/>
                <a:gd name="T3" fmla="*/ 0 h 110"/>
                <a:gd name="T4" fmla="*/ 152 w 215"/>
                <a:gd name="T5" fmla="*/ 12 h 110"/>
                <a:gd name="T6" fmla="*/ 215 w 215"/>
                <a:gd name="T7" fmla="*/ 102 h 110"/>
                <a:gd name="T8" fmla="*/ 156 w 215"/>
                <a:gd name="T9" fmla="*/ 110 h 110"/>
                <a:gd name="T10" fmla="*/ 130 w 215"/>
                <a:gd name="T11" fmla="*/ 68 h 110"/>
                <a:gd name="T12" fmla="*/ 0 w 215"/>
                <a:gd name="T13" fmla="*/ 68 h 110"/>
                <a:gd name="T14" fmla="*/ 4 w 215"/>
                <a:gd name="T15" fmla="*/ 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10">
                  <a:moveTo>
                    <a:pt x="4" y="9"/>
                  </a:moveTo>
                  <a:cubicBezTo>
                    <a:pt x="127" y="0"/>
                    <a:pt x="127" y="0"/>
                    <a:pt x="127" y="0"/>
                  </a:cubicBezTo>
                  <a:cubicBezTo>
                    <a:pt x="137" y="0"/>
                    <a:pt x="147" y="4"/>
                    <a:pt x="152" y="12"/>
                  </a:cubicBezTo>
                  <a:cubicBezTo>
                    <a:pt x="215" y="102"/>
                    <a:pt x="215" y="102"/>
                    <a:pt x="215" y="102"/>
                  </a:cubicBezTo>
                  <a:cubicBezTo>
                    <a:pt x="156" y="110"/>
                    <a:pt x="156" y="110"/>
                    <a:pt x="156" y="110"/>
                  </a:cubicBezTo>
                  <a:cubicBezTo>
                    <a:pt x="130" y="68"/>
                    <a:pt x="130" y="68"/>
                    <a:pt x="130" y="68"/>
                  </a:cubicBezTo>
                  <a:cubicBezTo>
                    <a:pt x="130" y="68"/>
                    <a:pt x="35" y="92"/>
                    <a:pt x="0" y="68"/>
                  </a:cubicBezTo>
                  <a:lnTo>
                    <a:pt x="4" y="9"/>
                  </a:lnTo>
                  <a:close/>
                </a:path>
              </a:pathLst>
            </a:custGeom>
            <a:solidFill>
              <a:srgbClr val="F6CE94"/>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9" name="Freeform 151">
              <a:extLst>
                <a:ext uri="{FF2B5EF4-FFF2-40B4-BE49-F238E27FC236}">
                  <a16:creationId xmlns:a16="http://schemas.microsoft.com/office/drawing/2014/main" id="{7DA11402-1FC0-49B6-B26B-71FAC506FD07}"/>
                </a:ext>
              </a:extLst>
            </p:cNvPr>
            <p:cNvSpPr>
              <a:spLocks/>
            </p:cNvSpPr>
            <p:nvPr/>
          </p:nvSpPr>
          <p:spPr bwMode="auto">
            <a:xfrm>
              <a:off x="-2181225" y="3795713"/>
              <a:ext cx="708025" cy="465138"/>
            </a:xfrm>
            <a:custGeom>
              <a:avLst/>
              <a:gdLst>
                <a:gd name="T0" fmla="*/ 138 w 675"/>
                <a:gd name="T1" fmla="*/ 0 h 442"/>
                <a:gd name="T2" fmla="*/ 324 w 675"/>
                <a:gd name="T3" fmla="*/ 313 h 442"/>
                <a:gd name="T4" fmla="*/ 675 w 675"/>
                <a:gd name="T5" fmla="*/ 322 h 442"/>
                <a:gd name="T6" fmla="*/ 675 w 675"/>
                <a:gd name="T7" fmla="*/ 423 h 442"/>
                <a:gd name="T8" fmla="*/ 296 w 675"/>
                <a:gd name="T9" fmla="*/ 440 h 442"/>
                <a:gd name="T10" fmla="*/ 206 w 675"/>
                <a:gd name="T11" fmla="*/ 395 h 442"/>
                <a:gd name="T12" fmla="*/ 0 w 675"/>
                <a:gd name="T13" fmla="*/ 89 h 442"/>
                <a:gd name="T14" fmla="*/ 138 w 675"/>
                <a:gd name="T15" fmla="*/ 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5" h="442">
                  <a:moveTo>
                    <a:pt x="138" y="0"/>
                  </a:moveTo>
                  <a:cubicBezTo>
                    <a:pt x="324" y="313"/>
                    <a:pt x="324" y="313"/>
                    <a:pt x="324" y="313"/>
                  </a:cubicBezTo>
                  <a:cubicBezTo>
                    <a:pt x="675" y="322"/>
                    <a:pt x="675" y="322"/>
                    <a:pt x="675" y="322"/>
                  </a:cubicBezTo>
                  <a:cubicBezTo>
                    <a:pt x="675" y="423"/>
                    <a:pt x="675" y="423"/>
                    <a:pt x="675" y="423"/>
                  </a:cubicBezTo>
                  <a:cubicBezTo>
                    <a:pt x="296" y="440"/>
                    <a:pt x="296" y="440"/>
                    <a:pt x="296" y="440"/>
                  </a:cubicBezTo>
                  <a:cubicBezTo>
                    <a:pt x="260" y="442"/>
                    <a:pt x="226" y="424"/>
                    <a:pt x="206" y="395"/>
                  </a:cubicBezTo>
                  <a:cubicBezTo>
                    <a:pt x="0" y="89"/>
                    <a:pt x="0" y="89"/>
                    <a:pt x="0" y="89"/>
                  </a:cubicBezTo>
                  <a:lnTo>
                    <a:pt x="138"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0" name="Freeform 152">
              <a:extLst>
                <a:ext uri="{FF2B5EF4-FFF2-40B4-BE49-F238E27FC236}">
                  <a16:creationId xmlns:a16="http://schemas.microsoft.com/office/drawing/2014/main" id="{6DE56D09-EC70-4F5A-BE4D-E766F0691342}"/>
                </a:ext>
              </a:extLst>
            </p:cNvPr>
            <p:cNvSpPr>
              <a:spLocks/>
            </p:cNvSpPr>
            <p:nvPr/>
          </p:nvSpPr>
          <p:spPr bwMode="auto">
            <a:xfrm>
              <a:off x="-1512888" y="4133851"/>
              <a:ext cx="39687" cy="109538"/>
            </a:xfrm>
            <a:custGeom>
              <a:avLst/>
              <a:gdLst>
                <a:gd name="T0" fmla="*/ 25 w 25"/>
                <a:gd name="T1" fmla="*/ 0 h 69"/>
                <a:gd name="T2" fmla="*/ 25 w 25"/>
                <a:gd name="T3" fmla="*/ 67 h 69"/>
                <a:gd name="T4" fmla="*/ 0 w 25"/>
                <a:gd name="T5" fmla="*/ 69 h 69"/>
                <a:gd name="T6" fmla="*/ 0 w 25"/>
                <a:gd name="T7" fmla="*/ 0 h 69"/>
                <a:gd name="T8" fmla="*/ 25 w 25"/>
                <a:gd name="T9" fmla="*/ 0 h 69"/>
              </a:gdLst>
              <a:ahLst/>
              <a:cxnLst>
                <a:cxn ang="0">
                  <a:pos x="T0" y="T1"/>
                </a:cxn>
                <a:cxn ang="0">
                  <a:pos x="T2" y="T3"/>
                </a:cxn>
                <a:cxn ang="0">
                  <a:pos x="T4" y="T5"/>
                </a:cxn>
                <a:cxn ang="0">
                  <a:pos x="T6" y="T7"/>
                </a:cxn>
                <a:cxn ang="0">
                  <a:pos x="T8" y="T9"/>
                </a:cxn>
              </a:cxnLst>
              <a:rect l="0" t="0" r="r" b="b"/>
              <a:pathLst>
                <a:path w="25" h="69">
                  <a:moveTo>
                    <a:pt x="25" y="0"/>
                  </a:moveTo>
                  <a:lnTo>
                    <a:pt x="25" y="67"/>
                  </a:lnTo>
                  <a:lnTo>
                    <a:pt x="0" y="69"/>
                  </a:lnTo>
                  <a:lnTo>
                    <a:pt x="0" y="0"/>
                  </a:lnTo>
                  <a:lnTo>
                    <a:pt x="25" y="0"/>
                  </a:lnTo>
                  <a:close/>
                </a:path>
              </a:pathLst>
            </a:custGeom>
            <a:solidFill>
              <a:srgbClr val="FFEEE3"/>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1" name="Freeform 153">
              <a:extLst>
                <a:ext uri="{FF2B5EF4-FFF2-40B4-BE49-F238E27FC236}">
                  <a16:creationId xmlns:a16="http://schemas.microsoft.com/office/drawing/2014/main" id="{494B6751-7639-4960-AF4C-8A712B107757}"/>
                </a:ext>
              </a:extLst>
            </p:cNvPr>
            <p:cNvSpPr>
              <a:spLocks/>
            </p:cNvSpPr>
            <p:nvPr/>
          </p:nvSpPr>
          <p:spPr bwMode="auto">
            <a:xfrm>
              <a:off x="-2381250" y="4284663"/>
              <a:ext cx="898525" cy="827088"/>
            </a:xfrm>
            <a:custGeom>
              <a:avLst/>
              <a:gdLst>
                <a:gd name="T0" fmla="*/ 29 w 854"/>
                <a:gd name="T1" fmla="*/ 0 h 787"/>
                <a:gd name="T2" fmla="*/ 707 w 854"/>
                <a:gd name="T3" fmla="*/ 98 h 787"/>
                <a:gd name="T4" fmla="*/ 804 w 854"/>
                <a:gd name="T5" fmla="*/ 200 h 787"/>
                <a:gd name="T6" fmla="*/ 854 w 854"/>
                <a:gd name="T7" fmla="*/ 777 h 787"/>
                <a:gd name="T8" fmla="*/ 703 w 854"/>
                <a:gd name="T9" fmla="*/ 787 h 787"/>
                <a:gd name="T10" fmla="*/ 630 w 854"/>
                <a:gd name="T11" fmla="*/ 287 h 787"/>
                <a:gd name="T12" fmla="*/ 204 w 854"/>
                <a:gd name="T13" fmla="*/ 298 h 787"/>
                <a:gd name="T14" fmla="*/ 17 w 854"/>
                <a:gd name="T15" fmla="*/ 81 h 787"/>
                <a:gd name="T16" fmla="*/ 29 w 854"/>
                <a:gd name="T17" fmla="*/ 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4" h="787">
                  <a:moveTo>
                    <a:pt x="29" y="0"/>
                  </a:moveTo>
                  <a:cubicBezTo>
                    <a:pt x="707" y="98"/>
                    <a:pt x="707" y="98"/>
                    <a:pt x="707" y="98"/>
                  </a:cubicBezTo>
                  <a:cubicBezTo>
                    <a:pt x="759" y="105"/>
                    <a:pt x="799" y="148"/>
                    <a:pt x="804" y="200"/>
                  </a:cubicBezTo>
                  <a:cubicBezTo>
                    <a:pt x="854" y="777"/>
                    <a:pt x="854" y="777"/>
                    <a:pt x="854" y="777"/>
                  </a:cubicBezTo>
                  <a:cubicBezTo>
                    <a:pt x="703" y="787"/>
                    <a:pt x="703" y="787"/>
                    <a:pt x="703" y="787"/>
                  </a:cubicBezTo>
                  <a:cubicBezTo>
                    <a:pt x="630" y="287"/>
                    <a:pt x="630" y="287"/>
                    <a:pt x="630" y="287"/>
                  </a:cubicBezTo>
                  <a:cubicBezTo>
                    <a:pt x="204" y="298"/>
                    <a:pt x="204" y="298"/>
                    <a:pt x="204" y="298"/>
                  </a:cubicBezTo>
                  <a:cubicBezTo>
                    <a:pt x="89" y="298"/>
                    <a:pt x="0" y="195"/>
                    <a:pt x="17" y="81"/>
                  </a:cubicBezTo>
                  <a:lnTo>
                    <a:pt x="29" y="0"/>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2" name="Rectangle 154">
              <a:extLst>
                <a:ext uri="{FF2B5EF4-FFF2-40B4-BE49-F238E27FC236}">
                  <a16:creationId xmlns:a16="http://schemas.microsoft.com/office/drawing/2014/main" id="{663AD0C8-6FE8-4909-BB0F-C3311251A4AF}"/>
                </a:ext>
              </a:extLst>
            </p:cNvPr>
            <p:cNvSpPr>
              <a:spLocks noChangeArrowheads="1"/>
            </p:cNvSpPr>
            <p:nvPr/>
          </p:nvSpPr>
          <p:spPr bwMode="auto">
            <a:xfrm>
              <a:off x="-1463675" y="4238626"/>
              <a:ext cx="376237" cy="23813"/>
            </a:xfrm>
            <a:prstGeom prst="rect">
              <a:avLst/>
            </a:prstGeom>
            <a:solidFill>
              <a:schemeClr val="tx1">
                <a:lumMod val="65000"/>
                <a:lumOff val="3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 name="Freeform 155">
              <a:extLst>
                <a:ext uri="{FF2B5EF4-FFF2-40B4-BE49-F238E27FC236}">
                  <a16:creationId xmlns:a16="http://schemas.microsoft.com/office/drawing/2014/main" id="{7BD62589-2D4A-4C48-B80F-538265812B35}"/>
                </a:ext>
              </a:extLst>
            </p:cNvPr>
            <p:cNvSpPr>
              <a:spLocks/>
            </p:cNvSpPr>
            <p:nvPr/>
          </p:nvSpPr>
          <p:spPr bwMode="auto">
            <a:xfrm>
              <a:off x="-1111250" y="3902076"/>
              <a:ext cx="146050" cy="360363"/>
            </a:xfrm>
            <a:custGeom>
              <a:avLst/>
              <a:gdLst>
                <a:gd name="T0" fmla="*/ 15 w 92"/>
                <a:gd name="T1" fmla="*/ 227 h 227"/>
                <a:gd name="T2" fmla="*/ 92 w 92"/>
                <a:gd name="T3" fmla="*/ 3 h 227"/>
                <a:gd name="T4" fmla="*/ 76 w 92"/>
                <a:gd name="T5" fmla="*/ 0 h 227"/>
                <a:gd name="T6" fmla="*/ 0 w 92"/>
                <a:gd name="T7" fmla="*/ 215 h 227"/>
                <a:gd name="T8" fmla="*/ 15 w 92"/>
                <a:gd name="T9" fmla="*/ 227 h 227"/>
              </a:gdLst>
              <a:ahLst/>
              <a:cxnLst>
                <a:cxn ang="0">
                  <a:pos x="T0" y="T1"/>
                </a:cxn>
                <a:cxn ang="0">
                  <a:pos x="T2" y="T3"/>
                </a:cxn>
                <a:cxn ang="0">
                  <a:pos x="T4" y="T5"/>
                </a:cxn>
                <a:cxn ang="0">
                  <a:pos x="T6" y="T7"/>
                </a:cxn>
                <a:cxn ang="0">
                  <a:pos x="T8" y="T9"/>
                </a:cxn>
              </a:cxnLst>
              <a:rect l="0" t="0" r="r" b="b"/>
              <a:pathLst>
                <a:path w="92" h="227">
                  <a:moveTo>
                    <a:pt x="15" y="227"/>
                  </a:moveTo>
                  <a:lnTo>
                    <a:pt x="92" y="3"/>
                  </a:lnTo>
                  <a:lnTo>
                    <a:pt x="76" y="0"/>
                  </a:lnTo>
                  <a:lnTo>
                    <a:pt x="0" y="215"/>
                  </a:lnTo>
                  <a:lnTo>
                    <a:pt x="15" y="227"/>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4" name="Freeform 156">
              <a:extLst>
                <a:ext uri="{FF2B5EF4-FFF2-40B4-BE49-F238E27FC236}">
                  <a16:creationId xmlns:a16="http://schemas.microsoft.com/office/drawing/2014/main" id="{CDADDD28-F762-4289-9536-448AB2DADAF3}"/>
                </a:ext>
              </a:extLst>
            </p:cNvPr>
            <p:cNvSpPr>
              <a:spLocks/>
            </p:cNvSpPr>
            <p:nvPr/>
          </p:nvSpPr>
          <p:spPr bwMode="auto">
            <a:xfrm>
              <a:off x="-1952625" y="3663951"/>
              <a:ext cx="53975" cy="85725"/>
            </a:xfrm>
            <a:custGeom>
              <a:avLst/>
              <a:gdLst>
                <a:gd name="T0" fmla="*/ 52 w 52"/>
                <a:gd name="T1" fmla="*/ 59 h 81"/>
                <a:gd name="T2" fmla="*/ 20 w 52"/>
                <a:gd name="T3" fmla="*/ 0 h 81"/>
                <a:gd name="T4" fmla="*/ 41 w 52"/>
                <a:gd name="T5" fmla="*/ 81 h 81"/>
                <a:gd name="T6" fmla="*/ 52 w 52"/>
                <a:gd name="T7" fmla="*/ 59 h 81"/>
              </a:gdLst>
              <a:ahLst/>
              <a:cxnLst>
                <a:cxn ang="0">
                  <a:pos x="T0" y="T1"/>
                </a:cxn>
                <a:cxn ang="0">
                  <a:pos x="T2" y="T3"/>
                </a:cxn>
                <a:cxn ang="0">
                  <a:pos x="T4" y="T5"/>
                </a:cxn>
                <a:cxn ang="0">
                  <a:pos x="T6" y="T7"/>
                </a:cxn>
              </a:cxnLst>
              <a:rect l="0" t="0" r="r" b="b"/>
              <a:pathLst>
                <a:path w="52" h="81">
                  <a:moveTo>
                    <a:pt x="52" y="59"/>
                  </a:moveTo>
                  <a:cubicBezTo>
                    <a:pt x="52" y="59"/>
                    <a:pt x="20" y="40"/>
                    <a:pt x="20" y="0"/>
                  </a:cubicBezTo>
                  <a:cubicBezTo>
                    <a:pt x="20" y="0"/>
                    <a:pt x="0" y="43"/>
                    <a:pt x="41" y="81"/>
                  </a:cubicBezTo>
                  <a:lnTo>
                    <a:pt x="52" y="59"/>
                  </a:lnTo>
                  <a:close/>
                </a:path>
              </a:pathLst>
            </a:custGeom>
            <a:solidFill>
              <a:srgbClr val="F2C09E"/>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5" name="Freeform 157">
              <a:extLst>
                <a:ext uri="{FF2B5EF4-FFF2-40B4-BE49-F238E27FC236}">
                  <a16:creationId xmlns:a16="http://schemas.microsoft.com/office/drawing/2014/main" id="{07C32913-E387-444B-B5F6-35A3E55DC5AE}"/>
                </a:ext>
              </a:extLst>
            </p:cNvPr>
            <p:cNvSpPr>
              <a:spLocks/>
            </p:cNvSpPr>
            <p:nvPr/>
          </p:nvSpPr>
          <p:spPr bwMode="auto">
            <a:xfrm>
              <a:off x="-2466975" y="4421188"/>
              <a:ext cx="720725" cy="873125"/>
            </a:xfrm>
            <a:custGeom>
              <a:avLst/>
              <a:gdLst>
                <a:gd name="T0" fmla="*/ 14 w 686"/>
                <a:gd name="T1" fmla="*/ 830 h 830"/>
                <a:gd name="T2" fmla="*/ 25 w 686"/>
                <a:gd name="T3" fmla="*/ 821 h 830"/>
                <a:gd name="T4" fmla="*/ 202 w 686"/>
                <a:gd name="T5" fmla="*/ 123 h 830"/>
                <a:gd name="T6" fmla="*/ 328 w 686"/>
                <a:gd name="T7" fmla="*/ 25 h 830"/>
                <a:gd name="T8" fmla="*/ 454 w 686"/>
                <a:gd name="T9" fmla="*/ 119 h 830"/>
                <a:gd name="T10" fmla="*/ 661 w 686"/>
                <a:gd name="T11" fmla="*/ 818 h 830"/>
                <a:gd name="T12" fmla="*/ 676 w 686"/>
                <a:gd name="T13" fmla="*/ 826 h 830"/>
                <a:gd name="T14" fmla="*/ 684 w 686"/>
                <a:gd name="T15" fmla="*/ 811 h 830"/>
                <a:gd name="T16" fmla="*/ 477 w 686"/>
                <a:gd name="T17" fmla="*/ 113 h 830"/>
                <a:gd name="T18" fmla="*/ 328 w 686"/>
                <a:gd name="T19" fmla="*/ 0 h 830"/>
                <a:gd name="T20" fmla="*/ 179 w 686"/>
                <a:gd name="T21" fmla="*/ 117 h 830"/>
                <a:gd name="T22" fmla="*/ 2 w 686"/>
                <a:gd name="T23" fmla="*/ 815 h 830"/>
                <a:gd name="T24" fmla="*/ 11 w 686"/>
                <a:gd name="T25" fmla="*/ 829 h 830"/>
                <a:gd name="T26" fmla="*/ 14 w 686"/>
                <a:gd name="T2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6" h="830">
                  <a:moveTo>
                    <a:pt x="14" y="830"/>
                  </a:moveTo>
                  <a:cubicBezTo>
                    <a:pt x="19" y="830"/>
                    <a:pt x="24" y="826"/>
                    <a:pt x="25" y="821"/>
                  </a:cubicBezTo>
                  <a:cubicBezTo>
                    <a:pt x="202" y="123"/>
                    <a:pt x="202" y="123"/>
                    <a:pt x="202" y="123"/>
                  </a:cubicBezTo>
                  <a:cubicBezTo>
                    <a:pt x="217" y="65"/>
                    <a:pt x="269" y="25"/>
                    <a:pt x="328" y="25"/>
                  </a:cubicBezTo>
                  <a:cubicBezTo>
                    <a:pt x="386" y="25"/>
                    <a:pt x="438" y="63"/>
                    <a:pt x="454" y="119"/>
                  </a:cubicBezTo>
                  <a:cubicBezTo>
                    <a:pt x="515" y="337"/>
                    <a:pt x="659" y="813"/>
                    <a:pt x="661" y="818"/>
                  </a:cubicBezTo>
                  <a:cubicBezTo>
                    <a:pt x="663" y="824"/>
                    <a:pt x="670" y="828"/>
                    <a:pt x="676" y="826"/>
                  </a:cubicBezTo>
                  <a:cubicBezTo>
                    <a:pt x="682" y="824"/>
                    <a:pt x="686" y="817"/>
                    <a:pt x="684" y="811"/>
                  </a:cubicBezTo>
                  <a:cubicBezTo>
                    <a:pt x="683" y="806"/>
                    <a:pt x="538" y="330"/>
                    <a:pt x="477" y="113"/>
                  </a:cubicBezTo>
                  <a:cubicBezTo>
                    <a:pt x="458" y="47"/>
                    <a:pt x="397" y="0"/>
                    <a:pt x="328" y="0"/>
                  </a:cubicBezTo>
                  <a:cubicBezTo>
                    <a:pt x="258" y="0"/>
                    <a:pt x="196" y="48"/>
                    <a:pt x="179" y="117"/>
                  </a:cubicBezTo>
                  <a:cubicBezTo>
                    <a:pt x="2" y="815"/>
                    <a:pt x="2" y="815"/>
                    <a:pt x="2" y="815"/>
                  </a:cubicBezTo>
                  <a:cubicBezTo>
                    <a:pt x="0" y="821"/>
                    <a:pt x="4" y="828"/>
                    <a:pt x="11" y="829"/>
                  </a:cubicBezTo>
                  <a:cubicBezTo>
                    <a:pt x="12" y="830"/>
                    <a:pt x="13" y="830"/>
                    <a:pt x="14" y="830"/>
                  </a:cubicBezTo>
                  <a:close/>
                </a:path>
              </a:pathLst>
            </a:custGeom>
            <a:solidFill>
              <a:schemeClr val="tx1">
                <a:lumMod val="85000"/>
                <a:lumOff val="1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6" name="Line 158">
              <a:extLst>
                <a:ext uri="{FF2B5EF4-FFF2-40B4-BE49-F238E27FC236}">
                  <a16:creationId xmlns:a16="http://schemas.microsoft.com/office/drawing/2014/main" id="{93203EBC-9790-43E6-B243-E4CF96C4C61D}"/>
                </a:ext>
              </a:extLst>
            </p:cNvPr>
            <p:cNvSpPr>
              <a:spLocks noChangeShapeType="1"/>
            </p:cNvSpPr>
            <p:nvPr/>
          </p:nvSpPr>
          <p:spPr bwMode="auto">
            <a:xfrm flipH="1" flipV="1">
              <a:off x="-2076450" y="4044951"/>
              <a:ext cx="111125" cy="166688"/>
            </a:xfrm>
            <a:prstGeom prst="line">
              <a:avLst/>
            </a:prstGeom>
            <a:noFill/>
            <a:ln w="3175" cap="rnd">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 name="Freeform 159">
              <a:extLst>
                <a:ext uri="{FF2B5EF4-FFF2-40B4-BE49-F238E27FC236}">
                  <a16:creationId xmlns:a16="http://schemas.microsoft.com/office/drawing/2014/main" id="{C7313991-28C1-4104-BA84-641B6414160E}"/>
                </a:ext>
              </a:extLst>
            </p:cNvPr>
            <p:cNvSpPr>
              <a:spLocks/>
            </p:cNvSpPr>
            <p:nvPr/>
          </p:nvSpPr>
          <p:spPr bwMode="auto">
            <a:xfrm>
              <a:off x="-1406525" y="4284663"/>
              <a:ext cx="754062" cy="985838"/>
            </a:xfrm>
            <a:custGeom>
              <a:avLst/>
              <a:gdLst>
                <a:gd name="T0" fmla="*/ 449 w 475"/>
                <a:gd name="T1" fmla="*/ 0 h 621"/>
                <a:gd name="T2" fmla="*/ 449 w 475"/>
                <a:gd name="T3" fmla="*/ 68 h 621"/>
                <a:gd name="T4" fmla="*/ 27 w 475"/>
                <a:gd name="T5" fmla="*/ 68 h 621"/>
                <a:gd name="T6" fmla="*/ 27 w 475"/>
                <a:gd name="T7" fmla="*/ 0 h 621"/>
                <a:gd name="T8" fmla="*/ 0 w 475"/>
                <a:gd name="T9" fmla="*/ 0 h 621"/>
                <a:gd name="T10" fmla="*/ 0 w 475"/>
                <a:gd name="T11" fmla="*/ 621 h 621"/>
                <a:gd name="T12" fmla="*/ 27 w 475"/>
                <a:gd name="T13" fmla="*/ 621 h 621"/>
                <a:gd name="T14" fmla="*/ 27 w 475"/>
                <a:gd name="T15" fmla="*/ 94 h 621"/>
                <a:gd name="T16" fmla="*/ 449 w 475"/>
                <a:gd name="T17" fmla="*/ 94 h 621"/>
                <a:gd name="T18" fmla="*/ 449 w 475"/>
                <a:gd name="T19" fmla="*/ 621 h 621"/>
                <a:gd name="T20" fmla="*/ 475 w 475"/>
                <a:gd name="T21" fmla="*/ 621 h 621"/>
                <a:gd name="T22" fmla="*/ 475 w 475"/>
                <a:gd name="T23" fmla="*/ 0 h 621"/>
                <a:gd name="T24" fmla="*/ 449 w 475"/>
                <a:gd name="T25"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5" h="621">
                  <a:moveTo>
                    <a:pt x="449" y="0"/>
                  </a:moveTo>
                  <a:lnTo>
                    <a:pt x="449" y="68"/>
                  </a:lnTo>
                  <a:lnTo>
                    <a:pt x="27" y="68"/>
                  </a:lnTo>
                  <a:lnTo>
                    <a:pt x="27" y="0"/>
                  </a:lnTo>
                  <a:lnTo>
                    <a:pt x="0" y="0"/>
                  </a:lnTo>
                  <a:lnTo>
                    <a:pt x="0" y="621"/>
                  </a:lnTo>
                  <a:lnTo>
                    <a:pt x="27" y="621"/>
                  </a:lnTo>
                  <a:lnTo>
                    <a:pt x="27" y="94"/>
                  </a:lnTo>
                  <a:lnTo>
                    <a:pt x="449" y="94"/>
                  </a:lnTo>
                  <a:lnTo>
                    <a:pt x="449" y="621"/>
                  </a:lnTo>
                  <a:lnTo>
                    <a:pt x="475" y="621"/>
                  </a:lnTo>
                  <a:lnTo>
                    <a:pt x="475" y="0"/>
                  </a:lnTo>
                  <a:lnTo>
                    <a:pt x="449" y="0"/>
                  </a:lnTo>
                  <a:close/>
                </a:path>
              </a:pathLst>
            </a:custGeom>
            <a:solidFill>
              <a:schemeClr val="tx1">
                <a:lumMod val="85000"/>
                <a:lumOff val="1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8" name="Line 160">
              <a:extLst>
                <a:ext uri="{FF2B5EF4-FFF2-40B4-BE49-F238E27FC236}">
                  <a16:creationId xmlns:a16="http://schemas.microsoft.com/office/drawing/2014/main" id="{7059ACA7-0177-489A-9031-263FEDE4B6F0}"/>
                </a:ext>
              </a:extLst>
            </p:cNvPr>
            <p:cNvSpPr>
              <a:spLocks noChangeShapeType="1"/>
            </p:cNvSpPr>
            <p:nvPr/>
          </p:nvSpPr>
          <p:spPr bwMode="auto">
            <a:xfrm flipH="1" flipV="1">
              <a:off x="-2006600" y="3846513"/>
              <a:ext cx="107950" cy="173038"/>
            </a:xfrm>
            <a:prstGeom prst="line">
              <a:avLst/>
            </a:prstGeom>
            <a:noFill/>
            <a:ln w="3175" cap="rnd">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9" name="Freeform 161">
              <a:extLst>
                <a:ext uri="{FF2B5EF4-FFF2-40B4-BE49-F238E27FC236}">
                  <a16:creationId xmlns:a16="http://schemas.microsoft.com/office/drawing/2014/main" id="{D941CE2E-B535-438B-9A90-30A942245064}"/>
                </a:ext>
              </a:extLst>
            </p:cNvPr>
            <p:cNvSpPr>
              <a:spLocks/>
            </p:cNvSpPr>
            <p:nvPr/>
          </p:nvSpPr>
          <p:spPr bwMode="auto">
            <a:xfrm>
              <a:off x="-1998663" y="3359151"/>
              <a:ext cx="314325" cy="307975"/>
            </a:xfrm>
            <a:custGeom>
              <a:avLst/>
              <a:gdLst>
                <a:gd name="T0" fmla="*/ 281 w 299"/>
                <a:gd name="T1" fmla="*/ 94 h 293"/>
                <a:gd name="T2" fmla="*/ 256 w 299"/>
                <a:gd name="T3" fmla="*/ 56 h 293"/>
                <a:gd name="T4" fmla="*/ 159 w 299"/>
                <a:gd name="T5" fmla="*/ 3 h 293"/>
                <a:gd name="T6" fmla="*/ 56 w 299"/>
                <a:gd name="T7" fmla="*/ 30 h 293"/>
                <a:gd name="T8" fmla="*/ 1 w 299"/>
                <a:gd name="T9" fmla="*/ 217 h 293"/>
                <a:gd name="T10" fmla="*/ 2 w 299"/>
                <a:gd name="T11" fmla="*/ 281 h 293"/>
                <a:gd name="T12" fmla="*/ 43 w 299"/>
                <a:gd name="T13" fmla="*/ 275 h 293"/>
                <a:gd name="T14" fmla="*/ 83 w 299"/>
                <a:gd name="T15" fmla="*/ 249 h 293"/>
                <a:gd name="T16" fmla="*/ 127 w 299"/>
                <a:gd name="T17" fmla="*/ 227 h 293"/>
                <a:gd name="T18" fmla="*/ 178 w 299"/>
                <a:gd name="T19" fmla="*/ 161 h 293"/>
                <a:gd name="T20" fmla="*/ 179 w 299"/>
                <a:gd name="T21" fmla="*/ 162 h 293"/>
                <a:gd name="T22" fmla="*/ 264 w 299"/>
                <a:gd name="T23" fmla="*/ 195 h 293"/>
                <a:gd name="T24" fmla="*/ 281 w 299"/>
                <a:gd name="T25" fmla="*/ 9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93">
                  <a:moveTo>
                    <a:pt x="281" y="94"/>
                  </a:moveTo>
                  <a:cubicBezTo>
                    <a:pt x="274" y="79"/>
                    <a:pt x="266" y="66"/>
                    <a:pt x="256" y="56"/>
                  </a:cubicBezTo>
                  <a:cubicBezTo>
                    <a:pt x="231" y="28"/>
                    <a:pt x="197" y="7"/>
                    <a:pt x="159" y="3"/>
                  </a:cubicBezTo>
                  <a:cubicBezTo>
                    <a:pt x="126" y="0"/>
                    <a:pt x="82" y="9"/>
                    <a:pt x="56" y="30"/>
                  </a:cubicBezTo>
                  <a:cubicBezTo>
                    <a:pt x="6" y="73"/>
                    <a:pt x="3" y="156"/>
                    <a:pt x="1" y="217"/>
                  </a:cubicBezTo>
                  <a:cubicBezTo>
                    <a:pt x="0" y="251"/>
                    <a:pt x="2" y="281"/>
                    <a:pt x="2" y="281"/>
                  </a:cubicBezTo>
                  <a:cubicBezTo>
                    <a:pt x="2" y="281"/>
                    <a:pt x="7" y="293"/>
                    <a:pt x="43" y="275"/>
                  </a:cubicBezTo>
                  <a:cubicBezTo>
                    <a:pt x="66" y="263"/>
                    <a:pt x="78" y="254"/>
                    <a:pt x="83" y="249"/>
                  </a:cubicBezTo>
                  <a:cubicBezTo>
                    <a:pt x="127" y="227"/>
                    <a:pt x="127" y="227"/>
                    <a:pt x="127" y="227"/>
                  </a:cubicBezTo>
                  <a:cubicBezTo>
                    <a:pt x="127" y="227"/>
                    <a:pt x="171" y="230"/>
                    <a:pt x="178" y="161"/>
                  </a:cubicBezTo>
                  <a:cubicBezTo>
                    <a:pt x="178" y="161"/>
                    <a:pt x="179" y="162"/>
                    <a:pt x="179" y="162"/>
                  </a:cubicBezTo>
                  <a:cubicBezTo>
                    <a:pt x="217" y="211"/>
                    <a:pt x="264" y="195"/>
                    <a:pt x="264" y="195"/>
                  </a:cubicBezTo>
                  <a:cubicBezTo>
                    <a:pt x="299" y="174"/>
                    <a:pt x="296" y="130"/>
                    <a:pt x="281" y="94"/>
                  </a:cubicBez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30" name="Freeform 162">
              <a:extLst>
                <a:ext uri="{FF2B5EF4-FFF2-40B4-BE49-F238E27FC236}">
                  <a16:creationId xmlns:a16="http://schemas.microsoft.com/office/drawing/2014/main" id="{06B557F8-D8CB-45BE-B0BB-C51E1A4DD01A}"/>
                </a:ext>
              </a:extLst>
            </p:cNvPr>
            <p:cNvSpPr>
              <a:spLocks/>
            </p:cNvSpPr>
            <p:nvPr/>
          </p:nvSpPr>
          <p:spPr bwMode="auto">
            <a:xfrm>
              <a:off x="-1931988" y="3543301"/>
              <a:ext cx="82550" cy="84138"/>
            </a:xfrm>
            <a:custGeom>
              <a:avLst/>
              <a:gdLst>
                <a:gd name="T0" fmla="*/ 70 w 79"/>
                <a:gd name="T1" fmla="*/ 55 h 79"/>
                <a:gd name="T2" fmla="*/ 24 w 79"/>
                <a:gd name="T3" fmla="*/ 70 h 79"/>
                <a:gd name="T4" fmla="*/ 8 w 79"/>
                <a:gd name="T5" fmla="*/ 24 h 79"/>
                <a:gd name="T6" fmla="*/ 55 w 79"/>
                <a:gd name="T7" fmla="*/ 8 h 79"/>
                <a:gd name="T8" fmla="*/ 70 w 79"/>
                <a:gd name="T9" fmla="*/ 55 h 79"/>
              </a:gdLst>
              <a:ahLst/>
              <a:cxnLst>
                <a:cxn ang="0">
                  <a:pos x="T0" y="T1"/>
                </a:cxn>
                <a:cxn ang="0">
                  <a:pos x="T2" y="T3"/>
                </a:cxn>
                <a:cxn ang="0">
                  <a:pos x="T4" y="T5"/>
                </a:cxn>
                <a:cxn ang="0">
                  <a:pos x="T6" y="T7"/>
                </a:cxn>
                <a:cxn ang="0">
                  <a:pos x="T8" y="T9"/>
                </a:cxn>
              </a:cxnLst>
              <a:rect l="0" t="0" r="r" b="b"/>
              <a:pathLst>
                <a:path w="79" h="79">
                  <a:moveTo>
                    <a:pt x="70" y="55"/>
                  </a:moveTo>
                  <a:cubicBezTo>
                    <a:pt x="62" y="72"/>
                    <a:pt x="41" y="79"/>
                    <a:pt x="24" y="70"/>
                  </a:cubicBezTo>
                  <a:cubicBezTo>
                    <a:pt x="7" y="62"/>
                    <a:pt x="0" y="41"/>
                    <a:pt x="8" y="24"/>
                  </a:cubicBezTo>
                  <a:cubicBezTo>
                    <a:pt x="17" y="7"/>
                    <a:pt x="37" y="0"/>
                    <a:pt x="55" y="8"/>
                  </a:cubicBezTo>
                  <a:cubicBezTo>
                    <a:pt x="72" y="17"/>
                    <a:pt x="79" y="37"/>
                    <a:pt x="70" y="55"/>
                  </a:cubicBezTo>
                  <a:close/>
                </a:path>
              </a:pathLst>
            </a:custGeom>
            <a:solidFill>
              <a:srgbClr val="FCC9A7"/>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31" name="Rectangle 163">
              <a:extLst>
                <a:ext uri="{FF2B5EF4-FFF2-40B4-BE49-F238E27FC236}">
                  <a16:creationId xmlns:a16="http://schemas.microsoft.com/office/drawing/2014/main" id="{70D997A2-4402-4FF3-9B4D-2E4657241ABE}"/>
                </a:ext>
              </a:extLst>
            </p:cNvPr>
            <p:cNvSpPr>
              <a:spLocks noChangeArrowheads="1"/>
            </p:cNvSpPr>
            <p:nvPr/>
          </p:nvSpPr>
          <p:spPr bwMode="auto">
            <a:xfrm>
              <a:off x="-1522413" y="4262438"/>
              <a:ext cx="973137" cy="4445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32" name="TextBox 31"/>
          <p:cNvSpPr txBox="1"/>
          <p:nvPr/>
        </p:nvSpPr>
        <p:spPr>
          <a:xfrm>
            <a:off x="5522908" y="1714488"/>
            <a:ext cx="1949060" cy="769441"/>
          </a:xfrm>
          <a:prstGeom prst="rect">
            <a:avLst/>
          </a:prstGeom>
          <a:noFill/>
        </p:spPr>
        <p:txBody>
          <a:bodyPr wrap="none" rtlCol="0">
            <a:spAutoFit/>
          </a:bodyPr>
          <a:lstStyle/>
          <a:p>
            <a:r>
              <a:rPr lang="en-IN" sz="4400" dirty="0" smtClean="0">
                <a:solidFill>
                  <a:srgbClr val="FFFF00"/>
                </a:solidFill>
                <a:latin typeface="Times New Roman" pitchFamily="18" charset="0"/>
                <a:cs typeface="Times New Roman" pitchFamily="18" charset="0"/>
              </a:rPr>
              <a:t>UNIT-4</a:t>
            </a:r>
            <a:endParaRPr lang="en-US" sz="4400" dirty="0">
              <a:solidFill>
                <a:srgbClr val="FFFF00"/>
              </a:solidFill>
              <a:latin typeface="Times New Roman" pitchFamily="18" charset="0"/>
              <a:cs typeface="Times New Roman" pitchFamily="18" charset="0"/>
            </a:endParaRPr>
          </a:p>
        </p:txBody>
      </p:sp>
      <p:grpSp>
        <p:nvGrpSpPr>
          <p:cNvPr id="4" name="Group 32"/>
          <p:cNvGrpSpPr/>
          <p:nvPr/>
        </p:nvGrpSpPr>
        <p:grpSpPr>
          <a:xfrm>
            <a:off x="-4789" y="6513360"/>
            <a:ext cx="12193614" cy="346028"/>
            <a:chOff x="-4789" y="6513360"/>
            <a:chExt cx="12246002" cy="346028"/>
          </a:xfrm>
        </p:grpSpPr>
        <p:sp>
          <p:nvSpPr>
            <p:cNvPr id="34" name="Rectangle 33">
              <a:extLst>
                <a:ext uri="{FF2B5EF4-FFF2-40B4-BE49-F238E27FC236}">
                  <a16:creationId xmlns:a16="http://schemas.microsoft.com/office/drawing/2014/main" id="{E9AC0BBD-D201-467C-A48C-B3A402E43E41}"/>
                </a:ext>
              </a:extLst>
            </p:cNvPr>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35" name="Round Diagonal Corner Rectangle 34">
              <a:extLst>
                <a:ext uri="{FF2B5EF4-FFF2-40B4-BE49-F238E27FC236}">
                  <a16:creationId xmlns:a16="http://schemas.microsoft.com/office/drawing/2014/main" id="{E9AC0BBD-D201-467C-A48C-B3A402E43E41}"/>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Rectangle 35">
              <a:extLst>
                <a:ext uri="{FF2B5EF4-FFF2-40B4-BE49-F238E27FC236}">
                  <a16:creationId xmlns:a16="http://schemas.microsoft.com/office/drawing/2014/main" id="{E9AC0BBD-D201-467C-A48C-B3A402E43E41}"/>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048" name="Group 36"/>
          <p:cNvGrpSpPr/>
          <p:nvPr/>
        </p:nvGrpSpPr>
        <p:grpSpPr>
          <a:xfrm>
            <a:off x="-26269" y="-27384"/>
            <a:ext cx="12245183" cy="95029"/>
            <a:chOff x="-26269" y="-27384"/>
            <a:chExt cx="12245183" cy="95029"/>
          </a:xfrm>
        </p:grpSpPr>
        <p:sp>
          <p:nvSpPr>
            <p:cNvPr id="38" name="Rectangle 37"/>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8999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4023708" cy="711081"/>
          </a:xfrm>
        </p:spPr>
        <p:txBody>
          <a:bodyPr/>
          <a:lstStyle/>
          <a:p>
            <a:r>
              <a:rPr lang="en-US" sz="2400" b="1" dirty="0">
                <a:solidFill>
                  <a:srgbClr val="FF0000"/>
                </a:solidFill>
                <a:latin typeface="Times New Roman" pitchFamily="18" charset="0"/>
                <a:cs typeface="Times New Roman" pitchFamily="18" charset="0"/>
              </a:rPr>
              <a:t>OOPs in Python</a:t>
            </a:r>
            <a:endParaRPr lang="en-IN" sz="24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2ADE3ED6-8E93-472E-ABAE-2A56CA2C0F79}"/>
              </a:ext>
            </a:extLst>
          </p:cNvPr>
          <p:cNvSpPr txBox="1"/>
          <p:nvPr/>
        </p:nvSpPr>
        <p:spPr>
          <a:xfrm>
            <a:off x="261764" y="1028359"/>
            <a:ext cx="11670722" cy="204517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OOPs in Python is a programming approach that focuses on using objects and classes </a:t>
            </a:r>
            <a:r>
              <a:rPr lang="en-IN" sz="2000" b="0" i="0" u="none" strike="noStrike" baseline="0" dirty="0">
                <a:latin typeface="Times New Roman" panose="02020603050405020304" pitchFamily="18" charset="0"/>
                <a:cs typeface="Times New Roman" panose="02020603050405020304" pitchFamily="18" charset="0"/>
              </a:rPr>
              <a:t>as same as other general programming languages.</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objects can be any real-world entities. </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Python allows developers to develop applications using the OOPs approach with the major focus on code reusability.</a:t>
            </a:r>
            <a:endParaRPr lang="en-US" sz="2000" dirty="0">
              <a:latin typeface="Times New Roman" panose="02020603050405020304" pitchFamily="18" charset="0"/>
              <a:cs typeface="Times New Roman" panose="02020603050405020304" pitchFamily="18" charset="0"/>
            </a:endParaRPr>
          </a:p>
          <a:p>
            <a:pPr marL="287655" indent="-285750" algn="just">
              <a:lnSpc>
                <a:spcPct val="150000"/>
              </a:lnSpc>
              <a:buFont typeface="Arial" panose="020B0604020202020204" pitchFamily="34" charset="0"/>
              <a:buChar char="•"/>
            </a:pPr>
            <a:endParaRPr lang="en-IN" sz="2000" dirty="0">
              <a:latin typeface="Times New Roman" panose="02020603050405020304" pitchFamily="18" charset="0"/>
              <a:ea typeface="Calibri"/>
              <a:cs typeface="Times New Roman" panose="02020603050405020304" pitchFamily="18" charset="0"/>
            </a:endParaRPr>
          </a:p>
        </p:txBody>
      </p:sp>
      <p:sp>
        <p:nvSpPr>
          <p:cNvPr id="21" name="Title 1">
            <a:extLst>
              <a:ext uri="{FF2B5EF4-FFF2-40B4-BE49-F238E27FC236}">
                <a16:creationId xmlns:a16="http://schemas.microsoft.com/office/drawing/2014/main" id="{366CEC66-B4B8-408A-8989-21837C11AB96}"/>
              </a:ext>
            </a:extLst>
          </p:cNvPr>
          <p:cNvSpPr txBox="1">
            <a:spLocks/>
          </p:cNvSpPr>
          <p:nvPr/>
        </p:nvSpPr>
        <p:spPr>
          <a:xfrm>
            <a:off x="355243" y="2557105"/>
            <a:ext cx="4023708"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400" b="1" dirty="0">
                <a:solidFill>
                  <a:srgbClr val="FF0000"/>
                </a:solidFill>
                <a:latin typeface="Times New Roman" pitchFamily="18" charset="0"/>
                <a:cs typeface="Times New Roman" pitchFamily="18" charset="0"/>
              </a:rPr>
              <a:t>Class</a:t>
            </a:r>
            <a:endParaRPr lang="en-IN" sz="2400" b="1" dirty="0">
              <a:solidFill>
                <a:srgbClr val="FF0000"/>
              </a:solidFill>
              <a:latin typeface="Times New Roman" pitchFamily="18" charset="0"/>
              <a:cs typeface="Times New Roman" pitchFamily="18" charset="0"/>
            </a:endParaRPr>
          </a:p>
        </p:txBody>
      </p:sp>
      <p:sp>
        <p:nvSpPr>
          <p:cNvPr id="22" name="TextBox 21">
            <a:extLst>
              <a:ext uri="{FF2B5EF4-FFF2-40B4-BE49-F238E27FC236}">
                <a16:creationId xmlns:a16="http://schemas.microsoft.com/office/drawing/2014/main" id="{1C6EAEA3-5416-45E0-9028-4D22347F799C}"/>
              </a:ext>
            </a:extLst>
          </p:cNvPr>
          <p:cNvSpPr txBox="1"/>
          <p:nvPr/>
        </p:nvSpPr>
        <p:spPr>
          <a:xfrm>
            <a:off x="355243" y="3288942"/>
            <a:ext cx="11533624" cy="2246769"/>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latin typeface="TimesNewRoman"/>
              </a:rPr>
              <a:t>A class is a blueprint for the object.</a:t>
            </a:r>
          </a:p>
          <a:p>
            <a:pPr marL="342900" indent="-342900" algn="just">
              <a:buFont typeface="Wingdings" panose="05000000000000000000" pitchFamily="2" charset="2"/>
              <a:buChar char="Ø"/>
            </a:pPr>
            <a:r>
              <a:rPr lang="en-US" sz="2000" b="0" i="0" u="none" strike="noStrike" baseline="0" dirty="0">
                <a:latin typeface="TimesNewRoman"/>
              </a:rPr>
              <a:t>We can think of class as a sketch of a parrot with labels. </a:t>
            </a:r>
          </a:p>
          <a:p>
            <a:pPr marL="342900" indent="-342900" algn="just">
              <a:buFont typeface="Wingdings" panose="05000000000000000000" pitchFamily="2" charset="2"/>
              <a:buChar char="Ø"/>
            </a:pPr>
            <a:r>
              <a:rPr lang="en-US" sz="2000" b="0" i="0" u="none" strike="noStrike" baseline="0" dirty="0">
                <a:latin typeface="TimesNewRoman"/>
              </a:rPr>
              <a:t>It contains all the details about the name, colors, size etc. Based on these descriptions, we can study about the parrot. </a:t>
            </a:r>
          </a:p>
          <a:p>
            <a:pPr marL="342900" indent="-342900" algn="just">
              <a:buFont typeface="Wingdings" panose="05000000000000000000" pitchFamily="2" charset="2"/>
              <a:buChar char="Ø"/>
            </a:pPr>
            <a:r>
              <a:rPr lang="en-US" sz="2000" b="0" i="0" u="none" strike="noStrike" baseline="0" dirty="0">
                <a:latin typeface="TimesNewRoman"/>
              </a:rPr>
              <a:t>The example for class of parrot can be :</a:t>
            </a:r>
            <a:endParaRPr lang="en-US" sz="2000" dirty="0">
              <a:latin typeface="TimesNewRoman"/>
            </a:endParaRPr>
          </a:p>
          <a:p>
            <a:pPr algn="just"/>
            <a:r>
              <a:rPr lang="en-US" sz="2000" dirty="0">
                <a:latin typeface="TimesNewRoman"/>
              </a:rPr>
              <a:t>	Syntax: class </a:t>
            </a:r>
            <a:r>
              <a:rPr lang="en-US" sz="2000" dirty="0" err="1">
                <a:latin typeface="TimesNewRoman"/>
              </a:rPr>
              <a:t>classname</a:t>
            </a:r>
            <a:r>
              <a:rPr lang="en-US" sz="2000" dirty="0">
                <a:latin typeface="TimesNewRoman"/>
              </a:rPr>
              <a:t>:                       ex: class Parrot:</a:t>
            </a:r>
          </a:p>
          <a:p>
            <a:pPr algn="just"/>
            <a:r>
              <a:rPr lang="en-US" sz="2000" dirty="0">
                <a:latin typeface="TimesNewRoman"/>
              </a:rPr>
              <a:t>	                       statement                                       pass</a:t>
            </a:r>
            <a:endParaRPr lang="en-IN" sz="2000" dirty="0"/>
          </a:p>
        </p:txBody>
      </p:sp>
      <p:sp>
        <p:nvSpPr>
          <p:cNvPr id="25" name="TextBox 24">
            <a:extLst>
              <a:ext uri="{FF2B5EF4-FFF2-40B4-BE49-F238E27FC236}">
                <a16:creationId xmlns:a16="http://schemas.microsoft.com/office/drawing/2014/main" id="{A726B30A-35F0-4BB1-8C5D-3217EB1345BF}"/>
              </a:ext>
            </a:extLst>
          </p:cNvPr>
          <p:cNvSpPr txBox="1"/>
          <p:nvPr/>
        </p:nvSpPr>
        <p:spPr>
          <a:xfrm>
            <a:off x="307974" y="5673442"/>
            <a:ext cx="11533623" cy="707886"/>
          </a:xfrm>
          <a:prstGeom prst="rect">
            <a:avLst/>
          </a:prstGeom>
          <a:noFill/>
        </p:spPr>
        <p:txBody>
          <a:bodyPr wrap="square">
            <a:spAutoFit/>
          </a:bodyPr>
          <a:lstStyle/>
          <a:p>
            <a:pPr marL="342900" indent="-342900" algn="l">
              <a:buFont typeface="Wingdings" panose="05000000000000000000" pitchFamily="2" charset="2"/>
              <a:buChar char="Ø"/>
            </a:pPr>
            <a:r>
              <a:rPr lang="en-US" sz="2000" b="0" i="0" u="none" strike="noStrike" baseline="0" dirty="0">
                <a:latin typeface="TimesNewRoman"/>
              </a:rPr>
              <a:t>Here, we use the class keyword to define an empty class Parrot. From class, we construct instances. An instance is a specific object created from a particular class.</a:t>
            </a:r>
            <a:endParaRPr lang="en-IN" sz="2000" dirty="0"/>
          </a:p>
        </p:txBody>
      </p:sp>
    </p:spTree>
    <p:extLst>
      <p:ext uri="{BB962C8B-B14F-4D97-AF65-F5344CB8AC3E}">
        <p14:creationId xmlns:p14="http://schemas.microsoft.com/office/powerpoint/2010/main" val="1073185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4023708" cy="711081"/>
          </a:xfrm>
        </p:spPr>
        <p:txBody>
          <a:bodyPr/>
          <a:lstStyle/>
          <a:p>
            <a:r>
              <a:rPr lang="en-US" sz="2400" b="1" dirty="0">
                <a:solidFill>
                  <a:srgbClr val="FF0000"/>
                </a:solidFill>
                <a:latin typeface="Times New Roman" pitchFamily="18" charset="0"/>
                <a:cs typeface="Times New Roman" pitchFamily="18" charset="0"/>
              </a:rPr>
              <a:t>OOPs in Python</a:t>
            </a:r>
            <a:endParaRPr lang="en-IN" sz="24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2ADE3ED6-8E93-472E-ABAE-2A56CA2C0F79}"/>
              </a:ext>
            </a:extLst>
          </p:cNvPr>
          <p:cNvSpPr txBox="1"/>
          <p:nvPr/>
        </p:nvSpPr>
        <p:spPr>
          <a:xfrm>
            <a:off x="268452" y="2605032"/>
            <a:ext cx="11391603" cy="1631216"/>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NewRoman"/>
              </a:rPr>
              <a:t>An object (instance) is an instantiation of a class. When class is defined, only the description for the object is defined. Therefore, no memory or storage is allocated.</a:t>
            </a:r>
          </a:p>
          <a:p>
            <a:pPr marL="342900" indent="-342900" algn="just">
              <a:buFont typeface="Arial" panose="020B0604020202020204" pitchFamily="34" charset="0"/>
              <a:buChar char="•"/>
            </a:pPr>
            <a:r>
              <a:rPr lang="en-US" sz="2000" b="0" i="0" u="none" strike="noStrike" baseline="0" dirty="0">
                <a:latin typeface="TimesNewRoman"/>
              </a:rPr>
              <a:t>The example for object of parrot class can be:</a:t>
            </a:r>
          </a:p>
          <a:p>
            <a:pPr algn="just"/>
            <a:r>
              <a:rPr lang="en-US" sz="2000" dirty="0">
                <a:latin typeface="TimesNewRoman"/>
                <a:ea typeface="Calibri"/>
                <a:cs typeface="Times New Roman" panose="02020603050405020304" pitchFamily="18" charset="0"/>
              </a:rPr>
              <a:t>	</a:t>
            </a:r>
          </a:p>
          <a:p>
            <a:pPr algn="just"/>
            <a:r>
              <a:rPr lang="en-US" sz="2000" dirty="0">
                <a:latin typeface="TimesNewRoman"/>
                <a:ea typeface="Calibri"/>
                <a:cs typeface="Times New Roman" panose="02020603050405020304" pitchFamily="18" charset="0"/>
              </a:rPr>
              <a:t>                                   obj = Parrot()</a:t>
            </a:r>
          </a:p>
        </p:txBody>
      </p:sp>
      <p:sp>
        <p:nvSpPr>
          <p:cNvPr id="21" name="Title 1">
            <a:extLst>
              <a:ext uri="{FF2B5EF4-FFF2-40B4-BE49-F238E27FC236}">
                <a16:creationId xmlns:a16="http://schemas.microsoft.com/office/drawing/2014/main" id="{DE7D9020-6975-4B75-A267-DBF6CAEB59CF}"/>
              </a:ext>
            </a:extLst>
          </p:cNvPr>
          <p:cNvSpPr txBox="1">
            <a:spLocks/>
          </p:cNvSpPr>
          <p:nvPr/>
        </p:nvSpPr>
        <p:spPr>
          <a:xfrm>
            <a:off x="286729" y="1535661"/>
            <a:ext cx="4023708"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dirty="0">
                <a:solidFill>
                  <a:srgbClr val="FF0000"/>
                </a:solidFill>
                <a:latin typeface="Times New Roman" pitchFamily="18" charset="0"/>
                <a:cs typeface="Times New Roman" pitchFamily="18" charset="0"/>
              </a:rPr>
              <a:t>Object:</a:t>
            </a:r>
            <a:endParaRPr lang="en-IN"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1233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11E89D7-7613-4A70-8758-42013351551F}"/>
              </a:ext>
            </a:extLst>
          </p:cNvPr>
          <p:cNvSpPr txBox="1"/>
          <p:nvPr/>
        </p:nvSpPr>
        <p:spPr>
          <a:xfrm>
            <a:off x="8254652" y="1720627"/>
            <a:ext cx="6117336" cy="461665"/>
          </a:xfrm>
          <a:prstGeom prst="rect">
            <a:avLst/>
          </a:prstGeom>
          <a:noFill/>
        </p:spPr>
        <p:txBody>
          <a:bodyPr wrap="square">
            <a:spAutoFit/>
          </a:bodyPr>
          <a:lstStyle/>
          <a:p>
            <a:r>
              <a:rPr lang="en-IN" sz="2400" b="1" i="0" u="none" strike="noStrike" baseline="0" dirty="0">
                <a:latin typeface="TimesNewRoman,Bold"/>
              </a:rPr>
              <a:t>Output</a:t>
            </a:r>
            <a:endParaRPr lang="en-IN" dirty="0"/>
          </a:p>
        </p:txBody>
      </p:sp>
      <p:pic>
        <p:nvPicPr>
          <p:cNvPr id="8" name="Picture 7">
            <a:extLst>
              <a:ext uri="{FF2B5EF4-FFF2-40B4-BE49-F238E27FC236}">
                <a16:creationId xmlns:a16="http://schemas.microsoft.com/office/drawing/2014/main" id="{DF3F5BFD-FFC4-4DF7-9A0D-00E30CFB0472}"/>
              </a:ext>
            </a:extLst>
          </p:cNvPr>
          <p:cNvPicPr>
            <a:picLocks noChangeAspect="1"/>
          </p:cNvPicPr>
          <p:nvPr/>
        </p:nvPicPr>
        <p:blipFill>
          <a:blip r:embed="rId3"/>
          <a:stretch>
            <a:fillRect/>
          </a:stretch>
        </p:blipFill>
        <p:spPr>
          <a:xfrm>
            <a:off x="7606580" y="2564904"/>
            <a:ext cx="3049398" cy="1082044"/>
          </a:xfrm>
          <a:prstGeom prst="rect">
            <a:avLst/>
          </a:prstGeom>
        </p:spPr>
      </p:pic>
      <p:sp>
        <p:nvSpPr>
          <p:cNvPr id="22" name="TextBox 21">
            <a:extLst>
              <a:ext uri="{FF2B5EF4-FFF2-40B4-BE49-F238E27FC236}">
                <a16:creationId xmlns:a16="http://schemas.microsoft.com/office/drawing/2014/main" id="{102AD4E7-AB69-46BD-AEA1-4C23774327F0}"/>
              </a:ext>
            </a:extLst>
          </p:cNvPr>
          <p:cNvSpPr txBox="1"/>
          <p:nvPr/>
        </p:nvSpPr>
        <p:spPr>
          <a:xfrm>
            <a:off x="424678" y="2960860"/>
            <a:ext cx="6317806" cy="3139321"/>
          </a:xfrm>
          <a:prstGeom prst="rect">
            <a:avLst/>
          </a:prstGeom>
          <a:noFill/>
        </p:spPr>
        <p:txBody>
          <a:bodyPr wrap="square">
            <a:spAutoFit/>
          </a:bodyPr>
          <a:lstStyle/>
          <a:p>
            <a:pPr algn="l"/>
            <a:r>
              <a:rPr lang="en-IN" sz="1800" b="0" i="0" u="none" strike="noStrike" baseline="0" dirty="0">
                <a:latin typeface="TimesNewRoman"/>
              </a:rPr>
              <a:t># instantiate the Parrot class</a:t>
            </a:r>
          </a:p>
          <a:p>
            <a:pPr algn="l"/>
            <a:r>
              <a:rPr lang="en-IN" sz="1800" b="0" i="0" u="none" strike="noStrike" baseline="0" dirty="0" err="1">
                <a:latin typeface="TimesNewRoman"/>
              </a:rPr>
              <a:t>blu</a:t>
            </a:r>
            <a:r>
              <a:rPr lang="en-IN" sz="1800" b="0" i="0" u="none" strike="noStrike" baseline="0" dirty="0">
                <a:latin typeface="TimesNewRoman"/>
              </a:rPr>
              <a:t> = Parrot("Blu", 10)</a:t>
            </a:r>
          </a:p>
          <a:p>
            <a:pPr algn="l"/>
            <a:r>
              <a:rPr lang="en-IN" sz="1800" b="0" i="0" u="none" strike="noStrike" baseline="0" dirty="0">
                <a:latin typeface="TimesNewRoman"/>
              </a:rPr>
              <a:t>woo = Parrot("Woo", 15)</a:t>
            </a:r>
          </a:p>
          <a:p>
            <a:pPr algn="l"/>
            <a:endParaRPr lang="en-IN" sz="1800" b="0" i="0" u="none" strike="noStrike" baseline="0" dirty="0">
              <a:latin typeface="TimesNewRoman"/>
            </a:endParaRPr>
          </a:p>
          <a:p>
            <a:pPr algn="l"/>
            <a:r>
              <a:rPr lang="en-IN" sz="1800" b="0" i="0" u="none" strike="noStrike" baseline="0" dirty="0">
                <a:latin typeface="TimesNewRoman"/>
              </a:rPr>
              <a:t># access the class attributes</a:t>
            </a:r>
          </a:p>
          <a:p>
            <a:pPr algn="l"/>
            <a:r>
              <a:rPr lang="en-US" sz="1800" b="0" i="0" u="none" strike="noStrike" baseline="0" dirty="0">
                <a:latin typeface="TimesNewRoman"/>
              </a:rPr>
              <a:t>print("Blu is a {}".format(</a:t>
            </a:r>
            <a:r>
              <a:rPr lang="en-US" sz="1800" b="0" i="0" u="none" strike="noStrike" baseline="0" dirty="0" err="1">
                <a:latin typeface="TimesNewRoman"/>
              </a:rPr>
              <a:t>blu</a:t>
            </a:r>
            <a:r>
              <a:rPr lang="en-US" sz="1800" b="0" i="0" u="none" strike="noStrike" baseline="0" dirty="0">
                <a:latin typeface="TimesNewRoman"/>
              </a:rPr>
              <a:t>.__</a:t>
            </a:r>
            <a:r>
              <a:rPr lang="en-US" sz="1800" b="0" i="0" u="none" strike="noStrike" baseline="0" dirty="0" err="1">
                <a:latin typeface="TimesNewRoman"/>
              </a:rPr>
              <a:t>class__.species</a:t>
            </a:r>
            <a:r>
              <a:rPr lang="en-US" sz="1800" b="0" i="0" u="none" strike="noStrike" baseline="0" dirty="0">
                <a:latin typeface="TimesNewRoman"/>
              </a:rPr>
              <a:t>))</a:t>
            </a:r>
          </a:p>
          <a:p>
            <a:pPr algn="l"/>
            <a:r>
              <a:rPr lang="en-US" sz="1800" b="0" i="0" u="none" strike="noStrike" baseline="0" dirty="0">
                <a:latin typeface="TimesNewRoman"/>
              </a:rPr>
              <a:t>print("Woo is also a {}".format(</a:t>
            </a:r>
            <a:r>
              <a:rPr lang="en-US" sz="1800" b="0" i="0" u="none" strike="noStrike" baseline="0" dirty="0" err="1">
                <a:latin typeface="TimesNewRoman"/>
              </a:rPr>
              <a:t>woo.__class__.species</a:t>
            </a:r>
            <a:r>
              <a:rPr lang="en-US" sz="1800" b="0" i="0" u="none" strike="noStrike" baseline="0" dirty="0">
                <a:latin typeface="TimesNewRoman"/>
              </a:rPr>
              <a:t>))</a:t>
            </a:r>
          </a:p>
          <a:p>
            <a:pPr algn="l"/>
            <a:endParaRPr lang="en-IN" sz="1800" b="0" i="0" u="none" strike="noStrike" baseline="0" dirty="0">
              <a:latin typeface="TimesNewRoman"/>
            </a:endParaRPr>
          </a:p>
          <a:p>
            <a:pPr algn="l"/>
            <a:r>
              <a:rPr lang="en-IN" sz="1800" b="0" i="0" u="none" strike="noStrike" baseline="0" dirty="0">
                <a:latin typeface="TimesNewRoman"/>
              </a:rPr>
              <a:t># access the instance attributes</a:t>
            </a:r>
          </a:p>
          <a:p>
            <a:pPr algn="l"/>
            <a:r>
              <a:rPr lang="en-US" sz="1800" b="0" i="0" u="none" strike="noStrike" baseline="0" dirty="0">
                <a:latin typeface="TimesNewRoman"/>
              </a:rPr>
              <a:t>print("{} is {} years </a:t>
            </a:r>
            <a:r>
              <a:rPr lang="en-US" sz="1800" b="0" i="0" u="none" strike="noStrike" baseline="0" dirty="0" err="1">
                <a:latin typeface="TimesNewRoman"/>
              </a:rPr>
              <a:t>old".format</a:t>
            </a:r>
            <a:r>
              <a:rPr lang="en-US" sz="1800" b="0" i="0" u="none" strike="noStrike" baseline="0" dirty="0">
                <a:latin typeface="TimesNewRoman"/>
              </a:rPr>
              <a:t>( blu.name, </a:t>
            </a:r>
            <a:r>
              <a:rPr lang="en-US" sz="1800" b="0" i="0" u="none" strike="noStrike" baseline="0" dirty="0" err="1">
                <a:latin typeface="TimesNewRoman"/>
              </a:rPr>
              <a:t>blu.age</a:t>
            </a:r>
            <a:r>
              <a:rPr lang="en-US" sz="1800" b="0" i="0" u="none" strike="noStrike" baseline="0" dirty="0">
                <a:latin typeface="TimesNewRoman"/>
              </a:rPr>
              <a:t>))</a:t>
            </a:r>
          </a:p>
          <a:p>
            <a:pPr algn="l"/>
            <a:r>
              <a:rPr lang="en-US" sz="1800" b="0" i="0" u="none" strike="noStrike" baseline="0" dirty="0">
                <a:latin typeface="TimesNewRoman"/>
              </a:rPr>
              <a:t>print("{} is {} years </a:t>
            </a:r>
            <a:r>
              <a:rPr lang="en-US" sz="1800" b="0" i="0" u="none" strike="noStrike" baseline="0" dirty="0" err="1">
                <a:latin typeface="TimesNewRoman"/>
              </a:rPr>
              <a:t>old".format</a:t>
            </a:r>
            <a:r>
              <a:rPr lang="en-US" sz="1800" b="0" i="0" u="none" strike="noStrike" baseline="0" dirty="0">
                <a:latin typeface="TimesNewRoman"/>
              </a:rPr>
              <a:t>( woo.name, </a:t>
            </a:r>
            <a:r>
              <a:rPr lang="en-US" sz="1800" b="0" i="0" u="none" strike="noStrike" baseline="0" dirty="0" err="1">
                <a:latin typeface="TimesNewRoman"/>
              </a:rPr>
              <a:t>woo.age</a:t>
            </a:r>
            <a:r>
              <a:rPr lang="en-US" sz="1800" b="0" i="0" u="none" strike="noStrike" baseline="0" dirty="0">
                <a:latin typeface="TimesNewRoman"/>
              </a:rPr>
              <a:t>))</a:t>
            </a:r>
            <a:endParaRPr lang="en-IN" sz="1800" dirty="0"/>
          </a:p>
        </p:txBody>
      </p:sp>
      <p:sp>
        <p:nvSpPr>
          <p:cNvPr id="25" name="TextBox 24">
            <a:extLst>
              <a:ext uri="{FF2B5EF4-FFF2-40B4-BE49-F238E27FC236}">
                <a16:creationId xmlns:a16="http://schemas.microsoft.com/office/drawing/2014/main" id="{4818DF40-4212-42C2-95F0-872808F97F9B}"/>
              </a:ext>
            </a:extLst>
          </p:cNvPr>
          <p:cNvSpPr txBox="1"/>
          <p:nvPr/>
        </p:nvSpPr>
        <p:spPr>
          <a:xfrm>
            <a:off x="322775" y="474132"/>
            <a:ext cx="6117336" cy="2492990"/>
          </a:xfrm>
          <a:prstGeom prst="rect">
            <a:avLst/>
          </a:prstGeom>
          <a:noFill/>
        </p:spPr>
        <p:txBody>
          <a:bodyPr wrap="square">
            <a:spAutoFit/>
          </a:bodyPr>
          <a:lstStyle/>
          <a:p>
            <a:pPr algn="l"/>
            <a:r>
              <a:rPr lang="en-IN" sz="2400" b="1" i="0" u="none" strike="noStrike" baseline="0" dirty="0">
                <a:latin typeface="TimesNewRoman,Bold"/>
              </a:rPr>
              <a:t>Example:</a:t>
            </a:r>
          </a:p>
          <a:p>
            <a:pPr algn="l"/>
            <a:r>
              <a:rPr lang="en-IN" b="0" i="0" u="none" strike="noStrike" baseline="0" dirty="0">
                <a:latin typeface="TimesNewRoman"/>
              </a:rPr>
              <a:t>class Parrot:</a:t>
            </a:r>
          </a:p>
          <a:p>
            <a:pPr algn="l"/>
            <a:r>
              <a:rPr lang="en-IN" sz="1800" dirty="0">
                <a:latin typeface="TimesNewRoman"/>
              </a:rPr>
              <a:t>      </a:t>
            </a:r>
            <a:r>
              <a:rPr lang="en-IN" sz="1800" b="0" i="0" u="none" strike="noStrike" baseline="0" dirty="0">
                <a:latin typeface="TimesNewRoman"/>
              </a:rPr>
              <a:t># class attribute</a:t>
            </a:r>
          </a:p>
          <a:p>
            <a:pPr algn="l"/>
            <a:r>
              <a:rPr lang="en-IN" sz="1800" b="0" i="0" u="none" strike="noStrike" baseline="0" dirty="0">
                <a:latin typeface="TimesNewRoman"/>
              </a:rPr>
              <a:t>      species = "bird“</a:t>
            </a:r>
            <a:endParaRPr lang="en-IN" dirty="0">
              <a:latin typeface="TimesNewRoman"/>
            </a:endParaRPr>
          </a:p>
          <a:p>
            <a:pPr algn="l"/>
            <a:r>
              <a:rPr lang="en-IN" sz="1800" b="0" i="0" u="none" strike="noStrike" baseline="0" dirty="0">
                <a:latin typeface="TimesNewRoman"/>
              </a:rPr>
              <a:t>      # instance attribute</a:t>
            </a:r>
          </a:p>
          <a:p>
            <a:pPr algn="l"/>
            <a:r>
              <a:rPr lang="en-US" sz="1800" b="0" i="0" u="none" strike="noStrike" baseline="0" dirty="0">
                <a:latin typeface="TimesNewRoman"/>
              </a:rPr>
              <a:t>      def __</a:t>
            </a:r>
            <a:r>
              <a:rPr lang="en-US" sz="1800" b="0" i="0" u="none" strike="noStrike" baseline="0" dirty="0" err="1">
                <a:latin typeface="TimesNewRoman"/>
              </a:rPr>
              <a:t>init</a:t>
            </a:r>
            <a:r>
              <a:rPr lang="en-US" sz="1800" b="0" i="0" u="none" strike="noStrike" baseline="0" dirty="0">
                <a:latin typeface="TimesNewRoman"/>
              </a:rPr>
              <a:t>__(self, name, age):</a:t>
            </a:r>
          </a:p>
          <a:p>
            <a:pPr algn="l"/>
            <a:r>
              <a:rPr lang="en-IN" sz="1800" dirty="0">
                <a:latin typeface="TimesNewRoman"/>
              </a:rPr>
              <a:t>          </a:t>
            </a:r>
            <a:r>
              <a:rPr lang="en-IN" sz="1800" b="0" i="0" u="none" strike="noStrike" baseline="0" dirty="0">
                <a:latin typeface="TimesNewRoman"/>
              </a:rPr>
              <a:t>self.name = name</a:t>
            </a:r>
          </a:p>
          <a:p>
            <a:pPr algn="l"/>
            <a:r>
              <a:rPr lang="en-IN" sz="1800" b="0" i="0" u="none" strike="noStrike" baseline="0" dirty="0">
                <a:latin typeface="TimesNewRoman"/>
              </a:rPr>
              <a:t>          </a:t>
            </a:r>
            <a:r>
              <a:rPr lang="en-IN" sz="1800" b="0" i="0" u="none" strike="noStrike" baseline="0" dirty="0" err="1">
                <a:latin typeface="TimesNewRoman"/>
              </a:rPr>
              <a:t>self.age</a:t>
            </a:r>
            <a:r>
              <a:rPr lang="en-IN" sz="1800" b="0" i="0" u="none" strike="noStrike" baseline="0" dirty="0">
                <a:latin typeface="TimesNewRoman"/>
              </a:rPr>
              <a:t> = age</a:t>
            </a:r>
            <a:endParaRPr lang="en-IN" sz="2800" dirty="0"/>
          </a:p>
        </p:txBody>
      </p:sp>
    </p:spTree>
    <p:extLst>
      <p:ext uri="{BB962C8B-B14F-4D97-AF65-F5344CB8AC3E}">
        <p14:creationId xmlns:p14="http://schemas.microsoft.com/office/powerpoint/2010/main" val="3736378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35D8F6A2-A7F2-4F72-94D6-FA41987C8761}"/>
              </a:ext>
            </a:extLst>
          </p:cNvPr>
          <p:cNvSpPr txBox="1"/>
          <p:nvPr/>
        </p:nvSpPr>
        <p:spPr>
          <a:xfrm>
            <a:off x="307975" y="260323"/>
            <a:ext cx="6117336" cy="461665"/>
          </a:xfrm>
          <a:prstGeom prst="rect">
            <a:avLst/>
          </a:prstGeom>
          <a:noFill/>
        </p:spPr>
        <p:txBody>
          <a:bodyPr wrap="square">
            <a:spAutoFit/>
          </a:bodyPr>
          <a:lstStyle/>
          <a:p>
            <a:r>
              <a:rPr lang="en-IN" b="1" i="0" u="none" strike="noStrike" baseline="0" dirty="0">
                <a:solidFill>
                  <a:srgbClr val="FF0000"/>
                </a:solidFill>
                <a:latin typeface="Times New Roman" panose="02020603050405020304" pitchFamily="18" charset="0"/>
                <a:cs typeface="Times New Roman" panose="02020603050405020304" pitchFamily="18" charset="0"/>
              </a:rPr>
              <a:t>Constructor: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59B1055-5A65-47D0-9754-489F08A4BD6B}"/>
              </a:ext>
            </a:extLst>
          </p:cNvPr>
          <p:cNvSpPr txBox="1"/>
          <p:nvPr/>
        </p:nvSpPr>
        <p:spPr>
          <a:xfrm>
            <a:off x="279386" y="875311"/>
            <a:ext cx="6117336" cy="2246769"/>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solidFill>
                  <a:srgbClr val="404040"/>
                </a:solidFill>
                <a:latin typeface="TimesNewRoman"/>
              </a:rPr>
              <a:t>The constructor is a method that is called when an object is created. This method is defined in the class and can be used to initialize basic variables.</a:t>
            </a:r>
          </a:p>
          <a:p>
            <a:pPr marL="342900" indent="-342900" algn="just">
              <a:buFont typeface="Wingdings" panose="05000000000000000000" pitchFamily="2" charset="2"/>
              <a:buChar char="Ø"/>
            </a:pPr>
            <a:r>
              <a:rPr lang="en-US" sz="2000" b="0" i="0" u="none" strike="noStrike" baseline="0" dirty="0">
                <a:solidFill>
                  <a:srgbClr val="404040"/>
                </a:solidFill>
                <a:latin typeface="TimesNewRoman"/>
              </a:rPr>
              <a:t>If you create four objects, the class constructor is called four times. </a:t>
            </a:r>
          </a:p>
          <a:p>
            <a:pPr marL="342900" indent="-342900" algn="just">
              <a:buFont typeface="Wingdings" panose="05000000000000000000" pitchFamily="2" charset="2"/>
              <a:buChar char="Ø"/>
            </a:pPr>
            <a:r>
              <a:rPr lang="en-US" sz="2000" b="0" i="0" u="none" strike="noStrike" baseline="0" dirty="0">
                <a:solidFill>
                  <a:srgbClr val="404040"/>
                </a:solidFill>
                <a:latin typeface="TimesNewRoman"/>
              </a:rPr>
              <a:t>Every class has a constructor, but its not required to explicitly define it.</a:t>
            </a:r>
            <a:endParaRPr lang="en-IN" sz="2000" dirty="0"/>
          </a:p>
        </p:txBody>
      </p:sp>
      <p:sp>
        <p:nvSpPr>
          <p:cNvPr id="25" name="TextBox 24">
            <a:extLst>
              <a:ext uri="{FF2B5EF4-FFF2-40B4-BE49-F238E27FC236}">
                <a16:creationId xmlns:a16="http://schemas.microsoft.com/office/drawing/2014/main" id="{50DD4503-253D-4B33-B2EE-6AC000EA2F0C}"/>
              </a:ext>
            </a:extLst>
          </p:cNvPr>
          <p:cNvSpPr txBox="1"/>
          <p:nvPr/>
        </p:nvSpPr>
        <p:spPr>
          <a:xfrm>
            <a:off x="8182644" y="1036287"/>
            <a:ext cx="2037520" cy="461665"/>
          </a:xfrm>
          <a:prstGeom prst="rect">
            <a:avLst/>
          </a:prstGeom>
          <a:noFill/>
        </p:spPr>
        <p:txBody>
          <a:bodyPr wrap="square">
            <a:spAutoFit/>
          </a:bodyPr>
          <a:lstStyle/>
          <a:p>
            <a:r>
              <a:rPr lang="en-IN" b="1" i="0" u="none" strike="noStrike" baseline="0" dirty="0">
                <a:solidFill>
                  <a:srgbClr val="FF0000"/>
                </a:solidFill>
                <a:latin typeface="Times New Roman" panose="02020603050405020304" pitchFamily="18" charset="0"/>
                <a:cs typeface="Times New Roman" panose="02020603050405020304" pitchFamily="18" charset="0"/>
              </a:rPr>
              <a:t>Example: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F8C87CE-2352-49F8-A9D0-CC0F1B7DE552}"/>
              </a:ext>
            </a:extLst>
          </p:cNvPr>
          <p:cNvSpPr txBox="1"/>
          <p:nvPr/>
        </p:nvSpPr>
        <p:spPr>
          <a:xfrm>
            <a:off x="382681" y="3305105"/>
            <a:ext cx="6014041" cy="1631216"/>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Each time an object is created a method is called. That methods is named the </a:t>
            </a:r>
            <a:r>
              <a:rPr lang="en-US" sz="2000" b="1" i="0" u="none" strike="noStrike" baseline="0" dirty="0">
                <a:solidFill>
                  <a:srgbClr val="404040"/>
                </a:solidFill>
                <a:latin typeface="Times New Roman" panose="02020603050405020304" pitchFamily="18" charset="0"/>
                <a:cs typeface="Times New Roman" panose="02020603050405020304" pitchFamily="18" charset="0"/>
              </a:rPr>
              <a:t>constructor</a:t>
            </a:r>
            <a:r>
              <a:rPr lang="en-US" sz="2000" b="0" i="0" u="none" strike="noStrike" baseline="0" dirty="0">
                <a:solidFill>
                  <a:srgbClr val="40404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The constructor is created with the function </a:t>
            </a:r>
            <a:r>
              <a:rPr lang="en-US" sz="2000" b="1" i="0" u="none" strike="noStrike" baseline="0" dirty="0" err="1">
                <a:solidFill>
                  <a:srgbClr val="404040"/>
                </a:solidFill>
                <a:latin typeface="Times New Roman" panose="02020603050405020304" pitchFamily="18" charset="0"/>
                <a:cs typeface="Times New Roman" panose="02020603050405020304" pitchFamily="18" charset="0"/>
              </a:rPr>
              <a:t>init</a:t>
            </a:r>
            <a:r>
              <a:rPr lang="en-US" sz="2000" b="0" i="0" u="none" strike="noStrike" baseline="0" dirty="0" err="1">
                <a:solidFill>
                  <a:srgbClr val="404040"/>
                </a:solidFill>
                <a:latin typeface="Times New Roman" panose="02020603050405020304" pitchFamily="18" charset="0"/>
                <a:cs typeface="Times New Roman" panose="02020603050405020304" pitchFamily="18" charset="0"/>
              </a:rPr>
              <a:t>.</a:t>
            </a:r>
            <a:r>
              <a:rPr lang="en-US" sz="2000" b="0" i="0" u="none" strike="noStrike" baseline="0" dirty="0">
                <a:solidFill>
                  <a:srgbClr val="404040"/>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As parameter we write the self keyword, which refers to itself (the object). </a:t>
            </a:r>
          </a:p>
        </p:txBody>
      </p:sp>
      <p:pic>
        <p:nvPicPr>
          <p:cNvPr id="10" name="Picture 9">
            <a:extLst>
              <a:ext uri="{FF2B5EF4-FFF2-40B4-BE49-F238E27FC236}">
                <a16:creationId xmlns:a16="http://schemas.microsoft.com/office/drawing/2014/main" id="{76336732-D3C2-4E1F-A4CA-906936A948B7}"/>
              </a:ext>
            </a:extLst>
          </p:cNvPr>
          <p:cNvPicPr>
            <a:picLocks noChangeAspect="1"/>
          </p:cNvPicPr>
          <p:nvPr/>
        </p:nvPicPr>
        <p:blipFill>
          <a:blip r:embed="rId3"/>
          <a:stretch>
            <a:fillRect/>
          </a:stretch>
        </p:blipFill>
        <p:spPr>
          <a:xfrm>
            <a:off x="299502" y="5110238"/>
            <a:ext cx="10391775" cy="1276350"/>
          </a:xfrm>
          <a:prstGeom prst="rect">
            <a:avLst/>
          </a:prstGeom>
        </p:spPr>
      </p:pic>
      <p:sp>
        <p:nvSpPr>
          <p:cNvPr id="26" name="TextBox 25">
            <a:extLst>
              <a:ext uri="{FF2B5EF4-FFF2-40B4-BE49-F238E27FC236}">
                <a16:creationId xmlns:a16="http://schemas.microsoft.com/office/drawing/2014/main" id="{1588E72C-9763-4F92-A675-F773CC078469}"/>
              </a:ext>
            </a:extLst>
          </p:cNvPr>
          <p:cNvSpPr txBox="1"/>
          <p:nvPr/>
        </p:nvSpPr>
        <p:spPr>
          <a:xfrm>
            <a:off x="8182644" y="1619445"/>
            <a:ext cx="2702586" cy="2308324"/>
          </a:xfrm>
          <a:prstGeom prst="rect">
            <a:avLst/>
          </a:prstGeom>
          <a:noFill/>
        </p:spPr>
        <p:txBody>
          <a:bodyPr wrap="square">
            <a:spAutoFit/>
          </a:bodyPr>
          <a:lstStyle/>
          <a:p>
            <a:pPr algn="l"/>
            <a:r>
              <a:rPr lang="en-IN" dirty="0">
                <a:solidFill>
                  <a:srgbClr val="869A00"/>
                </a:solidFill>
                <a:latin typeface="TimesNewRoman"/>
              </a:rPr>
              <a:t>c</a:t>
            </a:r>
            <a:r>
              <a:rPr lang="en-IN" b="0" i="0" u="none" strike="noStrike" baseline="0" dirty="0">
                <a:solidFill>
                  <a:srgbClr val="869A00"/>
                </a:solidFill>
                <a:latin typeface="TimesNewRoman"/>
              </a:rPr>
              <a:t>lass </a:t>
            </a:r>
            <a:r>
              <a:rPr lang="en-IN" b="0" i="0" u="none" strike="noStrike" baseline="0" dirty="0">
                <a:solidFill>
                  <a:srgbClr val="B68A00"/>
                </a:solidFill>
                <a:latin typeface="TimesNewRoman"/>
              </a:rPr>
              <a:t>Human</a:t>
            </a:r>
            <a:r>
              <a:rPr lang="en-IN" b="0" i="0" u="none" strike="noStrike" baseline="0" dirty="0">
                <a:solidFill>
                  <a:srgbClr val="666666"/>
                </a:solidFill>
                <a:latin typeface="TimesNewRoman"/>
              </a:rPr>
              <a:t>:</a:t>
            </a:r>
          </a:p>
          <a:p>
            <a:pPr algn="l"/>
            <a:r>
              <a:rPr lang="en-IN" b="0" i="0" u="none" strike="noStrike" baseline="0" dirty="0">
                <a:solidFill>
                  <a:srgbClr val="869A00"/>
                </a:solidFill>
                <a:latin typeface="TimesNewRoman"/>
              </a:rPr>
              <a:t>def</a:t>
            </a:r>
            <a:r>
              <a:rPr lang="en-IN" b="0" i="0" u="none" strike="noStrike" baseline="0" dirty="0">
                <a:solidFill>
                  <a:srgbClr val="268CD3"/>
                </a:solidFill>
                <a:latin typeface="TimesNewRoman"/>
              </a:rPr>
              <a:t>__</a:t>
            </a:r>
            <a:r>
              <a:rPr lang="en-IN" b="0" i="0" u="none" strike="noStrike" baseline="0" dirty="0" err="1">
                <a:solidFill>
                  <a:srgbClr val="268CD3"/>
                </a:solidFill>
                <a:latin typeface="TimesNewRoman"/>
              </a:rPr>
              <a:t>init</a:t>
            </a:r>
            <a:r>
              <a:rPr lang="en-IN" b="0" i="0" u="none" strike="noStrike" baseline="0" dirty="0">
                <a:solidFill>
                  <a:srgbClr val="268CD3"/>
                </a:solidFill>
                <a:latin typeface="TimesNewRoman"/>
              </a:rPr>
              <a:t>__</a:t>
            </a:r>
            <a:r>
              <a:rPr lang="en-IN" b="0" i="0" u="none" strike="noStrike" baseline="0" dirty="0">
                <a:solidFill>
                  <a:srgbClr val="666666"/>
                </a:solidFill>
                <a:latin typeface="TimesNewRoman"/>
              </a:rPr>
              <a:t>(self):</a:t>
            </a:r>
          </a:p>
          <a:p>
            <a:pPr algn="l"/>
            <a:r>
              <a:rPr lang="en-IN" dirty="0">
                <a:solidFill>
                  <a:srgbClr val="666666"/>
                </a:solidFill>
                <a:latin typeface="TimesNewRoman"/>
              </a:rPr>
              <a:t>        </a:t>
            </a:r>
            <a:r>
              <a:rPr lang="en-IN" b="0" i="0" u="none" strike="noStrike" baseline="0" dirty="0" err="1">
                <a:solidFill>
                  <a:srgbClr val="666666"/>
                </a:solidFill>
                <a:latin typeface="TimesNewRoman"/>
              </a:rPr>
              <a:t>self.legs</a:t>
            </a:r>
            <a:r>
              <a:rPr lang="en-IN" b="0" i="0" u="none" strike="noStrike" baseline="0" dirty="0">
                <a:solidFill>
                  <a:srgbClr val="666666"/>
                </a:solidFill>
                <a:latin typeface="TimesNewRoman"/>
              </a:rPr>
              <a:t> = </a:t>
            </a:r>
            <a:r>
              <a:rPr lang="en-IN" b="0" i="0" u="none" strike="noStrike" baseline="0" dirty="0">
                <a:solidFill>
                  <a:srgbClr val="2AA299"/>
                </a:solidFill>
                <a:latin typeface="TimesNewRoman"/>
              </a:rPr>
              <a:t>2</a:t>
            </a:r>
          </a:p>
          <a:p>
            <a:pPr algn="l"/>
            <a:r>
              <a:rPr lang="en-IN" b="0" i="0" u="none" strike="noStrike" baseline="0" dirty="0">
                <a:solidFill>
                  <a:srgbClr val="666666"/>
                </a:solidFill>
                <a:latin typeface="TimesNewRoman"/>
              </a:rPr>
              <a:t>        </a:t>
            </a:r>
            <a:r>
              <a:rPr lang="en-IN" b="0" i="0" u="none" strike="noStrike" baseline="0" dirty="0" err="1">
                <a:solidFill>
                  <a:srgbClr val="666666"/>
                </a:solidFill>
                <a:latin typeface="TimesNewRoman"/>
              </a:rPr>
              <a:t>self.arms</a:t>
            </a:r>
            <a:r>
              <a:rPr lang="en-IN" b="0" i="0" u="none" strike="noStrike" baseline="0" dirty="0">
                <a:solidFill>
                  <a:srgbClr val="666666"/>
                </a:solidFill>
                <a:latin typeface="TimesNewRoman"/>
              </a:rPr>
              <a:t> = </a:t>
            </a:r>
            <a:r>
              <a:rPr lang="en-IN" b="0" i="0" u="none" strike="noStrike" baseline="0" dirty="0">
                <a:solidFill>
                  <a:srgbClr val="2AA299"/>
                </a:solidFill>
                <a:latin typeface="TimesNewRoman"/>
              </a:rPr>
              <a:t>2</a:t>
            </a:r>
          </a:p>
          <a:p>
            <a:pPr algn="l"/>
            <a:r>
              <a:rPr lang="en-IN" b="0" i="0" u="none" strike="noStrike" baseline="0" dirty="0">
                <a:solidFill>
                  <a:srgbClr val="666666"/>
                </a:solidFill>
                <a:latin typeface="TimesNewRoman"/>
              </a:rPr>
              <a:t>bob = Human()</a:t>
            </a:r>
          </a:p>
          <a:p>
            <a:pPr algn="l"/>
            <a:r>
              <a:rPr lang="en-IN" b="0" i="0" u="none" strike="noStrike" baseline="0" dirty="0">
                <a:solidFill>
                  <a:srgbClr val="666666"/>
                </a:solidFill>
                <a:latin typeface="TimesNewRoman"/>
              </a:rPr>
              <a:t>print(</a:t>
            </a:r>
            <a:r>
              <a:rPr lang="en-IN" b="0" i="0" u="none" strike="noStrike" baseline="0" dirty="0" err="1">
                <a:solidFill>
                  <a:srgbClr val="666666"/>
                </a:solidFill>
                <a:latin typeface="TimesNewRoman"/>
              </a:rPr>
              <a:t>bob.legs</a:t>
            </a:r>
            <a:r>
              <a:rPr lang="en-IN" b="0" i="0" u="none" strike="noStrike" baseline="0" dirty="0">
                <a:solidFill>
                  <a:srgbClr val="666666"/>
                </a:solidFill>
                <a:latin typeface="TimesNewRoman"/>
              </a:rPr>
              <a:t>)</a:t>
            </a:r>
            <a:endParaRPr lang="en-IN" sz="2800" dirty="0"/>
          </a:p>
        </p:txBody>
      </p:sp>
    </p:spTree>
    <p:extLst>
      <p:ext uri="{BB962C8B-B14F-4D97-AF65-F5344CB8AC3E}">
        <p14:creationId xmlns:p14="http://schemas.microsoft.com/office/powerpoint/2010/main" val="231000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75922"/>
            <a:ext cx="5328592" cy="711081"/>
          </a:xfrm>
        </p:spPr>
        <p:txBody>
          <a:bodyPr/>
          <a:lstStyle/>
          <a:p>
            <a:r>
              <a:rPr lang="en-US" sz="2400" b="1" dirty="0">
                <a:solidFill>
                  <a:srgbClr val="FF0000"/>
                </a:solidFill>
                <a:latin typeface="Times New Roman" pitchFamily="18" charset="0"/>
                <a:cs typeface="Times New Roman" pitchFamily="18" charset="0"/>
              </a:rPr>
              <a:t>Example for Constructor</a:t>
            </a:r>
            <a:r>
              <a:rPr lang="en-US" sz="3200" b="1" dirty="0">
                <a:solidFill>
                  <a:srgbClr val="FF0000"/>
                </a:solidFill>
                <a:latin typeface="Times New Roman" pitchFamily="18" charset="0"/>
                <a:cs typeface="Times New Roman" pitchFamily="18" charset="0"/>
              </a:rPr>
              <a:t>	</a:t>
            </a:r>
            <a:endParaRPr lang="en-IN" sz="32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692696"/>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0D8C557F-7EFE-4D8B-935E-62920374B4A7}"/>
              </a:ext>
            </a:extLst>
          </p:cNvPr>
          <p:cNvSpPr txBox="1"/>
          <p:nvPr/>
        </p:nvSpPr>
        <p:spPr>
          <a:xfrm>
            <a:off x="307975" y="918931"/>
            <a:ext cx="11096793" cy="1015663"/>
          </a:xfrm>
          <a:prstGeom prst="rect">
            <a:avLst/>
          </a:prstGeom>
          <a:noFill/>
        </p:spPr>
        <p:txBody>
          <a:bodyPr wrap="square">
            <a:spAutoFit/>
          </a:bodyPr>
          <a:lstStyle/>
          <a:p>
            <a:pPr marL="342900" indent="-342900" algn="just">
              <a:buFont typeface="Wingdings" panose="05000000000000000000" pitchFamily="2" charset="2"/>
              <a:buChar char="Ø"/>
            </a:pPr>
            <a:r>
              <a:rPr lang="en-US" sz="2000" b="0" u="none" strike="noStrike" baseline="0" dirty="0">
                <a:solidFill>
                  <a:srgbClr val="404040"/>
                </a:solidFill>
                <a:latin typeface="Times New Roman" panose="02020603050405020304" pitchFamily="18" charset="0"/>
                <a:cs typeface="Times New Roman" panose="02020603050405020304" pitchFamily="18" charset="0"/>
              </a:rPr>
              <a:t>Lets say you have a class Plane, which upon creation should start flying. </a:t>
            </a:r>
          </a:p>
          <a:p>
            <a:pPr marL="342900" indent="-342900" algn="just">
              <a:buFont typeface="Wingdings" panose="05000000000000000000" pitchFamily="2" charset="2"/>
              <a:buChar char="Ø"/>
            </a:pPr>
            <a:r>
              <a:rPr lang="en-US" sz="2000" b="0" u="none" strike="noStrike" baseline="0" dirty="0">
                <a:solidFill>
                  <a:srgbClr val="404040"/>
                </a:solidFill>
                <a:latin typeface="Times New Roman" panose="02020603050405020304" pitchFamily="18" charset="0"/>
                <a:cs typeface="Times New Roman" panose="02020603050405020304" pitchFamily="18" charset="0"/>
              </a:rPr>
              <a:t>The steps involved in taking off: accelerating, changing flaps, closing the wheels and so on.</a:t>
            </a:r>
          </a:p>
          <a:p>
            <a:pPr marL="342900" indent="-342900" algn="just">
              <a:buFont typeface="Wingdings" panose="05000000000000000000" pitchFamily="2" charset="2"/>
              <a:buChar char="Ø"/>
            </a:pPr>
            <a:r>
              <a:rPr lang="en-US" sz="2000" b="0" u="none" strike="noStrike" baseline="0" dirty="0">
                <a:solidFill>
                  <a:srgbClr val="404040"/>
                </a:solidFill>
                <a:latin typeface="Times New Roman" panose="02020603050405020304" pitchFamily="18" charset="0"/>
                <a:cs typeface="Times New Roman" panose="02020603050405020304" pitchFamily="18" charset="0"/>
              </a:rPr>
              <a:t>The default actions can be defined in methods. These methods can be called in the constructor.</a:t>
            </a:r>
            <a:endParaRPr lang="en-IN"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B78F690-1A63-499E-B638-8EA0589CBFD4}"/>
              </a:ext>
            </a:extLst>
          </p:cNvPr>
          <p:cNvSpPr txBox="1"/>
          <p:nvPr/>
        </p:nvSpPr>
        <p:spPr>
          <a:xfrm>
            <a:off x="1583788" y="1934594"/>
            <a:ext cx="6117336" cy="4401205"/>
          </a:xfrm>
          <a:prstGeom prst="rect">
            <a:avLst/>
          </a:prstGeom>
          <a:noFill/>
        </p:spPr>
        <p:txBody>
          <a:bodyPr wrap="square">
            <a:spAutoFit/>
          </a:bodyPr>
          <a:lstStyle/>
          <a:p>
            <a:pPr algn="l"/>
            <a:r>
              <a:rPr lang="en-IN" sz="2000" dirty="0">
                <a:solidFill>
                  <a:srgbClr val="869A00"/>
                </a:solidFill>
                <a:latin typeface="Times New Roman" panose="02020603050405020304" pitchFamily="18" charset="0"/>
                <a:cs typeface="Times New Roman" panose="02020603050405020304" pitchFamily="18" charset="0"/>
              </a:rPr>
              <a:t>c</a:t>
            </a:r>
            <a:r>
              <a:rPr lang="en-IN" sz="2000" b="0" i="0" u="none" strike="noStrike" baseline="0" dirty="0">
                <a:solidFill>
                  <a:srgbClr val="869A00"/>
                </a:solidFill>
                <a:latin typeface="Times New Roman" panose="02020603050405020304" pitchFamily="18" charset="0"/>
                <a:cs typeface="Times New Roman" panose="02020603050405020304" pitchFamily="18" charset="0"/>
              </a:rPr>
              <a:t>lass </a:t>
            </a:r>
            <a:r>
              <a:rPr lang="en-IN" sz="2000" b="0" i="0" u="none" strike="noStrike" baseline="0" dirty="0">
                <a:solidFill>
                  <a:srgbClr val="B68A00"/>
                </a:solidFill>
                <a:latin typeface="Times New Roman" panose="02020603050405020304" pitchFamily="18" charset="0"/>
                <a:cs typeface="Times New Roman" panose="02020603050405020304" pitchFamily="18" charset="0"/>
              </a:rPr>
              <a:t>Plane</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a:solidFill>
                  <a:srgbClr val="869A00"/>
                </a:solidFill>
                <a:latin typeface="Times New Roman" panose="02020603050405020304" pitchFamily="18" charset="0"/>
                <a:cs typeface="Times New Roman" panose="02020603050405020304" pitchFamily="18" charset="0"/>
              </a:rPr>
              <a:t>def</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__</a:t>
            </a:r>
            <a:r>
              <a:rPr lang="en-IN" sz="2000" b="0" i="0" u="none" strike="noStrike" baseline="0" dirty="0" err="1">
                <a:solidFill>
                  <a:srgbClr val="268CD3"/>
                </a:solidFill>
                <a:latin typeface="Times New Roman" panose="02020603050405020304" pitchFamily="18" charset="0"/>
                <a:cs typeface="Times New Roman" panose="02020603050405020304" pitchFamily="18" charset="0"/>
              </a:rPr>
              <a:t>init</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__</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(self):</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self.wings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 = </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2</a:t>
            </a:r>
          </a:p>
          <a:p>
            <a:pPr algn="l"/>
            <a:r>
              <a:rPr lang="en-IN" sz="2000" b="0" i="1" u="none" strike="noStrike" baseline="0" dirty="0">
                <a:solidFill>
                  <a:srgbClr val="94A2A2"/>
                </a:solidFill>
                <a:latin typeface="Times New Roman" panose="02020603050405020304" pitchFamily="18" charset="0"/>
                <a:cs typeface="Times New Roman" panose="02020603050405020304" pitchFamily="18" charset="0"/>
              </a:rPr>
              <a:t># fly</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self.drive</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self.flaps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self.wheels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dirty="0">
                <a:solidFill>
                  <a:srgbClr val="869A00"/>
                </a:solidFill>
                <a:latin typeface="Times New Roman" panose="02020603050405020304" pitchFamily="18" charset="0"/>
                <a:cs typeface="Times New Roman" panose="02020603050405020304" pitchFamily="18" charset="0"/>
              </a:rPr>
              <a:t>d</a:t>
            </a:r>
            <a:r>
              <a:rPr lang="en-IN" sz="2000" b="0" i="0" u="none" strike="noStrike" baseline="0" dirty="0">
                <a:solidFill>
                  <a:srgbClr val="869A00"/>
                </a:solidFill>
                <a:latin typeface="Times New Roman" panose="02020603050405020304" pitchFamily="18" charset="0"/>
                <a:cs typeface="Times New Roman" panose="02020603050405020304" pitchFamily="18" charset="0"/>
              </a:rPr>
              <a:t>ef </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drive</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(self):</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print(</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'Accelerating’</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dirty="0">
                <a:solidFill>
                  <a:srgbClr val="869A00"/>
                </a:solidFill>
                <a:latin typeface="Times New Roman" panose="02020603050405020304" pitchFamily="18" charset="0"/>
                <a:cs typeface="Times New Roman" panose="02020603050405020304" pitchFamily="18" charset="0"/>
              </a:rPr>
              <a:t>d</a:t>
            </a:r>
            <a:r>
              <a:rPr lang="en-IN" sz="2000" b="0" i="0" u="none" strike="noStrike" baseline="0" dirty="0">
                <a:solidFill>
                  <a:srgbClr val="869A00"/>
                </a:solidFill>
                <a:latin typeface="Times New Roman" panose="02020603050405020304" pitchFamily="18" charset="0"/>
                <a:cs typeface="Times New Roman" panose="02020603050405020304" pitchFamily="18" charset="0"/>
              </a:rPr>
              <a:t>ef </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flaps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(self):</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print(</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'Changing flaps’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dirty="0">
                <a:solidFill>
                  <a:srgbClr val="869A00"/>
                </a:solidFill>
                <a:latin typeface="Times New Roman" panose="02020603050405020304" pitchFamily="18" charset="0"/>
                <a:cs typeface="Times New Roman" panose="02020603050405020304" pitchFamily="18" charset="0"/>
              </a:rPr>
              <a:t>d</a:t>
            </a:r>
            <a:r>
              <a:rPr lang="en-IN" sz="2000" b="0" i="0" u="none" strike="noStrike" baseline="0" dirty="0">
                <a:solidFill>
                  <a:srgbClr val="869A00"/>
                </a:solidFill>
                <a:latin typeface="Times New Roman" panose="02020603050405020304" pitchFamily="18" charset="0"/>
                <a:cs typeface="Times New Roman" panose="02020603050405020304" pitchFamily="18" charset="0"/>
              </a:rPr>
              <a:t>ef </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wheels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(self):</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print(</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'Closing wheels'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ba</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 = Plane()</a:t>
            </a:r>
          </a:p>
        </p:txBody>
      </p:sp>
      <p:sp>
        <p:nvSpPr>
          <p:cNvPr id="31" name="TextBox 30">
            <a:extLst>
              <a:ext uri="{FF2B5EF4-FFF2-40B4-BE49-F238E27FC236}">
                <a16:creationId xmlns:a16="http://schemas.microsoft.com/office/drawing/2014/main" id="{F5D82CDC-D1E4-436A-96CF-23153DB2EAF5}"/>
              </a:ext>
            </a:extLst>
          </p:cNvPr>
          <p:cNvSpPr txBox="1"/>
          <p:nvPr/>
        </p:nvSpPr>
        <p:spPr>
          <a:xfrm>
            <a:off x="7546369" y="3015905"/>
            <a:ext cx="3853670" cy="2308324"/>
          </a:xfrm>
          <a:prstGeom prst="rect">
            <a:avLst/>
          </a:prstGeom>
          <a:noFill/>
        </p:spPr>
        <p:txBody>
          <a:bodyPr wrap="square">
            <a:spAutoFit/>
          </a:bodyPr>
          <a:lstStyle/>
          <a:p>
            <a:pPr algn="ctr"/>
            <a:r>
              <a:rPr lang="en-US" sz="2400" b="1" i="0" u="none" strike="noStrike" baseline="0" dirty="0">
                <a:solidFill>
                  <a:srgbClr val="404040"/>
                </a:solidFill>
                <a:latin typeface="TimesNewRoman"/>
              </a:rPr>
              <a:t>To summarize</a:t>
            </a:r>
          </a:p>
          <a:p>
            <a:pPr algn="ctr"/>
            <a:r>
              <a:rPr lang="en-US" sz="2400" b="0" i="0" u="none" strike="noStrike" baseline="0" dirty="0">
                <a:solidFill>
                  <a:schemeClr val="accent1">
                    <a:lumMod val="50000"/>
                  </a:schemeClr>
                </a:solidFill>
                <a:latin typeface="TimesNewRoman"/>
              </a:rPr>
              <a:t>A constructor is called if you create an object. </a:t>
            </a:r>
          </a:p>
          <a:p>
            <a:pPr algn="ctr"/>
            <a:r>
              <a:rPr lang="en-US" sz="2400" b="0" i="0" u="none" strike="noStrike" baseline="0" dirty="0">
                <a:solidFill>
                  <a:schemeClr val="accent1">
                    <a:lumMod val="50000"/>
                  </a:schemeClr>
                </a:solidFill>
                <a:latin typeface="TimesNewRoman"/>
              </a:rPr>
              <a:t>In the constructor you can set variables and</a:t>
            </a:r>
          </a:p>
          <a:p>
            <a:pPr algn="ctr"/>
            <a:r>
              <a:rPr lang="en-IN" sz="2400" b="0" i="0" u="none" strike="noStrike" baseline="0" dirty="0">
                <a:solidFill>
                  <a:schemeClr val="accent1">
                    <a:lumMod val="50000"/>
                  </a:schemeClr>
                </a:solidFill>
                <a:latin typeface="TimesNewRoman"/>
              </a:rPr>
              <a:t>call methods.</a:t>
            </a:r>
            <a:endParaRPr lang="en-IN" dirty="0">
              <a:solidFill>
                <a:schemeClr val="accent1">
                  <a:lumMod val="50000"/>
                </a:schemeClr>
              </a:solidFill>
            </a:endParaRPr>
          </a:p>
        </p:txBody>
      </p:sp>
    </p:spTree>
    <p:extLst>
      <p:ext uri="{BB962C8B-B14F-4D97-AF65-F5344CB8AC3E}">
        <p14:creationId xmlns:p14="http://schemas.microsoft.com/office/powerpoint/2010/main" val="3457887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133401"/>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A06B4B64-8873-4C39-88C0-5D83E6DBEBE5}"/>
              </a:ext>
            </a:extLst>
          </p:cNvPr>
          <p:cNvSpPr txBox="1"/>
          <p:nvPr/>
        </p:nvSpPr>
        <p:spPr>
          <a:xfrm>
            <a:off x="299058" y="2154321"/>
            <a:ext cx="7103442" cy="2246769"/>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The constructor of a class is unique: initiating objects from different classes will call different constructors.</a:t>
            </a:r>
          </a:p>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Default values of newly created objects can be set in the constructor.</a:t>
            </a:r>
          </a:p>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The example below shows two classes with constructors. </a:t>
            </a:r>
          </a:p>
          <a:p>
            <a:pPr marL="342900" indent="-342900" algn="just">
              <a:buFont typeface="Wingdings" panose="05000000000000000000" pitchFamily="2" charset="2"/>
              <a:buChar char="Ø"/>
            </a:pPr>
            <a:r>
              <a:rPr lang="en-US" sz="2000" b="0" i="0" u="none" strike="noStrike" baseline="0" dirty="0">
                <a:solidFill>
                  <a:srgbClr val="404040"/>
                </a:solidFill>
                <a:latin typeface="Times New Roman" panose="02020603050405020304" pitchFamily="18" charset="0"/>
                <a:cs typeface="Times New Roman" panose="02020603050405020304" pitchFamily="18" charset="0"/>
              </a:rPr>
              <a:t>Then two objects are created but different </a:t>
            </a:r>
            <a:r>
              <a:rPr lang="en-IN" sz="2000" b="0" i="0" u="none" strike="noStrike" baseline="0" dirty="0">
                <a:solidFill>
                  <a:srgbClr val="404040"/>
                </a:solidFill>
                <a:latin typeface="Times New Roman" panose="02020603050405020304" pitchFamily="18" charset="0"/>
                <a:cs typeface="Times New Roman" panose="02020603050405020304" pitchFamily="18" charset="0"/>
              </a:rPr>
              <a:t>constructors are called.</a:t>
            </a:r>
            <a:endParaRPr lang="en-IN"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5BB51A2-B099-40E2-BD53-0CEF2FDE214D}"/>
              </a:ext>
            </a:extLst>
          </p:cNvPr>
          <p:cNvSpPr txBox="1"/>
          <p:nvPr/>
        </p:nvSpPr>
        <p:spPr>
          <a:xfrm>
            <a:off x="8765418" y="1741842"/>
            <a:ext cx="3136294" cy="3477875"/>
          </a:xfrm>
          <a:prstGeom prst="rect">
            <a:avLst/>
          </a:prstGeom>
          <a:noFill/>
        </p:spPr>
        <p:txBody>
          <a:bodyPr wrap="square">
            <a:spAutoFit/>
          </a:bodyPr>
          <a:lstStyle/>
          <a:p>
            <a:pPr algn="l"/>
            <a:r>
              <a:rPr lang="en-IN" sz="2000" b="0" i="0" u="none" strike="noStrike" baseline="0" dirty="0" err="1">
                <a:solidFill>
                  <a:srgbClr val="869A00"/>
                </a:solidFill>
                <a:latin typeface="Times New Roman" panose="02020603050405020304" pitchFamily="18" charset="0"/>
                <a:cs typeface="Times New Roman" panose="02020603050405020304" pitchFamily="18" charset="0"/>
              </a:rPr>
              <a:t>class</a:t>
            </a:r>
            <a:r>
              <a:rPr lang="en-IN" sz="2000" b="0" i="0" u="none" strike="noStrike" baseline="0" dirty="0" err="1">
                <a:solidFill>
                  <a:srgbClr val="B68A00"/>
                </a:solidFill>
                <a:latin typeface="Times New Roman" panose="02020603050405020304" pitchFamily="18" charset="0"/>
                <a:cs typeface="Times New Roman" panose="02020603050405020304" pitchFamily="18" charset="0"/>
              </a:rPr>
              <a:t>Bug</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a:solidFill>
                  <a:srgbClr val="869A00"/>
                </a:solidFill>
                <a:latin typeface="Times New Roman" panose="02020603050405020304" pitchFamily="18" charset="0"/>
                <a:cs typeface="Times New Roman" panose="02020603050405020304" pitchFamily="18" charset="0"/>
              </a:rPr>
              <a:t>def</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__</a:t>
            </a:r>
            <a:r>
              <a:rPr lang="en-IN" sz="2000" b="0" i="0" u="none" strike="noStrike" baseline="0" dirty="0" err="1">
                <a:solidFill>
                  <a:srgbClr val="268CD3"/>
                </a:solidFill>
                <a:latin typeface="Times New Roman" panose="02020603050405020304" pitchFamily="18" charset="0"/>
                <a:cs typeface="Times New Roman" panose="02020603050405020304" pitchFamily="18" charset="0"/>
              </a:rPr>
              <a:t>init</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__</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(self):</a:t>
            </a:r>
          </a:p>
          <a:p>
            <a:pPr algn="l"/>
            <a:r>
              <a:rPr lang="en-IN" sz="200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self.wings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 = </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4</a:t>
            </a:r>
          </a:p>
          <a:p>
            <a:pPr algn="l"/>
            <a:r>
              <a:rPr lang="en-IN" sz="2000" b="0" i="0" u="none" strike="noStrike" baseline="0" dirty="0" err="1">
                <a:solidFill>
                  <a:srgbClr val="869A00"/>
                </a:solidFill>
                <a:latin typeface="Times New Roman" panose="02020603050405020304" pitchFamily="18" charset="0"/>
                <a:cs typeface="Times New Roman" panose="02020603050405020304" pitchFamily="18" charset="0"/>
              </a:rPr>
              <a:t>class</a:t>
            </a:r>
            <a:r>
              <a:rPr lang="en-IN" sz="2000" b="0" i="0" u="none" strike="noStrike" baseline="0" dirty="0" err="1">
                <a:solidFill>
                  <a:srgbClr val="B68A00"/>
                </a:solidFill>
                <a:latin typeface="Times New Roman" panose="02020603050405020304" pitchFamily="18" charset="0"/>
                <a:cs typeface="Times New Roman" panose="02020603050405020304" pitchFamily="18" charset="0"/>
              </a:rPr>
              <a:t>Human</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a:solidFill>
                  <a:srgbClr val="869A00"/>
                </a:solidFill>
                <a:latin typeface="Times New Roman" panose="02020603050405020304" pitchFamily="18" charset="0"/>
                <a:cs typeface="Times New Roman" panose="02020603050405020304" pitchFamily="18" charset="0"/>
              </a:rPr>
              <a:t>def</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__</a:t>
            </a:r>
            <a:r>
              <a:rPr lang="en-IN" sz="2000" b="0" i="0" u="none" strike="noStrike" baseline="0" dirty="0" err="1">
                <a:solidFill>
                  <a:srgbClr val="268CD3"/>
                </a:solidFill>
                <a:latin typeface="Times New Roman" panose="02020603050405020304" pitchFamily="18" charset="0"/>
                <a:cs typeface="Times New Roman" panose="02020603050405020304" pitchFamily="18" charset="0"/>
              </a:rPr>
              <a:t>init</a:t>
            </a:r>
            <a:r>
              <a:rPr lang="en-IN" sz="2000" b="0" i="0" u="none" strike="noStrike" baseline="0" dirty="0">
                <a:solidFill>
                  <a:srgbClr val="268CD3"/>
                </a:solidFill>
                <a:latin typeface="Times New Roman" panose="02020603050405020304" pitchFamily="18" charset="0"/>
                <a:cs typeface="Times New Roman" panose="02020603050405020304" pitchFamily="18" charset="0"/>
              </a:rPr>
              <a:t>__</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(self):</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self.legs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 = </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2</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self.arms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 = </a:t>
            </a:r>
            <a:r>
              <a:rPr lang="en-IN" sz="2000" b="0" i="0" u="none" strike="noStrike" baseline="0" dirty="0">
                <a:solidFill>
                  <a:srgbClr val="2AA299"/>
                </a:solidFill>
                <a:latin typeface="Times New Roman" panose="02020603050405020304" pitchFamily="18" charset="0"/>
                <a:cs typeface="Times New Roman" panose="02020603050405020304" pitchFamily="18" charset="0"/>
              </a:rPr>
              <a:t>2</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bob = Human()</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tom = Bug()</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print(</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tom.wings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p>
          <a:p>
            <a:pPr algn="l"/>
            <a:r>
              <a:rPr lang="en-IN" sz="2000" b="0" i="0" u="none" strike="noStrike" baseline="0" dirty="0">
                <a:solidFill>
                  <a:srgbClr val="666666"/>
                </a:solidFill>
                <a:latin typeface="Times New Roman" panose="02020603050405020304" pitchFamily="18" charset="0"/>
                <a:cs typeface="Times New Roman" panose="02020603050405020304" pitchFamily="18" charset="0"/>
              </a:rPr>
              <a:t>print(</a:t>
            </a:r>
            <a:r>
              <a:rPr lang="en-IN" sz="2000" b="0" i="0" u="none" strike="noStrike" baseline="0" dirty="0" err="1">
                <a:solidFill>
                  <a:srgbClr val="666666"/>
                </a:solidFill>
                <a:latin typeface="Times New Roman" panose="02020603050405020304" pitchFamily="18" charset="0"/>
                <a:cs typeface="Times New Roman" panose="02020603050405020304" pitchFamily="18" charset="0"/>
              </a:rPr>
              <a:t>bob.arms</a:t>
            </a:r>
            <a:r>
              <a:rPr lang="en-IN" sz="2000" b="0" i="0" u="none" strike="noStrike" baseline="0" dirty="0">
                <a:solidFill>
                  <a:srgbClr val="666666"/>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CBF3057-77B1-4AFD-991B-408B83078871}"/>
              </a:ext>
            </a:extLst>
          </p:cNvPr>
          <p:cNvSpPr txBox="1"/>
          <p:nvPr/>
        </p:nvSpPr>
        <p:spPr>
          <a:xfrm>
            <a:off x="299058" y="773449"/>
            <a:ext cx="10619889" cy="830997"/>
          </a:xfrm>
          <a:prstGeom prst="rect">
            <a:avLst/>
          </a:prstGeom>
          <a:noFill/>
        </p:spPr>
        <p:txBody>
          <a:bodyPr wrap="square">
            <a:spAutoFit/>
          </a:bodyPr>
          <a:lstStyle/>
          <a:p>
            <a:r>
              <a:rPr lang="en-US" dirty="0">
                <a:solidFill>
                  <a:srgbClr val="C00000"/>
                </a:solidFill>
                <a:latin typeface="TimesNewRoman"/>
              </a:rPr>
              <a:t>C</a:t>
            </a:r>
            <a:r>
              <a:rPr lang="en-US" sz="2400" b="0" i="0" u="none" strike="noStrike" baseline="0" dirty="0">
                <a:solidFill>
                  <a:srgbClr val="C00000"/>
                </a:solidFill>
                <a:latin typeface="TimesNewRoman"/>
              </a:rPr>
              <a:t>reating multiple objects from one class, will call the same constructor.</a:t>
            </a:r>
            <a:r>
              <a:rPr lang="en-IN" sz="1600" dirty="0">
                <a:solidFill>
                  <a:srgbClr val="C00000"/>
                </a:solidFill>
              </a:rPr>
              <a:t/>
            </a:r>
            <a:br>
              <a:rPr lang="en-IN" sz="1600" dirty="0">
                <a:solidFill>
                  <a:srgbClr val="C00000"/>
                </a:solidFill>
              </a:rPr>
            </a:br>
            <a:endParaRPr lang="en-IN" dirty="0"/>
          </a:p>
        </p:txBody>
      </p:sp>
    </p:spTree>
    <p:extLst>
      <p:ext uri="{BB962C8B-B14F-4D97-AF65-F5344CB8AC3E}">
        <p14:creationId xmlns:p14="http://schemas.microsoft.com/office/powerpoint/2010/main" val="3388545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7650090" cy="711081"/>
          </a:xfrm>
        </p:spPr>
        <p:txBody>
          <a:bodyPr/>
          <a:lstStyle/>
          <a:p>
            <a:r>
              <a:rPr lang="en-US" sz="2400" b="1" i="0" u="none" strike="noStrike" baseline="0" dirty="0">
                <a:solidFill>
                  <a:srgbClr val="FF0000"/>
                </a:solidFill>
                <a:latin typeface="Times New Roman" panose="02020603050405020304" pitchFamily="18" charset="0"/>
                <a:cs typeface="Times New Roman" panose="02020603050405020304" pitchFamily="18" charset="0"/>
              </a:rPr>
              <a:t>Python Variable Types: Local &amp; Global</a:t>
            </a:r>
            <a:endParaRPr lang="en-IN" sz="2400" b="1" dirty="0">
              <a:solidFill>
                <a:srgbClr val="FF0000"/>
              </a:solidFill>
              <a:latin typeface="Times New Roman" panose="02020603050405020304"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2E549F52-5E10-4D44-919C-3A6E6BEAACD9}"/>
              </a:ext>
            </a:extLst>
          </p:cNvPr>
          <p:cNvSpPr txBox="1"/>
          <p:nvPr/>
        </p:nvSpPr>
        <p:spPr>
          <a:xfrm>
            <a:off x="459204" y="1514789"/>
            <a:ext cx="10459744" cy="1938992"/>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273239"/>
                </a:solidFill>
                <a:effectLst/>
                <a:latin typeface="Times New Roman" panose="02020603050405020304" pitchFamily="18" charset="0"/>
                <a:cs typeface="Times New Roman" panose="02020603050405020304" pitchFamily="18" charset="0"/>
              </a:rPr>
              <a:t>Global variables</a:t>
            </a:r>
            <a:r>
              <a:rPr lang="en-US" sz="2000" b="0" i="0" dirty="0">
                <a:solidFill>
                  <a:srgbClr val="273239"/>
                </a:solidFill>
                <a:effectLst/>
                <a:latin typeface="Times New Roman" panose="02020603050405020304" pitchFamily="18" charset="0"/>
                <a:cs typeface="Times New Roman" panose="02020603050405020304" pitchFamily="18" charset="0"/>
              </a:rPr>
              <a:t> are those which are not defined inside any function and have a global scope.</a:t>
            </a:r>
          </a:p>
          <a:p>
            <a:pPr marL="342900" indent="-342900">
              <a:buFont typeface="Wingdings" panose="05000000000000000000" pitchFamily="2" charset="2"/>
              <a:buChar char="Ø"/>
            </a:pPr>
            <a:endParaRPr lang="en-US" sz="2000" dirty="0">
              <a:solidFill>
                <a:srgbClr val="273239"/>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273239"/>
                </a:solidFill>
                <a:effectLst/>
                <a:latin typeface="Times New Roman" panose="02020603050405020304" pitchFamily="18" charset="0"/>
                <a:cs typeface="Times New Roman" panose="02020603050405020304" pitchFamily="18" charset="0"/>
              </a:rPr>
              <a:t>local variables</a:t>
            </a:r>
            <a:r>
              <a:rPr lang="en-US" sz="2000" b="0" i="0" dirty="0">
                <a:solidFill>
                  <a:srgbClr val="273239"/>
                </a:solidFill>
                <a:effectLst/>
                <a:latin typeface="Times New Roman" panose="02020603050405020304" pitchFamily="18" charset="0"/>
                <a:cs typeface="Times New Roman" panose="02020603050405020304" pitchFamily="18" charset="0"/>
              </a:rPr>
              <a:t> are those which are defined inside a function and its scope is limited to that function only.</a:t>
            </a:r>
          </a:p>
          <a:p>
            <a:pPr marL="342900" indent="-342900">
              <a:buFont typeface="Wingdings" panose="05000000000000000000" pitchFamily="2" charset="2"/>
              <a:buChar char="Ø"/>
            </a:pPr>
            <a:r>
              <a:rPr lang="en-US" sz="2000" dirty="0">
                <a:solidFill>
                  <a:srgbClr val="FF0000"/>
                </a:solidFill>
              </a:rPr>
              <a:t>Local Variable : Examples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D23339E-9E68-42D0-88FC-83B7BF870DAE}"/>
              </a:ext>
            </a:extLst>
          </p:cNvPr>
          <p:cNvSpPr txBox="1"/>
          <p:nvPr/>
        </p:nvSpPr>
        <p:spPr>
          <a:xfrm>
            <a:off x="1053852" y="3481064"/>
            <a:ext cx="4018352"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def f():</a:t>
            </a:r>
          </a:p>
          <a:p>
            <a:r>
              <a:rPr lang="en-US" dirty="0">
                <a:latin typeface="Times New Roman" panose="02020603050405020304" pitchFamily="18" charset="0"/>
                <a:cs typeface="Times New Roman" panose="02020603050405020304" pitchFamily="18" charset="0"/>
              </a:rPr>
              <a:t>         # local </a:t>
            </a:r>
            <a:r>
              <a:rPr lang="en-US" dirty="0" err="1">
                <a:latin typeface="Times New Roman" panose="02020603050405020304" pitchFamily="18" charset="0"/>
                <a:cs typeface="Times New Roman" panose="02020603050405020304" pitchFamily="18" charset="0"/>
              </a:rPr>
              <a:t>vairable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 = “Data Science"</a:t>
            </a:r>
          </a:p>
          <a:p>
            <a:r>
              <a:rPr lang="en-US" dirty="0">
                <a:latin typeface="Times New Roman" panose="02020603050405020304" pitchFamily="18" charset="0"/>
                <a:cs typeface="Times New Roman" panose="02020603050405020304" pitchFamily="18" charset="0"/>
              </a:rPr>
              <a:t>    print(s)</a:t>
            </a:r>
          </a:p>
          <a:p>
            <a:r>
              <a:rPr lang="en-US" dirty="0">
                <a:latin typeface="Times New Roman" panose="02020603050405020304" pitchFamily="18" charset="0"/>
                <a:cs typeface="Times New Roman" panose="02020603050405020304" pitchFamily="18" charset="0"/>
              </a:rPr>
              <a:t> # Driver code</a:t>
            </a:r>
          </a:p>
          <a:p>
            <a:r>
              <a:rPr lang="en-US" dirty="0">
                <a:latin typeface="Times New Roman" panose="02020603050405020304" pitchFamily="18" charset="0"/>
                <a:cs typeface="Times New Roman" panose="02020603050405020304" pitchFamily="18" charset="0"/>
              </a:rPr>
              <a:t>f()</a:t>
            </a:r>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7BFC022-DF6B-4A44-8B37-27912A9E69F9}"/>
              </a:ext>
            </a:extLst>
          </p:cNvPr>
          <p:cNvSpPr txBox="1"/>
          <p:nvPr/>
        </p:nvSpPr>
        <p:spPr>
          <a:xfrm>
            <a:off x="5486398" y="3248001"/>
            <a:ext cx="6122504" cy="304698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def f():</a:t>
            </a:r>
          </a:p>
          <a:p>
            <a:r>
              <a:rPr lang="en-US" dirty="0">
                <a:latin typeface="Times New Roman" panose="02020603050405020304" pitchFamily="18" charset="0"/>
                <a:cs typeface="Times New Roman" panose="02020603050405020304" pitchFamily="18" charset="0"/>
              </a:rPr>
              <a:t>         # local </a:t>
            </a:r>
            <a:r>
              <a:rPr lang="en-US" dirty="0" err="1">
                <a:latin typeface="Times New Roman" panose="02020603050405020304" pitchFamily="18" charset="0"/>
                <a:cs typeface="Times New Roman" panose="02020603050405020304" pitchFamily="18" charset="0"/>
              </a:rPr>
              <a:t>vairable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 = “Data Science"</a:t>
            </a:r>
          </a:p>
          <a:p>
            <a:r>
              <a:rPr lang="en-US" dirty="0">
                <a:latin typeface="Times New Roman" panose="02020603050405020304" pitchFamily="18" charset="0"/>
                <a:cs typeface="Times New Roman" panose="02020603050405020304" pitchFamily="18" charset="0"/>
              </a:rPr>
              <a:t>    print("Inside Function:", s)</a:t>
            </a:r>
          </a:p>
          <a:p>
            <a:r>
              <a:rPr lang="en-US" dirty="0">
                <a:latin typeface="Times New Roman" panose="02020603050405020304" pitchFamily="18" charset="0"/>
                <a:cs typeface="Times New Roman" panose="02020603050405020304" pitchFamily="18" charset="0"/>
              </a:rPr>
              <a:t> # Driver code</a:t>
            </a:r>
          </a:p>
          <a:p>
            <a:r>
              <a:rPr lang="en-US" dirty="0">
                <a:latin typeface="Times New Roman" panose="02020603050405020304" pitchFamily="18" charset="0"/>
                <a:cs typeface="Times New Roman" panose="02020603050405020304" pitchFamily="18" charset="0"/>
              </a:rPr>
              <a:t>f()</a:t>
            </a:r>
          </a:p>
          <a:p>
            <a:r>
              <a:rPr lang="en-US" dirty="0">
                <a:latin typeface="Times New Roman" panose="02020603050405020304" pitchFamily="18" charset="0"/>
                <a:cs typeface="Times New Roman" panose="02020603050405020304" pitchFamily="18" charset="0"/>
              </a:rPr>
              <a:t>print(s) // </a:t>
            </a:r>
            <a:r>
              <a:rPr lang="en-US" dirty="0">
                <a:solidFill>
                  <a:srgbClr val="FF0000"/>
                </a:solidFill>
                <a:latin typeface="Times New Roman" panose="02020603050405020304" pitchFamily="18" charset="0"/>
                <a:cs typeface="Times New Roman" panose="02020603050405020304" pitchFamily="18" charset="0"/>
              </a:rPr>
              <a:t>Error since local variable used outside function</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500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A8D52-9F23-46E2-BBF5-3DE92D3AEF2A}"/>
              </a:ext>
            </a:extLst>
          </p:cNvPr>
          <p:cNvSpPr txBox="1"/>
          <p:nvPr/>
        </p:nvSpPr>
        <p:spPr>
          <a:xfrm>
            <a:off x="430461" y="332656"/>
            <a:ext cx="3168352" cy="4524315"/>
          </a:xfrm>
          <a:prstGeom prst="rect">
            <a:avLst/>
          </a:prstGeom>
          <a:noFill/>
        </p:spPr>
        <p:txBody>
          <a:bodyPr wrap="square">
            <a:spAutoFit/>
          </a:bodyPr>
          <a:lstStyle/>
          <a:p>
            <a:r>
              <a:rPr lang="en-US" sz="2000" u="sng" dirty="0">
                <a:solidFill>
                  <a:srgbClr val="FF0000"/>
                </a:solidFill>
              </a:rPr>
              <a:t>Global declaration</a:t>
            </a:r>
          </a:p>
          <a:p>
            <a:endParaRPr lang="en-US" u="sng" dirty="0">
              <a:solidFill>
                <a:srgbClr val="FF0000"/>
              </a:solidFill>
            </a:endParaRPr>
          </a:p>
          <a:p>
            <a:r>
              <a:rPr lang="en-US" dirty="0"/>
              <a:t>x = "global"</a:t>
            </a:r>
          </a:p>
          <a:p>
            <a:r>
              <a:rPr lang="en-US" dirty="0"/>
              <a:t>def foo():</a:t>
            </a:r>
          </a:p>
          <a:p>
            <a:r>
              <a:rPr lang="en-US" dirty="0"/>
              <a:t>    print("x inside:", x)</a:t>
            </a:r>
          </a:p>
          <a:p>
            <a:r>
              <a:rPr lang="en-US" dirty="0"/>
              <a:t>foo()</a:t>
            </a:r>
          </a:p>
          <a:p>
            <a:r>
              <a:rPr lang="en-US" dirty="0"/>
              <a:t>print("x outside:", x)</a:t>
            </a:r>
          </a:p>
          <a:p>
            <a:endParaRPr lang="en-US" dirty="0"/>
          </a:p>
          <a:p>
            <a:r>
              <a:rPr lang="en-US" sz="2000" u="sng" dirty="0">
                <a:solidFill>
                  <a:srgbClr val="FF0000"/>
                </a:solidFill>
              </a:rPr>
              <a:t>Output:</a:t>
            </a:r>
          </a:p>
          <a:p>
            <a:r>
              <a:rPr lang="en-US" dirty="0"/>
              <a:t>x inside: global</a:t>
            </a:r>
          </a:p>
          <a:p>
            <a:r>
              <a:rPr lang="en-US" dirty="0"/>
              <a:t>x outside: global</a:t>
            </a:r>
          </a:p>
          <a:p>
            <a:endParaRPr lang="en-IN" dirty="0"/>
          </a:p>
        </p:txBody>
      </p:sp>
      <p:pic>
        <p:nvPicPr>
          <p:cNvPr id="6" name="Picture 9" descr="C:\Users\EV REDDY\Desktop\MRUniversity\MRU_Logo_Straight.png">
            <a:extLst>
              <a:ext uri="{FF2B5EF4-FFF2-40B4-BE49-F238E27FC236}">
                <a16:creationId xmlns:a16="http://schemas.microsoft.com/office/drawing/2014/main" id="{9FBA66FC-0E87-4CED-ACDB-EEFC520937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00F2FFB-56BE-46B0-AC57-F1C199B3BB1B}"/>
              </a:ext>
            </a:extLst>
          </p:cNvPr>
          <p:cNvSpPr txBox="1"/>
          <p:nvPr/>
        </p:nvSpPr>
        <p:spPr>
          <a:xfrm>
            <a:off x="4078188" y="332656"/>
            <a:ext cx="6096000" cy="400110"/>
          </a:xfrm>
          <a:prstGeom prst="rect">
            <a:avLst/>
          </a:prstGeom>
          <a:noFill/>
        </p:spPr>
        <p:txBody>
          <a:bodyPr wrap="square">
            <a:spAutoFit/>
          </a:bodyPr>
          <a:lstStyle/>
          <a:p>
            <a:r>
              <a:rPr lang="en-US" sz="2000" u="sng" dirty="0">
                <a:solidFill>
                  <a:srgbClr val="FF0000"/>
                </a:solidFill>
              </a:rPr>
              <a:t>Using Global and Local variables in the same code</a:t>
            </a:r>
            <a:endParaRPr lang="en-IN" sz="2000" u="sng" dirty="0">
              <a:solidFill>
                <a:srgbClr val="FF0000"/>
              </a:solidFill>
            </a:endParaRPr>
          </a:p>
        </p:txBody>
      </p:sp>
      <p:sp>
        <p:nvSpPr>
          <p:cNvPr id="11" name="TextBox 10">
            <a:extLst>
              <a:ext uri="{FF2B5EF4-FFF2-40B4-BE49-F238E27FC236}">
                <a16:creationId xmlns:a16="http://schemas.microsoft.com/office/drawing/2014/main" id="{80C0E675-5FD6-4352-99FA-88FF76B2B6D6}"/>
              </a:ext>
            </a:extLst>
          </p:cNvPr>
          <p:cNvSpPr txBox="1"/>
          <p:nvPr/>
        </p:nvSpPr>
        <p:spPr>
          <a:xfrm>
            <a:off x="4307630" y="1013366"/>
            <a:ext cx="6096000" cy="4524315"/>
          </a:xfrm>
          <a:prstGeom prst="rect">
            <a:avLst/>
          </a:prstGeom>
          <a:noFill/>
        </p:spPr>
        <p:txBody>
          <a:bodyPr wrap="square">
            <a:spAutoFit/>
          </a:bodyPr>
          <a:lstStyle/>
          <a:p>
            <a:r>
              <a:rPr lang="es-ES" dirty="0"/>
              <a:t>x = "global "</a:t>
            </a:r>
          </a:p>
          <a:p>
            <a:r>
              <a:rPr lang="es-ES" dirty="0" err="1"/>
              <a:t>def</a:t>
            </a:r>
            <a:r>
              <a:rPr lang="es-ES" dirty="0"/>
              <a:t> </a:t>
            </a:r>
            <a:r>
              <a:rPr lang="es-ES" dirty="0" err="1"/>
              <a:t>foo</a:t>
            </a:r>
            <a:r>
              <a:rPr lang="es-ES" dirty="0"/>
              <a:t>():</a:t>
            </a:r>
          </a:p>
          <a:p>
            <a:r>
              <a:rPr lang="es-ES" dirty="0"/>
              <a:t>    global x</a:t>
            </a:r>
          </a:p>
          <a:p>
            <a:r>
              <a:rPr lang="es-ES" dirty="0"/>
              <a:t>    y = "local"</a:t>
            </a:r>
          </a:p>
          <a:p>
            <a:r>
              <a:rPr lang="es-ES" dirty="0"/>
              <a:t>    x = x * 2</a:t>
            </a:r>
          </a:p>
          <a:p>
            <a:r>
              <a:rPr lang="es-ES" dirty="0"/>
              <a:t>    </a:t>
            </a:r>
            <a:r>
              <a:rPr lang="es-ES" dirty="0" err="1"/>
              <a:t>print</a:t>
            </a:r>
            <a:r>
              <a:rPr lang="es-ES" dirty="0"/>
              <a:t>(x)</a:t>
            </a:r>
          </a:p>
          <a:p>
            <a:r>
              <a:rPr lang="es-ES" dirty="0"/>
              <a:t>    </a:t>
            </a:r>
            <a:r>
              <a:rPr lang="es-ES" dirty="0" err="1"/>
              <a:t>print</a:t>
            </a:r>
            <a:r>
              <a:rPr lang="es-ES" dirty="0"/>
              <a:t>(y)</a:t>
            </a:r>
          </a:p>
          <a:p>
            <a:r>
              <a:rPr lang="es-ES" dirty="0" err="1"/>
              <a:t>foo</a:t>
            </a:r>
            <a:r>
              <a:rPr lang="es-ES" dirty="0"/>
              <a:t>()</a:t>
            </a:r>
          </a:p>
          <a:p>
            <a:endParaRPr lang="es-ES" dirty="0"/>
          </a:p>
          <a:p>
            <a:r>
              <a:rPr lang="es-ES" sz="2000" u="sng" dirty="0">
                <a:solidFill>
                  <a:srgbClr val="FF0000"/>
                </a:solidFill>
              </a:rPr>
              <a:t>Output:</a:t>
            </a:r>
          </a:p>
          <a:p>
            <a:r>
              <a:rPr lang="en-IN" dirty="0"/>
              <a:t>global </a:t>
            </a:r>
            <a:r>
              <a:rPr lang="en-IN" dirty="0" err="1"/>
              <a:t>global</a:t>
            </a:r>
            <a:r>
              <a:rPr lang="en-IN" dirty="0"/>
              <a:t> </a:t>
            </a:r>
          </a:p>
          <a:p>
            <a:r>
              <a:rPr lang="en-IN" dirty="0"/>
              <a:t>local</a:t>
            </a:r>
          </a:p>
        </p:txBody>
      </p:sp>
    </p:spTree>
    <p:extLst>
      <p:ext uri="{BB962C8B-B14F-4D97-AF65-F5344CB8AC3E}">
        <p14:creationId xmlns:p14="http://schemas.microsoft.com/office/powerpoint/2010/main" val="3339588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260648"/>
            <a:ext cx="4023708" cy="711081"/>
          </a:xfrm>
        </p:spPr>
        <p:txBody>
          <a:bodyPr/>
          <a:lstStyle/>
          <a:p>
            <a:r>
              <a:rPr lang="en-IN" sz="2400" b="1" i="0" u="none" strike="noStrike" baseline="0" dirty="0">
                <a:solidFill>
                  <a:srgbClr val="FF0000"/>
                </a:solidFill>
                <a:latin typeface="Times New Roman" panose="02020603050405020304" pitchFamily="18" charset="0"/>
                <a:cs typeface="Times New Roman" panose="02020603050405020304" pitchFamily="18" charset="0"/>
              </a:rPr>
              <a:t>Types of methods:</a:t>
            </a:r>
            <a:endParaRPr lang="en-IN" sz="2400" b="1" dirty="0">
              <a:solidFill>
                <a:srgbClr val="FF0000"/>
              </a:solidFill>
              <a:latin typeface="Times New Roman" panose="02020603050405020304"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E590D38C-3473-44A8-9408-5D6E1889A601}"/>
              </a:ext>
            </a:extLst>
          </p:cNvPr>
          <p:cNvSpPr txBox="1"/>
          <p:nvPr/>
        </p:nvSpPr>
        <p:spPr>
          <a:xfrm>
            <a:off x="327955" y="3967399"/>
            <a:ext cx="9450461" cy="1446550"/>
          </a:xfrm>
          <a:prstGeom prst="rect">
            <a:avLst/>
          </a:prstGeom>
          <a:noFill/>
        </p:spPr>
        <p:txBody>
          <a:bodyPr wrap="square">
            <a:spAutoFit/>
          </a:bodyPr>
          <a:lstStyle/>
          <a:p>
            <a:pPr algn="l"/>
            <a:r>
              <a:rPr lang="en-US" b="0" i="0" u="none" strike="noStrike" baseline="0" dirty="0">
                <a:solidFill>
                  <a:srgbClr val="212529"/>
                </a:solidFill>
                <a:latin typeface="TimesNewRoman"/>
              </a:rPr>
              <a:t>Generally, there are three types of methods in Python:</a:t>
            </a:r>
          </a:p>
          <a:p>
            <a:pPr algn="l"/>
            <a:r>
              <a:rPr lang="en-IN" i="0" u="none" strike="noStrike" baseline="0" dirty="0">
                <a:solidFill>
                  <a:srgbClr val="212529"/>
                </a:solidFill>
                <a:latin typeface="TimesNewRoman"/>
              </a:rPr>
              <a:t>1.</a:t>
            </a:r>
            <a:r>
              <a:rPr lang="en-IN" b="1" i="0" u="none" strike="noStrike" baseline="0" dirty="0">
                <a:solidFill>
                  <a:srgbClr val="212529"/>
                </a:solidFill>
                <a:latin typeface="TimesNewRoman"/>
              </a:rPr>
              <a:t> </a:t>
            </a:r>
            <a:r>
              <a:rPr lang="en-IN" sz="2000" i="0" u="none" strike="noStrike" baseline="0" dirty="0">
                <a:solidFill>
                  <a:srgbClr val="212529"/>
                </a:solidFill>
                <a:latin typeface="TimesNewRoman"/>
              </a:rPr>
              <a:t>Instance</a:t>
            </a:r>
            <a:r>
              <a:rPr lang="en-IN" i="0" u="none" strike="noStrike" baseline="0" dirty="0">
                <a:solidFill>
                  <a:srgbClr val="212529"/>
                </a:solidFill>
                <a:latin typeface="TimesNewRoman"/>
              </a:rPr>
              <a:t> </a:t>
            </a:r>
            <a:r>
              <a:rPr lang="en-IN" sz="2000" i="0" u="none" strike="noStrike" baseline="0" dirty="0">
                <a:solidFill>
                  <a:srgbClr val="212529"/>
                </a:solidFill>
                <a:latin typeface="TimesNewRoman"/>
              </a:rPr>
              <a:t>Methods.</a:t>
            </a:r>
          </a:p>
          <a:p>
            <a:pPr algn="l"/>
            <a:r>
              <a:rPr lang="en-IN" sz="2000" i="0" u="none" strike="noStrike" baseline="0" dirty="0">
                <a:solidFill>
                  <a:srgbClr val="212529"/>
                </a:solidFill>
                <a:latin typeface="TimesNewRoman"/>
              </a:rPr>
              <a:t>2. Class Methods</a:t>
            </a:r>
          </a:p>
          <a:p>
            <a:pPr algn="l"/>
            <a:r>
              <a:rPr lang="en-IN" sz="2000" i="0" u="none" strike="noStrike" baseline="0" dirty="0">
                <a:solidFill>
                  <a:srgbClr val="212529"/>
                </a:solidFill>
                <a:latin typeface="TimesNewRoman"/>
              </a:rPr>
              <a:t>3. Static Methods</a:t>
            </a:r>
            <a:endParaRPr lang="en-IN" sz="2000" dirty="0"/>
          </a:p>
        </p:txBody>
      </p:sp>
      <p:sp>
        <p:nvSpPr>
          <p:cNvPr id="23" name="TextBox 22">
            <a:extLst>
              <a:ext uri="{FF2B5EF4-FFF2-40B4-BE49-F238E27FC236}">
                <a16:creationId xmlns:a16="http://schemas.microsoft.com/office/drawing/2014/main" id="{2953AED4-59DF-42B8-9E54-95C6EE53ADEF}"/>
              </a:ext>
            </a:extLst>
          </p:cNvPr>
          <p:cNvSpPr txBox="1"/>
          <p:nvPr/>
        </p:nvSpPr>
        <p:spPr>
          <a:xfrm>
            <a:off x="250880" y="1500068"/>
            <a:ext cx="11892204" cy="163121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Object-Oriented Programming, we have objects.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objects consist of properties and behavior.</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properties of the object are defined by the attributes and the behavior is defined using methods. these methods are defined inside a class.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methods are the reusable piece of code that can be invoked/called at any point in the program.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846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3" y="260648"/>
            <a:ext cx="4806075" cy="711081"/>
          </a:xfrm>
        </p:spPr>
        <p:txBody>
          <a:bodyPr/>
          <a:lstStyle/>
          <a:p>
            <a:r>
              <a:rPr lang="en-IN" sz="2400" b="1" i="0" u="none" strike="noStrike" baseline="0" dirty="0">
                <a:solidFill>
                  <a:srgbClr val="FF0000"/>
                </a:solidFill>
                <a:latin typeface="Times New Roman" panose="02020603050405020304" pitchFamily="18" charset="0"/>
                <a:cs typeface="Times New Roman" panose="02020603050405020304" pitchFamily="18" charset="0"/>
              </a:rPr>
              <a:t>Instance(object) Method</a:t>
            </a:r>
            <a:endParaRPr lang="en-IN" sz="2400" b="1" dirty="0">
              <a:solidFill>
                <a:srgbClr val="FF0000"/>
              </a:solidFill>
              <a:latin typeface="Times New Roman" panose="02020603050405020304"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17572BDA-5734-452A-8A2B-E8FC9D9CC134}"/>
              </a:ext>
            </a:extLst>
          </p:cNvPr>
          <p:cNvSpPr txBox="1"/>
          <p:nvPr/>
        </p:nvSpPr>
        <p:spPr>
          <a:xfrm>
            <a:off x="338410" y="1204684"/>
            <a:ext cx="10846765" cy="1477328"/>
          </a:xfrm>
          <a:prstGeom prst="rect">
            <a:avLst/>
          </a:prstGeom>
          <a:noFill/>
        </p:spPr>
        <p:txBody>
          <a:bodyPr wrap="square">
            <a:spAutoFit/>
          </a:bodyPr>
          <a:lstStyle/>
          <a:p>
            <a:pPr marL="342900" indent="-342900" algn="just">
              <a:buFont typeface="Wingdings" panose="05000000000000000000" pitchFamily="2" charset="2"/>
              <a:buChar char="Ø"/>
            </a:pPr>
            <a:r>
              <a:rPr lang="en-US" sz="1800" b="0" i="0" u="none" strike="noStrike" baseline="0" dirty="0">
                <a:solidFill>
                  <a:srgbClr val="212529"/>
                </a:solidFill>
                <a:latin typeface="Times New Roman" panose="02020603050405020304" pitchFamily="18" charset="0"/>
                <a:cs typeface="Times New Roman" panose="02020603050405020304" pitchFamily="18" charset="0"/>
              </a:rPr>
              <a:t>This is a very basic and easy method.</a:t>
            </a:r>
          </a:p>
          <a:p>
            <a:pPr marL="342900" indent="-342900" algn="just">
              <a:buFont typeface="Wingdings" panose="05000000000000000000" pitchFamily="2" charset="2"/>
              <a:buChar char="Ø"/>
            </a:pPr>
            <a:r>
              <a:rPr lang="en-US" sz="1800" b="0" i="0" u="none" strike="noStrike" baseline="0" dirty="0">
                <a:solidFill>
                  <a:srgbClr val="212529"/>
                </a:solidFill>
                <a:latin typeface="Times New Roman" panose="02020603050405020304" pitchFamily="18" charset="0"/>
                <a:cs typeface="Times New Roman" panose="02020603050405020304" pitchFamily="18" charset="0"/>
              </a:rPr>
              <a:t>If we want to print an instance variable or instance method we must create an object of that required class.</a:t>
            </a:r>
          </a:p>
          <a:p>
            <a:pPr marL="342900" indent="-342900" algn="just">
              <a:buFont typeface="Wingdings" panose="05000000000000000000" pitchFamily="2" charset="2"/>
              <a:buChar char="Ø"/>
            </a:pPr>
            <a:r>
              <a:rPr lang="en-US" sz="1800" b="0" i="0" u="none" strike="noStrike" baseline="0" dirty="0">
                <a:solidFill>
                  <a:srgbClr val="212529"/>
                </a:solidFill>
                <a:latin typeface="Times New Roman" panose="02020603050405020304" pitchFamily="18" charset="0"/>
                <a:cs typeface="Times New Roman" panose="02020603050405020304" pitchFamily="18" charset="0"/>
              </a:rPr>
              <a:t>If we are using </a:t>
            </a:r>
            <a:r>
              <a:rPr lang="en-US" sz="1800" b="0" i="0" u="none" strike="noStrike" baseline="0" dirty="0">
                <a:solidFill>
                  <a:srgbClr val="D73385"/>
                </a:solidFill>
                <a:latin typeface="Times New Roman" panose="02020603050405020304" pitchFamily="18" charset="0"/>
                <a:cs typeface="Times New Roman" panose="02020603050405020304" pitchFamily="18" charset="0"/>
              </a:rPr>
              <a:t>self </a:t>
            </a:r>
            <a:r>
              <a:rPr lang="en-US" sz="1800" b="0" i="0" u="none" strike="noStrike" baseline="0" dirty="0">
                <a:solidFill>
                  <a:srgbClr val="212529"/>
                </a:solidFill>
                <a:latin typeface="Times New Roman" panose="02020603050405020304" pitchFamily="18" charset="0"/>
                <a:cs typeface="Times New Roman" panose="02020603050405020304" pitchFamily="18" charset="0"/>
              </a:rPr>
              <a:t>as a function parameter or in front of a variable, that is nothing but the calling instance </a:t>
            </a:r>
            <a:r>
              <a:rPr lang="en-IN" sz="1800" b="0" i="0" u="none" strike="noStrike" baseline="0" dirty="0">
                <a:solidFill>
                  <a:srgbClr val="212529"/>
                </a:solidFill>
                <a:latin typeface="Times New Roman" panose="02020603050405020304" pitchFamily="18" charset="0"/>
                <a:cs typeface="Times New Roman" panose="02020603050405020304" pitchFamily="18" charset="0"/>
              </a:rPr>
              <a:t>itself.</a:t>
            </a:r>
          </a:p>
          <a:p>
            <a:pPr marL="342900" indent="-342900" algn="just">
              <a:buFont typeface="Wingdings" panose="05000000000000000000" pitchFamily="2" charset="2"/>
              <a:buChar char="Ø"/>
            </a:pPr>
            <a:r>
              <a:rPr lang="en-US" sz="1800" b="0" i="0" u="none" strike="noStrike" baseline="0" dirty="0">
                <a:solidFill>
                  <a:srgbClr val="212529"/>
                </a:solidFill>
                <a:latin typeface="Times New Roman" panose="02020603050405020304" pitchFamily="18" charset="0"/>
                <a:cs typeface="Times New Roman" panose="02020603050405020304" pitchFamily="18" charset="0"/>
              </a:rPr>
              <a:t>As we are working with instance variables we use </a:t>
            </a:r>
            <a:r>
              <a:rPr lang="en-US" sz="1800" b="0" i="0" u="none" strike="noStrike" baseline="0" dirty="0">
                <a:solidFill>
                  <a:srgbClr val="D73385"/>
                </a:solidFill>
                <a:latin typeface="Times New Roman" panose="02020603050405020304" pitchFamily="18" charset="0"/>
                <a:cs typeface="Times New Roman" panose="02020603050405020304" pitchFamily="18" charset="0"/>
              </a:rPr>
              <a:t>self </a:t>
            </a:r>
            <a:r>
              <a:rPr lang="en-US" sz="1800" b="0" i="0" u="none" strike="noStrike" baseline="0" dirty="0">
                <a:solidFill>
                  <a:srgbClr val="212529"/>
                </a:solidFill>
                <a:latin typeface="Times New Roman" panose="02020603050405020304" pitchFamily="18" charset="0"/>
                <a:cs typeface="Times New Roman" panose="02020603050405020304" pitchFamily="18" charset="0"/>
              </a:rPr>
              <a:t>keyword.</a:t>
            </a:r>
          </a:p>
          <a:p>
            <a:pPr marL="342900" indent="-342900" algn="just">
              <a:buFont typeface="Wingdings" panose="05000000000000000000" pitchFamily="2" charset="2"/>
              <a:buChar char="Ø"/>
            </a:pPr>
            <a:r>
              <a:rPr lang="en-US" sz="1800" b="1" i="0" u="none" strike="noStrike" baseline="0" dirty="0">
                <a:solidFill>
                  <a:srgbClr val="212529"/>
                </a:solidFill>
                <a:latin typeface="Times New Roman" panose="02020603050405020304" pitchFamily="18" charset="0"/>
                <a:cs typeface="Times New Roman" panose="02020603050405020304" pitchFamily="18" charset="0"/>
              </a:rPr>
              <a:t>Note: </a:t>
            </a:r>
            <a:r>
              <a:rPr lang="en-US" sz="1800" b="0" i="0" u="none" strike="noStrike" baseline="0" dirty="0">
                <a:solidFill>
                  <a:srgbClr val="212529"/>
                </a:solidFill>
                <a:latin typeface="Times New Roman" panose="02020603050405020304" pitchFamily="18" charset="0"/>
                <a:cs typeface="Times New Roman" panose="02020603050405020304" pitchFamily="18" charset="0"/>
              </a:rPr>
              <a:t>Instance variables are used with instance methods.</a:t>
            </a:r>
            <a:endParaRPr lang="en-IN" sz="1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CB6663A-303E-44F6-8E75-692D38D615FE}"/>
              </a:ext>
            </a:extLst>
          </p:cNvPr>
          <p:cNvSpPr txBox="1"/>
          <p:nvPr/>
        </p:nvSpPr>
        <p:spPr>
          <a:xfrm>
            <a:off x="612775" y="2760610"/>
            <a:ext cx="6117336" cy="3293209"/>
          </a:xfrm>
          <a:prstGeom prst="rect">
            <a:avLst/>
          </a:prstGeom>
          <a:noFill/>
        </p:spPr>
        <p:txBody>
          <a:bodyPr wrap="square">
            <a:spAutoFit/>
          </a:bodyPr>
          <a:lstStyle/>
          <a:p>
            <a:r>
              <a:rPr lang="en-US" sz="2400" b="0" i="0" u="none" strike="noStrike" baseline="0" dirty="0">
                <a:latin typeface="TimesNewRoman"/>
              </a:rPr>
              <a:t># Instance Method Example in Python</a:t>
            </a:r>
          </a:p>
          <a:p>
            <a:endParaRPr lang="en-US" sz="2400" b="0" i="0" u="none" strike="noStrike" baseline="0" dirty="0">
              <a:latin typeface="TimesNewRoman"/>
            </a:endParaRPr>
          </a:p>
          <a:p>
            <a:pPr algn="l"/>
            <a:r>
              <a:rPr lang="en-IN" sz="2000" dirty="0">
                <a:latin typeface="TimesNewRoman"/>
              </a:rPr>
              <a:t>c</a:t>
            </a:r>
            <a:r>
              <a:rPr lang="en-IN" sz="2000" b="0" i="0" u="none" strike="noStrike" baseline="0" dirty="0">
                <a:latin typeface="TimesNewRoman"/>
              </a:rPr>
              <a:t>lass Student:</a:t>
            </a:r>
          </a:p>
          <a:p>
            <a:pPr algn="l"/>
            <a:r>
              <a:rPr lang="en-US" sz="2000" dirty="0">
                <a:latin typeface="TimesNewRoman"/>
              </a:rPr>
              <a:t>d</a:t>
            </a:r>
            <a:r>
              <a:rPr lang="en-US" sz="2000" b="0" i="0" u="none" strike="noStrike" baseline="0" dirty="0">
                <a:latin typeface="TimesNewRoman"/>
              </a:rPr>
              <a:t>ef __</a:t>
            </a:r>
            <a:r>
              <a:rPr lang="en-US" sz="2000" b="0" i="0" u="none" strike="noStrike" baseline="0" dirty="0" err="1">
                <a:latin typeface="TimesNewRoman"/>
              </a:rPr>
              <a:t>init</a:t>
            </a:r>
            <a:r>
              <a:rPr lang="en-US" sz="2000" b="0" i="0" u="none" strike="noStrike" baseline="0" dirty="0">
                <a:latin typeface="TimesNewRoman"/>
              </a:rPr>
              <a:t>__(self, a, b):</a:t>
            </a:r>
          </a:p>
          <a:p>
            <a:pPr algn="l"/>
            <a:r>
              <a:rPr lang="en-IN" sz="2000" b="0" i="0" u="none" strike="noStrike" baseline="0" dirty="0">
                <a:latin typeface="TimesNewRoman"/>
              </a:rPr>
              <a:t>        </a:t>
            </a:r>
            <a:r>
              <a:rPr lang="en-IN" sz="2000" b="0" i="0" u="none" strike="noStrike" baseline="0" dirty="0" err="1">
                <a:latin typeface="TimesNewRoman"/>
              </a:rPr>
              <a:t>self.a</a:t>
            </a:r>
            <a:r>
              <a:rPr lang="en-IN" sz="2000" b="0" i="0" u="none" strike="noStrike" baseline="0" dirty="0">
                <a:latin typeface="TimesNewRoman"/>
              </a:rPr>
              <a:t> = a</a:t>
            </a:r>
          </a:p>
          <a:p>
            <a:pPr algn="l"/>
            <a:r>
              <a:rPr lang="en-IN" sz="2000" b="0" i="0" u="none" strike="noStrike" baseline="0" dirty="0">
                <a:latin typeface="TimesNewRoman"/>
              </a:rPr>
              <a:t>        </a:t>
            </a:r>
            <a:r>
              <a:rPr lang="en-IN" sz="2000" b="0" i="0" u="none" strike="noStrike" baseline="0" dirty="0" err="1">
                <a:latin typeface="TimesNewRoman"/>
              </a:rPr>
              <a:t>self.b</a:t>
            </a:r>
            <a:r>
              <a:rPr lang="en-IN" sz="2000" b="0" i="0" u="none" strike="noStrike" baseline="0" dirty="0">
                <a:latin typeface="TimesNewRoman"/>
              </a:rPr>
              <a:t> = b</a:t>
            </a:r>
          </a:p>
          <a:p>
            <a:pPr algn="l"/>
            <a:r>
              <a:rPr lang="en-IN" sz="2000" dirty="0">
                <a:latin typeface="TimesNewRoman"/>
              </a:rPr>
              <a:t>d</a:t>
            </a:r>
            <a:r>
              <a:rPr lang="en-IN" sz="2000" b="0" i="0" u="none" strike="noStrike" baseline="0" dirty="0">
                <a:latin typeface="TimesNewRoman"/>
              </a:rPr>
              <a:t>ef </a:t>
            </a:r>
            <a:r>
              <a:rPr lang="en-IN" sz="2000" b="0" i="0" u="none" strike="noStrike" baseline="0" dirty="0" err="1">
                <a:latin typeface="TimesNewRoman"/>
              </a:rPr>
              <a:t>avg</a:t>
            </a:r>
            <a:r>
              <a:rPr lang="en-IN" sz="2000" b="0" i="0" u="none" strike="noStrike" baseline="0" dirty="0">
                <a:latin typeface="TimesNewRoman"/>
              </a:rPr>
              <a:t>(self):</a:t>
            </a:r>
          </a:p>
          <a:p>
            <a:pPr algn="l"/>
            <a:r>
              <a:rPr lang="en-US" sz="2000" dirty="0">
                <a:latin typeface="TimesNewRoman"/>
              </a:rPr>
              <a:t>r</a:t>
            </a:r>
            <a:r>
              <a:rPr lang="en-US" sz="2000" b="0" i="0" u="none" strike="noStrike" baseline="0" dirty="0">
                <a:latin typeface="TimesNewRoman"/>
              </a:rPr>
              <a:t>eturn (</a:t>
            </a:r>
            <a:r>
              <a:rPr lang="en-US" sz="2000" b="0" i="0" u="none" strike="noStrike" baseline="0" dirty="0" err="1">
                <a:latin typeface="TimesNewRoman"/>
              </a:rPr>
              <a:t>self.a</a:t>
            </a:r>
            <a:r>
              <a:rPr lang="en-US" sz="2000" b="0" i="0" u="none" strike="noStrike" baseline="0" dirty="0">
                <a:latin typeface="TimesNewRoman"/>
              </a:rPr>
              <a:t> + </a:t>
            </a:r>
            <a:r>
              <a:rPr lang="en-US" sz="2000" b="0" i="0" u="none" strike="noStrike" baseline="0" dirty="0" err="1">
                <a:latin typeface="TimesNewRoman"/>
              </a:rPr>
              <a:t>self.b</a:t>
            </a:r>
            <a:r>
              <a:rPr lang="en-US" sz="2000" b="0" i="0" u="none" strike="noStrike" baseline="0" dirty="0">
                <a:latin typeface="TimesNewRoman"/>
              </a:rPr>
              <a:t>)/2</a:t>
            </a:r>
          </a:p>
          <a:p>
            <a:pPr algn="l"/>
            <a:r>
              <a:rPr lang="en-IN" sz="2000" b="0" i="0" u="none" strike="noStrike" baseline="0" dirty="0">
                <a:latin typeface="TimesNewRoman"/>
              </a:rPr>
              <a:t>s1 = Student(10,20)</a:t>
            </a:r>
          </a:p>
          <a:p>
            <a:pPr algn="l"/>
            <a:r>
              <a:rPr lang="en-IN" sz="2000" b="0" i="0" u="none" strike="noStrike" baseline="0" dirty="0">
                <a:latin typeface="TimesNewRoman"/>
              </a:rPr>
              <a:t>print( s1.avg())</a:t>
            </a:r>
            <a:endParaRPr lang="en-IN" dirty="0"/>
          </a:p>
        </p:txBody>
      </p:sp>
      <p:sp>
        <p:nvSpPr>
          <p:cNvPr id="26" name="TextBox 25">
            <a:extLst>
              <a:ext uri="{FF2B5EF4-FFF2-40B4-BE49-F238E27FC236}">
                <a16:creationId xmlns:a16="http://schemas.microsoft.com/office/drawing/2014/main" id="{E4941DEF-5C93-44AB-B709-AA5B50408BC6}"/>
              </a:ext>
            </a:extLst>
          </p:cNvPr>
          <p:cNvSpPr txBox="1"/>
          <p:nvPr/>
        </p:nvSpPr>
        <p:spPr>
          <a:xfrm>
            <a:off x="3881716" y="4407215"/>
            <a:ext cx="1743309" cy="707886"/>
          </a:xfrm>
          <a:prstGeom prst="rect">
            <a:avLst/>
          </a:prstGeom>
          <a:noFill/>
        </p:spPr>
        <p:txBody>
          <a:bodyPr wrap="square">
            <a:spAutoFit/>
          </a:bodyPr>
          <a:lstStyle/>
          <a:p>
            <a:r>
              <a:rPr lang="en-IN" sz="2000" b="1" i="0" u="none" strike="noStrike" baseline="0" dirty="0">
                <a:solidFill>
                  <a:srgbClr val="212529"/>
                </a:solidFill>
                <a:latin typeface="TimesNewRoman,Bold"/>
              </a:rPr>
              <a:t>Output: </a:t>
            </a:r>
          </a:p>
          <a:p>
            <a:r>
              <a:rPr lang="en-IN" sz="2000" b="1" i="0" u="none" strike="noStrike" baseline="0" dirty="0">
                <a:solidFill>
                  <a:srgbClr val="212529"/>
                </a:solidFill>
                <a:latin typeface="TimesNewRoman,Bold"/>
              </a:rPr>
              <a:t>15.0</a:t>
            </a:r>
            <a:endParaRPr lang="en-IN" sz="2000" dirty="0"/>
          </a:p>
        </p:txBody>
      </p:sp>
      <p:sp>
        <p:nvSpPr>
          <p:cNvPr id="23" name="TextBox 22">
            <a:extLst>
              <a:ext uri="{FF2B5EF4-FFF2-40B4-BE49-F238E27FC236}">
                <a16:creationId xmlns:a16="http://schemas.microsoft.com/office/drawing/2014/main" id="{7CE51A4B-71B0-423F-B029-0E41B877F229}"/>
              </a:ext>
            </a:extLst>
          </p:cNvPr>
          <p:cNvSpPr txBox="1"/>
          <p:nvPr/>
        </p:nvSpPr>
        <p:spPr>
          <a:xfrm>
            <a:off x="6345198" y="3429000"/>
            <a:ext cx="6122504" cy="2923877"/>
          </a:xfrm>
          <a:prstGeom prst="rect">
            <a:avLst/>
          </a:prstGeom>
          <a:noFill/>
        </p:spPr>
        <p:txBody>
          <a:bodyPr wrap="square">
            <a:spAutoFit/>
          </a:bodyPr>
          <a:lstStyle/>
          <a:p>
            <a:r>
              <a:rPr lang="en-US" sz="2000" dirty="0"/>
              <a:t>class </a:t>
            </a:r>
            <a:r>
              <a:rPr lang="en-US" sz="2000" dirty="0" err="1"/>
              <a:t>My_class</a:t>
            </a:r>
            <a:r>
              <a:rPr lang="en-US" sz="2000" dirty="0"/>
              <a:t>:</a:t>
            </a:r>
          </a:p>
          <a:p>
            <a:r>
              <a:rPr lang="en-US" sz="2000" dirty="0"/>
              <a:t>  def </a:t>
            </a:r>
            <a:r>
              <a:rPr lang="en-US" sz="2000" dirty="0" err="1"/>
              <a:t>instance_method</a:t>
            </a:r>
            <a:r>
              <a:rPr lang="en-US" sz="2000" dirty="0"/>
              <a:t>(self):</a:t>
            </a:r>
          </a:p>
          <a:p>
            <a:r>
              <a:rPr lang="en-US" sz="2000" dirty="0"/>
              <a:t>    return "This is an instance method.“</a:t>
            </a:r>
          </a:p>
          <a:p>
            <a:r>
              <a:rPr lang="en-US" sz="2000" dirty="0"/>
              <a:t>obj = </a:t>
            </a:r>
            <a:r>
              <a:rPr lang="en-US" sz="2000" dirty="0" err="1"/>
              <a:t>My_class</a:t>
            </a:r>
            <a:r>
              <a:rPr lang="en-US" sz="2000" dirty="0"/>
              <a:t>()</a:t>
            </a:r>
          </a:p>
          <a:p>
            <a:r>
              <a:rPr lang="en-US" sz="2000" dirty="0" err="1"/>
              <a:t>obj.instance_method</a:t>
            </a:r>
            <a:r>
              <a:rPr lang="en-US" sz="2000" dirty="0"/>
              <a:t>()</a:t>
            </a:r>
          </a:p>
          <a:p>
            <a:endParaRPr lang="en-US" sz="2000" dirty="0"/>
          </a:p>
          <a:p>
            <a:r>
              <a:rPr lang="en-US" sz="2000" b="1" dirty="0"/>
              <a:t>Output: </a:t>
            </a:r>
          </a:p>
          <a:p>
            <a:r>
              <a:rPr lang="en-US" sz="2000" b="1" dirty="0"/>
              <a:t>?</a:t>
            </a:r>
          </a:p>
          <a:p>
            <a:endParaRPr lang="en-IN" dirty="0"/>
          </a:p>
        </p:txBody>
      </p:sp>
    </p:spTree>
    <p:extLst>
      <p:ext uri="{BB962C8B-B14F-4D97-AF65-F5344CB8AC3E}">
        <p14:creationId xmlns:p14="http://schemas.microsoft.com/office/powerpoint/2010/main" val="1531156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246540" y="4177158"/>
            <a:ext cx="3407848" cy="2255878"/>
          </a:xfrm>
          <a:prstGeom prst="rect">
            <a:avLst/>
          </a:prstGeom>
        </p:spPr>
      </p:pic>
      <p:pic>
        <p:nvPicPr>
          <p:cNvPr id="1033" name="Picture 9" descr="C:\Users\EV REDDY\Desktop\MRUniversity\MRU_Logo_Stra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21478" y="6562922"/>
            <a:ext cx="12197436" cy="3326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17748" y="616879"/>
            <a:ext cx="6552727" cy="146643"/>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32">
            <a:extLst>
              <a:ext uri="{FF2B5EF4-FFF2-40B4-BE49-F238E27FC236}">
                <a16:creationId xmlns:a16="http://schemas.microsoft.com/office/drawing/2014/main" id="{8242ED42-8F6D-449C-8513-C70BF74B998B}"/>
              </a:ext>
            </a:extLst>
          </p:cNvPr>
          <p:cNvGrpSpPr/>
          <p:nvPr/>
        </p:nvGrpSpPr>
        <p:grpSpPr>
          <a:xfrm>
            <a:off x="21478" y="6525344"/>
            <a:ext cx="12193614" cy="364600"/>
            <a:chOff x="-4789" y="6513360"/>
            <a:chExt cx="12246002" cy="364600"/>
          </a:xfrm>
        </p:grpSpPr>
        <p:sp>
          <p:nvSpPr>
            <p:cNvPr id="75" name="Rectangle 74">
              <a:extLst>
                <a:ext uri="{FF2B5EF4-FFF2-40B4-BE49-F238E27FC236}">
                  <a16:creationId xmlns:a16="http://schemas.microsoft.com/office/drawing/2014/main" id="{FFC98557-76E2-46F7-A8E6-B1BC2F662D09}"/>
                </a:ext>
              </a:extLst>
            </p:cNvPr>
            <p:cNvSpPr/>
            <p:nvPr/>
          </p:nvSpPr>
          <p:spPr>
            <a:xfrm>
              <a:off x="5848563" y="6513360"/>
              <a:ext cx="6392650" cy="36460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77" name="Round Diagonal Corner Rectangle 34">
              <a:extLst>
                <a:ext uri="{FF2B5EF4-FFF2-40B4-BE49-F238E27FC236}">
                  <a16:creationId xmlns:a16="http://schemas.microsoft.com/office/drawing/2014/main" id="{EB2BE4D4-4DA4-411B-BEAA-EF1A3EB47A7B}"/>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Rectangle 77">
              <a:extLst>
                <a:ext uri="{FF2B5EF4-FFF2-40B4-BE49-F238E27FC236}">
                  <a16:creationId xmlns:a16="http://schemas.microsoft.com/office/drawing/2014/main" id="{147DAF98-1FDF-4104-A13E-DD838FBC7F32}"/>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4" name="Title 1"/>
          <p:cNvSpPr txBox="1">
            <a:spLocks/>
          </p:cNvSpPr>
          <p:nvPr/>
        </p:nvSpPr>
        <p:spPr>
          <a:xfrm>
            <a:off x="117748" y="52442"/>
            <a:ext cx="73271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400" b="1" dirty="0">
                <a:solidFill>
                  <a:srgbClr val="FF0000"/>
                </a:solidFill>
                <a:latin typeface="Times New Roman" pitchFamily="18" charset="0"/>
                <a:cs typeface="Times New Roman" pitchFamily="18" charset="0"/>
              </a:rPr>
              <a:t>Object Oriented programming (OOP)</a:t>
            </a:r>
            <a:endParaRPr lang="en-IN" sz="2400" b="1" dirty="0">
              <a:solidFill>
                <a:srgbClr val="FF0000"/>
              </a:solidFill>
              <a:latin typeface="Times New Roman" pitchFamily="18" charset="0"/>
              <a:cs typeface="Times New Roman" pitchFamily="18" charset="0"/>
            </a:endParaRPr>
          </a:p>
        </p:txBody>
      </p:sp>
      <p:sp>
        <p:nvSpPr>
          <p:cNvPr id="8" name="Rectangle 7"/>
          <p:cNvSpPr/>
          <p:nvPr/>
        </p:nvSpPr>
        <p:spPr>
          <a:xfrm>
            <a:off x="395560" y="760838"/>
            <a:ext cx="11449272" cy="3360985"/>
          </a:xfrm>
          <a:prstGeom prst="rect">
            <a:avLst/>
          </a:prstGeom>
        </p:spPr>
        <p:txBody>
          <a:bodyPr wrap="square">
            <a:spAutoFit/>
          </a:bodyPr>
          <a:lstStyle/>
          <a:p>
            <a:pPr algn="just">
              <a:lnSpc>
                <a:spcPct val="150000"/>
              </a:lnSpc>
            </a:pPr>
            <a:r>
              <a:rPr lang="en-US" dirty="0">
                <a:solidFill>
                  <a:srgbClr val="222222"/>
                </a:solidFill>
                <a:latin typeface="Lato"/>
              </a:rPr>
              <a:t>	</a:t>
            </a:r>
            <a:r>
              <a:rPr lang="en-US" sz="2000" dirty="0">
                <a:solidFill>
                  <a:srgbClr val="222222"/>
                </a:solidFill>
                <a:latin typeface="Times New Roman" panose="02020603050405020304" pitchFamily="18" charset="0"/>
                <a:cs typeface="Times New Roman" panose="02020603050405020304" pitchFamily="18" charset="0"/>
              </a:rPr>
              <a:t>The term “Object-Oriented Programming” (OOP) was coined by Alan Kay around 1966. The language called </a:t>
            </a:r>
            <a:r>
              <a:rPr lang="en-US" sz="2000" b="1" dirty="0" err="1">
                <a:solidFill>
                  <a:srgbClr val="222222"/>
                </a:solidFill>
                <a:latin typeface="Times New Roman" panose="02020603050405020304" pitchFamily="18" charset="0"/>
                <a:cs typeface="Times New Roman" panose="02020603050405020304" pitchFamily="18" charset="0"/>
              </a:rPr>
              <a:t>Simula</a:t>
            </a:r>
            <a:r>
              <a:rPr lang="en-US" sz="2000" dirty="0">
                <a:solidFill>
                  <a:srgbClr val="222222"/>
                </a:solidFill>
                <a:latin typeface="Times New Roman" panose="02020603050405020304" pitchFamily="18" charset="0"/>
                <a:cs typeface="Times New Roman" panose="02020603050405020304" pitchFamily="18" charset="0"/>
              </a:rPr>
              <a:t> was the first programming language with the features of Object-oriented programming. It was developed in 1967 for making simulation programs, in which the most important information was called objects.</a:t>
            </a:r>
          </a:p>
          <a:p>
            <a:pPr algn="just">
              <a:lnSpc>
                <a:spcPct val="150000"/>
              </a:lnSpc>
            </a:pPr>
            <a:r>
              <a:rPr lang="en-US" sz="2000" dirty="0">
                <a:solidFill>
                  <a:srgbClr val="222222"/>
                </a:solidFill>
                <a:latin typeface="Times New Roman" panose="02020603050405020304" pitchFamily="18" charset="0"/>
                <a:cs typeface="Times New Roman" panose="02020603050405020304" pitchFamily="18" charset="0"/>
              </a:rPr>
              <a:t>	Though OOPs were in the market since the early 1960s it was in the 1990s that OOPs began to grow because of C++. After that, this technique of programming has been adapted by various programming languages including Python </a:t>
            </a:r>
            <a:endParaRPr lang="en-IN" sz="2000" dirty="0">
              <a:solidFill>
                <a:srgbClr val="222222"/>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3550176" y="4177158"/>
            <a:ext cx="3120299" cy="2255878"/>
          </a:xfrm>
          <a:prstGeom prst="rect">
            <a:avLst/>
          </a:prstGeom>
        </p:spPr>
      </p:pic>
      <p:pic>
        <p:nvPicPr>
          <p:cNvPr id="1026" name="Picture 2" descr="Python - Top Programming Languages - Edurek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828" y="4305117"/>
            <a:ext cx="1883363" cy="188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039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260648"/>
            <a:ext cx="4023708" cy="711081"/>
          </a:xfrm>
        </p:spPr>
        <p:txBody>
          <a:bodyPr/>
          <a:lstStyle/>
          <a:p>
            <a:r>
              <a:rPr lang="en-IN" sz="2400" b="1" i="0" u="none" strike="noStrike" baseline="0" dirty="0">
                <a:solidFill>
                  <a:srgbClr val="FF0000"/>
                </a:solidFill>
                <a:latin typeface="Times New Roman" panose="02020603050405020304" pitchFamily="18" charset="0"/>
                <a:cs typeface="Times New Roman" panose="02020603050405020304" pitchFamily="18" charset="0"/>
              </a:rPr>
              <a:t>Class Method</a:t>
            </a:r>
            <a:endParaRPr lang="en-IN" sz="2400" b="1" dirty="0">
              <a:solidFill>
                <a:srgbClr val="FF0000"/>
              </a:solidFill>
              <a:latin typeface="Times New Roman" panose="02020603050405020304"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F3E58BC3-7525-4D30-948F-057C229EC2F0}"/>
              </a:ext>
            </a:extLst>
          </p:cNvPr>
          <p:cNvSpPr txBox="1"/>
          <p:nvPr/>
        </p:nvSpPr>
        <p:spPr>
          <a:xfrm>
            <a:off x="232477" y="1189190"/>
            <a:ext cx="10797101" cy="3730317"/>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purpose of the class methods is to set or get the details (status) of the class.</a:t>
            </a:r>
          </a:p>
          <a:p>
            <a:pPr marL="342900" indent="-342900" algn="just">
              <a:lnSpc>
                <a:spcPct val="15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They can’t access or modify specific instance data</a:t>
            </a:r>
            <a:endParaRPr lang="en-US" sz="20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They are bound to the class instead of their objects. </a:t>
            </a:r>
            <a:endParaRPr lang="en-US" sz="2000" b="0" i="0" u="none" strike="noStrike" baseline="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0" i="0" u="none" strike="noStrike" baseline="0" dirty="0" err="1">
                <a:solidFill>
                  <a:srgbClr val="FF0000"/>
                </a:solidFill>
                <a:latin typeface="Times New Roman" panose="02020603050405020304" pitchFamily="18" charset="0"/>
                <a:cs typeface="Times New Roman" panose="02020603050405020304" pitchFamily="18" charset="0"/>
              </a:rPr>
              <a:t>classsmethod</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function returns a class method as output for the given function.</a:t>
            </a:r>
          </a:p>
          <a:p>
            <a:pPr marL="342900" indent="-342900" algn="just">
              <a:lnSpc>
                <a:spcPct val="150000"/>
              </a:lnSpc>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Here is the syntax for it:</a:t>
            </a:r>
          </a:p>
          <a:p>
            <a:pPr marL="285750" indent="-285750" algn="just">
              <a:lnSpc>
                <a:spcPct val="150000"/>
              </a:lnSpc>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solidFill>
                  <a:srgbClr val="FF0000"/>
                </a:solidFill>
                <a:latin typeface="Times New Roman" panose="02020603050405020304" pitchFamily="18" charset="0"/>
                <a:cs typeface="Times New Roman" panose="02020603050405020304" pitchFamily="18" charset="0"/>
              </a:rPr>
              <a:t>classmethod</a:t>
            </a:r>
            <a:r>
              <a:rPr lang="en-IN" sz="2000" b="0" i="0" u="none" strike="noStrike" baseline="0" dirty="0">
                <a:solidFill>
                  <a:srgbClr val="FF0000"/>
                </a:solidFill>
                <a:latin typeface="Times New Roman" panose="02020603050405020304" pitchFamily="18" charset="0"/>
                <a:cs typeface="Times New Roman" panose="02020603050405020304" pitchFamily="18" charset="0"/>
              </a:rPr>
              <a:t>(function)</a:t>
            </a:r>
          </a:p>
          <a:p>
            <a:pPr marL="342900" indent="-342900" algn="just">
              <a:lnSpc>
                <a:spcPct val="150000"/>
              </a:lnSpc>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err="1">
                <a:latin typeface="Times New Roman" panose="02020603050405020304" pitchFamily="18" charset="0"/>
                <a:cs typeface="Times New Roman" panose="02020603050405020304" pitchFamily="18" charset="0"/>
              </a:rPr>
              <a:t>classmethod</a:t>
            </a:r>
            <a:r>
              <a:rPr lang="en-US" sz="2000" b="0" i="0" u="none" strike="noStrike" baseline="0" dirty="0">
                <a:latin typeface="Times New Roman" panose="02020603050405020304" pitchFamily="18" charset="0"/>
                <a:cs typeface="Times New Roman" panose="02020603050405020304" pitchFamily="18" charset="0"/>
              </a:rPr>
              <a:t>() method takes only a function as an input parameter and converts that into a class method.</a:t>
            </a:r>
            <a:endParaRPr lang="en-IN"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21C16D7-A888-4A44-AE55-E806AE9EBA73}"/>
              </a:ext>
            </a:extLst>
          </p:cNvPr>
          <p:cNvSpPr txBox="1"/>
          <p:nvPr/>
        </p:nvSpPr>
        <p:spPr>
          <a:xfrm>
            <a:off x="2782045" y="4564610"/>
            <a:ext cx="9361040" cy="1631216"/>
          </a:xfrm>
          <a:prstGeom prst="rect">
            <a:avLst/>
          </a:prstGeom>
          <a:noFill/>
        </p:spPr>
        <p:txBody>
          <a:bodyPr wrap="square">
            <a:spAutoFit/>
          </a:bodyPr>
          <a:lstStyle/>
          <a:p>
            <a:pPr algn="l"/>
            <a:r>
              <a:rPr lang="en-US" sz="2000" b="0" i="0" u="none" strike="noStrike" baseline="0" dirty="0">
                <a:solidFill>
                  <a:srgbClr val="212529"/>
                </a:solidFill>
                <a:latin typeface="TimesNewRoman"/>
              </a:rPr>
              <a:t>There are two ways to create class methods in python:</a:t>
            </a:r>
          </a:p>
          <a:p>
            <a:pPr algn="l"/>
            <a:endParaRPr lang="en-US" sz="2000" b="0" i="0" u="none" strike="noStrike" baseline="0" dirty="0">
              <a:solidFill>
                <a:srgbClr val="212529"/>
              </a:solidFill>
              <a:latin typeface="TimesNewRoman"/>
            </a:endParaRPr>
          </a:p>
          <a:p>
            <a:pPr marL="457200" indent="-457200" algn="l">
              <a:buAutoNum type="arabicPeriod"/>
            </a:pPr>
            <a:r>
              <a:rPr lang="en-IN" sz="2000" b="0" i="0" u="none" strike="noStrike" baseline="0" dirty="0">
                <a:solidFill>
                  <a:srgbClr val="212529"/>
                </a:solidFill>
                <a:latin typeface="TimesNewRoman"/>
              </a:rPr>
              <a:t>Using </a:t>
            </a:r>
            <a:r>
              <a:rPr lang="en-IN" sz="2000" b="0" i="0" u="none" strike="noStrike" baseline="0" dirty="0" err="1">
                <a:solidFill>
                  <a:srgbClr val="212529"/>
                </a:solidFill>
                <a:latin typeface="TimesNewRoman"/>
              </a:rPr>
              <a:t>classmethod</a:t>
            </a:r>
            <a:r>
              <a:rPr lang="en-IN" sz="2000" b="0" i="0" u="none" strike="noStrike" baseline="0" dirty="0">
                <a:solidFill>
                  <a:srgbClr val="212529"/>
                </a:solidFill>
                <a:latin typeface="TimesNewRoman"/>
              </a:rPr>
              <a:t>(function)</a:t>
            </a:r>
          </a:p>
          <a:p>
            <a:pPr algn="l"/>
            <a:endParaRPr lang="en-IN" sz="2000" b="0" i="0" u="none" strike="noStrike" baseline="0" dirty="0">
              <a:solidFill>
                <a:srgbClr val="212529"/>
              </a:solidFill>
              <a:latin typeface="TimesNewRoman"/>
            </a:endParaRPr>
          </a:p>
          <a:p>
            <a:pPr algn="l"/>
            <a:r>
              <a:rPr lang="en-IN" sz="2000" b="0" i="0" u="none" strike="noStrike" baseline="0" dirty="0">
                <a:solidFill>
                  <a:srgbClr val="212529"/>
                </a:solidFill>
                <a:latin typeface="TimesNewRoman"/>
              </a:rPr>
              <a:t>2. Using @classmethod annotation</a:t>
            </a:r>
          </a:p>
        </p:txBody>
      </p:sp>
    </p:spTree>
    <p:extLst>
      <p:ext uri="{BB962C8B-B14F-4D97-AF65-F5344CB8AC3E}">
        <p14:creationId xmlns:p14="http://schemas.microsoft.com/office/powerpoint/2010/main" val="2210081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7045E285-A3EB-4A98-87F4-5EAD6EDCE70D}"/>
              </a:ext>
            </a:extLst>
          </p:cNvPr>
          <p:cNvSpPr txBox="1"/>
          <p:nvPr/>
        </p:nvSpPr>
        <p:spPr>
          <a:xfrm>
            <a:off x="346561" y="1344300"/>
            <a:ext cx="8544941" cy="4647426"/>
          </a:xfrm>
          <a:prstGeom prst="rect">
            <a:avLst/>
          </a:prstGeom>
          <a:noFill/>
        </p:spPr>
        <p:txBody>
          <a:bodyPr wrap="square">
            <a:sp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As we are working with </a:t>
            </a:r>
            <a:r>
              <a:rPr lang="en-US" sz="2000" b="0" i="0" u="none" strike="noStrike" baseline="0" dirty="0" err="1">
                <a:latin typeface="Times New Roman" panose="02020603050405020304" pitchFamily="18" charset="0"/>
                <a:cs typeface="Times New Roman" panose="02020603050405020304" pitchFamily="18" charset="0"/>
              </a:rPr>
              <a:t>ClassMethod</a:t>
            </a:r>
            <a:r>
              <a:rPr lang="en-US" sz="2000" b="0" i="0" u="none" strike="noStrike" baseline="0" dirty="0">
                <a:latin typeface="Times New Roman" panose="02020603050405020304" pitchFamily="18" charset="0"/>
                <a:cs typeface="Times New Roman" panose="02020603050405020304" pitchFamily="18" charset="0"/>
              </a:rPr>
              <a:t> we use the </a:t>
            </a:r>
            <a:r>
              <a:rPr lang="en-US" sz="2000" b="0" i="0" u="none" strike="noStrike" baseline="0" dirty="0" err="1">
                <a:latin typeface="Times New Roman" panose="02020603050405020304" pitchFamily="18" charset="0"/>
                <a:cs typeface="Times New Roman" panose="02020603050405020304" pitchFamily="18" charset="0"/>
              </a:rPr>
              <a:t>cls</a:t>
            </a:r>
            <a:r>
              <a:rPr lang="en-US" sz="2000" b="0" i="0" u="none" strike="noStrike" baseline="0" dirty="0">
                <a:latin typeface="Times New Roman" panose="02020603050405020304" pitchFamily="18" charset="0"/>
                <a:cs typeface="Times New Roman" panose="02020603050405020304" pitchFamily="18" charset="0"/>
              </a:rPr>
              <a:t> keyword.</a:t>
            </a: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Class Method Implementation in python</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c</a:t>
            </a:r>
            <a:r>
              <a:rPr lang="en-IN" b="0" i="0" u="none" strike="noStrike" baseline="0" dirty="0">
                <a:latin typeface="Times New Roman" panose="02020603050405020304" pitchFamily="18" charset="0"/>
                <a:cs typeface="Times New Roman" panose="02020603050405020304" pitchFamily="18" charset="0"/>
              </a:rPr>
              <a:t>lass Student:</a:t>
            </a:r>
          </a:p>
          <a:p>
            <a:pPr algn="l"/>
            <a:r>
              <a:rPr lang="en-IN" b="0" i="0" u="none" strike="noStrike" baseline="0" dirty="0">
                <a:latin typeface="Times New Roman" panose="02020603050405020304" pitchFamily="18" charset="0"/>
                <a:cs typeface="Times New Roman" panose="02020603050405020304" pitchFamily="18" charset="0"/>
              </a:rPr>
              <a:t>   name ='Student’</a:t>
            </a:r>
          </a:p>
          <a:p>
            <a:pPr algn="l"/>
            <a:r>
              <a:rPr lang="en-US" dirty="0">
                <a:latin typeface="Times New Roman" panose="02020603050405020304" pitchFamily="18" charset="0"/>
                <a:cs typeface="Times New Roman" panose="02020603050405020304" pitchFamily="18" charset="0"/>
              </a:rPr>
              <a:t>  d</a:t>
            </a:r>
            <a:r>
              <a:rPr lang="en-US" b="0" i="0" u="none" strike="noStrike" baseline="0" dirty="0">
                <a:latin typeface="Times New Roman" panose="02020603050405020304" pitchFamily="18" charset="0"/>
                <a:cs typeface="Times New Roman" panose="02020603050405020304" pitchFamily="18" charset="0"/>
              </a:rPr>
              <a:t>ef __</a:t>
            </a:r>
            <a:r>
              <a:rPr lang="en-US" b="0" i="0" u="none" strike="noStrike" baseline="0" dirty="0" err="1">
                <a:latin typeface="Times New Roman" panose="02020603050405020304" pitchFamily="18" charset="0"/>
                <a:cs typeface="Times New Roman" panose="02020603050405020304" pitchFamily="18" charset="0"/>
              </a:rPr>
              <a:t>init</a:t>
            </a:r>
            <a:r>
              <a:rPr lang="en-US" b="0" i="0" u="none" strike="noStrike" baseline="0" dirty="0">
                <a:latin typeface="Times New Roman" panose="02020603050405020304" pitchFamily="18" charset="0"/>
                <a:cs typeface="Times New Roman" panose="02020603050405020304" pitchFamily="18" charset="0"/>
              </a:rPr>
              <a:t>__(self, a, b):</a:t>
            </a:r>
          </a:p>
          <a:p>
            <a:pPr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self.a</a:t>
            </a:r>
            <a:r>
              <a:rPr lang="en-IN" b="0" i="0" u="none" strike="noStrike" baseline="0" dirty="0">
                <a:latin typeface="Times New Roman" panose="02020603050405020304" pitchFamily="18" charset="0"/>
                <a:cs typeface="Times New Roman" panose="02020603050405020304" pitchFamily="18" charset="0"/>
              </a:rPr>
              <a:t> = a</a:t>
            </a:r>
          </a:p>
          <a:p>
            <a:pPr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self.b</a:t>
            </a:r>
            <a:r>
              <a:rPr lang="en-IN" b="0" i="0" u="none" strike="noStrike" baseline="0" dirty="0">
                <a:latin typeface="Times New Roman" panose="02020603050405020304" pitchFamily="18" charset="0"/>
                <a:cs typeface="Times New Roman" panose="02020603050405020304" pitchFamily="18" charset="0"/>
              </a:rPr>
              <a:t> = b</a:t>
            </a:r>
          </a:p>
          <a:p>
            <a:pPr algn="l"/>
            <a:r>
              <a:rPr lang="en-IN" b="0" i="0" u="none" strike="noStrike" baseline="0" dirty="0">
                <a:latin typeface="Times New Roman" panose="02020603050405020304" pitchFamily="18" charset="0"/>
                <a:cs typeface="Times New Roman" panose="02020603050405020304" pitchFamily="18" charset="0"/>
              </a:rPr>
              <a:t> @classmethod</a:t>
            </a:r>
          </a:p>
          <a:p>
            <a:pPr algn="l"/>
            <a:r>
              <a:rPr lang="en-IN" dirty="0">
                <a:latin typeface="Times New Roman" panose="02020603050405020304" pitchFamily="18" charset="0"/>
                <a:cs typeface="Times New Roman" panose="02020603050405020304" pitchFamily="18" charset="0"/>
              </a:rPr>
              <a:t> d</a:t>
            </a:r>
            <a:r>
              <a:rPr lang="en-IN" b="0" i="0" u="none" strike="noStrike" baseline="0" dirty="0">
                <a:latin typeface="Times New Roman" panose="02020603050405020304" pitchFamily="18" charset="0"/>
                <a:cs typeface="Times New Roman" panose="02020603050405020304" pitchFamily="18" charset="0"/>
              </a:rPr>
              <a:t>ef info(</a:t>
            </a:r>
            <a:r>
              <a:rPr lang="en-IN" b="0" i="0" u="none" strike="noStrike" baseline="0" dirty="0" err="1">
                <a:latin typeface="Times New Roman" panose="02020603050405020304" pitchFamily="18" charset="0"/>
                <a:cs typeface="Times New Roman" panose="02020603050405020304" pitchFamily="18" charset="0"/>
              </a:rPr>
              <a:t>cls</a:t>
            </a:r>
            <a:r>
              <a:rPr lang="en-IN" b="0" i="0" u="none" strike="noStrike" baseline="0" dirty="0">
                <a:latin typeface="Times New Roman" panose="02020603050405020304" pitchFamily="18" charset="0"/>
                <a:cs typeface="Times New Roman" panose="02020603050405020304" pitchFamily="18" charset="0"/>
              </a:rPr>
              <a:t>):</a:t>
            </a:r>
          </a:p>
          <a:p>
            <a:pPr algn="l"/>
            <a:r>
              <a:rPr lang="en-IN" b="0" i="0" u="none" strike="noStrike" baseline="0" dirty="0">
                <a:latin typeface="Times New Roman" panose="02020603050405020304" pitchFamily="18" charset="0"/>
                <a:cs typeface="Times New Roman" panose="02020603050405020304" pitchFamily="18" charset="0"/>
              </a:rPr>
              <a:t>    return cls.name</a:t>
            </a:r>
            <a:endParaRPr lang="en-US" b="0" i="0" u="none" strike="noStrike" baseline="0" dirty="0">
              <a:latin typeface="Times New Roman" panose="02020603050405020304" pitchFamily="18" charset="0"/>
              <a:cs typeface="Times New Roman" panose="02020603050405020304" pitchFamily="18" charset="0"/>
            </a:endParaRPr>
          </a:p>
          <a:p>
            <a:pPr algn="l"/>
            <a:r>
              <a:rPr lang="en-IN" b="0" i="0" u="none" strike="noStrike" baseline="0" dirty="0">
                <a:latin typeface="Times New Roman" panose="02020603050405020304" pitchFamily="18" charset="0"/>
                <a:cs typeface="Times New Roman" panose="02020603050405020304" pitchFamily="18" charset="0"/>
              </a:rPr>
              <a:t>print(Student.info())</a:t>
            </a:r>
            <a:r>
              <a:rPr lang="en-US" b="0" i="0" u="none" strike="noStrike" baseline="0" dirty="0">
                <a:latin typeface="Times New Roman" panose="02020603050405020304" pitchFamily="18" charset="0"/>
                <a:cs typeface="Times New Roman" panose="02020603050405020304" pitchFamily="18" charset="0"/>
              </a:rPr>
              <a:t> </a:t>
            </a: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23" name="Title 1">
            <a:extLst>
              <a:ext uri="{FF2B5EF4-FFF2-40B4-BE49-F238E27FC236}">
                <a16:creationId xmlns:a16="http://schemas.microsoft.com/office/drawing/2014/main" id="{B70A8D33-A26B-4639-8C5A-D6B814BA11D4}"/>
              </a:ext>
            </a:extLst>
          </p:cNvPr>
          <p:cNvSpPr>
            <a:spLocks noGrp="1"/>
          </p:cNvSpPr>
          <p:nvPr>
            <p:ph type="title"/>
          </p:nvPr>
        </p:nvSpPr>
        <p:spPr>
          <a:xfrm>
            <a:off x="261764" y="269647"/>
            <a:ext cx="4023708" cy="711081"/>
          </a:xfrm>
        </p:spPr>
        <p:txBody>
          <a:bodyPr/>
          <a:lstStyle/>
          <a:p>
            <a:r>
              <a:rPr lang="en-IN" sz="2400" b="1" i="0" u="none" strike="noStrike" baseline="0" dirty="0">
                <a:solidFill>
                  <a:srgbClr val="FF0000"/>
                </a:solidFill>
                <a:latin typeface="Times New Roman" panose="02020603050405020304" pitchFamily="18" charset="0"/>
                <a:cs typeface="Times New Roman" panose="02020603050405020304" pitchFamily="18" charset="0"/>
              </a:rPr>
              <a:t>Class Method</a:t>
            </a:r>
            <a:endParaRPr lang="en-IN" sz="2400" b="1" dirty="0">
              <a:solidFill>
                <a:srgbClr val="FF0000"/>
              </a:solidFill>
              <a:latin typeface="Times New Roman" panose="02020603050405020304" pitchFamily="18" charset="0"/>
              <a:cs typeface="Times New Roman" pitchFamily="18" charset="0"/>
            </a:endParaRPr>
          </a:p>
        </p:txBody>
      </p:sp>
      <p:sp>
        <p:nvSpPr>
          <p:cNvPr id="25" name="TextBox 24">
            <a:extLst>
              <a:ext uri="{FF2B5EF4-FFF2-40B4-BE49-F238E27FC236}">
                <a16:creationId xmlns:a16="http://schemas.microsoft.com/office/drawing/2014/main" id="{9A179AEA-344E-4CF7-BC4F-D62E05144B8E}"/>
              </a:ext>
            </a:extLst>
          </p:cNvPr>
          <p:cNvSpPr txBox="1"/>
          <p:nvPr/>
        </p:nvSpPr>
        <p:spPr>
          <a:xfrm>
            <a:off x="7304881" y="2967335"/>
            <a:ext cx="3094416" cy="461665"/>
          </a:xfrm>
          <a:prstGeom prst="rect">
            <a:avLst/>
          </a:prstGeom>
          <a:noFill/>
        </p:spPr>
        <p:txBody>
          <a:bodyPr wrap="square">
            <a:spAutoFit/>
          </a:bodyPr>
          <a:lstStyle/>
          <a:p>
            <a:r>
              <a:rPr lang="en-IN" sz="2400" b="1" i="0" u="none" strike="noStrike" baseline="0" dirty="0">
                <a:solidFill>
                  <a:srgbClr val="212529"/>
                </a:solidFill>
                <a:latin typeface="TimesNewRoman,Bold"/>
              </a:rPr>
              <a:t>Output</a:t>
            </a:r>
            <a:endParaRPr lang="en-IN" dirty="0"/>
          </a:p>
        </p:txBody>
      </p:sp>
      <p:sp>
        <p:nvSpPr>
          <p:cNvPr id="27" name="TextBox 26">
            <a:extLst>
              <a:ext uri="{FF2B5EF4-FFF2-40B4-BE49-F238E27FC236}">
                <a16:creationId xmlns:a16="http://schemas.microsoft.com/office/drawing/2014/main" id="{B1017655-0754-4F6E-9695-5EB52E33C313}"/>
              </a:ext>
            </a:extLst>
          </p:cNvPr>
          <p:cNvSpPr txBox="1"/>
          <p:nvPr/>
        </p:nvSpPr>
        <p:spPr>
          <a:xfrm>
            <a:off x="7307418" y="3437181"/>
            <a:ext cx="3600400" cy="461665"/>
          </a:xfrm>
          <a:prstGeom prst="rect">
            <a:avLst/>
          </a:prstGeom>
          <a:noFill/>
        </p:spPr>
        <p:txBody>
          <a:bodyPr wrap="square">
            <a:spAutoFit/>
          </a:bodyPr>
          <a:lstStyle/>
          <a:p>
            <a:r>
              <a:rPr lang="en-IN" sz="2400" b="0" i="0" u="none" strike="noStrike" baseline="0" dirty="0">
                <a:latin typeface="TimesNewRoman"/>
              </a:rPr>
              <a:t>Student</a:t>
            </a:r>
            <a:endParaRPr lang="en-IN" dirty="0"/>
          </a:p>
        </p:txBody>
      </p:sp>
    </p:spTree>
    <p:extLst>
      <p:ext uri="{BB962C8B-B14F-4D97-AF65-F5344CB8AC3E}">
        <p14:creationId xmlns:p14="http://schemas.microsoft.com/office/powerpoint/2010/main" val="3712831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858C955C-A94C-4554-814D-AF57AACE54EC}"/>
              </a:ext>
            </a:extLst>
          </p:cNvPr>
          <p:cNvSpPr>
            <a:spLocks noGrp="1"/>
          </p:cNvSpPr>
          <p:nvPr>
            <p:ph type="title"/>
          </p:nvPr>
        </p:nvSpPr>
        <p:spPr>
          <a:xfrm>
            <a:off x="261764" y="269647"/>
            <a:ext cx="4023708" cy="711081"/>
          </a:xfrm>
        </p:spPr>
        <p:txBody>
          <a:bodyPr/>
          <a:lstStyle/>
          <a:p>
            <a:r>
              <a:rPr lang="en-IN" sz="2400" b="1" i="0" u="none" strike="noStrike" baseline="0" dirty="0">
                <a:solidFill>
                  <a:srgbClr val="FF0000"/>
                </a:solidFill>
                <a:latin typeface="Times New Roman" panose="02020603050405020304" pitchFamily="18" charset="0"/>
                <a:cs typeface="Times New Roman" panose="02020603050405020304" pitchFamily="18" charset="0"/>
              </a:rPr>
              <a:t>Static Method</a:t>
            </a:r>
            <a:endParaRPr lang="en-IN" sz="2400" b="1" dirty="0">
              <a:solidFill>
                <a:srgbClr val="FF0000"/>
              </a:solidFill>
              <a:latin typeface="Times New Roman" panose="02020603050405020304" pitchFamily="18" charset="0"/>
              <a:cs typeface="Times New Roman" pitchFamily="18" charset="0"/>
            </a:endParaRPr>
          </a:p>
        </p:txBody>
      </p:sp>
      <p:sp>
        <p:nvSpPr>
          <p:cNvPr id="27" name="TextBox 26">
            <a:extLst>
              <a:ext uri="{FF2B5EF4-FFF2-40B4-BE49-F238E27FC236}">
                <a16:creationId xmlns:a16="http://schemas.microsoft.com/office/drawing/2014/main" id="{7FBC012C-BF42-423E-BBB6-7E6C4BCF396B}"/>
              </a:ext>
            </a:extLst>
          </p:cNvPr>
          <p:cNvSpPr txBox="1"/>
          <p:nvPr/>
        </p:nvSpPr>
        <p:spPr>
          <a:xfrm>
            <a:off x="405896" y="1878248"/>
            <a:ext cx="6117336" cy="4613442"/>
          </a:xfrm>
          <a:prstGeom prst="rect">
            <a:avLst/>
          </a:prstGeom>
          <a:noFill/>
        </p:spPr>
        <p:txBody>
          <a:bodyPr wrap="square">
            <a:spAutoFit/>
          </a:bodyPr>
          <a:lstStyle/>
          <a:p>
            <a:pPr algn="l">
              <a:lnSpc>
                <a:spcPct val="150000"/>
              </a:lnSpc>
            </a:pPr>
            <a:r>
              <a:rPr lang="en-US" sz="1800" b="0" i="0" u="none" strike="noStrike" baseline="0" dirty="0">
                <a:latin typeface="TimesNewRoman"/>
              </a:rPr>
              <a:t># Static Method Implementation in python</a:t>
            </a:r>
          </a:p>
          <a:p>
            <a:pPr algn="l">
              <a:lnSpc>
                <a:spcPct val="150000"/>
              </a:lnSpc>
            </a:pPr>
            <a:r>
              <a:rPr lang="en-IN" sz="2000" b="0" i="0" u="none" strike="noStrike" baseline="0" dirty="0">
                <a:latin typeface="TimesNewRoman"/>
              </a:rPr>
              <a:t>Class Student:</a:t>
            </a:r>
          </a:p>
          <a:p>
            <a:pPr algn="l">
              <a:lnSpc>
                <a:spcPct val="150000"/>
              </a:lnSpc>
            </a:pPr>
            <a:r>
              <a:rPr lang="en-IN" sz="2000" b="0" i="0" u="none" strike="noStrike" baseline="0" dirty="0">
                <a:latin typeface="TimesNewRoman"/>
              </a:rPr>
              <a:t>     name ='Student’</a:t>
            </a:r>
          </a:p>
          <a:p>
            <a:pPr algn="l">
              <a:lnSpc>
                <a:spcPct val="150000"/>
              </a:lnSpc>
            </a:pPr>
            <a:r>
              <a:rPr lang="en-US" sz="2000" b="0" i="0" u="none" strike="noStrike" baseline="0" dirty="0">
                <a:latin typeface="TimesNewRoman"/>
              </a:rPr>
              <a:t>    def__</a:t>
            </a:r>
            <a:r>
              <a:rPr lang="en-US" sz="2000" b="0" i="0" u="none" strike="noStrike" baseline="0" dirty="0" err="1">
                <a:latin typeface="TimesNewRoman"/>
              </a:rPr>
              <a:t>init</a:t>
            </a:r>
            <a:r>
              <a:rPr lang="en-US" sz="2000" b="0" i="0" u="none" strike="noStrike" baseline="0" dirty="0">
                <a:latin typeface="TimesNewRoman"/>
              </a:rPr>
              <a:t>__(self, a, b):</a:t>
            </a:r>
          </a:p>
          <a:p>
            <a:pPr algn="l">
              <a:lnSpc>
                <a:spcPct val="150000"/>
              </a:lnSpc>
            </a:pPr>
            <a:r>
              <a:rPr lang="en-IN" sz="2000" b="0" i="0" u="none" strike="noStrike" baseline="0" dirty="0">
                <a:latin typeface="TimesNewRoman"/>
              </a:rPr>
              <a:t>           </a:t>
            </a:r>
            <a:r>
              <a:rPr lang="en-IN" sz="2000" b="0" i="0" u="none" strike="noStrike" baseline="0" dirty="0" err="1">
                <a:latin typeface="TimesNewRoman"/>
              </a:rPr>
              <a:t>self.a</a:t>
            </a:r>
            <a:r>
              <a:rPr lang="en-IN" sz="2000" b="0" i="0" u="none" strike="noStrike" baseline="0" dirty="0">
                <a:latin typeface="TimesNewRoman"/>
              </a:rPr>
              <a:t> = a</a:t>
            </a:r>
          </a:p>
          <a:p>
            <a:pPr algn="l">
              <a:lnSpc>
                <a:spcPct val="150000"/>
              </a:lnSpc>
            </a:pPr>
            <a:r>
              <a:rPr lang="en-IN" sz="2000" b="0" i="0" u="none" strike="noStrike" baseline="0" dirty="0">
                <a:latin typeface="TimesNewRoman"/>
              </a:rPr>
              <a:t>           </a:t>
            </a:r>
            <a:r>
              <a:rPr lang="en-IN" sz="2000" b="0" i="0" u="none" strike="noStrike" baseline="0" dirty="0" err="1">
                <a:latin typeface="TimesNewRoman"/>
              </a:rPr>
              <a:t>self.b</a:t>
            </a:r>
            <a:r>
              <a:rPr lang="en-IN" sz="2000" b="0" i="0" u="none" strike="noStrike" baseline="0" dirty="0">
                <a:latin typeface="TimesNewRoman"/>
              </a:rPr>
              <a:t> = b</a:t>
            </a:r>
          </a:p>
          <a:p>
            <a:pPr algn="l">
              <a:lnSpc>
                <a:spcPct val="150000"/>
              </a:lnSpc>
            </a:pPr>
            <a:r>
              <a:rPr lang="en-IN" sz="2000" b="0" i="0" u="none" strike="noStrike" baseline="0" dirty="0">
                <a:latin typeface="TimesNewRoman"/>
              </a:rPr>
              <a:t>   @staticmethod</a:t>
            </a:r>
          </a:p>
          <a:p>
            <a:pPr algn="l">
              <a:lnSpc>
                <a:spcPct val="150000"/>
              </a:lnSpc>
            </a:pPr>
            <a:r>
              <a:rPr lang="en-IN" sz="2000" b="0" i="0" u="none" strike="noStrike" baseline="0" dirty="0">
                <a:latin typeface="TimesNewRoman"/>
              </a:rPr>
              <a:t>  def info():</a:t>
            </a:r>
          </a:p>
          <a:p>
            <a:pPr algn="l">
              <a:lnSpc>
                <a:spcPct val="150000"/>
              </a:lnSpc>
            </a:pPr>
            <a:r>
              <a:rPr lang="en-US" sz="2000" b="0" i="0" u="none" strike="noStrike" baseline="0" dirty="0">
                <a:latin typeface="TimesNewRoman"/>
              </a:rPr>
              <a:t>      </a:t>
            </a:r>
            <a:r>
              <a:rPr lang="en-US" sz="2000" b="0" i="0" u="none" strike="noStrike" baseline="0" dirty="0" err="1">
                <a:latin typeface="TimesNewRoman"/>
              </a:rPr>
              <a:t>return"This</a:t>
            </a:r>
            <a:r>
              <a:rPr lang="en-US" sz="2000" b="0" i="0" u="none" strike="noStrike" baseline="0" dirty="0">
                <a:latin typeface="TimesNewRoman"/>
              </a:rPr>
              <a:t> is a student class“</a:t>
            </a:r>
          </a:p>
          <a:p>
            <a:pPr algn="l">
              <a:lnSpc>
                <a:spcPct val="150000"/>
              </a:lnSpc>
            </a:pPr>
            <a:r>
              <a:rPr lang="en-IN" sz="2000" b="0" i="0" u="none" strike="noStrike" baseline="0" dirty="0">
                <a:latin typeface="TimesNewRoman"/>
              </a:rPr>
              <a:t>print(Student.info())</a:t>
            </a:r>
            <a:endParaRPr lang="en-IN" sz="2000" dirty="0"/>
          </a:p>
        </p:txBody>
      </p:sp>
      <p:sp>
        <p:nvSpPr>
          <p:cNvPr id="29" name="TextBox 28">
            <a:extLst>
              <a:ext uri="{FF2B5EF4-FFF2-40B4-BE49-F238E27FC236}">
                <a16:creationId xmlns:a16="http://schemas.microsoft.com/office/drawing/2014/main" id="{CEFCAC36-3E6C-447D-A76A-F12F393C2F05}"/>
              </a:ext>
            </a:extLst>
          </p:cNvPr>
          <p:cNvSpPr txBox="1"/>
          <p:nvPr/>
        </p:nvSpPr>
        <p:spPr>
          <a:xfrm>
            <a:off x="5478081" y="3542005"/>
            <a:ext cx="2261944" cy="461665"/>
          </a:xfrm>
          <a:prstGeom prst="rect">
            <a:avLst/>
          </a:prstGeom>
          <a:noFill/>
        </p:spPr>
        <p:txBody>
          <a:bodyPr wrap="square">
            <a:spAutoFit/>
          </a:bodyPr>
          <a:lstStyle/>
          <a:p>
            <a:r>
              <a:rPr lang="en-IN" sz="2400" b="1" i="0" u="none" strike="noStrike" baseline="0" dirty="0">
                <a:solidFill>
                  <a:srgbClr val="212529"/>
                </a:solidFill>
                <a:latin typeface="TimesNewRoman,Bold"/>
              </a:rPr>
              <a:t>Output</a:t>
            </a:r>
            <a:endParaRPr lang="en-IN" dirty="0"/>
          </a:p>
        </p:txBody>
      </p:sp>
      <p:sp>
        <p:nvSpPr>
          <p:cNvPr id="31" name="TextBox 30">
            <a:extLst>
              <a:ext uri="{FF2B5EF4-FFF2-40B4-BE49-F238E27FC236}">
                <a16:creationId xmlns:a16="http://schemas.microsoft.com/office/drawing/2014/main" id="{A53437FA-9CFA-4422-BF77-FECBC36BBB84}"/>
              </a:ext>
            </a:extLst>
          </p:cNvPr>
          <p:cNvSpPr txBox="1"/>
          <p:nvPr/>
        </p:nvSpPr>
        <p:spPr>
          <a:xfrm>
            <a:off x="4938021" y="4122400"/>
            <a:ext cx="3342064" cy="461665"/>
          </a:xfrm>
          <a:prstGeom prst="rect">
            <a:avLst/>
          </a:prstGeom>
          <a:noFill/>
        </p:spPr>
        <p:txBody>
          <a:bodyPr wrap="square">
            <a:spAutoFit/>
          </a:bodyPr>
          <a:lstStyle/>
          <a:p>
            <a:r>
              <a:rPr lang="en-IN" sz="2400" b="0" i="0" u="none" strike="noStrike" baseline="0" dirty="0">
                <a:latin typeface="TimesNewRoman"/>
              </a:rPr>
              <a:t>This is a student class</a:t>
            </a:r>
            <a:endParaRPr lang="en-IN" dirty="0"/>
          </a:p>
        </p:txBody>
      </p:sp>
      <p:sp>
        <p:nvSpPr>
          <p:cNvPr id="26" name="TextBox 25">
            <a:extLst>
              <a:ext uri="{FF2B5EF4-FFF2-40B4-BE49-F238E27FC236}">
                <a16:creationId xmlns:a16="http://schemas.microsoft.com/office/drawing/2014/main" id="{F4839246-15A7-4163-A8CA-4FC2256D150C}"/>
              </a:ext>
            </a:extLst>
          </p:cNvPr>
          <p:cNvSpPr txBox="1"/>
          <p:nvPr/>
        </p:nvSpPr>
        <p:spPr>
          <a:xfrm>
            <a:off x="321026" y="1262109"/>
            <a:ext cx="11598340"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static method can be called without an object for that class, using the class name directly.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903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3" y="332656"/>
            <a:ext cx="7062211" cy="711081"/>
          </a:xfrm>
        </p:spPr>
        <p:txBody>
          <a:bodyPr/>
          <a:lstStyle/>
          <a:p>
            <a:r>
              <a:rPr lang="en-IN" sz="2400" b="1" i="0" u="none" strike="noStrike" baseline="0" dirty="0">
                <a:solidFill>
                  <a:srgbClr val="FF0000"/>
                </a:solidFill>
                <a:latin typeface="Times New Roman" panose="02020603050405020304" pitchFamily="18" charset="0"/>
              </a:rPr>
              <a:t>Inheritance :</a:t>
            </a:r>
            <a:endParaRPr lang="en-IN" sz="24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26EEAA7F-CCA7-42B3-B963-6D13D1DC9A31}"/>
              </a:ext>
            </a:extLst>
          </p:cNvPr>
          <p:cNvPicPr>
            <a:picLocks noChangeAspect="1"/>
          </p:cNvPicPr>
          <p:nvPr/>
        </p:nvPicPr>
        <p:blipFill>
          <a:blip r:embed="rId3"/>
          <a:stretch>
            <a:fillRect/>
          </a:stretch>
        </p:blipFill>
        <p:spPr>
          <a:xfrm>
            <a:off x="1678514" y="1161935"/>
            <a:ext cx="3876675" cy="714375"/>
          </a:xfrm>
          <a:prstGeom prst="rect">
            <a:avLst/>
          </a:prstGeom>
        </p:spPr>
      </p:pic>
      <p:sp>
        <p:nvSpPr>
          <p:cNvPr id="25" name="TextBox 24">
            <a:extLst>
              <a:ext uri="{FF2B5EF4-FFF2-40B4-BE49-F238E27FC236}">
                <a16:creationId xmlns:a16="http://schemas.microsoft.com/office/drawing/2014/main" id="{5F2CCE44-EFB0-48C6-AB24-776A7CB0EF0A}"/>
              </a:ext>
            </a:extLst>
          </p:cNvPr>
          <p:cNvSpPr txBox="1"/>
          <p:nvPr/>
        </p:nvSpPr>
        <p:spPr>
          <a:xfrm>
            <a:off x="155575" y="1090175"/>
            <a:ext cx="6117336" cy="400110"/>
          </a:xfrm>
          <a:prstGeom prst="rect">
            <a:avLst/>
          </a:prstGeom>
          <a:noFill/>
        </p:spPr>
        <p:txBody>
          <a:bodyPr wrap="square">
            <a:spAutoFit/>
          </a:bodyPr>
          <a:lstStyle/>
          <a:p>
            <a:r>
              <a:rPr lang="en-IN" sz="2000" b="1" i="0" u="none" strike="noStrike" baseline="0" dirty="0">
                <a:solidFill>
                  <a:srgbClr val="000000"/>
                </a:solidFill>
                <a:latin typeface="Times New Roman" panose="02020603050405020304" pitchFamily="18" charset="0"/>
              </a:rPr>
              <a:t>Syntax: </a:t>
            </a:r>
            <a:endParaRPr lang="en-IN" sz="2000" dirty="0"/>
          </a:p>
        </p:txBody>
      </p:sp>
      <p:sp>
        <p:nvSpPr>
          <p:cNvPr id="26" name="TextBox 25">
            <a:extLst>
              <a:ext uri="{FF2B5EF4-FFF2-40B4-BE49-F238E27FC236}">
                <a16:creationId xmlns:a16="http://schemas.microsoft.com/office/drawing/2014/main" id="{8631CC05-C081-4A59-A982-F0C3677ABD1F}"/>
              </a:ext>
            </a:extLst>
          </p:cNvPr>
          <p:cNvSpPr txBox="1"/>
          <p:nvPr/>
        </p:nvSpPr>
        <p:spPr>
          <a:xfrm>
            <a:off x="45312" y="1912832"/>
            <a:ext cx="9937532" cy="707886"/>
          </a:xfrm>
          <a:prstGeom prst="rect">
            <a:avLst/>
          </a:prstGeom>
          <a:noFill/>
        </p:spPr>
        <p:txBody>
          <a:bodyPr wrap="square">
            <a:spAutoFit/>
          </a:bodyPr>
          <a:lstStyle/>
          <a:p>
            <a:r>
              <a:rPr lang="en-US" sz="2000" b="1" i="0" u="none" strike="noStrike" baseline="0" dirty="0">
                <a:solidFill>
                  <a:srgbClr val="FF0000"/>
                </a:solidFill>
                <a:latin typeface="Times New Roman" panose="02020603050405020304" pitchFamily="18" charset="0"/>
              </a:rPr>
              <a:t>Simple Inheritance (or) Single Inheritance : </a:t>
            </a:r>
            <a:r>
              <a:rPr lang="en-US" sz="2000" b="0" i="0" u="none" strike="noStrike" baseline="0" dirty="0">
                <a:solidFill>
                  <a:srgbClr val="000000"/>
                </a:solidFill>
                <a:latin typeface="Times New Roman" panose="02020603050405020304" pitchFamily="18" charset="0"/>
              </a:rPr>
              <a:t>one child class derives from one parent class.</a:t>
            </a:r>
          </a:p>
          <a:p>
            <a:pPr marL="342900" indent="-342900">
              <a:buFont typeface="Arial" panose="020B0604020202020204" pitchFamily="34" charset="0"/>
              <a:buChar char="•"/>
            </a:pPr>
            <a:endParaRPr lang="en-IN" sz="2000" dirty="0">
              <a:solidFill>
                <a:srgbClr val="FF0000"/>
              </a:solidFill>
            </a:endParaRPr>
          </a:p>
        </p:txBody>
      </p:sp>
      <p:sp>
        <p:nvSpPr>
          <p:cNvPr id="30" name="TextBox 29">
            <a:extLst>
              <a:ext uri="{FF2B5EF4-FFF2-40B4-BE49-F238E27FC236}">
                <a16:creationId xmlns:a16="http://schemas.microsoft.com/office/drawing/2014/main" id="{1A5F5493-2D98-4DF3-A3BE-2795C8156FEC}"/>
              </a:ext>
            </a:extLst>
          </p:cNvPr>
          <p:cNvSpPr txBox="1"/>
          <p:nvPr/>
        </p:nvSpPr>
        <p:spPr>
          <a:xfrm>
            <a:off x="372537" y="2399131"/>
            <a:ext cx="6117336" cy="4093428"/>
          </a:xfrm>
          <a:prstGeom prst="rect">
            <a:avLst/>
          </a:prstGeom>
          <a:noFill/>
        </p:spPr>
        <p:txBody>
          <a:bodyPr wrap="square">
            <a:spAutoFit/>
          </a:bodyPr>
          <a:lstStyle/>
          <a:p>
            <a:r>
              <a:rPr lang="en-IN" sz="2000" b="0" i="0" u="none" strike="noStrike" baseline="0" dirty="0">
                <a:solidFill>
                  <a:srgbClr val="000000"/>
                </a:solidFill>
                <a:latin typeface="Times New Roman" panose="02020603050405020304" pitchFamily="18" charset="0"/>
              </a:rPr>
              <a:t>class </a:t>
            </a:r>
            <a:r>
              <a:rPr lang="en-IN" sz="2000" b="0" i="0" u="none" strike="noStrike" baseline="0" dirty="0" err="1">
                <a:solidFill>
                  <a:srgbClr val="000000"/>
                </a:solidFill>
                <a:latin typeface="Times New Roman" panose="02020603050405020304" pitchFamily="18" charset="0"/>
              </a:rPr>
              <a:t>ParentClass</a:t>
            </a:r>
            <a:r>
              <a:rPr lang="en-IN" sz="2000" b="0" i="0" u="none" strike="noStrike" baseline="0" dirty="0">
                <a:solidFill>
                  <a:srgbClr val="000000"/>
                </a:solidFill>
                <a:latin typeface="Times New Roman" panose="02020603050405020304" pitchFamily="18" charset="0"/>
              </a:rPr>
              <a:t>: </a:t>
            </a:r>
          </a:p>
          <a:p>
            <a:r>
              <a:rPr lang="en-IN" sz="2000" b="0" i="0" u="none" strike="noStrike" baseline="0" dirty="0">
                <a:solidFill>
                  <a:srgbClr val="000000"/>
                </a:solidFill>
                <a:latin typeface="Times New Roman" panose="02020603050405020304" pitchFamily="18" charset="0"/>
              </a:rPr>
              <a:t>  def feature_1(self): </a:t>
            </a:r>
          </a:p>
          <a:p>
            <a:r>
              <a:rPr lang="en-US" sz="2000" b="0" i="0" u="none" strike="noStrike" baseline="0" dirty="0">
                <a:solidFill>
                  <a:srgbClr val="000000"/>
                </a:solidFill>
                <a:latin typeface="Times New Roman" panose="02020603050405020304" pitchFamily="18" charset="0"/>
              </a:rPr>
              <a:t>        print('feature_1 from </a:t>
            </a:r>
            <a:r>
              <a:rPr lang="en-US" sz="2000" b="0" i="0" u="none" strike="noStrike" baseline="0" dirty="0" err="1">
                <a:solidFill>
                  <a:srgbClr val="000000"/>
                </a:solidFill>
                <a:latin typeface="Times New Roman" panose="02020603050405020304" pitchFamily="18" charset="0"/>
              </a:rPr>
              <a:t>ParentClass</a:t>
            </a:r>
            <a:r>
              <a:rPr lang="en-US" sz="2000" b="0" i="0" u="none" strike="noStrike" baseline="0" dirty="0">
                <a:solidFill>
                  <a:srgbClr val="000000"/>
                </a:solidFill>
                <a:latin typeface="Times New Roman" panose="02020603050405020304" pitchFamily="18" charset="0"/>
              </a:rPr>
              <a:t> is running...’) </a:t>
            </a:r>
          </a:p>
          <a:p>
            <a:r>
              <a:rPr lang="en-IN" sz="2000" b="0" i="0" u="none" strike="noStrike" baseline="0" dirty="0">
                <a:solidFill>
                  <a:srgbClr val="000000"/>
                </a:solidFill>
                <a:latin typeface="Times New Roman" panose="02020603050405020304" pitchFamily="18" charset="0"/>
              </a:rPr>
              <a:t>  def feature_2(self): </a:t>
            </a:r>
          </a:p>
          <a:p>
            <a:r>
              <a:rPr lang="en-US" sz="2000" b="0" i="0" u="none" strike="noStrike" baseline="0" dirty="0">
                <a:solidFill>
                  <a:srgbClr val="000000"/>
                </a:solidFill>
                <a:latin typeface="Times New Roman" panose="02020603050405020304" pitchFamily="18" charset="0"/>
              </a:rPr>
              <a:t>       print('feature_2 from </a:t>
            </a:r>
            <a:r>
              <a:rPr lang="en-US" sz="2000" b="0" i="0" u="none" strike="noStrike" baseline="0" dirty="0" err="1">
                <a:solidFill>
                  <a:srgbClr val="000000"/>
                </a:solidFill>
                <a:latin typeface="Times New Roman" panose="02020603050405020304" pitchFamily="18" charset="0"/>
              </a:rPr>
              <a:t>ParentClass</a:t>
            </a:r>
            <a:r>
              <a:rPr lang="en-US" sz="2000" b="0" i="0" u="none" strike="noStrike" baseline="0" dirty="0">
                <a:solidFill>
                  <a:srgbClr val="000000"/>
                </a:solidFill>
                <a:latin typeface="Times New Roman" panose="02020603050405020304" pitchFamily="18" charset="0"/>
              </a:rPr>
              <a:t> is running...’)</a:t>
            </a:r>
          </a:p>
          <a:p>
            <a:r>
              <a:rPr lang="en-IN" sz="2000" dirty="0">
                <a:solidFill>
                  <a:srgbClr val="000000"/>
                </a:solidFill>
                <a:latin typeface="Times New Roman" panose="02020603050405020304" pitchFamily="18" charset="0"/>
              </a:rPr>
              <a:t> c</a:t>
            </a:r>
            <a:r>
              <a:rPr lang="en-IN" sz="2000" b="0" i="0" u="none" strike="noStrike" baseline="0" dirty="0">
                <a:solidFill>
                  <a:srgbClr val="000000"/>
                </a:solidFill>
                <a:latin typeface="Times New Roman" panose="02020603050405020304" pitchFamily="18" charset="0"/>
              </a:rPr>
              <a:t>lass </a:t>
            </a:r>
            <a:r>
              <a:rPr lang="en-IN" sz="2000" b="0" i="0" u="none" strike="noStrike" baseline="0" dirty="0" err="1">
                <a:solidFill>
                  <a:srgbClr val="000000"/>
                </a:solidFill>
                <a:latin typeface="Times New Roman" panose="02020603050405020304" pitchFamily="18" charset="0"/>
              </a:rPr>
              <a:t>ChildClass</a:t>
            </a:r>
            <a:r>
              <a:rPr lang="en-IN" sz="2000" b="0" i="0" u="none" strike="noStrike" baseline="0" dirty="0">
                <a:solidFill>
                  <a:srgbClr val="000000"/>
                </a:solidFill>
                <a:latin typeface="Times New Roman" panose="02020603050405020304" pitchFamily="18" charset="0"/>
              </a:rPr>
              <a:t>(</a:t>
            </a:r>
            <a:r>
              <a:rPr lang="en-IN" sz="2000" b="0" i="0" u="none" strike="noStrike" baseline="0" dirty="0" err="1">
                <a:solidFill>
                  <a:srgbClr val="000000"/>
                </a:solidFill>
                <a:latin typeface="Times New Roman" panose="02020603050405020304" pitchFamily="18" charset="0"/>
              </a:rPr>
              <a:t>ParentClass</a:t>
            </a:r>
            <a:r>
              <a:rPr lang="en-IN" sz="2000" b="0" i="0" u="none" strike="noStrike" baseline="0" dirty="0">
                <a:solidFill>
                  <a:srgbClr val="000000"/>
                </a:solidFill>
                <a:latin typeface="Times New Roman" panose="02020603050405020304" pitchFamily="18" charset="0"/>
              </a:rPr>
              <a:t>): </a:t>
            </a:r>
          </a:p>
          <a:p>
            <a:r>
              <a:rPr lang="en-IN" sz="2000" dirty="0">
                <a:solidFill>
                  <a:srgbClr val="000000"/>
                </a:solidFill>
                <a:latin typeface="Times New Roman" panose="02020603050405020304" pitchFamily="18" charset="0"/>
              </a:rPr>
              <a:t>   d</a:t>
            </a:r>
            <a:r>
              <a:rPr lang="en-IN" sz="2000" b="0" i="0" u="none" strike="noStrike" baseline="0" dirty="0">
                <a:solidFill>
                  <a:srgbClr val="000000"/>
                </a:solidFill>
                <a:latin typeface="Times New Roman" panose="02020603050405020304" pitchFamily="18" charset="0"/>
              </a:rPr>
              <a:t>ef feature_3(self): </a:t>
            </a:r>
          </a:p>
          <a:p>
            <a:r>
              <a:rPr lang="en-US" sz="2000" b="0" i="0" u="none" strike="noStrike" baseline="0" dirty="0">
                <a:solidFill>
                  <a:srgbClr val="000000"/>
                </a:solidFill>
                <a:latin typeface="Times New Roman" panose="02020603050405020304" pitchFamily="18" charset="0"/>
              </a:rPr>
              <a:t>         print('feature_3 from </a:t>
            </a:r>
            <a:r>
              <a:rPr lang="en-US" sz="2000" b="0" i="0" u="none" strike="noStrike" baseline="0" dirty="0" err="1">
                <a:solidFill>
                  <a:srgbClr val="000000"/>
                </a:solidFill>
                <a:latin typeface="Times New Roman" panose="02020603050405020304" pitchFamily="18" charset="0"/>
              </a:rPr>
              <a:t>ChildClass</a:t>
            </a:r>
            <a:r>
              <a:rPr lang="en-US" sz="2000" b="0" i="0" u="none" strike="noStrike" baseline="0" dirty="0">
                <a:solidFill>
                  <a:srgbClr val="000000"/>
                </a:solidFill>
                <a:latin typeface="Times New Roman" panose="02020603050405020304" pitchFamily="18" charset="0"/>
              </a:rPr>
              <a:t> is running...’) </a:t>
            </a:r>
          </a:p>
          <a:p>
            <a:r>
              <a:rPr lang="en-US" sz="2000" b="0" i="0" u="none" strike="noStrike" baseline="0" dirty="0">
                <a:solidFill>
                  <a:srgbClr val="000000"/>
                </a:solidFill>
                <a:latin typeface="Times New Roman" panose="02020603050405020304" pitchFamily="18" charset="0"/>
              </a:rPr>
              <a:t> obj = </a:t>
            </a:r>
            <a:r>
              <a:rPr lang="en-US" sz="2000" b="0" i="0" u="none" strike="noStrike" baseline="0" dirty="0" err="1">
                <a:solidFill>
                  <a:srgbClr val="000000"/>
                </a:solidFill>
                <a:latin typeface="Times New Roman" panose="02020603050405020304" pitchFamily="18" charset="0"/>
              </a:rPr>
              <a:t>ChildClass</a:t>
            </a:r>
            <a:r>
              <a:rPr lang="en-US" sz="2000" b="0" i="0" u="none" strike="noStrike" baseline="0" dirty="0">
                <a:solidFill>
                  <a:srgbClr val="000000"/>
                </a:solidFill>
                <a:latin typeface="Times New Roman" panose="02020603050405020304" pitchFamily="18" charset="0"/>
              </a:rPr>
              <a:t>() </a:t>
            </a:r>
          </a:p>
          <a:p>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obj.feature_1() </a:t>
            </a:r>
          </a:p>
          <a:p>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obj.feature_2() </a:t>
            </a:r>
          </a:p>
          <a:p>
            <a:r>
              <a:rPr lang="en-IN" sz="2000" b="0" i="0" u="none" strike="noStrike" baseline="0" dirty="0">
                <a:solidFill>
                  <a:srgbClr val="000000"/>
                </a:solidFill>
                <a:latin typeface="Times New Roman" panose="02020603050405020304" pitchFamily="18" charset="0"/>
              </a:rPr>
              <a:t> obj.feature_3()</a:t>
            </a:r>
            <a:r>
              <a:rPr lang="en-US" sz="2000" b="0" i="0" u="none" strike="noStrike" baseline="0" dirty="0">
                <a:solidFill>
                  <a:srgbClr val="000000"/>
                </a:solidFill>
                <a:latin typeface="Times New Roman" panose="02020603050405020304" pitchFamily="18" charset="0"/>
              </a:rPr>
              <a:t> </a:t>
            </a:r>
          </a:p>
          <a:p>
            <a:endParaRPr lang="en-US" sz="2000" b="0" i="0" u="none" strike="noStrike" baseline="0" dirty="0">
              <a:solidFill>
                <a:srgbClr val="000000"/>
              </a:solidFill>
              <a:latin typeface="Times New Roman" panose="02020603050405020304" pitchFamily="18" charset="0"/>
            </a:endParaRPr>
          </a:p>
        </p:txBody>
      </p:sp>
      <p:sp>
        <p:nvSpPr>
          <p:cNvPr id="6" name="TextBox 5">
            <a:extLst>
              <a:ext uri="{FF2B5EF4-FFF2-40B4-BE49-F238E27FC236}">
                <a16:creationId xmlns:a16="http://schemas.microsoft.com/office/drawing/2014/main" id="{B2540882-A577-4B7E-B598-9FCD5E75DCE1}"/>
              </a:ext>
            </a:extLst>
          </p:cNvPr>
          <p:cNvSpPr txBox="1"/>
          <p:nvPr/>
        </p:nvSpPr>
        <p:spPr>
          <a:xfrm>
            <a:off x="6518103" y="2965732"/>
            <a:ext cx="5852873" cy="2308324"/>
          </a:xfrm>
          <a:prstGeom prst="rect">
            <a:avLst/>
          </a:prstGeom>
          <a:noFill/>
        </p:spPr>
        <p:txBody>
          <a:bodyPr wrap="square" rtlCol="0">
            <a:spAutoFit/>
          </a:bodyPr>
          <a:lstStyle/>
          <a:p>
            <a:r>
              <a:rPr lang="en-IN" b="1" dirty="0"/>
              <a:t>Output:</a:t>
            </a:r>
          </a:p>
          <a:p>
            <a:r>
              <a:rPr lang="en-US" sz="2400" b="0" i="0" u="none" strike="noStrike" baseline="0" dirty="0">
                <a:solidFill>
                  <a:srgbClr val="000000"/>
                </a:solidFill>
                <a:latin typeface="Times New Roman" panose="02020603050405020304" pitchFamily="18" charset="0"/>
              </a:rPr>
              <a:t>feature_1 from </a:t>
            </a:r>
            <a:r>
              <a:rPr lang="en-US" sz="2400" b="0" i="0" u="none" strike="noStrike" baseline="0" dirty="0" err="1">
                <a:solidFill>
                  <a:srgbClr val="000000"/>
                </a:solidFill>
                <a:latin typeface="Times New Roman" panose="02020603050405020304" pitchFamily="18" charset="0"/>
              </a:rPr>
              <a:t>ParentClass</a:t>
            </a:r>
            <a:r>
              <a:rPr lang="en-US" sz="2400" b="0" i="0" u="none" strike="noStrike" baseline="0" dirty="0">
                <a:solidFill>
                  <a:srgbClr val="000000"/>
                </a:solidFill>
                <a:latin typeface="Times New Roman" panose="02020603050405020304" pitchFamily="18" charset="0"/>
              </a:rPr>
              <a:t> is running..</a:t>
            </a:r>
          </a:p>
          <a:p>
            <a:r>
              <a:rPr lang="en-US" sz="2400" b="0" i="0" u="none" strike="noStrike" baseline="0" dirty="0">
                <a:solidFill>
                  <a:srgbClr val="000000"/>
                </a:solidFill>
                <a:latin typeface="Times New Roman" panose="02020603050405020304" pitchFamily="18" charset="0"/>
              </a:rPr>
              <a:t>feature_2 from </a:t>
            </a:r>
            <a:r>
              <a:rPr lang="en-US" sz="2400" b="0" i="0" u="none" strike="noStrike" baseline="0" dirty="0" err="1">
                <a:solidFill>
                  <a:srgbClr val="000000"/>
                </a:solidFill>
                <a:latin typeface="Times New Roman" panose="02020603050405020304" pitchFamily="18" charset="0"/>
              </a:rPr>
              <a:t>ParentClass</a:t>
            </a:r>
            <a:r>
              <a:rPr lang="en-US" sz="2400" b="0" i="0" u="none" strike="noStrike" baseline="0" dirty="0">
                <a:solidFill>
                  <a:srgbClr val="000000"/>
                </a:solidFill>
                <a:latin typeface="Times New Roman" panose="02020603050405020304" pitchFamily="18" charset="0"/>
              </a:rPr>
              <a:t> is running..</a:t>
            </a:r>
          </a:p>
          <a:p>
            <a:r>
              <a:rPr lang="en-US" sz="2400" b="0" i="0" u="none" strike="noStrike" baseline="0" dirty="0">
                <a:solidFill>
                  <a:srgbClr val="000000"/>
                </a:solidFill>
                <a:latin typeface="Times New Roman" panose="02020603050405020304" pitchFamily="18" charset="0"/>
              </a:rPr>
              <a:t>feature_3 from </a:t>
            </a:r>
            <a:r>
              <a:rPr lang="en-US" sz="2400" b="0" i="0" u="none" strike="noStrike" baseline="0" dirty="0" err="1">
                <a:solidFill>
                  <a:srgbClr val="000000"/>
                </a:solidFill>
                <a:latin typeface="Times New Roman" panose="02020603050405020304" pitchFamily="18" charset="0"/>
              </a:rPr>
              <a:t>ParentClass</a:t>
            </a:r>
            <a:r>
              <a:rPr lang="en-US" sz="2400" b="0" i="0" u="none" strike="noStrike" baseline="0" dirty="0">
                <a:solidFill>
                  <a:srgbClr val="000000"/>
                </a:solidFill>
                <a:latin typeface="Times New Roman" panose="02020603050405020304" pitchFamily="18" charset="0"/>
              </a:rPr>
              <a:t> is running..</a:t>
            </a:r>
            <a:endParaRPr lang="en-IN" dirty="0"/>
          </a:p>
          <a:p>
            <a:endParaRPr lang="en-IN" dirty="0"/>
          </a:p>
          <a:p>
            <a:endParaRPr lang="en-IN" dirty="0"/>
          </a:p>
        </p:txBody>
      </p:sp>
    </p:spTree>
    <p:extLst>
      <p:ext uri="{BB962C8B-B14F-4D97-AF65-F5344CB8AC3E}">
        <p14:creationId xmlns:p14="http://schemas.microsoft.com/office/powerpoint/2010/main" val="1959778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79885" y="23098"/>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5AE026CF-9195-4BD4-B454-92D3A8BD23C7}"/>
              </a:ext>
            </a:extLst>
          </p:cNvPr>
          <p:cNvSpPr txBox="1"/>
          <p:nvPr/>
        </p:nvSpPr>
        <p:spPr>
          <a:xfrm>
            <a:off x="70932" y="188536"/>
            <a:ext cx="6117336" cy="461665"/>
          </a:xfrm>
          <a:prstGeom prst="rect">
            <a:avLst/>
          </a:prstGeom>
          <a:noFill/>
        </p:spPr>
        <p:txBody>
          <a:bodyPr wrap="square">
            <a:spAutoFit/>
          </a:bodyPr>
          <a:lstStyle/>
          <a:p>
            <a:r>
              <a:rPr lang="en-IN" sz="2400" b="1" i="0" u="none" strike="noStrike" baseline="0" dirty="0">
                <a:solidFill>
                  <a:srgbClr val="FF0000"/>
                </a:solidFill>
                <a:latin typeface="Times New Roman" panose="02020603050405020304" pitchFamily="18" charset="0"/>
              </a:rPr>
              <a:t>Multiple Inheritance: </a:t>
            </a:r>
            <a:endParaRPr lang="en-IN" dirty="0">
              <a:solidFill>
                <a:srgbClr val="FF0000"/>
              </a:solidFill>
            </a:endParaRPr>
          </a:p>
        </p:txBody>
      </p:sp>
      <p:sp>
        <p:nvSpPr>
          <p:cNvPr id="29" name="TextBox 28">
            <a:extLst>
              <a:ext uri="{FF2B5EF4-FFF2-40B4-BE49-F238E27FC236}">
                <a16:creationId xmlns:a16="http://schemas.microsoft.com/office/drawing/2014/main" id="{7DBF9448-41AC-4A4F-8697-748A195CC5E2}"/>
              </a:ext>
            </a:extLst>
          </p:cNvPr>
          <p:cNvSpPr txBox="1"/>
          <p:nvPr/>
        </p:nvSpPr>
        <p:spPr>
          <a:xfrm>
            <a:off x="2894474" y="182902"/>
            <a:ext cx="7848233" cy="461665"/>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rPr>
              <a:t> one child class derives from two or more parent classes. </a:t>
            </a:r>
            <a:endParaRPr lang="en-IN" dirty="0"/>
          </a:p>
        </p:txBody>
      </p:sp>
      <p:sp>
        <p:nvSpPr>
          <p:cNvPr id="30" name="TextBox 29">
            <a:extLst>
              <a:ext uri="{FF2B5EF4-FFF2-40B4-BE49-F238E27FC236}">
                <a16:creationId xmlns:a16="http://schemas.microsoft.com/office/drawing/2014/main" id="{01027C63-791C-4C00-9892-171869C5D6CB}"/>
              </a:ext>
            </a:extLst>
          </p:cNvPr>
          <p:cNvSpPr txBox="1"/>
          <p:nvPr/>
        </p:nvSpPr>
        <p:spPr>
          <a:xfrm>
            <a:off x="457782" y="802558"/>
            <a:ext cx="6122504" cy="624786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#definition of the class starts here  </a:t>
            </a:r>
          </a:p>
          <a:p>
            <a:r>
              <a:rPr lang="en-IN" sz="1600" dirty="0">
                <a:latin typeface="Times New Roman" panose="02020603050405020304" pitchFamily="18" charset="0"/>
                <a:cs typeface="Times New Roman" panose="02020603050405020304" pitchFamily="18" charset="0"/>
              </a:rPr>
              <a:t>class Person:  </a:t>
            </a:r>
          </a:p>
          <a:p>
            <a:r>
              <a:rPr lang="en-IN" sz="1600" dirty="0">
                <a:latin typeface="Times New Roman" panose="02020603050405020304" pitchFamily="18" charset="0"/>
                <a:cs typeface="Times New Roman" panose="02020603050405020304" pitchFamily="18" charset="0"/>
              </a:rPr>
              <a:t>    #defining constructor  </a:t>
            </a:r>
          </a:p>
          <a:p>
            <a:r>
              <a:rPr lang="en-IN" sz="1600" dirty="0">
                <a:latin typeface="Times New Roman" panose="02020603050405020304" pitchFamily="18" charset="0"/>
                <a:cs typeface="Times New Roman" panose="02020603050405020304" pitchFamily="18" charset="0"/>
              </a:rPr>
              <a:t>    def __</a:t>
            </a:r>
            <a:r>
              <a:rPr lang="en-IN" sz="1600" dirty="0" err="1">
                <a:latin typeface="Times New Roman" panose="02020603050405020304" pitchFamily="18" charset="0"/>
                <a:cs typeface="Times New Roman" panose="02020603050405020304" pitchFamily="18" charset="0"/>
              </a:rPr>
              <a:t>init</a:t>
            </a:r>
            <a:r>
              <a:rPr lang="en-IN" sz="1600" dirty="0">
                <a:latin typeface="Times New Roman" panose="02020603050405020304" pitchFamily="18" charset="0"/>
                <a:cs typeface="Times New Roman" panose="02020603050405020304" pitchFamily="18" charset="0"/>
              </a:rPr>
              <a:t>__(self, </a:t>
            </a:r>
            <a:r>
              <a:rPr lang="en-IN" sz="1600" dirty="0" err="1">
                <a:latin typeface="Times New Roman" panose="02020603050405020304" pitchFamily="18" charset="0"/>
                <a:cs typeface="Times New Roman" panose="02020603050405020304" pitchFamily="18" charset="0"/>
              </a:rPr>
              <a:t>personName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personAge</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self.name = </a:t>
            </a:r>
            <a:r>
              <a:rPr lang="en-IN" sz="1600" dirty="0" err="1">
                <a:latin typeface="Times New Roman" panose="02020603050405020304" pitchFamily="18" charset="0"/>
                <a:cs typeface="Times New Roman" panose="02020603050405020304" pitchFamily="18" charset="0"/>
              </a:rPr>
              <a:t>personName</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self.age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personAge</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#defining class methods  </a:t>
            </a:r>
          </a:p>
          <a:p>
            <a:r>
              <a:rPr lang="en-IN" sz="1600" dirty="0">
                <a:latin typeface="Times New Roman" panose="02020603050405020304" pitchFamily="18" charset="0"/>
                <a:cs typeface="Times New Roman" panose="02020603050405020304" pitchFamily="18" charset="0"/>
              </a:rPr>
              <a:t>    def </a:t>
            </a:r>
            <a:r>
              <a:rPr lang="en-IN" sz="1600" dirty="0" err="1">
                <a:latin typeface="Times New Roman" panose="02020603050405020304" pitchFamily="18" charset="0"/>
                <a:cs typeface="Times New Roman" panose="02020603050405020304" pitchFamily="18" charset="0"/>
              </a:rPr>
              <a:t>showName</a:t>
            </a:r>
            <a:r>
              <a:rPr lang="en-IN" sz="1600" dirty="0">
                <a:latin typeface="Times New Roman" panose="02020603050405020304" pitchFamily="18" charset="0"/>
                <a:cs typeface="Times New Roman" panose="02020603050405020304" pitchFamily="18" charset="0"/>
              </a:rPr>
              <a:t>(self):  </a:t>
            </a:r>
          </a:p>
          <a:p>
            <a:r>
              <a:rPr lang="en-IN" sz="1600" dirty="0">
                <a:latin typeface="Times New Roman" panose="02020603050405020304" pitchFamily="18" charset="0"/>
                <a:cs typeface="Times New Roman" panose="02020603050405020304" pitchFamily="18" charset="0"/>
              </a:rPr>
              <a:t>        print(self.name)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def </a:t>
            </a:r>
            <a:r>
              <a:rPr lang="en-IN" sz="1600" dirty="0" err="1">
                <a:latin typeface="Times New Roman" panose="02020603050405020304" pitchFamily="18" charset="0"/>
                <a:cs typeface="Times New Roman" panose="02020603050405020304" pitchFamily="18" charset="0"/>
              </a:rPr>
              <a:t>showAge</a:t>
            </a:r>
            <a:r>
              <a:rPr lang="en-IN" sz="1600" dirty="0">
                <a:latin typeface="Times New Roman" panose="02020603050405020304" pitchFamily="18" charset="0"/>
                <a:cs typeface="Times New Roman" panose="02020603050405020304" pitchFamily="18" charset="0"/>
              </a:rPr>
              <a:t>(self):  </a:t>
            </a:r>
          </a:p>
          <a:p>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self.age</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#end of class definition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defining another class  </a:t>
            </a:r>
          </a:p>
          <a:p>
            <a:r>
              <a:rPr lang="en-IN" sz="1600" dirty="0">
                <a:latin typeface="Times New Roman" panose="02020603050405020304" pitchFamily="18" charset="0"/>
                <a:cs typeface="Times New Roman" panose="02020603050405020304" pitchFamily="18" charset="0"/>
              </a:rPr>
              <a:t>class Student: # Person is the  </a:t>
            </a:r>
          </a:p>
          <a:p>
            <a:r>
              <a:rPr lang="en-IN" sz="1600" dirty="0">
                <a:latin typeface="Times New Roman" panose="02020603050405020304" pitchFamily="18" charset="0"/>
                <a:cs typeface="Times New Roman" panose="02020603050405020304" pitchFamily="18" charset="0"/>
              </a:rPr>
              <a:t>    def __</a:t>
            </a:r>
            <a:r>
              <a:rPr lang="en-IN" sz="1600" dirty="0" err="1">
                <a:latin typeface="Times New Roman" panose="02020603050405020304" pitchFamily="18" charset="0"/>
                <a:cs typeface="Times New Roman" panose="02020603050405020304" pitchFamily="18" charset="0"/>
              </a:rPr>
              <a:t>init</a:t>
            </a:r>
            <a:r>
              <a:rPr lang="en-IN" sz="1600" dirty="0">
                <a:latin typeface="Times New Roman" panose="02020603050405020304" pitchFamily="18" charset="0"/>
                <a:cs typeface="Times New Roman" panose="02020603050405020304" pitchFamily="18" charset="0"/>
              </a:rPr>
              <a:t>__(self, </a:t>
            </a:r>
            <a:r>
              <a:rPr lang="en-IN" sz="1600" dirty="0" err="1">
                <a:latin typeface="Times New Roman" panose="02020603050405020304" pitchFamily="18" charset="0"/>
                <a:cs typeface="Times New Roman" panose="02020603050405020304" pitchFamily="18" charset="0"/>
              </a:rPr>
              <a:t>studentId</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self.studentId</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studentId</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getId</a:t>
            </a:r>
            <a:r>
              <a:rPr lang="en-US" sz="1600" dirty="0">
                <a:latin typeface="Times New Roman" panose="02020603050405020304" pitchFamily="18" charset="0"/>
                <a:cs typeface="Times New Roman" panose="02020603050405020304" pitchFamily="18" charset="0"/>
              </a:rPr>
              <a:t>(self):  </a:t>
            </a:r>
          </a:p>
          <a:p>
            <a:r>
              <a:rPr lang="en-US" sz="1600" dirty="0">
                <a:latin typeface="Times New Roman" panose="02020603050405020304" pitchFamily="18" charset="0"/>
                <a:cs typeface="Times New Roman" panose="02020603050405020304" pitchFamily="18" charset="0"/>
              </a:rPr>
              <a:t>        return </a:t>
            </a:r>
            <a:r>
              <a:rPr lang="en-US" sz="1600" dirty="0" err="1">
                <a:latin typeface="Times New Roman" panose="02020603050405020304" pitchFamily="18" charset="0"/>
                <a:cs typeface="Times New Roman" panose="02020603050405020304" pitchFamily="18" charset="0"/>
              </a:rPr>
              <a:t>self.studentId</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93CF326-5F1B-45D9-ABF6-370F65A2ED64}"/>
              </a:ext>
            </a:extLst>
          </p:cNvPr>
          <p:cNvSpPr txBox="1"/>
          <p:nvPr/>
        </p:nvSpPr>
        <p:spPr>
          <a:xfrm>
            <a:off x="4870276" y="919557"/>
            <a:ext cx="6549608" cy="501675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class Resident(Person, Student): # extends both Person and Student class  </a:t>
            </a:r>
          </a:p>
          <a:p>
            <a:r>
              <a:rPr lang="en-US" sz="1600" dirty="0">
                <a:latin typeface="Times New Roman" panose="02020603050405020304" pitchFamily="18" charset="0"/>
                <a:cs typeface="Times New Roman" panose="02020603050405020304" pitchFamily="18" charset="0"/>
              </a:rPr>
              <a:t>    def __</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__(self, name, age, id):  </a:t>
            </a:r>
          </a:p>
          <a:p>
            <a:r>
              <a:rPr lang="en-US" sz="1600" dirty="0">
                <a:latin typeface="Times New Roman" panose="02020603050405020304" pitchFamily="18" charset="0"/>
                <a:cs typeface="Times New Roman" panose="02020603050405020304" pitchFamily="18" charset="0"/>
              </a:rPr>
              <a:t>        Person.__</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__(self, name, age)  </a:t>
            </a:r>
          </a:p>
          <a:p>
            <a:r>
              <a:rPr lang="en-US" sz="1600" dirty="0">
                <a:latin typeface="Times New Roman" panose="02020603050405020304" pitchFamily="18" charset="0"/>
                <a:cs typeface="Times New Roman" panose="02020603050405020304" pitchFamily="18" charset="0"/>
              </a:rPr>
              <a:t>        Student.__</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__(self, id)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Create an object of the subclass  </a:t>
            </a:r>
          </a:p>
          <a:p>
            <a:r>
              <a:rPr lang="en-US" sz="1600" dirty="0">
                <a:latin typeface="Times New Roman" panose="02020603050405020304" pitchFamily="18" charset="0"/>
                <a:cs typeface="Times New Roman" panose="02020603050405020304" pitchFamily="18" charset="0"/>
              </a:rPr>
              <a:t>resident1 = Resident('John', 30, '102')  </a:t>
            </a:r>
          </a:p>
          <a:p>
            <a:r>
              <a:rPr lang="en-US" sz="1600" dirty="0" smtClean="0">
                <a:latin typeface="Times New Roman" panose="02020603050405020304" pitchFamily="18" charset="0"/>
                <a:cs typeface="Times New Roman" panose="02020603050405020304" pitchFamily="18" charset="0"/>
              </a:rPr>
              <a:t>resident1.showName</a:t>
            </a:r>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print(resident1.getId())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Output:</a:t>
            </a:r>
          </a:p>
          <a:p>
            <a:r>
              <a:rPr lang="en-IN" b="0" i="0" dirty="0">
                <a:solidFill>
                  <a:srgbClr val="2A2A2A"/>
                </a:solidFill>
                <a:effectLst/>
                <a:latin typeface="Fira Mono" panose="020B0509050000020004" pitchFamily="49" charset="0"/>
              </a:rPr>
              <a:t>John </a:t>
            </a:r>
          </a:p>
          <a:p>
            <a:r>
              <a:rPr lang="en-IN" b="0" i="0" dirty="0">
                <a:solidFill>
                  <a:srgbClr val="2A2A2A"/>
                </a:solidFill>
                <a:effectLst/>
                <a:latin typeface="Fira Mono" panose="020B0509050000020004" pitchFamily="49" charset="0"/>
              </a:rPr>
              <a:t>102</a:t>
            </a:r>
          </a:p>
          <a:p>
            <a:endParaRPr lang="en-IN" dirty="0">
              <a:solidFill>
                <a:srgbClr val="2A2A2A"/>
              </a:solidFill>
              <a:latin typeface="Fira Mono" panose="020B0509050000020004" pitchFamily="49" charset="0"/>
              <a:cs typeface="Times New Roman" panose="02020603050405020304" pitchFamily="18" charset="0"/>
            </a:endParaRPr>
          </a:p>
          <a:p>
            <a:r>
              <a:rPr lang="en-IN" sz="1800" b="1" dirty="0">
                <a:solidFill>
                  <a:srgbClr val="2A2A2A"/>
                </a:solidFill>
                <a:latin typeface="Times New Roman" panose="02020603050405020304" pitchFamily="18" charset="0"/>
                <a:cs typeface="Times New Roman" panose="02020603050405020304" pitchFamily="18" charset="0"/>
              </a:rPr>
              <a:t>But here in multiple inheritance we have a problem called</a:t>
            </a:r>
          </a:p>
          <a:p>
            <a:r>
              <a:rPr lang="en-IN" sz="2000" b="1" dirty="0">
                <a:solidFill>
                  <a:srgbClr val="2A2A2A"/>
                </a:solidFill>
                <a:latin typeface="Times New Roman" panose="02020603050405020304" pitchFamily="18" charset="0"/>
                <a:cs typeface="Times New Roman" panose="02020603050405020304" pitchFamily="18" charset="0"/>
              </a:rPr>
              <a:t> </a:t>
            </a:r>
            <a:r>
              <a:rPr lang="en-IN" b="1" dirty="0">
                <a:solidFill>
                  <a:srgbClr val="2A2A2A"/>
                </a:solidFill>
                <a:latin typeface="Times New Roman" panose="02020603050405020304" pitchFamily="18" charset="0"/>
                <a:cs typeface="Times New Roman" panose="02020603050405020304" pitchFamily="18" charset="0"/>
              </a:rPr>
              <a:t>“</a:t>
            </a:r>
            <a:r>
              <a:rPr lang="en-IN" sz="1800" b="1" i="0" dirty="0">
                <a:solidFill>
                  <a:srgbClr val="273239"/>
                </a:solidFill>
                <a:effectLst/>
                <a:latin typeface="urw-din"/>
              </a:rPr>
              <a:t>The Diamond Problem”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889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45546D3-AB41-4181-8B9D-70FDB8E9E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620688"/>
            <a:ext cx="5590476" cy="5104762"/>
          </a:xfrm>
          <a:prstGeom prst="rect">
            <a:avLst/>
          </a:prstGeom>
        </p:spPr>
      </p:pic>
      <p:pic>
        <p:nvPicPr>
          <p:cNvPr id="5" name="Picture 9" descr="C:\Users\EV REDDY\Desktop\MRUniversity\MRU_Logo_Straight.png">
            <a:extLst>
              <a:ext uri="{FF2B5EF4-FFF2-40B4-BE49-F238E27FC236}">
                <a16:creationId xmlns:a16="http://schemas.microsoft.com/office/drawing/2014/main" id="{B1CFE776-3452-47D7-980E-DE200A6763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885" y="23098"/>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B2A6735-3A0A-4C4B-A8D0-6A38E4154FA2}"/>
              </a:ext>
            </a:extLst>
          </p:cNvPr>
          <p:cNvSpPr txBox="1"/>
          <p:nvPr/>
        </p:nvSpPr>
        <p:spPr>
          <a:xfrm>
            <a:off x="6454452" y="656049"/>
            <a:ext cx="6096000" cy="572464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class Class1:</a:t>
            </a:r>
          </a:p>
          <a:p>
            <a:r>
              <a:rPr lang="en-US" sz="1800" dirty="0">
                <a:latin typeface="Times New Roman" panose="02020603050405020304" pitchFamily="18" charset="0"/>
                <a:cs typeface="Times New Roman" panose="02020603050405020304" pitchFamily="18" charset="0"/>
              </a:rPr>
              <a:t>    def m(self):</a:t>
            </a:r>
          </a:p>
          <a:p>
            <a:r>
              <a:rPr lang="en-US" sz="1800" dirty="0">
                <a:latin typeface="Times New Roman" panose="02020603050405020304" pitchFamily="18" charset="0"/>
                <a:cs typeface="Times New Roman" panose="02020603050405020304" pitchFamily="18" charset="0"/>
              </a:rPr>
              <a:t>        print("In Class1")</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Class2(Class1):</a:t>
            </a:r>
          </a:p>
          <a:p>
            <a:r>
              <a:rPr lang="en-US" sz="1800" dirty="0">
                <a:latin typeface="Times New Roman" panose="02020603050405020304" pitchFamily="18" charset="0"/>
                <a:cs typeface="Times New Roman" panose="02020603050405020304" pitchFamily="18" charset="0"/>
              </a:rPr>
              <a:t>    def m(self):</a:t>
            </a:r>
          </a:p>
          <a:p>
            <a:r>
              <a:rPr lang="en-US" sz="1800" dirty="0">
                <a:latin typeface="Times New Roman" panose="02020603050405020304" pitchFamily="18" charset="0"/>
                <a:cs typeface="Times New Roman" panose="02020603050405020304" pitchFamily="18" charset="0"/>
              </a:rPr>
              <a:t>        print("In Class2")</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Class3(Class1):</a:t>
            </a:r>
          </a:p>
          <a:p>
            <a:r>
              <a:rPr lang="en-US" sz="1800" dirty="0">
                <a:latin typeface="Times New Roman" panose="02020603050405020304" pitchFamily="18" charset="0"/>
                <a:cs typeface="Times New Roman" panose="02020603050405020304" pitchFamily="18" charset="0"/>
              </a:rPr>
              <a:t>    def m(self):</a:t>
            </a:r>
          </a:p>
          <a:p>
            <a:r>
              <a:rPr lang="en-US" sz="1800" dirty="0">
                <a:latin typeface="Times New Roman" panose="02020603050405020304" pitchFamily="18" charset="0"/>
                <a:cs typeface="Times New Roman" panose="02020603050405020304" pitchFamily="18" charset="0"/>
              </a:rPr>
              <a:t>        print("In Class3")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Class4(Class2, Class3):</a:t>
            </a:r>
          </a:p>
          <a:p>
            <a:r>
              <a:rPr lang="en-US" sz="1800" dirty="0">
                <a:latin typeface="Times New Roman" panose="02020603050405020304" pitchFamily="18" charset="0"/>
                <a:cs typeface="Times New Roman" panose="02020603050405020304" pitchFamily="18" charset="0"/>
              </a:rPr>
              <a:t>    pass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obj = Class4()</a:t>
            </a:r>
          </a:p>
          <a:p>
            <a:r>
              <a:rPr lang="en-US" sz="1800" dirty="0" err="1">
                <a:latin typeface="Times New Roman" panose="02020603050405020304" pitchFamily="18" charset="0"/>
                <a:cs typeface="Times New Roman" panose="02020603050405020304" pitchFamily="18" charset="0"/>
              </a:rPr>
              <a:t>obj.m</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Output:</a:t>
            </a:r>
          </a:p>
          <a:p>
            <a:r>
              <a:rPr lang="en-US" sz="1800" dirty="0">
                <a:latin typeface="Times New Roman" panose="02020603050405020304" pitchFamily="18" charset="0"/>
                <a:cs typeface="Times New Roman" panose="02020603050405020304" pitchFamily="18" charset="0"/>
              </a:rPr>
              <a:t>In Class2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489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5AE026CF-9195-4BD4-B454-92D3A8BD23C7}"/>
              </a:ext>
            </a:extLst>
          </p:cNvPr>
          <p:cNvSpPr txBox="1"/>
          <p:nvPr/>
        </p:nvSpPr>
        <p:spPr>
          <a:xfrm>
            <a:off x="45741" y="82830"/>
            <a:ext cx="6117336" cy="400110"/>
          </a:xfrm>
          <a:prstGeom prst="rect">
            <a:avLst/>
          </a:prstGeom>
          <a:noFill/>
        </p:spPr>
        <p:txBody>
          <a:bodyPr wrap="square">
            <a:spAutoFit/>
          </a:bodyPr>
          <a:lstStyle/>
          <a:p>
            <a:r>
              <a:rPr lang="en-IN" sz="2000" b="1" i="0" u="none" strike="noStrike" baseline="0" dirty="0">
                <a:solidFill>
                  <a:srgbClr val="FF0000"/>
                </a:solidFill>
                <a:latin typeface="Times New Roman" panose="02020603050405020304" pitchFamily="18" charset="0"/>
              </a:rPr>
              <a:t>Multi-Level Inheritance </a:t>
            </a:r>
            <a:endParaRPr lang="en-IN" sz="2000" dirty="0">
              <a:solidFill>
                <a:srgbClr val="FF0000"/>
              </a:solidFill>
            </a:endParaRPr>
          </a:p>
        </p:txBody>
      </p:sp>
      <p:sp>
        <p:nvSpPr>
          <p:cNvPr id="29" name="TextBox 28">
            <a:extLst>
              <a:ext uri="{FF2B5EF4-FFF2-40B4-BE49-F238E27FC236}">
                <a16:creationId xmlns:a16="http://schemas.microsoft.com/office/drawing/2014/main" id="{7DBF9448-41AC-4A4F-8697-748A195CC5E2}"/>
              </a:ext>
            </a:extLst>
          </p:cNvPr>
          <p:cNvSpPr txBox="1"/>
          <p:nvPr/>
        </p:nvSpPr>
        <p:spPr>
          <a:xfrm>
            <a:off x="2747032" y="14563"/>
            <a:ext cx="8052779" cy="461665"/>
          </a:xfrm>
          <a:prstGeom prst="rect">
            <a:avLst/>
          </a:prstGeom>
          <a:noFill/>
        </p:spPr>
        <p:txBody>
          <a:bodyPr wrap="square">
            <a:spAutoFit/>
          </a:bodyPr>
          <a:lstStyle/>
          <a:p>
            <a:r>
              <a:rPr lang="en-US" b="0" i="0" u="none" strike="noStrike" baseline="0" dirty="0">
                <a:solidFill>
                  <a:srgbClr val="000000"/>
                </a:solidFill>
                <a:latin typeface="Times New Roman" panose="02020603050405020304" pitchFamily="18" charset="0"/>
              </a:rPr>
              <a:t> : </a:t>
            </a:r>
            <a:r>
              <a:rPr lang="en-US" sz="2000" b="0" i="0" u="none" strike="noStrike" baseline="0" dirty="0">
                <a:solidFill>
                  <a:srgbClr val="000000"/>
                </a:solidFill>
                <a:latin typeface="Times New Roman" panose="02020603050405020304" pitchFamily="18" charset="0"/>
              </a:rPr>
              <a:t>child class derives from a class which already derived from another class. </a:t>
            </a:r>
            <a:endParaRPr lang="en-IN" dirty="0"/>
          </a:p>
        </p:txBody>
      </p:sp>
      <p:sp>
        <p:nvSpPr>
          <p:cNvPr id="33" name="TextBox 32">
            <a:extLst>
              <a:ext uri="{FF2B5EF4-FFF2-40B4-BE49-F238E27FC236}">
                <a16:creationId xmlns:a16="http://schemas.microsoft.com/office/drawing/2014/main" id="{191B2CB7-18B1-4D60-B07E-260ED9C4967A}"/>
              </a:ext>
            </a:extLst>
          </p:cNvPr>
          <p:cNvSpPr txBox="1"/>
          <p:nvPr/>
        </p:nvSpPr>
        <p:spPr>
          <a:xfrm>
            <a:off x="5572825" y="380094"/>
            <a:ext cx="6122504" cy="624786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class Family:</a:t>
            </a:r>
          </a:p>
          <a:p>
            <a:r>
              <a:rPr lang="en-US" sz="1600" dirty="0">
                <a:latin typeface="Times New Roman" panose="02020603050405020304" pitchFamily="18" charset="0"/>
                <a:cs typeface="Times New Roman" panose="02020603050405020304" pitchFamily="18" charset="0"/>
              </a:rPr>
              <a:t>    def </a:t>
            </a:r>
            <a:r>
              <a:rPr lang="en-US" sz="1600" dirty="0" err="1">
                <a:latin typeface="Times New Roman" panose="02020603050405020304" pitchFamily="18" charset="0"/>
                <a:cs typeface="Times New Roman" panose="02020603050405020304" pitchFamily="18" charset="0"/>
              </a:rPr>
              <a:t>show_family</a:t>
            </a:r>
            <a:r>
              <a:rPr lang="en-US" sz="1600" dirty="0">
                <a:latin typeface="Times New Roman" panose="02020603050405020304" pitchFamily="18" charset="0"/>
                <a:cs typeface="Times New Roman" panose="02020603050405020304" pitchFamily="18" charset="0"/>
              </a:rPr>
              <a:t>(self):</a:t>
            </a:r>
          </a:p>
          <a:p>
            <a:r>
              <a:rPr lang="en-US" sz="1600" dirty="0">
                <a:latin typeface="Times New Roman" panose="02020603050405020304" pitchFamily="18" charset="0"/>
                <a:cs typeface="Times New Roman" panose="02020603050405020304" pitchFamily="18" charset="0"/>
              </a:rPr>
              <a:t>        print("This is our family:")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Father class inherited from Family</a:t>
            </a:r>
          </a:p>
          <a:p>
            <a:r>
              <a:rPr lang="en-US" sz="1600" dirty="0">
                <a:latin typeface="Times New Roman" panose="02020603050405020304" pitchFamily="18" charset="0"/>
                <a:cs typeface="Times New Roman" panose="02020603050405020304" pitchFamily="18" charset="0"/>
              </a:rPr>
              <a:t>class Father(Family):</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fathername</a:t>
            </a:r>
            <a:r>
              <a:rPr lang="en-US" sz="1600" dirty="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def </a:t>
            </a:r>
            <a:r>
              <a:rPr lang="en-US" sz="1600" dirty="0" err="1">
                <a:latin typeface="Times New Roman" panose="02020603050405020304" pitchFamily="18" charset="0"/>
                <a:cs typeface="Times New Roman" panose="02020603050405020304" pitchFamily="18" charset="0"/>
              </a:rPr>
              <a:t>show_father</a:t>
            </a:r>
            <a:r>
              <a:rPr lang="en-US" sz="1600" dirty="0">
                <a:latin typeface="Times New Roman" panose="02020603050405020304" pitchFamily="18" charset="0"/>
                <a:cs typeface="Times New Roman" panose="02020603050405020304" pitchFamily="18" charset="0"/>
              </a:rPr>
              <a:t>(self):</a:t>
            </a:r>
          </a:p>
          <a:p>
            <a:r>
              <a:rPr lang="en-US" sz="1600" dirty="0">
                <a:latin typeface="Times New Roman" panose="02020603050405020304" pitchFamily="18" charset="0"/>
                <a:cs typeface="Times New Roman" panose="02020603050405020304" pitchFamily="18" charset="0"/>
              </a:rPr>
              <a:t>        print(</a:t>
            </a:r>
            <a:r>
              <a:rPr lang="en-US" sz="1600" dirty="0" err="1">
                <a:latin typeface="Times New Roman" panose="02020603050405020304" pitchFamily="18" charset="0"/>
                <a:cs typeface="Times New Roman" panose="02020603050405020304" pitchFamily="18" charset="0"/>
              </a:rPr>
              <a:t>self.fathername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Mother class inherited from Family</a:t>
            </a:r>
          </a:p>
          <a:p>
            <a:r>
              <a:rPr lang="en-US" sz="1600" dirty="0">
                <a:latin typeface="Times New Roman" panose="02020603050405020304" pitchFamily="18" charset="0"/>
                <a:cs typeface="Times New Roman" panose="02020603050405020304" pitchFamily="18" charset="0"/>
              </a:rPr>
              <a:t>class Mother(Family):</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mothername</a:t>
            </a:r>
            <a:r>
              <a:rPr lang="en-US" sz="1600" dirty="0">
                <a:latin typeface="Times New Roman" panose="02020603050405020304" pitchFamily="18" charset="0"/>
                <a:cs typeface="Times New Roman" panose="02020603050405020304" pitchFamily="18" charset="0"/>
              </a:rPr>
              <a:t> = ""</a:t>
            </a:r>
          </a:p>
          <a:p>
            <a:r>
              <a:rPr lang="en-US" sz="1600" dirty="0">
                <a:latin typeface="Times New Roman" panose="02020603050405020304" pitchFamily="18" charset="0"/>
                <a:cs typeface="Times New Roman" panose="02020603050405020304" pitchFamily="18" charset="0"/>
              </a:rPr>
              <a:t>     def </a:t>
            </a:r>
            <a:r>
              <a:rPr lang="en-US" sz="1600" dirty="0" err="1">
                <a:latin typeface="Times New Roman" panose="02020603050405020304" pitchFamily="18" charset="0"/>
                <a:cs typeface="Times New Roman" panose="02020603050405020304" pitchFamily="18" charset="0"/>
              </a:rPr>
              <a:t>show_mother</a:t>
            </a:r>
            <a:r>
              <a:rPr lang="en-US" sz="1600" dirty="0">
                <a:latin typeface="Times New Roman" panose="02020603050405020304" pitchFamily="18" charset="0"/>
                <a:cs typeface="Times New Roman" panose="02020603050405020304" pitchFamily="18" charset="0"/>
              </a:rPr>
              <a:t>(self):</a:t>
            </a:r>
          </a:p>
          <a:p>
            <a:r>
              <a:rPr lang="en-US" sz="1600" dirty="0">
                <a:latin typeface="Times New Roman" panose="02020603050405020304" pitchFamily="18" charset="0"/>
                <a:cs typeface="Times New Roman" panose="02020603050405020304" pitchFamily="18" charset="0"/>
              </a:rPr>
              <a:t>        print(</a:t>
            </a:r>
            <a:r>
              <a:rPr lang="en-US" sz="1600" dirty="0" err="1">
                <a:latin typeface="Times New Roman" panose="02020603050405020304" pitchFamily="18" charset="0"/>
                <a:cs typeface="Times New Roman" panose="02020603050405020304" pitchFamily="18" charset="0"/>
              </a:rPr>
              <a:t>self.mothername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Son class inherited from Father and Mother classes</a:t>
            </a:r>
          </a:p>
          <a:p>
            <a:r>
              <a:rPr lang="en-US" sz="1600" dirty="0">
                <a:latin typeface="Times New Roman" panose="02020603050405020304" pitchFamily="18" charset="0"/>
                <a:cs typeface="Times New Roman" panose="02020603050405020304" pitchFamily="18" charset="0"/>
              </a:rPr>
              <a:t>class Son(Father, Mother):</a:t>
            </a:r>
          </a:p>
          <a:p>
            <a:r>
              <a:rPr lang="en-US" sz="1600" dirty="0">
                <a:latin typeface="Times New Roman" panose="02020603050405020304" pitchFamily="18" charset="0"/>
                <a:cs typeface="Times New Roman" panose="02020603050405020304" pitchFamily="18" charset="0"/>
              </a:rPr>
              <a:t>    def </a:t>
            </a:r>
            <a:r>
              <a:rPr lang="en-US" sz="1600" dirty="0" err="1">
                <a:latin typeface="Times New Roman" panose="02020603050405020304" pitchFamily="18" charset="0"/>
                <a:cs typeface="Times New Roman" panose="02020603050405020304" pitchFamily="18" charset="0"/>
              </a:rPr>
              <a:t>show_parent</a:t>
            </a:r>
            <a:r>
              <a:rPr lang="en-US" sz="1600" dirty="0">
                <a:latin typeface="Times New Roman" panose="02020603050405020304" pitchFamily="18" charset="0"/>
                <a:cs typeface="Times New Roman" panose="02020603050405020304" pitchFamily="18" charset="0"/>
              </a:rPr>
              <a:t>(self):</a:t>
            </a:r>
          </a:p>
          <a:p>
            <a:r>
              <a:rPr lang="en-US" sz="1600" dirty="0">
                <a:latin typeface="Times New Roman" panose="02020603050405020304" pitchFamily="18" charset="0"/>
                <a:cs typeface="Times New Roman" panose="02020603050405020304" pitchFamily="18" charset="0"/>
              </a:rPr>
              <a:t>        print("Father :", </a:t>
            </a:r>
            <a:r>
              <a:rPr lang="en-US" sz="1600" dirty="0" err="1">
                <a:latin typeface="Times New Roman" panose="02020603050405020304" pitchFamily="18" charset="0"/>
                <a:cs typeface="Times New Roman" panose="02020603050405020304" pitchFamily="18" charset="0"/>
              </a:rPr>
              <a:t>self.fathername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print("Mother :", </a:t>
            </a:r>
            <a:r>
              <a:rPr lang="en-US" sz="1600" dirty="0" err="1">
                <a:latin typeface="Times New Roman" panose="02020603050405020304" pitchFamily="18" charset="0"/>
                <a:cs typeface="Times New Roman" panose="02020603050405020304" pitchFamily="18" charset="0"/>
              </a:rPr>
              <a:t>self.mothername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s1 = Son()  # Object of Son class</a:t>
            </a:r>
          </a:p>
          <a:p>
            <a:r>
              <a:rPr lang="en-US" sz="1600" dirty="0">
                <a:latin typeface="Times New Roman" panose="02020603050405020304" pitchFamily="18" charset="0"/>
                <a:cs typeface="Times New Roman" panose="02020603050405020304" pitchFamily="18" charset="0"/>
              </a:rPr>
              <a:t>s1.fathername = "Mark"</a:t>
            </a:r>
          </a:p>
          <a:p>
            <a:r>
              <a:rPr lang="en-US" sz="1600" dirty="0">
                <a:latin typeface="Times New Roman" panose="02020603050405020304" pitchFamily="18" charset="0"/>
                <a:cs typeface="Times New Roman" panose="02020603050405020304" pitchFamily="18" charset="0"/>
              </a:rPr>
              <a:t>s1.mothername = "Sonia"</a:t>
            </a:r>
          </a:p>
          <a:p>
            <a:r>
              <a:rPr lang="en-US" sz="1600" dirty="0">
                <a:latin typeface="Times New Roman" panose="02020603050405020304" pitchFamily="18" charset="0"/>
                <a:cs typeface="Times New Roman" panose="02020603050405020304" pitchFamily="18" charset="0"/>
              </a:rPr>
              <a:t>s1.show_family()</a:t>
            </a:r>
          </a:p>
          <a:p>
            <a:r>
              <a:rPr lang="en-US" sz="1600" dirty="0">
                <a:latin typeface="Times New Roman" panose="02020603050405020304" pitchFamily="18" charset="0"/>
                <a:cs typeface="Times New Roman" panose="02020603050405020304" pitchFamily="18" charset="0"/>
              </a:rPr>
              <a:t>s1.show_parent()</a:t>
            </a:r>
            <a:endParaRPr lang="en-IN" sz="2000" dirty="0">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B95B9FB7-02D2-4CDE-8547-EC27CA6B5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8" y="836713"/>
            <a:ext cx="3736124" cy="4968552"/>
          </a:xfrm>
          <a:prstGeom prst="rect">
            <a:avLst/>
          </a:prstGeom>
        </p:spPr>
      </p:pic>
    </p:spTree>
    <p:extLst>
      <p:ext uri="{BB962C8B-B14F-4D97-AF65-F5344CB8AC3E}">
        <p14:creationId xmlns:p14="http://schemas.microsoft.com/office/powerpoint/2010/main" val="2493416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9690" y="30519"/>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5AE026CF-9195-4BD4-B454-92D3A8BD23C7}"/>
              </a:ext>
            </a:extLst>
          </p:cNvPr>
          <p:cNvSpPr txBox="1"/>
          <p:nvPr/>
        </p:nvSpPr>
        <p:spPr>
          <a:xfrm>
            <a:off x="189756" y="1196752"/>
            <a:ext cx="6117336" cy="400110"/>
          </a:xfrm>
          <a:prstGeom prst="rect">
            <a:avLst/>
          </a:prstGeom>
          <a:noFill/>
        </p:spPr>
        <p:txBody>
          <a:bodyPr wrap="square">
            <a:spAutoFit/>
          </a:bodyPr>
          <a:lstStyle/>
          <a:p>
            <a:r>
              <a:rPr lang="en-IN" sz="2000" b="1" dirty="0">
                <a:solidFill>
                  <a:srgbClr val="FF0000"/>
                </a:solidFill>
                <a:latin typeface="Times New Roman" panose="02020603050405020304" pitchFamily="18" charset="0"/>
              </a:rPr>
              <a:t>Hierarchical</a:t>
            </a:r>
            <a:r>
              <a:rPr lang="en-IN" sz="2000" b="1" i="0" u="none" strike="noStrike" baseline="0" dirty="0">
                <a:solidFill>
                  <a:srgbClr val="FF0000"/>
                </a:solidFill>
                <a:latin typeface="Times New Roman" panose="02020603050405020304" pitchFamily="18" charset="0"/>
              </a:rPr>
              <a:t> Inheritance: </a:t>
            </a:r>
            <a:endParaRPr lang="en-IN" sz="2000" dirty="0">
              <a:solidFill>
                <a:srgbClr val="FF0000"/>
              </a:solidFill>
            </a:endParaRPr>
          </a:p>
        </p:txBody>
      </p:sp>
      <p:sp>
        <p:nvSpPr>
          <p:cNvPr id="29" name="TextBox 28">
            <a:extLst>
              <a:ext uri="{FF2B5EF4-FFF2-40B4-BE49-F238E27FC236}">
                <a16:creationId xmlns:a16="http://schemas.microsoft.com/office/drawing/2014/main" id="{7DBF9448-41AC-4A4F-8697-748A195CC5E2}"/>
              </a:ext>
            </a:extLst>
          </p:cNvPr>
          <p:cNvSpPr txBox="1"/>
          <p:nvPr/>
        </p:nvSpPr>
        <p:spPr>
          <a:xfrm>
            <a:off x="3044657" y="1162081"/>
            <a:ext cx="7128792" cy="461665"/>
          </a:xfrm>
          <a:prstGeom prst="rect">
            <a:avLst/>
          </a:prstGeom>
          <a:noFill/>
        </p:spPr>
        <p:txBody>
          <a:bodyPr wrap="square">
            <a:spAutoFit/>
          </a:bodyPr>
          <a:lstStyle/>
          <a:p>
            <a:r>
              <a:rPr lang="en-US" b="0" i="0" u="none" strike="noStrike" baseline="0"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rPr>
              <a:t>wo or more child classes derive from one parent class</a:t>
            </a:r>
            <a:endParaRPr lang="en-IN" dirty="0"/>
          </a:p>
        </p:txBody>
      </p:sp>
      <p:sp>
        <p:nvSpPr>
          <p:cNvPr id="8" name="TextBox 7">
            <a:extLst>
              <a:ext uri="{FF2B5EF4-FFF2-40B4-BE49-F238E27FC236}">
                <a16:creationId xmlns:a16="http://schemas.microsoft.com/office/drawing/2014/main" id="{4929017D-B31B-4339-A8CA-2F91EF1ABBA7}"/>
              </a:ext>
            </a:extLst>
          </p:cNvPr>
          <p:cNvSpPr txBox="1"/>
          <p:nvPr/>
        </p:nvSpPr>
        <p:spPr>
          <a:xfrm>
            <a:off x="460375" y="3695696"/>
            <a:ext cx="10033252" cy="830997"/>
          </a:xfrm>
          <a:prstGeom prst="rect">
            <a:avLst/>
          </a:prstGeom>
          <a:noFill/>
        </p:spPr>
        <p:txBody>
          <a:bodyPr wrap="square" rtlCol="0">
            <a:spAutoFit/>
          </a:bodyPr>
          <a:lstStyle/>
          <a:p>
            <a:r>
              <a:rPr lang="en-IN" dirty="0">
                <a:solidFill>
                  <a:srgbClr val="FF0000"/>
                </a:solidFill>
              </a:rPr>
              <a:t>Assignment 1: Implement Hierarchical inheritance using python program? </a:t>
            </a:r>
          </a:p>
          <a:p>
            <a:r>
              <a:rPr lang="en-IN" dirty="0">
                <a:solidFill>
                  <a:srgbClr val="FF0000"/>
                </a:solidFill>
              </a:rPr>
              <a:t>                           Implement Hybrid inheritance using python program?</a:t>
            </a:r>
          </a:p>
        </p:txBody>
      </p:sp>
      <p:sp>
        <p:nvSpPr>
          <p:cNvPr id="30" name="TextBox 29">
            <a:extLst>
              <a:ext uri="{FF2B5EF4-FFF2-40B4-BE49-F238E27FC236}">
                <a16:creationId xmlns:a16="http://schemas.microsoft.com/office/drawing/2014/main" id="{CF27F735-6720-4C72-B01F-BCCF7E72BF0F}"/>
              </a:ext>
            </a:extLst>
          </p:cNvPr>
          <p:cNvSpPr txBox="1"/>
          <p:nvPr/>
        </p:nvSpPr>
        <p:spPr>
          <a:xfrm>
            <a:off x="222694" y="1829554"/>
            <a:ext cx="10768262" cy="400110"/>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Hybrid</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 Inheritance: </a:t>
            </a:r>
            <a:r>
              <a:rPr lang="en-US" sz="2000" b="0" i="0" dirty="0">
                <a:solidFill>
                  <a:srgbClr val="4D5156"/>
                </a:solidFill>
                <a:effectLst/>
                <a:latin typeface="Times New Roman" panose="02020603050405020304" pitchFamily="18" charset="0"/>
                <a:cs typeface="Times New Roman" panose="02020603050405020304" pitchFamily="18" charset="0"/>
              </a:rPr>
              <a:t>consisting of multiple types of inheritance is called </a:t>
            </a:r>
            <a:r>
              <a:rPr lang="en-US" sz="2000" b="1" i="0" dirty="0">
                <a:solidFill>
                  <a:srgbClr val="5F6368"/>
                </a:solidFill>
                <a:effectLst/>
                <a:latin typeface="Times New Roman" panose="02020603050405020304" pitchFamily="18" charset="0"/>
                <a:cs typeface="Times New Roman" panose="02020603050405020304" pitchFamily="18" charset="0"/>
              </a:rPr>
              <a:t>hybrid inheritance</a:t>
            </a:r>
            <a:r>
              <a:rPr lang="en-US" sz="2000" b="0" i="0" dirty="0">
                <a:solidFill>
                  <a:srgbClr val="4D5156"/>
                </a:solidFill>
                <a:effectLst/>
                <a:latin typeface="Times New Roman" panose="02020603050405020304" pitchFamily="18" charset="0"/>
                <a:cs typeface="Times New Roman" panose="02020603050405020304" pitchFamily="18" charset="0"/>
              </a:rPr>
              <a:t>.</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 </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641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5184576" cy="711081"/>
          </a:xfrm>
        </p:spPr>
        <p:txBody>
          <a:bodyPr/>
          <a:lstStyle/>
          <a:p>
            <a:r>
              <a:rPr lang="en-IN" sz="2400" b="1" i="0" u="none" strike="noStrike" baseline="0" dirty="0">
                <a:solidFill>
                  <a:srgbClr val="FF0000"/>
                </a:solidFill>
                <a:latin typeface="Times New Roman" panose="02020603050405020304" pitchFamily="18" charset="0"/>
              </a:rPr>
              <a:t>Method Overriding</a:t>
            </a:r>
            <a:endParaRPr lang="en-IN" sz="24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C6A9B065-AABD-4274-BDB1-F54A6CA956A4}"/>
              </a:ext>
            </a:extLst>
          </p:cNvPr>
          <p:cNvSpPr txBox="1"/>
          <p:nvPr/>
        </p:nvSpPr>
        <p:spPr>
          <a:xfrm>
            <a:off x="212565" y="1215586"/>
            <a:ext cx="11521276" cy="1323439"/>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Method overriding or function </a:t>
            </a:r>
            <a:r>
              <a:rPr lang="en-US" sz="2000" b="0" i="0" u="none" strike="noStrike" baseline="0" dirty="0" smtClean="0">
                <a:solidFill>
                  <a:srgbClr val="000000"/>
                </a:solidFill>
                <a:latin typeface="Times New Roman" panose="02020603050405020304" pitchFamily="18" charset="0"/>
              </a:rPr>
              <a:t>overriding </a:t>
            </a:r>
            <a:r>
              <a:rPr lang="en-US" sz="2000" b="0" i="0" u="none" strike="noStrike" baseline="0" dirty="0">
                <a:solidFill>
                  <a:srgbClr val="000000"/>
                </a:solidFill>
                <a:latin typeface="Times New Roman" panose="02020603050405020304" pitchFamily="18" charset="0"/>
              </a:rPr>
              <a:t>is a type of polymorphism in which we can define a number of methods with the same name but with a different number of parameters as well as parameters can be of different types. </a:t>
            </a:r>
          </a:p>
          <a:p>
            <a:pPr algn="just"/>
            <a:endParaRPr lang="en-US" sz="2000" b="0" i="0" u="none" strike="noStrike" baseline="0" dirty="0">
              <a:solidFill>
                <a:srgbClr val="000000"/>
              </a:solidFill>
              <a:latin typeface="Times New Roman" panose="02020603050405020304" pitchFamily="18" charset="0"/>
            </a:endParaRPr>
          </a:p>
        </p:txBody>
      </p:sp>
      <p:sp>
        <p:nvSpPr>
          <p:cNvPr id="25" name="TextBox 24">
            <a:extLst>
              <a:ext uri="{FF2B5EF4-FFF2-40B4-BE49-F238E27FC236}">
                <a16:creationId xmlns:a16="http://schemas.microsoft.com/office/drawing/2014/main" id="{3E3AB83F-0063-4DB7-9FC7-B1EC723EBD5E}"/>
              </a:ext>
            </a:extLst>
          </p:cNvPr>
          <p:cNvSpPr txBox="1"/>
          <p:nvPr/>
        </p:nvSpPr>
        <p:spPr>
          <a:xfrm>
            <a:off x="633093" y="2371314"/>
            <a:ext cx="6122504" cy="3693319"/>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class Square: </a:t>
            </a:r>
          </a:p>
          <a:p>
            <a:r>
              <a:rPr lang="en-IN" sz="1800" dirty="0">
                <a:latin typeface="Times New Roman" panose="02020603050405020304" pitchFamily="18" charset="0"/>
                <a:cs typeface="Times New Roman" panose="02020603050405020304" pitchFamily="18" charset="0"/>
              </a:rPr>
              <a:t>           side =5 </a:t>
            </a:r>
          </a:p>
          <a:p>
            <a:r>
              <a:rPr lang="en-IN" sz="1800" dirty="0">
                <a:latin typeface="Times New Roman" panose="02020603050405020304" pitchFamily="18" charset="0"/>
                <a:cs typeface="Times New Roman" panose="02020603050405020304" pitchFamily="18" charset="0"/>
              </a:rPr>
              <a:t>    def </a:t>
            </a:r>
            <a:r>
              <a:rPr lang="en-IN" sz="1800" dirty="0" err="1">
                <a:latin typeface="Times New Roman" panose="02020603050405020304" pitchFamily="18" charset="0"/>
                <a:cs typeface="Times New Roman" panose="02020603050405020304" pitchFamily="18" charset="0"/>
              </a:rPr>
              <a:t>calculate_area</a:t>
            </a:r>
            <a:r>
              <a:rPr lang="en-IN" sz="1800" dirty="0">
                <a:latin typeface="Times New Roman" panose="02020603050405020304" pitchFamily="18" charset="0"/>
                <a:cs typeface="Times New Roman" panose="02020603050405020304" pitchFamily="18" charset="0"/>
              </a:rPr>
              <a:t>(self): </a:t>
            </a:r>
          </a:p>
          <a:p>
            <a:r>
              <a:rPr lang="en-IN" sz="1800" dirty="0">
                <a:latin typeface="Times New Roman" panose="02020603050405020304" pitchFamily="18" charset="0"/>
                <a:cs typeface="Times New Roman" panose="02020603050405020304" pitchFamily="18" charset="0"/>
              </a:rPr>
              <a:t>             return </a:t>
            </a:r>
            <a:r>
              <a:rPr lang="en-IN" sz="1800" dirty="0" err="1">
                <a:latin typeface="Times New Roman" panose="02020603050405020304" pitchFamily="18" charset="0"/>
                <a:cs typeface="Times New Roman" panose="02020603050405020304" pitchFamily="18" charset="0"/>
              </a:rPr>
              <a:t>self.side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self.side</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class Triangle: </a:t>
            </a:r>
          </a:p>
          <a:p>
            <a:r>
              <a:rPr lang="en-IN" sz="1800" dirty="0">
                <a:latin typeface="Times New Roman" panose="02020603050405020304" pitchFamily="18" charset="0"/>
                <a:cs typeface="Times New Roman" panose="02020603050405020304" pitchFamily="18" charset="0"/>
              </a:rPr>
              <a:t>          base =5 </a:t>
            </a:r>
          </a:p>
          <a:p>
            <a:r>
              <a:rPr lang="en-IN" sz="1800" dirty="0">
                <a:latin typeface="Times New Roman" panose="02020603050405020304" pitchFamily="18" charset="0"/>
                <a:cs typeface="Times New Roman" panose="02020603050405020304" pitchFamily="18" charset="0"/>
              </a:rPr>
              <a:t>          height =4 </a:t>
            </a:r>
          </a:p>
          <a:p>
            <a:r>
              <a:rPr lang="en-IN" sz="1800" dirty="0">
                <a:latin typeface="Times New Roman" panose="02020603050405020304" pitchFamily="18" charset="0"/>
                <a:cs typeface="Times New Roman" panose="02020603050405020304" pitchFamily="18" charset="0"/>
              </a:rPr>
              <a:t>   def </a:t>
            </a:r>
            <a:r>
              <a:rPr lang="en-IN" sz="1800" dirty="0" err="1">
                <a:latin typeface="Times New Roman" panose="02020603050405020304" pitchFamily="18" charset="0"/>
                <a:cs typeface="Times New Roman" panose="02020603050405020304" pitchFamily="18" charset="0"/>
              </a:rPr>
              <a:t>calculate_area</a:t>
            </a:r>
            <a:r>
              <a:rPr lang="en-IN" sz="1800" dirty="0">
                <a:latin typeface="Times New Roman" panose="02020603050405020304" pitchFamily="18" charset="0"/>
                <a:cs typeface="Times New Roman" panose="02020603050405020304" pitchFamily="18" charset="0"/>
              </a:rPr>
              <a:t>(self): </a:t>
            </a:r>
          </a:p>
          <a:p>
            <a:r>
              <a:rPr lang="en-IN" sz="1800" dirty="0">
                <a:latin typeface="Times New Roman" panose="02020603050405020304" pitchFamily="18" charset="0"/>
                <a:cs typeface="Times New Roman" panose="02020603050405020304" pitchFamily="18" charset="0"/>
              </a:rPr>
              <a:t>            return0.5* </a:t>
            </a:r>
            <a:r>
              <a:rPr lang="en-IN" sz="1800" dirty="0" err="1">
                <a:latin typeface="Times New Roman" panose="02020603050405020304" pitchFamily="18" charset="0"/>
                <a:cs typeface="Times New Roman" panose="02020603050405020304" pitchFamily="18" charset="0"/>
              </a:rPr>
              <a:t>self.base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self.height</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sq</a:t>
            </a:r>
            <a:r>
              <a:rPr lang="en-IN" sz="1800" dirty="0">
                <a:latin typeface="Times New Roman" panose="02020603050405020304" pitchFamily="18" charset="0"/>
                <a:cs typeface="Times New Roman" panose="02020603050405020304" pitchFamily="18" charset="0"/>
              </a:rPr>
              <a:t> = Square() </a:t>
            </a:r>
          </a:p>
          <a:p>
            <a:r>
              <a:rPr lang="en-IN" sz="1800" dirty="0">
                <a:latin typeface="Times New Roman" panose="02020603050405020304" pitchFamily="18" charset="0"/>
                <a:cs typeface="Times New Roman" panose="02020603050405020304" pitchFamily="18" charset="0"/>
              </a:rPr>
              <a:t>tri=Triangle()</a:t>
            </a:r>
          </a:p>
          <a:p>
            <a:r>
              <a:rPr lang="en-IN" sz="1800" dirty="0">
                <a:latin typeface="Times New Roman" panose="02020603050405020304" pitchFamily="18" charset="0"/>
                <a:cs typeface="Times New Roman" panose="02020603050405020304" pitchFamily="18" charset="0"/>
              </a:rPr>
              <a:t>print("</a:t>
            </a:r>
            <a:r>
              <a:rPr lang="en-IN" sz="1800" dirty="0" err="1">
                <a:latin typeface="Times New Roman" panose="02020603050405020304" pitchFamily="18" charset="0"/>
                <a:cs typeface="Times New Roman" panose="02020603050405020304" pitchFamily="18" charset="0"/>
              </a:rPr>
              <a:t>Areaofsquare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sq.calculate_area</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print("</a:t>
            </a:r>
            <a:r>
              <a:rPr lang="en-IN" sz="1800" dirty="0" err="1">
                <a:latin typeface="Times New Roman" panose="02020603050405020304" pitchFamily="18" charset="0"/>
                <a:cs typeface="Times New Roman" panose="02020603050405020304" pitchFamily="18" charset="0"/>
              </a:rPr>
              <a:t>Areaoftriangle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tri.calculate_area</a:t>
            </a:r>
            <a:r>
              <a:rPr lang="en-IN"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8BDF847-F4E4-43DB-A067-7B1C8C2CD87D}"/>
              </a:ext>
            </a:extLst>
          </p:cNvPr>
          <p:cNvSpPr txBox="1"/>
          <p:nvPr/>
        </p:nvSpPr>
        <p:spPr>
          <a:xfrm>
            <a:off x="6886500" y="3624720"/>
            <a:ext cx="6122504" cy="92333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Output:</a:t>
            </a:r>
          </a:p>
          <a:p>
            <a:r>
              <a:rPr lang="en-US" sz="1800" dirty="0">
                <a:latin typeface="Times New Roman" panose="02020603050405020304" pitchFamily="18" charset="0"/>
                <a:cs typeface="Times New Roman" panose="02020603050405020304" pitchFamily="18" charset="0"/>
              </a:rPr>
              <a:t>Area of square: 25</a:t>
            </a:r>
          </a:p>
          <a:p>
            <a:r>
              <a:rPr lang="en-US" sz="1800" dirty="0">
                <a:latin typeface="Times New Roman" panose="02020603050405020304" pitchFamily="18" charset="0"/>
                <a:cs typeface="Times New Roman" panose="02020603050405020304" pitchFamily="18" charset="0"/>
              </a:rPr>
              <a:t>Area Of triangle: 10.0</a:t>
            </a:r>
          </a:p>
        </p:txBody>
      </p:sp>
    </p:spTree>
    <p:extLst>
      <p:ext uri="{BB962C8B-B14F-4D97-AF65-F5344CB8AC3E}">
        <p14:creationId xmlns:p14="http://schemas.microsoft.com/office/powerpoint/2010/main" val="2503751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F263-3918-4328-80E5-5EDAFC9A36E1}"/>
              </a:ext>
            </a:extLst>
          </p:cNvPr>
          <p:cNvSpPr>
            <a:spLocks noGrp="1"/>
          </p:cNvSpPr>
          <p:nvPr>
            <p:ph type="title"/>
          </p:nvPr>
        </p:nvSpPr>
        <p:spPr>
          <a:xfrm>
            <a:off x="-439" y="260649"/>
            <a:ext cx="4870715" cy="648072"/>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Abstraction : </a:t>
            </a:r>
            <a:br>
              <a:rPr lang="en-IN" sz="2400" u="sng" dirty="0">
                <a:solidFill>
                  <a:srgbClr val="FF0000"/>
                </a:solidFill>
                <a:latin typeface="Times New Roman" panose="02020603050405020304" pitchFamily="18" charset="0"/>
                <a:cs typeface="Times New Roman" panose="02020603050405020304" pitchFamily="18" charset="0"/>
              </a:rPr>
            </a:br>
            <a:endParaRPr lang="en-IN" sz="2400" u="sng"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0D6B8C-879D-4175-875E-540B057604F6}"/>
              </a:ext>
            </a:extLst>
          </p:cNvPr>
          <p:cNvSpPr txBox="1"/>
          <p:nvPr/>
        </p:nvSpPr>
        <p:spPr>
          <a:xfrm>
            <a:off x="333772" y="692696"/>
            <a:ext cx="6768752"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Consider Example of opening Bank Account for a Person.</a:t>
            </a:r>
            <a:endParaRPr lang="en-IN" sz="2000" dirty="0"/>
          </a:p>
        </p:txBody>
      </p:sp>
      <p:pic>
        <p:nvPicPr>
          <p:cNvPr id="5" name="Picture 9" descr="C:\Users\EV REDDY\Desktop\MRUniversity\MRU_Logo_Straight.png">
            <a:extLst>
              <a:ext uri="{FF2B5EF4-FFF2-40B4-BE49-F238E27FC236}">
                <a16:creationId xmlns:a16="http://schemas.microsoft.com/office/drawing/2014/main" id="{E13BFDCB-3591-4799-942A-D0DAE4A612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0956" y="96831"/>
            <a:ext cx="1038008" cy="9757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322945D-7F43-4216-91D1-052FBC382FDB}"/>
              </a:ext>
            </a:extLst>
          </p:cNvPr>
          <p:cNvGraphicFramePr>
            <a:graphicFrameLocks noGrp="1"/>
          </p:cNvGraphicFramePr>
          <p:nvPr>
            <p:extLst>
              <p:ext uri="{D42A27DB-BD31-4B8C-83A1-F6EECF244321}">
                <p14:modId xmlns:p14="http://schemas.microsoft.com/office/powerpoint/2010/main" val="3676887244"/>
              </p:ext>
            </p:extLst>
          </p:nvPr>
        </p:nvGraphicFramePr>
        <p:xfrm>
          <a:off x="621804" y="1340768"/>
          <a:ext cx="2880320" cy="3628989"/>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1160702466"/>
                    </a:ext>
                  </a:extLst>
                </a:gridCol>
              </a:tblGrid>
              <a:tr h="428589">
                <a:tc>
                  <a:txBody>
                    <a:bodyPr/>
                    <a:lstStyle/>
                    <a:p>
                      <a:r>
                        <a:rPr lang="en-IN" sz="1800" baseline="0" dirty="0">
                          <a:solidFill>
                            <a:schemeClr val="accent4"/>
                          </a:solidFill>
                          <a:latin typeface="Times New Roman" panose="02020603050405020304" pitchFamily="18" charset="0"/>
                          <a:cs typeface="Times New Roman" panose="02020603050405020304" pitchFamily="18" charset="0"/>
                        </a:rPr>
                        <a:t>Available Data of a Person</a:t>
                      </a:r>
                    </a:p>
                  </a:txBody>
                  <a:tcPr/>
                </a:tc>
                <a:extLst>
                  <a:ext uri="{0D108BD9-81ED-4DB2-BD59-A6C34878D82A}">
                    <a16:rowId xmlns:a16="http://schemas.microsoft.com/office/drawing/2014/main" val="4120992065"/>
                  </a:ext>
                </a:extLst>
              </a:tr>
              <a:tr h="428589">
                <a:tc>
                  <a:txBody>
                    <a:bodyPr/>
                    <a:lstStyle/>
                    <a:p>
                      <a:pPr algn="ctr"/>
                      <a:r>
                        <a:rPr lang="en-IN" baseline="0" dirty="0">
                          <a:solidFill>
                            <a:schemeClr val="accent4"/>
                          </a:solidFill>
                        </a:rPr>
                        <a:t>  Name</a:t>
                      </a:r>
                    </a:p>
                  </a:txBody>
                  <a:tcPr/>
                </a:tc>
                <a:extLst>
                  <a:ext uri="{0D108BD9-81ED-4DB2-BD59-A6C34878D82A}">
                    <a16:rowId xmlns:a16="http://schemas.microsoft.com/office/drawing/2014/main" val="3286233184"/>
                  </a:ext>
                </a:extLst>
              </a:tr>
              <a:tr h="428589">
                <a:tc>
                  <a:txBody>
                    <a:bodyPr/>
                    <a:lstStyle/>
                    <a:p>
                      <a:pPr algn="ctr"/>
                      <a:r>
                        <a:rPr lang="en-IN" baseline="0" dirty="0">
                          <a:solidFill>
                            <a:schemeClr val="accent4"/>
                          </a:solidFill>
                        </a:rPr>
                        <a:t>Address</a:t>
                      </a:r>
                    </a:p>
                  </a:txBody>
                  <a:tcPr/>
                </a:tc>
                <a:extLst>
                  <a:ext uri="{0D108BD9-81ED-4DB2-BD59-A6C34878D82A}">
                    <a16:rowId xmlns:a16="http://schemas.microsoft.com/office/drawing/2014/main" val="1902147637"/>
                  </a:ext>
                </a:extLst>
              </a:tr>
              <a:tr h="428589">
                <a:tc>
                  <a:txBody>
                    <a:bodyPr/>
                    <a:lstStyle/>
                    <a:p>
                      <a:pPr algn="ctr"/>
                      <a:r>
                        <a:rPr lang="en-IN" baseline="0" dirty="0">
                          <a:solidFill>
                            <a:schemeClr val="accent4"/>
                          </a:solidFill>
                        </a:rPr>
                        <a:t>Age</a:t>
                      </a:r>
                    </a:p>
                  </a:txBody>
                  <a:tcPr/>
                </a:tc>
                <a:extLst>
                  <a:ext uri="{0D108BD9-81ED-4DB2-BD59-A6C34878D82A}">
                    <a16:rowId xmlns:a16="http://schemas.microsoft.com/office/drawing/2014/main" val="335215697"/>
                  </a:ext>
                </a:extLst>
              </a:tr>
              <a:tr h="428589">
                <a:tc>
                  <a:txBody>
                    <a:bodyPr/>
                    <a:lstStyle/>
                    <a:p>
                      <a:pPr algn="ctr"/>
                      <a:r>
                        <a:rPr lang="en-IN" baseline="0" dirty="0">
                          <a:solidFill>
                            <a:schemeClr val="accent4"/>
                          </a:solidFill>
                        </a:rPr>
                        <a:t>Contact Number</a:t>
                      </a:r>
                    </a:p>
                  </a:txBody>
                  <a:tcPr/>
                </a:tc>
                <a:extLst>
                  <a:ext uri="{0D108BD9-81ED-4DB2-BD59-A6C34878D82A}">
                    <a16:rowId xmlns:a16="http://schemas.microsoft.com/office/drawing/2014/main" val="2593913988"/>
                  </a:ext>
                </a:extLst>
              </a:tr>
              <a:tr h="428589">
                <a:tc>
                  <a:txBody>
                    <a:bodyPr/>
                    <a:lstStyle/>
                    <a:p>
                      <a:pPr algn="ctr"/>
                      <a:r>
                        <a:rPr lang="en-IN" baseline="0" dirty="0">
                          <a:solidFill>
                            <a:schemeClr val="accent4"/>
                          </a:solidFill>
                        </a:rPr>
                        <a:t>Hobbies</a:t>
                      </a:r>
                    </a:p>
                  </a:txBody>
                  <a:tcPr/>
                </a:tc>
                <a:extLst>
                  <a:ext uri="{0D108BD9-81ED-4DB2-BD59-A6C34878D82A}">
                    <a16:rowId xmlns:a16="http://schemas.microsoft.com/office/drawing/2014/main" val="233616484"/>
                  </a:ext>
                </a:extLst>
              </a:tr>
              <a:tr h="428589">
                <a:tc>
                  <a:txBody>
                    <a:bodyPr/>
                    <a:lstStyle/>
                    <a:p>
                      <a:pPr algn="ctr"/>
                      <a:r>
                        <a:rPr lang="en-IN" baseline="0" dirty="0">
                          <a:solidFill>
                            <a:schemeClr val="accent4"/>
                          </a:solidFill>
                        </a:rPr>
                        <a:t>Qualification</a:t>
                      </a:r>
                    </a:p>
                  </a:txBody>
                  <a:tcPr/>
                </a:tc>
                <a:extLst>
                  <a:ext uri="{0D108BD9-81ED-4DB2-BD59-A6C34878D82A}">
                    <a16:rowId xmlns:a16="http://schemas.microsoft.com/office/drawing/2014/main" val="1009862284"/>
                  </a:ext>
                </a:extLst>
              </a:tr>
              <a:tr h="428589">
                <a:tc>
                  <a:txBody>
                    <a:bodyPr/>
                    <a:lstStyle/>
                    <a:p>
                      <a:pPr algn="ctr"/>
                      <a:r>
                        <a:rPr lang="en-IN" baseline="0" dirty="0">
                          <a:solidFill>
                            <a:schemeClr val="accent4"/>
                          </a:solidFill>
                        </a:rPr>
                        <a:t>Blood Group</a:t>
                      </a:r>
                    </a:p>
                  </a:txBody>
                  <a:tcPr/>
                </a:tc>
                <a:extLst>
                  <a:ext uri="{0D108BD9-81ED-4DB2-BD59-A6C34878D82A}">
                    <a16:rowId xmlns:a16="http://schemas.microsoft.com/office/drawing/2014/main" val="3385712634"/>
                  </a:ext>
                </a:extLst>
              </a:tr>
            </a:tbl>
          </a:graphicData>
        </a:graphic>
      </p:graphicFrame>
      <p:cxnSp>
        <p:nvCxnSpPr>
          <p:cNvPr id="8" name="Straight Arrow Connector 7">
            <a:extLst>
              <a:ext uri="{FF2B5EF4-FFF2-40B4-BE49-F238E27FC236}">
                <a16:creationId xmlns:a16="http://schemas.microsoft.com/office/drawing/2014/main" id="{202D883D-CC69-4E56-8A72-DE58F9FE5643}"/>
              </a:ext>
            </a:extLst>
          </p:cNvPr>
          <p:cNvCxnSpPr/>
          <p:nvPr/>
        </p:nvCxnSpPr>
        <p:spPr>
          <a:xfrm>
            <a:off x="3502124" y="2996952"/>
            <a:ext cx="25922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58A0751-B6CD-4B5E-AB61-496EDFA8AF97}"/>
              </a:ext>
            </a:extLst>
          </p:cNvPr>
          <p:cNvSpPr txBox="1"/>
          <p:nvPr/>
        </p:nvSpPr>
        <p:spPr>
          <a:xfrm>
            <a:off x="3718148" y="2194127"/>
            <a:ext cx="2376264"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Required Data to open  Account</a:t>
            </a:r>
          </a:p>
        </p:txBody>
      </p:sp>
      <p:graphicFrame>
        <p:nvGraphicFramePr>
          <p:cNvPr id="11" name="Table 6">
            <a:extLst>
              <a:ext uri="{FF2B5EF4-FFF2-40B4-BE49-F238E27FC236}">
                <a16:creationId xmlns:a16="http://schemas.microsoft.com/office/drawing/2014/main" id="{049ECF77-6B7C-4E17-8C62-267EA8C1D993}"/>
              </a:ext>
            </a:extLst>
          </p:cNvPr>
          <p:cNvGraphicFramePr>
            <a:graphicFrameLocks noGrp="1"/>
          </p:cNvGraphicFramePr>
          <p:nvPr>
            <p:extLst>
              <p:ext uri="{D42A27DB-BD31-4B8C-83A1-F6EECF244321}">
                <p14:modId xmlns:p14="http://schemas.microsoft.com/office/powerpoint/2010/main" val="495825163"/>
              </p:ext>
            </p:extLst>
          </p:nvPr>
        </p:nvGraphicFramePr>
        <p:xfrm>
          <a:off x="6598468" y="1868257"/>
          <a:ext cx="2880320" cy="2257389"/>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1160702466"/>
                    </a:ext>
                  </a:extLst>
                </a:gridCol>
              </a:tblGrid>
              <a:tr h="428589">
                <a:tc>
                  <a:txBody>
                    <a:bodyPr/>
                    <a:lstStyle/>
                    <a:p>
                      <a:r>
                        <a:rPr lang="en-IN" sz="1800" baseline="0" dirty="0">
                          <a:solidFill>
                            <a:schemeClr val="accent4"/>
                          </a:solidFill>
                          <a:latin typeface="Times New Roman" panose="02020603050405020304" pitchFamily="18" charset="0"/>
                          <a:cs typeface="Times New Roman" panose="02020603050405020304" pitchFamily="18" charset="0"/>
                        </a:rPr>
                        <a:t>Available Data of a Person</a:t>
                      </a:r>
                    </a:p>
                  </a:txBody>
                  <a:tcPr/>
                </a:tc>
                <a:extLst>
                  <a:ext uri="{0D108BD9-81ED-4DB2-BD59-A6C34878D82A}">
                    <a16:rowId xmlns:a16="http://schemas.microsoft.com/office/drawing/2014/main" val="4120992065"/>
                  </a:ext>
                </a:extLst>
              </a:tr>
              <a:tr h="428589">
                <a:tc>
                  <a:txBody>
                    <a:bodyPr/>
                    <a:lstStyle/>
                    <a:p>
                      <a:pPr algn="ctr"/>
                      <a:r>
                        <a:rPr lang="en-IN" baseline="0" dirty="0">
                          <a:solidFill>
                            <a:schemeClr val="accent4"/>
                          </a:solidFill>
                        </a:rPr>
                        <a:t>  Name</a:t>
                      </a:r>
                    </a:p>
                  </a:txBody>
                  <a:tcPr/>
                </a:tc>
                <a:extLst>
                  <a:ext uri="{0D108BD9-81ED-4DB2-BD59-A6C34878D82A}">
                    <a16:rowId xmlns:a16="http://schemas.microsoft.com/office/drawing/2014/main" val="3286233184"/>
                  </a:ext>
                </a:extLst>
              </a:tr>
              <a:tr h="428589">
                <a:tc>
                  <a:txBody>
                    <a:bodyPr/>
                    <a:lstStyle/>
                    <a:p>
                      <a:pPr algn="ctr"/>
                      <a:r>
                        <a:rPr lang="en-IN" baseline="0" dirty="0">
                          <a:solidFill>
                            <a:schemeClr val="accent4"/>
                          </a:solidFill>
                        </a:rPr>
                        <a:t>Address</a:t>
                      </a:r>
                    </a:p>
                  </a:txBody>
                  <a:tcPr/>
                </a:tc>
                <a:extLst>
                  <a:ext uri="{0D108BD9-81ED-4DB2-BD59-A6C34878D82A}">
                    <a16:rowId xmlns:a16="http://schemas.microsoft.com/office/drawing/2014/main" val="1902147637"/>
                  </a:ext>
                </a:extLst>
              </a:tr>
              <a:tr h="428589">
                <a:tc>
                  <a:txBody>
                    <a:bodyPr/>
                    <a:lstStyle/>
                    <a:p>
                      <a:pPr algn="ctr"/>
                      <a:r>
                        <a:rPr lang="en-IN" baseline="0" dirty="0">
                          <a:solidFill>
                            <a:schemeClr val="accent4"/>
                          </a:solidFill>
                        </a:rPr>
                        <a:t>Age</a:t>
                      </a:r>
                    </a:p>
                  </a:txBody>
                  <a:tcPr/>
                </a:tc>
                <a:extLst>
                  <a:ext uri="{0D108BD9-81ED-4DB2-BD59-A6C34878D82A}">
                    <a16:rowId xmlns:a16="http://schemas.microsoft.com/office/drawing/2014/main" val="335215697"/>
                  </a:ext>
                </a:extLst>
              </a:tr>
              <a:tr h="428589">
                <a:tc>
                  <a:txBody>
                    <a:bodyPr/>
                    <a:lstStyle/>
                    <a:p>
                      <a:pPr algn="ctr"/>
                      <a:r>
                        <a:rPr lang="en-IN" baseline="0" dirty="0">
                          <a:solidFill>
                            <a:schemeClr val="accent4"/>
                          </a:solidFill>
                        </a:rPr>
                        <a:t>Contact Number</a:t>
                      </a:r>
                    </a:p>
                  </a:txBody>
                  <a:tcPr/>
                </a:tc>
                <a:extLst>
                  <a:ext uri="{0D108BD9-81ED-4DB2-BD59-A6C34878D82A}">
                    <a16:rowId xmlns:a16="http://schemas.microsoft.com/office/drawing/2014/main" val="2593913988"/>
                  </a:ext>
                </a:extLst>
              </a:tr>
            </a:tbl>
          </a:graphicData>
        </a:graphic>
      </p:graphicFrame>
    </p:spTree>
    <p:extLst>
      <p:ext uri="{BB962C8B-B14F-4D97-AF65-F5344CB8AC3E}">
        <p14:creationId xmlns:p14="http://schemas.microsoft.com/office/powerpoint/2010/main" val="193604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flipH="1">
            <a:off x="261764" y="298459"/>
            <a:ext cx="1044116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33333"/>
              </a:solidFill>
              <a:effectLst/>
              <a:latin typeface="inter-regular"/>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33333"/>
              </a:solidFill>
              <a:effectLst/>
              <a:latin typeface="inter-regular"/>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inter-regular"/>
                <a:cs typeface="Arial" pitchFamily="34" charset="0"/>
              </a:rPr>
              <a:t>	The main aim of object-oriented programming is to implement real-world entities, </a:t>
            </a:r>
          </a:p>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inter-regular"/>
                <a:cs typeface="Arial" pitchFamily="34" charset="0"/>
              </a:rPr>
              <a:t>for example, object, classes, abstraction, inheritance, polymorphism, etc.</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610B38"/>
              </a:solidFill>
              <a:effectLst/>
              <a:latin typeface="erdana"/>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rgbClr val="610B38"/>
                </a:solidFill>
                <a:effectLst/>
                <a:latin typeface="erdana"/>
                <a:cs typeface="Arial" pitchFamily="34" charset="0"/>
              </a:rPr>
              <a:t>OOPs (Object-Oriented Programming System).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610B38"/>
              </a:solidFill>
              <a:effectLst/>
              <a:latin typeface="erdana"/>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rgbClr val="333333"/>
                </a:solidFill>
                <a:effectLst/>
                <a:latin typeface="inter-bold"/>
                <a:cs typeface="Arial" pitchFamily="34" charset="0"/>
              </a:rPr>
              <a:t>Object</a:t>
            </a:r>
            <a:r>
              <a:rPr kumimoji="0" lang="en-US" sz="2000" b="0" i="0" u="none" strike="noStrike" cap="none" normalizeH="0" baseline="0" dirty="0" smtClean="0">
                <a:ln>
                  <a:noFill/>
                </a:ln>
                <a:solidFill>
                  <a:srgbClr val="333333"/>
                </a:solidFill>
                <a:effectLst/>
                <a:latin typeface="inter-regular"/>
                <a:cs typeface="Arial" pitchFamily="34" charset="0"/>
              </a:rPr>
              <a:t> means a real-world entity such as a pen, chair, table, computer, watch, etc.</a:t>
            </a:r>
          </a:p>
          <a:p>
            <a:pPr marL="342900" marR="0" lvl="0"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rgbClr val="333333"/>
                </a:solidFill>
                <a:effectLst/>
                <a:latin typeface="inter-bold"/>
                <a:cs typeface="Arial" pitchFamily="34" charset="0"/>
              </a:rPr>
              <a:t>Object-Oriented Programming</a:t>
            </a:r>
            <a:r>
              <a:rPr kumimoji="0" lang="en-US" sz="2000" b="0" i="0" u="none" strike="noStrike" cap="none" normalizeH="0" baseline="0" dirty="0" smtClean="0">
                <a:ln>
                  <a:noFill/>
                </a:ln>
                <a:solidFill>
                  <a:srgbClr val="333333"/>
                </a:solidFill>
                <a:effectLst/>
                <a:latin typeface="inter-regular"/>
                <a:cs typeface="Arial" pitchFamily="34" charset="0"/>
              </a:rPr>
              <a:t> is a methodology or paradigm to design a program using classes and objects. </a:t>
            </a:r>
          </a:p>
          <a:p>
            <a:pPr marL="342900" marR="0" lvl="0"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333333"/>
                </a:solidFill>
                <a:effectLst/>
                <a:latin typeface="inter-regular"/>
                <a:cs typeface="Arial" pitchFamily="34" charset="0"/>
              </a:rPr>
              <a:t>It simplifies software development and maintenance by providing some concepts: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US" sz="2000" dirty="0" smtClean="0">
                <a:solidFill>
                  <a:srgbClr val="333333"/>
                </a:solidFill>
                <a:latin typeface="inter-regular"/>
                <a:cs typeface="Arial" pitchFamily="34" charset="0"/>
              </a:rPr>
              <a:t> 	Object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sz="2000" b="0" i="0" strike="noStrike" cap="none" normalizeH="0" baseline="0" dirty="0" smtClean="0">
                <a:ln>
                  <a:noFill/>
                </a:ln>
                <a:solidFill>
                  <a:srgbClr val="000000"/>
                </a:solidFill>
                <a:effectLst/>
                <a:latin typeface="inter-regular"/>
                <a:cs typeface="Arial" pitchFamily="34" charset="0"/>
              </a:rPr>
              <a:t>     Class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US" sz="2000" dirty="0" smtClean="0">
                <a:solidFill>
                  <a:srgbClr val="000000"/>
                </a:solidFill>
                <a:latin typeface="inter-regular"/>
                <a:cs typeface="Arial" pitchFamily="34" charset="0"/>
              </a:rPr>
              <a:t>     Inheritance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0" strike="noStrike" cap="none" normalizeH="0" baseline="0" dirty="0" smtClean="0">
                <a:ln>
                  <a:noFill/>
                </a:ln>
                <a:solidFill>
                  <a:srgbClr val="000000"/>
                </a:solidFill>
                <a:effectLst/>
                <a:latin typeface="inter-regular"/>
                <a:cs typeface="Arial" pitchFamily="34" charset="0"/>
              </a:rPr>
              <a:t>     Polymorphism</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US" sz="2000" dirty="0" smtClean="0">
                <a:solidFill>
                  <a:srgbClr val="000000"/>
                </a:solidFill>
                <a:latin typeface="inter-regular"/>
                <a:cs typeface="Arial" pitchFamily="34" charset="0"/>
              </a:rPr>
              <a:t>     Abstraction</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0" strike="noStrike" cap="none" normalizeH="0" baseline="0" dirty="0" smtClean="0">
                <a:ln>
                  <a:noFill/>
                </a:ln>
                <a:solidFill>
                  <a:srgbClr val="000000"/>
                </a:solidFill>
                <a:effectLst/>
                <a:latin typeface="inter-regular"/>
                <a:cs typeface="Arial" pitchFamily="34" charset="0"/>
              </a:rPr>
              <a:t>     Encapsulation</a:t>
            </a:r>
          </a:p>
        </p:txBody>
      </p:sp>
      <p:sp>
        <p:nvSpPr>
          <p:cNvPr id="5" name="Title 1"/>
          <p:cNvSpPr txBox="1">
            <a:spLocks/>
          </p:cNvSpPr>
          <p:nvPr/>
        </p:nvSpPr>
        <p:spPr>
          <a:xfrm>
            <a:off x="477788" y="452347"/>
            <a:ext cx="6967103" cy="311176"/>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400" b="1" u="sng" dirty="0">
                <a:solidFill>
                  <a:srgbClr val="FF0000"/>
                </a:solidFill>
                <a:latin typeface="Times New Roman" pitchFamily="18" charset="0"/>
                <a:cs typeface="Times New Roman" pitchFamily="18" charset="0"/>
              </a:rPr>
              <a:t>Object Oriented programming (OOP)</a:t>
            </a:r>
            <a:endParaRPr lang="en-IN" sz="24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37863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D755-5468-49BA-BA53-BDAC14CE045C}"/>
              </a:ext>
            </a:extLst>
          </p:cNvPr>
          <p:cNvSpPr>
            <a:spLocks noGrp="1"/>
          </p:cNvSpPr>
          <p:nvPr>
            <p:ph type="title"/>
          </p:nvPr>
        </p:nvSpPr>
        <p:spPr>
          <a:xfrm>
            <a:off x="117748" y="332656"/>
            <a:ext cx="10969943" cy="711081"/>
          </a:xfrm>
        </p:spPr>
        <p:txBody>
          <a:bodyPr/>
          <a:lstStyle/>
          <a:p>
            <a:r>
              <a:rPr lang="en-IN" sz="2000" u="sng" dirty="0">
                <a:solidFill>
                  <a:srgbClr val="FF0000"/>
                </a:solidFill>
                <a:latin typeface="Times New Roman" panose="02020603050405020304" pitchFamily="18" charset="0"/>
                <a:cs typeface="Times New Roman" panose="02020603050405020304" pitchFamily="18" charset="0"/>
              </a:rPr>
              <a:t>Example Program for Abstraction</a:t>
            </a:r>
          </a:p>
        </p:txBody>
      </p:sp>
      <p:sp>
        <p:nvSpPr>
          <p:cNvPr id="4" name="TextBox 3">
            <a:extLst>
              <a:ext uri="{FF2B5EF4-FFF2-40B4-BE49-F238E27FC236}">
                <a16:creationId xmlns:a16="http://schemas.microsoft.com/office/drawing/2014/main" id="{4B51E6BF-E17B-4C8C-B648-7DBA146F2CB2}"/>
              </a:ext>
            </a:extLst>
          </p:cNvPr>
          <p:cNvSpPr txBox="1"/>
          <p:nvPr/>
        </p:nvSpPr>
        <p:spPr>
          <a:xfrm>
            <a:off x="693812" y="1071593"/>
            <a:ext cx="6122504" cy="501675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class Person:</a:t>
            </a:r>
          </a:p>
          <a:p>
            <a:r>
              <a:rPr lang="en-IN" sz="2000" dirty="0">
                <a:latin typeface="Times New Roman" panose="02020603050405020304" pitchFamily="18" charset="0"/>
                <a:cs typeface="Times New Roman" panose="02020603050405020304" pitchFamily="18" charset="0"/>
              </a:rPr>
              <a:t>    def __</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__(self):</a:t>
            </a:r>
          </a:p>
          <a:p>
            <a:r>
              <a:rPr lang="en-IN" sz="2000" dirty="0">
                <a:latin typeface="Times New Roman" panose="02020603050405020304" pitchFamily="18" charset="0"/>
                <a:cs typeface="Times New Roman" panose="02020603050405020304" pitchFamily="18" charset="0"/>
              </a:rPr>
              <a:t>        self.name = “Madhu"</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def bio(self):</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self.addr</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Gudlapochampally,Hyd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self.taxInfo</a:t>
            </a:r>
            <a:r>
              <a:rPr lang="en-IN" sz="2000" dirty="0">
                <a:latin typeface="Times New Roman" panose="02020603050405020304" pitchFamily="18" charset="0"/>
                <a:cs typeface="Times New Roman" panose="02020603050405020304" pitchFamily="18" charset="0"/>
              </a:rPr>
              <a:t> = "HUAPK29971"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self.contact</a:t>
            </a:r>
            <a:r>
              <a:rPr lang="en-IN" sz="2000" dirty="0">
                <a:latin typeface="Times New Roman" panose="02020603050405020304" pitchFamily="18" charset="0"/>
                <a:cs typeface="Times New Roman" panose="02020603050405020304" pitchFamily="18" charset="0"/>
              </a:rPr>
              <a:t> = "01-777-523-342"</a:t>
            </a:r>
          </a:p>
          <a:p>
            <a:r>
              <a:rPr lang="en-IN" sz="2000" dirty="0">
                <a:latin typeface="Times New Roman" panose="02020603050405020304" pitchFamily="18" charset="0"/>
                <a:cs typeface="Times New Roman" panose="02020603050405020304" pitchFamily="18" charset="0"/>
              </a:rPr>
              <a:t>        print(</a:t>
            </a:r>
            <a:r>
              <a:rPr lang="en-IN" sz="2000" dirty="0" err="1">
                <a:latin typeface="Times New Roman" panose="02020603050405020304" pitchFamily="18" charset="0"/>
                <a:cs typeface="Times New Roman" panose="02020603050405020304" pitchFamily="18" charset="0"/>
              </a:rPr>
              <a:t>self.addr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self.taxInfo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self.contact</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obj</a:t>
            </a:r>
            <a:r>
              <a:rPr lang="en-IN" sz="2000" dirty="0">
                <a:latin typeface="Times New Roman" panose="02020603050405020304" pitchFamily="18" charset="0"/>
                <a:cs typeface="Times New Roman" panose="02020603050405020304" pitchFamily="18" charset="0"/>
              </a:rPr>
              <a:t>=Person()</a:t>
            </a:r>
          </a:p>
          <a:p>
            <a:r>
              <a:rPr lang="en-IN" sz="2000" dirty="0">
                <a:latin typeface="Times New Roman" panose="02020603050405020304" pitchFamily="18" charset="0"/>
                <a:cs typeface="Times New Roman" panose="02020603050405020304" pitchFamily="18" charset="0"/>
              </a:rPr>
              <a:t>print(obj.name)</a:t>
            </a:r>
          </a:p>
          <a:p>
            <a:r>
              <a:rPr lang="en-IN" sz="2000" dirty="0" err="1">
                <a:latin typeface="Times New Roman" panose="02020603050405020304" pitchFamily="18" charset="0"/>
                <a:cs typeface="Times New Roman" panose="02020603050405020304" pitchFamily="18" charset="0"/>
              </a:rPr>
              <a:t>obj.bio</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316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5184576" cy="711081"/>
          </a:xfrm>
        </p:spPr>
        <p:txBody>
          <a:bodyPr/>
          <a:lstStyle/>
          <a:p>
            <a:r>
              <a:rPr lang="en-IN" sz="2400" b="1" i="0" u="none" strike="noStrike" baseline="0" dirty="0">
                <a:solidFill>
                  <a:srgbClr val="FF0000"/>
                </a:solidFill>
                <a:latin typeface="Times New Roman" panose="02020603050405020304" pitchFamily="18" charset="0"/>
              </a:rPr>
              <a:t>Comprehensions</a:t>
            </a:r>
            <a:endParaRPr lang="en-IN" sz="24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21478" y="6562922"/>
            <a:ext cx="12197436" cy="3326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32">
            <a:extLst>
              <a:ext uri="{FF2B5EF4-FFF2-40B4-BE49-F238E27FC236}">
                <a16:creationId xmlns:a16="http://schemas.microsoft.com/office/drawing/2014/main" id="{8242ED42-8F6D-449C-8513-C70BF74B998B}"/>
              </a:ext>
            </a:extLst>
          </p:cNvPr>
          <p:cNvGrpSpPr/>
          <p:nvPr/>
        </p:nvGrpSpPr>
        <p:grpSpPr>
          <a:xfrm>
            <a:off x="21478" y="6525344"/>
            <a:ext cx="12193614" cy="364600"/>
            <a:chOff x="-4789" y="6513360"/>
            <a:chExt cx="12246002" cy="364600"/>
          </a:xfrm>
        </p:grpSpPr>
        <p:sp>
          <p:nvSpPr>
            <p:cNvPr id="75" name="Rectangle 74">
              <a:extLst>
                <a:ext uri="{FF2B5EF4-FFF2-40B4-BE49-F238E27FC236}">
                  <a16:creationId xmlns:a16="http://schemas.microsoft.com/office/drawing/2014/main" id="{FFC98557-76E2-46F7-A8E6-B1BC2F662D09}"/>
                </a:ext>
              </a:extLst>
            </p:cNvPr>
            <p:cNvSpPr/>
            <p:nvPr/>
          </p:nvSpPr>
          <p:spPr>
            <a:xfrm>
              <a:off x="5848563" y="6513360"/>
              <a:ext cx="6392650" cy="36460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 AI&amp;ML, School of Engineering</a:t>
              </a:r>
              <a:endParaRPr lang="ko-KR" altLang="en-US" sz="1500" b="1" dirty="0">
                <a:solidFill>
                  <a:schemeClr val="bg1"/>
                </a:solidFill>
              </a:endParaRPr>
            </a:p>
          </p:txBody>
        </p:sp>
        <p:sp>
          <p:nvSpPr>
            <p:cNvPr id="77" name="Round Diagonal Corner Rectangle 34">
              <a:extLst>
                <a:ext uri="{FF2B5EF4-FFF2-40B4-BE49-F238E27FC236}">
                  <a16:creationId xmlns:a16="http://schemas.microsoft.com/office/drawing/2014/main" id="{EB2BE4D4-4DA4-411B-BEAA-EF1A3EB47A7B}"/>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Rectangle 77">
              <a:extLst>
                <a:ext uri="{FF2B5EF4-FFF2-40B4-BE49-F238E27FC236}">
                  <a16:creationId xmlns:a16="http://schemas.microsoft.com/office/drawing/2014/main" id="{147DAF98-1FDF-4104-A13E-DD838FBC7F32}"/>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1" name="TextBox 20">
            <a:extLst>
              <a:ext uri="{FF2B5EF4-FFF2-40B4-BE49-F238E27FC236}">
                <a16:creationId xmlns:a16="http://schemas.microsoft.com/office/drawing/2014/main" id="{94F4D9A9-484C-4D21-99D9-EE01D38B1842}"/>
              </a:ext>
            </a:extLst>
          </p:cNvPr>
          <p:cNvSpPr txBox="1"/>
          <p:nvPr/>
        </p:nvSpPr>
        <p:spPr>
          <a:xfrm>
            <a:off x="558184" y="1506308"/>
            <a:ext cx="6117336" cy="400110"/>
          </a:xfrm>
          <a:prstGeom prst="rect">
            <a:avLst/>
          </a:prstGeom>
          <a:noFill/>
        </p:spPr>
        <p:txBody>
          <a:bodyPr wrap="square">
            <a:spAutoFit/>
          </a:bodyPr>
          <a:lstStyle/>
          <a:p>
            <a:pPr marL="342900" indent="-342900">
              <a:buFont typeface="Wingdings" panose="05000000000000000000" pitchFamily="2" charset="2"/>
              <a:buChar char="Ø"/>
            </a:pPr>
            <a:r>
              <a:rPr lang="en-IN" sz="2000" b="1" i="0" u="none" strike="noStrike" baseline="0" dirty="0">
                <a:solidFill>
                  <a:srgbClr val="000000"/>
                </a:solidFill>
                <a:latin typeface="Times New Roman" panose="02020603050405020304" pitchFamily="18" charset="0"/>
              </a:rPr>
              <a:t>List, Tuple, Set, Dictionaries </a:t>
            </a:r>
            <a:endParaRPr lang="en-IN" sz="2000" dirty="0"/>
          </a:p>
        </p:txBody>
      </p:sp>
    </p:spTree>
    <p:extLst>
      <p:ext uri="{BB962C8B-B14F-4D97-AF65-F5344CB8AC3E}">
        <p14:creationId xmlns:p14="http://schemas.microsoft.com/office/powerpoint/2010/main" val="2297058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5184576" cy="711081"/>
          </a:xfrm>
        </p:spPr>
        <p:txBody>
          <a:bodyPr/>
          <a:lstStyle/>
          <a:p>
            <a:r>
              <a:rPr lang="en-IN" sz="3200" b="1" i="0" u="none" strike="noStrike" baseline="0" dirty="0">
                <a:solidFill>
                  <a:srgbClr val="FF0000"/>
                </a:solidFill>
                <a:latin typeface="Times New Roman" panose="02020603050405020304" pitchFamily="18" charset="0"/>
              </a:rPr>
              <a:t>Arrays Vs List</a:t>
            </a:r>
            <a:endParaRPr lang="en-IN" sz="3200" b="1" dirty="0">
              <a:solidFill>
                <a:srgbClr val="FF0000"/>
              </a:solidFill>
              <a:latin typeface="Times New Roman" pitchFamily="18" charset="0"/>
              <a:cs typeface="Times New Roman" pitchFamily="18" charset="0"/>
            </a:endParaRPr>
          </a:p>
        </p:txBody>
      </p:sp>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21478" y="6562922"/>
            <a:ext cx="12197436" cy="3326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32">
            <a:extLst>
              <a:ext uri="{FF2B5EF4-FFF2-40B4-BE49-F238E27FC236}">
                <a16:creationId xmlns:a16="http://schemas.microsoft.com/office/drawing/2014/main" id="{8242ED42-8F6D-449C-8513-C70BF74B998B}"/>
              </a:ext>
            </a:extLst>
          </p:cNvPr>
          <p:cNvGrpSpPr/>
          <p:nvPr/>
        </p:nvGrpSpPr>
        <p:grpSpPr>
          <a:xfrm>
            <a:off x="21478" y="6525344"/>
            <a:ext cx="12193614" cy="364600"/>
            <a:chOff x="-4789" y="6513360"/>
            <a:chExt cx="12246002" cy="364600"/>
          </a:xfrm>
        </p:grpSpPr>
        <p:sp>
          <p:nvSpPr>
            <p:cNvPr id="75" name="Rectangle 74">
              <a:extLst>
                <a:ext uri="{FF2B5EF4-FFF2-40B4-BE49-F238E27FC236}">
                  <a16:creationId xmlns:a16="http://schemas.microsoft.com/office/drawing/2014/main" id="{FFC98557-76E2-46F7-A8E6-B1BC2F662D09}"/>
                </a:ext>
              </a:extLst>
            </p:cNvPr>
            <p:cNvSpPr/>
            <p:nvPr/>
          </p:nvSpPr>
          <p:spPr>
            <a:xfrm>
              <a:off x="5848563" y="6513360"/>
              <a:ext cx="6392650" cy="36460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 AI&amp;ML, School of Engineering</a:t>
              </a:r>
              <a:endParaRPr lang="ko-KR" altLang="en-US" sz="1500" b="1" dirty="0">
                <a:solidFill>
                  <a:schemeClr val="bg1"/>
                </a:solidFill>
              </a:endParaRPr>
            </a:p>
          </p:txBody>
        </p:sp>
        <p:sp>
          <p:nvSpPr>
            <p:cNvPr id="77" name="Round Diagonal Corner Rectangle 34">
              <a:extLst>
                <a:ext uri="{FF2B5EF4-FFF2-40B4-BE49-F238E27FC236}">
                  <a16:creationId xmlns:a16="http://schemas.microsoft.com/office/drawing/2014/main" id="{EB2BE4D4-4DA4-411B-BEAA-EF1A3EB47A7B}"/>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Rectangle 77">
              <a:extLst>
                <a:ext uri="{FF2B5EF4-FFF2-40B4-BE49-F238E27FC236}">
                  <a16:creationId xmlns:a16="http://schemas.microsoft.com/office/drawing/2014/main" id="{147DAF98-1FDF-4104-A13E-DD838FBC7F32}"/>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23" name="table">
            <a:extLst>
              <a:ext uri="{FF2B5EF4-FFF2-40B4-BE49-F238E27FC236}">
                <a16:creationId xmlns:a16="http://schemas.microsoft.com/office/drawing/2014/main" id="{D40C2688-7EC5-4D93-9876-8D65E5B34C73}"/>
              </a:ext>
            </a:extLst>
          </p:cNvPr>
          <p:cNvPicPr>
            <a:picLocks noChangeAspect="1"/>
          </p:cNvPicPr>
          <p:nvPr/>
        </p:nvPicPr>
        <p:blipFill>
          <a:blip r:embed="rId3"/>
          <a:stretch>
            <a:fillRect/>
          </a:stretch>
        </p:blipFill>
        <p:spPr>
          <a:xfrm>
            <a:off x="1175599" y="1185418"/>
            <a:ext cx="9448800" cy="5337176"/>
          </a:xfrm>
          <a:prstGeom prst="rect">
            <a:avLst/>
          </a:prstGeom>
        </p:spPr>
      </p:pic>
    </p:spTree>
    <p:extLst>
      <p:ext uri="{BB962C8B-B14F-4D97-AF65-F5344CB8AC3E}">
        <p14:creationId xmlns:p14="http://schemas.microsoft.com/office/powerpoint/2010/main" val="840681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9056" y="2739264"/>
            <a:ext cx="5184576" cy="711081"/>
          </a:xfrm>
        </p:spPr>
        <p:txBody>
          <a:bodyPr/>
          <a:lstStyle/>
          <a:p>
            <a:pPr algn="ctr"/>
            <a:r>
              <a:rPr lang="en-IN" sz="4800" b="1" i="0" u="none" strike="noStrike" baseline="0" dirty="0">
                <a:solidFill>
                  <a:schemeClr val="bg1"/>
                </a:solidFill>
                <a:latin typeface="Times New Roman" panose="02020603050405020304" pitchFamily="18" charset="0"/>
              </a:rPr>
              <a:t>Thank You</a:t>
            </a:r>
            <a:endParaRPr lang="en-IN" sz="4800" b="1" dirty="0">
              <a:solidFill>
                <a:schemeClr val="bg1"/>
              </a:solidFill>
              <a:latin typeface="Times New Roman" pitchFamily="18" charset="0"/>
              <a:cs typeface="Times New Roman" pitchFamily="18" charset="0"/>
            </a:endParaRP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782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A967-6DD9-4B08-9FE5-C3F37ED3897C}"/>
              </a:ext>
            </a:extLst>
          </p:cNvPr>
          <p:cNvSpPr>
            <a:spLocks noGrp="1"/>
          </p:cNvSpPr>
          <p:nvPr>
            <p:ph type="title"/>
          </p:nvPr>
        </p:nvSpPr>
        <p:spPr>
          <a:xfrm>
            <a:off x="51421" y="188640"/>
            <a:ext cx="10969943" cy="711081"/>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Need for OOP Paradigm</a:t>
            </a:r>
          </a:p>
        </p:txBody>
      </p:sp>
      <p:pic>
        <p:nvPicPr>
          <p:cNvPr id="3" name="Picture 9" descr="C:\Users\EV REDDY\Desktop\MRUniversity\MRU_Logo_Straight.png">
            <a:extLst>
              <a:ext uri="{FF2B5EF4-FFF2-40B4-BE49-F238E27FC236}">
                <a16:creationId xmlns:a16="http://schemas.microsoft.com/office/drawing/2014/main" id="{6FB46864-3EBC-47E8-B8E8-08831CD8AC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1364" y="32931"/>
            <a:ext cx="1121720" cy="9757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E092A6-2D62-43FA-8512-DB42DDFAFE2C}"/>
              </a:ext>
            </a:extLst>
          </p:cNvPr>
          <p:cNvSpPr txBox="1"/>
          <p:nvPr/>
        </p:nvSpPr>
        <p:spPr>
          <a:xfrm>
            <a:off x="297768" y="899721"/>
            <a:ext cx="11593288" cy="5632311"/>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OOP is an approach to program organization and development, which attempts to eliminate some of the drawbacks of conventional programming methods by incorporating the best of structured programming features with several new concepts.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OOP allows us to decompose a problem into number of entities called objects and then build data and methods (functions) around these entities.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of an object can be accessed only by the methods </a:t>
            </a:r>
            <a:r>
              <a:rPr lang="en-IN" sz="2000" dirty="0">
                <a:latin typeface="Times New Roman" panose="02020603050405020304" pitchFamily="18" charset="0"/>
                <a:cs typeface="Times New Roman" panose="02020603050405020304" pitchFamily="18" charset="0"/>
              </a:rPr>
              <a:t>associated with the object.</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Object-oriented programming (OOP) is a programming paradigm that uses “Objects “and their interactions to design applications.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simplifies the software development and maintenance by providing some concepts: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Object </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     Class </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     Data Abstraction &amp; Encapsulation </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     Inheritance </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    Polymorphism</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499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C:\Users\EV REDDY\Desktop\MRUniversity\MRU_Logo_Straight.png">
            <a:extLst>
              <a:ext uri="{FF2B5EF4-FFF2-40B4-BE49-F238E27FC236}">
                <a16:creationId xmlns:a16="http://schemas.microsoft.com/office/drawing/2014/main" id="{3834602D-E7AF-4296-850B-F3BF7217D0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6980" y="-6826"/>
            <a:ext cx="936104" cy="745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D4854B-C8CD-499F-8442-268278D4644F}"/>
              </a:ext>
            </a:extLst>
          </p:cNvPr>
          <p:cNvSpPr txBox="1"/>
          <p:nvPr/>
        </p:nvSpPr>
        <p:spPr>
          <a:xfrm>
            <a:off x="45741" y="365061"/>
            <a:ext cx="11161239" cy="3477875"/>
          </a:xfrm>
          <a:prstGeom prst="rect">
            <a:avLst/>
          </a:prstGeom>
          <a:noFill/>
        </p:spPr>
        <p:txBody>
          <a:bodyPr wrap="square">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are the basic run time entities in an object oriented system. They may represent a person, a place, a bank account, a table of data or any item that the program has to handle.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r>
              <a:rPr lang="en-IN" sz="2000" dirty="0">
                <a:solidFill>
                  <a:srgbClr val="FF0000"/>
                </a:solidFill>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are data types based on which objects are created. Objects with similar properties and methods are grouped together to form a Class. Thus a Class represents a set of </a:t>
            </a:r>
            <a:r>
              <a:rPr lang="en-IN" sz="2000" dirty="0">
                <a:latin typeface="Times New Roman" panose="02020603050405020304" pitchFamily="18" charset="0"/>
                <a:cs typeface="Times New Roman" panose="02020603050405020304" pitchFamily="18" charset="0"/>
              </a:rPr>
              <a:t>individual objects.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Characteristics of an object are represented in a class as Properties. The actions that can be performed by objects become functions of the class and is referred to as Methods.</a:t>
            </a:r>
          </a:p>
          <a:p>
            <a:pPr marL="342900" indent="-342900" algn="just">
              <a:buFont typeface="Wingdings" panose="05000000000000000000" pitchFamily="2" charset="2"/>
              <a:buChar char="Ø"/>
            </a:pP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Example: class fruit </a:t>
            </a:r>
          </a:p>
          <a:p>
            <a:pPr algn="just"/>
            <a:r>
              <a:rPr lang="en-US" sz="2000" dirty="0">
                <a:solidFill>
                  <a:srgbClr val="FF0000"/>
                </a:solidFill>
                <a:latin typeface="Times New Roman" panose="02020603050405020304" pitchFamily="18" charset="0"/>
                <a:cs typeface="Times New Roman" panose="02020603050405020304" pitchFamily="18" charset="0"/>
              </a:rPr>
              <a:t>                       objects: mango, banana, apple etc.</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AFCC1D-7E7B-4E9E-9500-51B860ADD7BD}"/>
              </a:ext>
            </a:extLst>
          </p:cNvPr>
          <p:cNvSpPr txBox="1"/>
          <p:nvPr/>
        </p:nvSpPr>
        <p:spPr>
          <a:xfrm>
            <a:off x="189756" y="3842936"/>
            <a:ext cx="6096000" cy="461665"/>
          </a:xfrm>
          <a:prstGeom prst="rect">
            <a:avLst/>
          </a:prstGeom>
          <a:noFill/>
        </p:spPr>
        <p:txBody>
          <a:bodyPr wrap="square">
            <a:spAutoFit/>
          </a:bodyPr>
          <a:lstStyle/>
          <a:p>
            <a:r>
              <a:rPr lang="en-IN" sz="2400" b="1" u="sng" dirty="0">
                <a:solidFill>
                  <a:srgbClr val="FF0000"/>
                </a:solidFill>
                <a:latin typeface="Times New Roman" panose="02020603050405020304" pitchFamily="18" charset="0"/>
                <a:cs typeface="Times New Roman" panose="02020603050405020304" pitchFamily="18" charset="0"/>
              </a:rPr>
              <a:t>Data abstraction</a:t>
            </a:r>
            <a:endParaRPr lang="en-IN" dirty="0"/>
          </a:p>
        </p:txBody>
      </p:sp>
      <p:sp>
        <p:nvSpPr>
          <p:cNvPr id="7" name="TextBox 6">
            <a:extLst>
              <a:ext uri="{FF2B5EF4-FFF2-40B4-BE49-F238E27FC236}">
                <a16:creationId xmlns:a16="http://schemas.microsoft.com/office/drawing/2014/main" id="{30FA4ADE-B17B-41F4-AB91-B28598CC4368}"/>
              </a:ext>
            </a:extLst>
          </p:cNvPr>
          <p:cNvSpPr txBox="1"/>
          <p:nvPr/>
        </p:nvSpPr>
        <p:spPr>
          <a:xfrm>
            <a:off x="189756" y="4327336"/>
            <a:ext cx="1195332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Abstraction refers to the act of representing essential features without including the background details or explanations. since the classes use the concept of data abstraction ,they are known as abstraction data type(ADT). </a:t>
            </a:r>
          </a:p>
        </p:txBody>
      </p:sp>
      <p:sp>
        <p:nvSpPr>
          <p:cNvPr id="9" name="TextBox 8">
            <a:extLst>
              <a:ext uri="{FF2B5EF4-FFF2-40B4-BE49-F238E27FC236}">
                <a16:creationId xmlns:a16="http://schemas.microsoft.com/office/drawing/2014/main" id="{45186240-91A2-425D-927C-AADBAA6287B4}"/>
              </a:ext>
            </a:extLst>
          </p:cNvPr>
          <p:cNvSpPr txBox="1"/>
          <p:nvPr/>
        </p:nvSpPr>
        <p:spPr>
          <a:xfrm>
            <a:off x="171264" y="5169500"/>
            <a:ext cx="11953328"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For example, a class Car would be made up of an Engine, Gearbox, Steering objects, and many more components. To build the Car class, one does not need to know how the different components work internally, but only how to interface with them, i.e., send messages to them, receive messages from them, and perhaps make the different objects composing the class interact with each other.</a:t>
            </a:r>
          </a:p>
        </p:txBody>
      </p:sp>
    </p:spTree>
    <p:extLst>
      <p:ext uri="{BB962C8B-B14F-4D97-AF65-F5344CB8AC3E}">
        <p14:creationId xmlns:p14="http://schemas.microsoft.com/office/powerpoint/2010/main" val="4150055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4360-83EF-4955-BB22-139D7855E148}"/>
              </a:ext>
            </a:extLst>
          </p:cNvPr>
          <p:cNvSpPr>
            <a:spLocks noGrp="1"/>
          </p:cNvSpPr>
          <p:nvPr>
            <p:ph type="title"/>
          </p:nvPr>
        </p:nvSpPr>
        <p:spPr>
          <a:xfrm>
            <a:off x="13624" y="14604"/>
            <a:ext cx="10630916" cy="711081"/>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Data Encapsulation</a:t>
            </a:r>
          </a:p>
        </p:txBody>
      </p:sp>
      <p:pic>
        <p:nvPicPr>
          <p:cNvPr id="3" name="Picture 9" descr="C:\Users\EV REDDY\Desktop\MRUniversity\MRU_Logo_Straight.png">
            <a:extLst>
              <a:ext uri="{FF2B5EF4-FFF2-40B4-BE49-F238E27FC236}">
                <a16:creationId xmlns:a16="http://schemas.microsoft.com/office/drawing/2014/main" id="{CBE4FB44-5435-4F2D-869E-A857FEFD82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6980" y="-20078"/>
            <a:ext cx="936104" cy="745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22AA51-66F1-4E39-B27D-88AD155121B2}"/>
              </a:ext>
            </a:extLst>
          </p:cNvPr>
          <p:cNvSpPr txBox="1"/>
          <p:nvPr/>
        </p:nvSpPr>
        <p:spPr>
          <a:xfrm>
            <a:off x="189756" y="828297"/>
            <a:ext cx="6626122" cy="1323439"/>
          </a:xfrm>
          <a:prstGeom prst="rect">
            <a:avLst/>
          </a:prstGeom>
          <a:noFill/>
        </p:spPr>
        <p:txBody>
          <a:bodyPr wrap="square">
            <a:spAutoFit/>
          </a:bodyPr>
          <a:lstStyle/>
          <a:p>
            <a:pPr algn="just"/>
            <a:r>
              <a:rPr lang="en-US" sz="2000" b="0" i="0" dirty="0">
                <a:solidFill>
                  <a:srgbClr val="FF0000"/>
                </a:solidFill>
                <a:effectLst/>
                <a:latin typeface="Times New Roman" panose="02020603050405020304" pitchFamily="18" charset="0"/>
                <a:cs typeface="Times New Roman" panose="02020603050405020304" pitchFamily="18" charset="0"/>
              </a:rPr>
              <a:t>Encapsulation</a:t>
            </a:r>
            <a:r>
              <a:rPr lang="en-US" sz="2000" b="0" i="0" dirty="0">
                <a:solidFill>
                  <a:srgbClr val="202124"/>
                </a:solidFill>
                <a:effectLst/>
                <a:latin typeface="Times New Roman" panose="02020603050405020304" pitchFamily="18" charset="0"/>
                <a:cs typeface="Times New Roman" panose="02020603050405020304" pitchFamily="18" charset="0"/>
              </a:rPr>
              <a:t> refers </a:t>
            </a:r>
            <a:r>
              <a:rPr lang="en-US" sz="2000" b="1" i="0" dirty="0">
                <a:solidFill>
                  <a:srgbClr val="202124"/>
                </a:solidFill>
                <a:effectLst/>
                <a:latin typeface="Times New Roman" panose="02020603050405020304" pitchFamily="18" charset="0"/>
                <a:cs typeface="Times New Roman" panose="02020603050405020304" pitchFamily="18" charset="0"/>
              </a:rPr>
              <a:t>to the bundling of data, along with the methods that operate on that data, into a single unit</a:t>
            </a:r>
            <a:r>
              <a:rPr lang="en-US" sz="2000" b="0" i="0" dirty="0">
                <a:solidFill>
                  <a:srgbClr val="202124"/>
                </a:solidFill>
                <a:effectLst/>
                <a:latin typeface="Times New Roman" panose="02020603050405020304" pitchFamily="18" charset="0"/>
                <a:cs typeface="Times New Roman" panose="02020603050405020304" pitchFamily="18" charset="0"/>
              </a:rPr>
              <a:t>. Many programming languages use encapsulation frequently in the form of classes.</a:t>
            </a:r>
            <a:endParaRPr lang="en-IN" sz="2000" dirty="0">
              <a:latin typeface="Times New Roman" panose="02020603050405020304" pitchFamily="18" charset="0"/>
              <a:cs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C4D0F5A3-A861-47A4-986D-61056EA26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68" y="724948"/>
            <a:ext cx="3688512" cy="2167001"/>
          </a:xfrm>
          <a:prstGeom prst="rect">
            <a:avLst/>
          </a:prstGeom>
        </p:spPr>
      </p:pic>
      <p:sp>
        <p:nvSpPr>
          <p:cNvPr id="7" name="TextBox 6">
            <a:extLst>
              <a:ext uri="{FF2B5EF4-FFF2-40B4-BE49-F238E27FC236}">
                <a16:creationId xmlns:a16="http://schemas.microsoft.com/office/drawing/2014/main" id="{B5981FDA-B01D-49FA-85F3-D39C31D85733}"/>
              </a:ext>
            </a:extLst>
          </p:cNvPr>
          <p:cNvSpPr txBox="1"/>
          <p:nvPr/>
        </p:nvSpPr>
        <p:spPr>
          <a:xfrm>
            <a:off x="189756" y="2624315"/>
            <a:ext cx="6122504" cy="461665"/>
          </a:xfrm>
          <a:prstGeom prst="rect">
            <a:avLst/>
          </a:prstGeom>
          <a:noFill/>
        </p:spPr>
        <p:txBody>
          <a:bodyPr wrap="square">
            <a:spAutoFit/>
          </a:bodyPr>
          <a:lstStyle/>
          <a:p>
            <a:r>
              <a:rPr lang="en-IN" sz="2400" u="sng" dirty="0">
                <a:solidFill>
                  <a:srgbClr val="FF0000"/>
                </a:solidFill>
                <a:latin typeface="Times New Roman" panose="02020603050405020304" pitchFamily="18" charset="0"/>
                <a:cs typeface="Times New Roman" panose="02020603050405020304" pitchFamily="18" charset="0"/>
              </a:rPr>
              <a:t>Inheritance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68DAC7-89BB-42FD-86BA-983815B20537}"/>
              </a:ext>
            </a:extLst>
          </p:cNvPr>
          <p:cNvSpPr txBox="1"/>
          <p:nvPr/>
        </p:nvSpPr>
        <p:spPr>
          <a:xfrm>
            <a:off x="171129" y="3446918"/>
            <a:ext cx="6626123" cy="2862322"/>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Methods allows to reuse a sequence of statements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Inheritance allows to reuse classes by deriving a new class from an existing one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existing class is called the parent class, or superclass, or base class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derived class is called the child class or subclass.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child class inherits characteristics of the parent class(</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the child class inherits the methods and data defined for the parent class</a:t>
            </a:r>
          </a:p>
        </p:txBody>
      </p:sp>
      <p:pic>
        <p:nvPicPr>
          <p:cNvPr id="8" name="Picture 7">
            <a:extLst>
              <a:ext uri="{FF2B5EF4-FFF2-40B4-BE49-F238E27FC236}">
                <a16:creationId xmlns:a16="http://schemas.microsoft.com/office/drawing/2014/main" id="{DC4FC241-DC9D-4392-AF41-1C12D5D205F3}"/>
              </a:ext>
            </a:extLst>
          </p:cNvPr>
          <p:cNvPicPr>
            <a:picLocks noChangeAspect="1"/>
          </p:cNvPicPr>
          <p:nvPr/>
        </p:nvPicPr>
        <p:blipFill>
          <a:blip r:embed="rId4"/>
          <a:stretch>
            <a:fillRect/>
          </a:stretch>
        </p:blipFill>
        <p:spPr>
          <a:xfrm>
            <a:off x="7518468" y="3602293"/>
            <a:ext cx="4156261" cy="2274979"/>
          </a:xfrm>
          <a:prstGeom prst="rect">
            <a:avLst/>
          </a:prstGeom>
        </p:spPr>
      </p:pic>
    </p:spTree>
    <p:extLst>
      <p:ext uri="{BB962C8B-B14F-4D97-AF65-F5344CB8AC3E}">
        <p14:creationId xmlns:p14="http://schemas.microsoft.com/office/powerpoint/2010/main" val="217557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081344" y="5602968"/>
            <a:ext cx="527709" cy="461665"/>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05</a:t>
            </a: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21478" y="6562922"/>
            <a:ext cx="12197436" cy="3326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232477" y="915841"/>
            <a:ext cx="3384375" cy="161846"/>
            <a:chOff x="261765" y="700096"/>
            <a:chExt cx="3889600" cy="98406"/>
          </a:xfrm>
        </p:grpSpPr>
        <p:cxnSp>
          <p:nvCxnSpPr>
            <p:cNvPr id="12" name="Straight Connector 11"/>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32">
            <a:extLst>
              <a:ext uri="{FF2B5EF4-FFF2-40B4-BE49-F238E27FC236}">
                <a16:creationId xmlns:a16="http://schemas.microsoft.com/office/drawing/2014/main" id="{8242ED42-8F6D-449C-8513-C70BF74B998B}"/>
              </a:ext>
            </a:extLst>
          </p:cNvPr>
          <p:cNvGrpSpPr/>
          <p:nvPr/>
        </p:nvGrpSpPr>
        <p:grpSpPr>
          <a:xfrm>
            <a:off x="21478" y="6525344"/>
            <a:ext cx="12193614" cy="364600"/>
            <a:chOff x="-4789" y="6513360"/>
            <a:chExt cx="12246002" cy="364600"/>
          </a:xfrm>
        </p:grpSpPr>
        <p:sp>
          <p:nvSpPr>
            <p:cNvPr id="75" name="Rectangle 74">
              <a:extLst>
                <a:ext uri="{FF2B5EF4-FFF2-40B4-BE49-F238E27FC236}">
                  <a16:creationId xmlns:a16="http://schemas.microsoft.com/office/drawing/2014/main" id="{FFC98557-76E2-46F7-A8E6-B1BC2F662D09}"/>
                </a:ext>
              </a:extLst>
            </p:cNvPr>
            <p:cNvSpPr/>
            <p:nvPr/>
          </p:nvSpPr>
          <p:spPr>
            <a:xfrm>
              <a:off x="5848563" y="6513360"/>
              <a:ext cx="6392650" cy="36460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 AI&amp;ML, School of Engineering</a:t>
              </a:r>
              <a:endParaRPr lang="ko-KR" altLang="en-US" sz="1500" b="1" dirty="0">
                <a:solidFill>
                  <a:schemeClr val="bg1"/>
                </a:solidFill>
              </a:endParaRPr>
            </a:p>
          </p:txBody>
        </p:sp>
        <p:sp>
          <p:nvSpPr>
            <p:cNvPr id="77" name="Round Diagonal Corner Rectangle 34">
              <a:extLst>
                <a:ext uri="{FF2B5EF4-FFF2-40B4-BE49-F238E27FC236}">
                  <a16:creationId xmlns:a16="http://schemas.microsoft.com/office/drawing/2014/main" id="{EB2BE4D4-4DA4-411B-BEAA-EF1A3EB47A7B}"/>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Rectangle 77">
              <a:extLst>
                <a:ext uri="{FF2B5EF4-FFF2-40B4-BE49-F238E27FC236}">
                  <a16:creationId xmlns:a16="http://schemas.microsoft.com/office/drawing/2014/main" id="{147DAF98-1FDF-4104-A13E-DD838FBC7F32}"/>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1" name="Title 1">
            <a:extLst>
              <a:ext uri="{FF2B5EF4-FFF2-40B4-BE49-F238E27FC236}">
                <a16:creationId xmlns:a16="http://schemas.microsoft.com/office/drawing/2014/main" id="{F017448A-C295-41BC-A657-B40176EE62ED}"/>
              </a:ext>
            </a:extLst>
          </p:cNvPr>
          <p:cNvSpPr>
            <a:spLocks noGrp="1"/>
          </p:cNvSpPr>
          <p:nvPr>
            <p:ph type="title"/>
          </p:nvPr>
        </p:nvSpPr>
        <p:spPr>
          <a:xfrm>
            <a:off x="261764" y="260648"/>
            <a:ext cx="4023708" cy="711081"/>
          </a:xfrm>
        </p:spPr>
        <p:txBody>
          <a:bodyPr/>
          <a:lstStyle/>
          <a:p>
            <a:r>
              <a:rPr lang="en-US" sz="2400" b="1" dirty="0">
                <a:solidFill>
                  <a:srgbClr val="FF0000"/>
                </a:solidFill>
                <a:latin typeface="Times New Roman" pitchFamily="18" charset="0"/>
                <a:cs typeface="Times New Roman" pitchFamily="18" charset="0"/>
              </a:rPr>
              <a:t>Types of inheritances</a:t>
            </a:r>
            <a:endParaRPr lang="en-IN" sz="2400" b="1" dirty="0">
              <a:solidFill>
                <a:srgbClr val="FF0000"/>
              </a:solidFill>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C3A3D3CD-664D-45F4-AB5E-5CFEE8482525}"/>
              </a:ext>
            </a:extLst>
          </p:cNvPr>
          <p:cNvSpPr txBox="1"/>
          <p:nvPr/>
        </p:nvSpPr>
        <p:spPr>
          <a:xfrm>
            <a:off x="460375" y="2305382"/>
            <a:ext cx="8697341" cy="2000548"/>
          </a:xfrm>
          <a:prstGeom prst="rect">
            <a:avLst/>
          </a:prstGeom>
          <a:noFill/>
        </p:spPr>
        <p:txBody>
          <a:bodyPr wrap="square">
            <a:spAutoFit/>
          </a:bodyPr>
          <a:lstStyle/>
          <a:p>
            <a:r>
              <a:rPr lang="en-US" b="0" i="0" u="none" strike="noStrike" baseline="0" dirty="0">
                <a:solidFill>
                  <a:srgbClr val="000000"/>
                </a:solidFill>
                <a:latin typeface="Times New Roman" panose="02020603050405020304" pitchFamily="18" charset="0"/>
              </a:rPr>
              <a:t>There are five types of inheritances</a:t>
            </a:r>
          </a:p>
          <a:p>
            <a:pPr marL="342900" indent="-342900">
              <a:buFont typeface="Wingdings" panose="05000000000000000000" pitchFamily="2" charset="2"/>
              <a:buChar char="Ø"/>
            </a:pPr>
            <a:r>
              <a:rPr lang="en-US" sz="2000" i="0" u="none" strike="noStrike" baseline="0" dirty="0">
                <a:solidFill>
                  <a:srgbClr val="000000"/>
                </a:solidFill>
                <a:latin typeface="Times New Roman" panose="02020603050405020304" pitchFamily="18" charset="0"/>
              </a:rPr>
              <a:t>Simple Inheritance (or) Single Inheritance</a:t>
            </a:r>
          </a:p>
          <a:p>
            <a:pPr marL="342900" indent="-342900">
              <a:buFont typeface="Wingdings" panose="05000000000000000000" pitchFamily="2" charset="2"/>
              <a:buChar char="Ø"/>
            </a:pPr>
            <a:r>
              <a:rPr lang="en-IN" sz="2000" i="0" u="none" strike="noStrike" baseline="0" dirty="0">
                <a:solidFill>
                  <a:srgbClr val="000000"/>
                </a:solidFill>
                <a:latin typeface="Times New Roman" panose="02020603050405020304" pitchFamily="18" charset="0"/>
              </a:rPr>
              <a:t>Multiple Inheritance</a:t>
            </a:r>
          </a:p>
          <a:p>
            <a:pPr marL="342900" indent="-342900">
              <a:buFont typeface="Wingdings" panose="05000000000000000000" pitchFamily="2" charset="2"/>
              <a:buChar char="Ø"/>
            </a:pPr>
            <a:r>
              <a:rPr lang="en-IN" sz="2000" i="0" u="none" strike="noStrike" baseline="0" dirty="0">
                <a:solidFill>
                  <a:srgbClr val="000000"/>
                </a:solidFill>
                <a:latin typeface="Times New Roman" panose="02020603050405020304" pitchFamily="18" charset="0"/>
              </a:rPr>
              <a:t>Multi-Level Inheritance</a:t>
            </a:r>
          </a:p>
          <a:p>
            <a:pPr marL="342900" indent="-342900">
              <a:buFont typeface="Wingdings" panose="05000000000000000000" pitchFamily="2" charset="2"/>
              <a:buChar char="Ø"/>
            </a:pPr>
            <a:r>
              <a:rPr lang="en-IN" sz="2000" i="0" u="none" strike="noStrike" baseline="0" dirty="0">
                <a:solidFill>
                  <a:srgbClr val="000000"/>
                </a:solidFill>
                <a:latin typeface="Times New Roman" panose="02020603050405020304" pitchFamily="18" charset="0"/>
              </a:rPr>
              <a:t>Hierarchical Inheritance</a:t>
            </a:r>
          </a:p>
          <a:p>
            <a:pPr marL="342900" indent="-342900">
              <a:buFont typeface="Wingdings" panose="05000000000000000000" pitchFamily="2" charset="2"/>
              <a:buChar char="Ø"/>
            </a:pPr>
            <a:r>
              <a:rPr lang="en-IN" sz="2000" i="0" u="none" strike="noStrike" baseline="0" dirty="0">
                <a:solidFill>
                  <a:srgbClr val="000000"/>
                </a:solidFill>
                <a:latin typeface="Times New Roman" panose="02020603050405020304" pitchFamily="18" charset="0"/>
              </a:rPr>
              <a:t>Hybrid Inheritance</a:t>
            </a:r>
            <a:endParaRPr lang="en-IN" sz="2000" dirty="0"/>
          </a:p>
        </p:txBody>
      </p:sp>
      <p:pic>
        <p:nvPicPr>
          <p:cNvPr id="9" name="Picture 8">
            <a:extLst>
              <a:ext uri="{FF2B5EF4-FFF2-40B4-BE49-F238E27FC236}">
                <a16:creationId xmlns:a16="http://schemas.microsoft.com/office/drawing/2014/main" id="{6E3E8262-B72F-47CD-A8EB-2F54B9CA5082}"/>
              </a:ext>
            </a:extLst>
          </p:cNvPr>
          <p:cNvPicPr>
            <a:picLocks noChangeAspect="1"/>
          </p:cNvPicPr>
          <p:nvPr/>
        </p:nvPicPr>
        <p:blipFill>
          <a:blip r:embed="rId3"/>
          <a:stretch>
            <a:fillRect/>
          </a:stretch>
        </p:blipFill>
        <p:spPr>
          <a:xfrm>
            <a:off x="5475687" y="606601"/>
            <a:ext cx="5315673" cy="5644798"/>
          </a:xfrm>
          <a:prstGeom prst="rect">
            <a:avLst/>
          </a:prstGeom>
        </p:spPr>
      </p:pic>
    </p:spTree>
    <p:extLst>
      <p:ext uri="{BB962C8B-B14F-4D97-AF65-F5344CB8AC3E}">
        <p14:creationId xmlns:p14="http://schemas.microsoft.com/office/powerpoint/2010/main" val="1832841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07BD-4811-4EB2-BD21-4613B4BC3019}"/>
              </a:ext>
            </a:extLst>
          </p:cNvPr>
          <p:cNvSpPr>
            <a:spLocks noGrp="1"/>
          </p:cNvSpPr>
          <p:nvPr>
            <p:ph type="title"/>
          </p:nvPr>
        </p:nvSpPr>
        <p:spPr>
          <a:xfrm>
            <a:off x="0" y="188640"/>
            <a:ext cx="10969943" cy="711081"/>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Polymorphism</a:t>
            </a:r>
          </a:p>
        </p:txBody>
      </p:sp>
      <p:pic>
        <p:nvPicPr>
          <p:cNvPr id="3" name="Picture 9" descr="C:\Users\EV REDDY\Desktop\MRUniversity\MRU_Logo_Straight.png">
            <a:extLst>
              <a:ext uri="{FF2B5EF4-FFF2-40B4-BE49-F238E27FC236}">
                <a16:creationId xmlns:a16="http://schemas.microsoft.com/office/drawing/2014/main" id="{C6D27247-021F-4981-A3B0-3A04FD7690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1825" y="128191"/>
            <a:ext cx="936104" cy="745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5730A4-1CC4-40F4-8C85-F512565B4931}"/>
              </a:ext>
            </a:extLst>
          </p:cNvPr>
          <p:cNvSpPr txBox="1"/>
          <p:nvPr/>
        </p:nvSpPr>
        <p:spPr>
          <a:xfrm>
            <a:off x="189757" y="899721"/>
            <a:ext cx="5400600" cy="465364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The word polymorphism means </a:t>
            </a:r>
            <a:r>
              <a:rPr lang="en-US" sz="2000" b="1" i="0" dirty="0">
                <a:solidFill>
                  <a:srgbClr val="202124"/>
                </a:solidFill>
                <a:effectLst/>
                <a:latin typeface="Times New Roman" panose="02020603050405020304" pitchFamily="18" charset="0"/>
                <a:cs typeface="Times New Roman" panose="02020603050405020304" pitchFamily="18" charset="0"/>
              </a:rPr>
              <a:t>having many forms</a:t>
            </a:r>
            <a:r>
              <a:rPr lang="en-US" sz="2000" b="0" i="0" dirty="0">
                <a:solidFill>
                  <a:srgbClr val="202124"/>
                </a:solidFill>
                <a:effectLst/>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In simple words, we can define polymorphism as the ability of a message to be displayed in more than one form.</a:t>
            </a:r>
          </a:p>
          <a:p>
            <a:pPr marL="342900" indent="-342900" algn="just">
              <a:lnSpc>
                <a:spcPct val="150000"/>
              </a:lnSpc>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Polymorphism is considered one of the important features of Object-Oriented Programming. </a:t>
            </a:r>
          </a:p>
          <a:p>
            <a:pPr marL="342900" indent="-342900" algn="just">
              <a:lnSpc>
                <a:spcPct val="150000"/>
              </a:lnSpc>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Polymorphism allows us to perform a single action in different ways.</a:t>
            </a:r>
            <a:endParaRPr lang="en-IN" sz="2000"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77E1BC49-9C8F-47B9-A726-48CF91F81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924799"/>
            <a:ext cx="5840449" cy="2699799"/>
          </a:xfrm>
          <a:prstGeom prst="rect">
            <a:avLst/>
          </a:prstGeom>
        </p:spPr>
      </p:pic>
      <p:pic>
        <p:nvPicPr>
          <p:cNvPr id="4" name="Picture 3">
            <a:extLst>
              <a:ext uri="{FF2B5EF4-FFF2-40B4-BE49-F238E27FC236}">
                <a16:creationId xmlns:a16="http://schemas.microsoft.com/office/drawing/2014/main" id="{F94EC856-10E6-4FBC-833A-605CEAEDBE16}"/>
              </a:ext>
            </a:extLst>
          </p:cNvPr>
          <p:cNvPicPr>
            <a:picLocks noChangeAspect="1"/>
          </p:cNvPicPr>
          <p:nvPr/>
        </p:nvPicPr>
        <p:blipFill>
          <a:blip r:embed="rId4"/>
          <a:stretch>
            <a:fillRect/>
          </a:stretch>
        </p:blipFill>
        <p:spPr>
          <a:xfrm>
            <a:off x="6454452" y="4553536"/>
            <a:ext cx="5400600" cy="1251728"/>
          </a:xfrm>
          <a:prstGeom prst="rect">
            <a:avLst/>
          </a:prstGeom>
        </p:spPr>
      </p:pic>
    </p:spTree>
    <p:extLst>
      <p:ext uri="{BB962C8B-B14F-4D97-AF65-F5344CB8AC3E}">
        <p14:creationId xmlns:p14="http://schemas.microsoft.com/office/powerpoint/2010/main" val="3171632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281C-70ED-4604-A425-1CDB36836DC2}"/>
              </a:ext>
            </a:extLst>
          </p:cNvPr>
          <p:cNvSpPr>
            <a:spLocks noGrp="1"/>
          </p:cNvSpPr>
          <p:nvPr>
            <p:ph type="title"/>
          </p:nvPr>
        </p:nvSpPr>
        <p:spPr>
          <a:xfrm>
            <a:off x="0" y="260648"/>
            <a:ext cx="10969943" cy="711081"/>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Constructor</a:t>
            </a:r>
          </a:p>
        </p:txBody>
      </p:sp>
      <p:pic>
        <p:nvPicPr>
          <p:cNvPr id="3" name="Picture 9" descr="C:\Users\EV REDDY\Desktop\MRUniversity\MRU_Logo_Straight.png">
            <a:extLst>
              <a:ext uri="{FF2B5EF4-FFF2-40B4-BE49-F238E27FC236}">
                <a16:creationId xmlns:a16="http://schemas.microsoft.com/office/drawing/2014/main" id="{FBD90376-EF0C-4CDD-B34B-BEE81C4C38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1825" y="128191"/>
            <a:ext cx="936104" cy="745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1BF5AC-7CE3-4808-8928-8E46228BD226}"/>
              </a:ext>
            </a:extLst>
          </p:cNvPr>
          <p:cNvSpPr txBox="1"/>
          <p:nvPr/>
        </p:nvSpPr>
        <p:spPr>
          <a:xfrm>
            <a:off x="333772" y="956786"/>
            <a:ext cx="10668053" cy="5940088"/>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A constructor is </a:t>
            </a:r>
            <a:r>
              <a:rPr lang="en-US" sz="2000" b="1" i="0" dirty="0">
                <a:solidFill>
                  <a:srgbClr val="202124"/>
                </a:solidFill>
                <a:effectLst/>
                <a:latin typeface="Times New Roman" panose="02020603050405020304" pitchFamily="18" charset="0"/>
                <a:cs typeface="Times New Roman" panose="02020603050405020304" pitchFamily="18" charset="0"/>
              </a:rPr>
              <a:t>a special method of a class or structure in object-oriented programming that initializes a newly created object of that type</a:t>
            </a:r>
            <a:r>
              <a:rPr lang="en-US" sz="2000" b="0" i="0" dirty="0">
                <a:solidFill>
                  <a:srgbClr val="202124"/>
                </a:solidFill>
                <a:effectLst/>
                <a:latin typeface="Times New Roman" panose="02020603050405020304" pitchFamily="18" charset="0"/>
                <a:cs typeface="Times New Roman" panose="02020603050405020304" pitchFamily="18" charset="0"/>
              </a:rPr>
              <a:t>. Whenever an object is created, the constructor is called automatically</a:t>
            </a:r>
            <a:r>
              <a:rPr lang="en-US" sz="2000" b="0" i="0" dirty="0" smtClean="0">
                <a:solidFill>
                  <a:srgbClr val="202124"/>
                </a:solidFill>
                <a:effectLst/>
                <a:latin typeface="Times New Roman" panose="02020603050405020304" pitchFamily="18" charset="0"/>
                <a:cs typeface="Times New Roman" panose="02020603050405020304" pitchFamily="18" charset="0"/>
              </a:rPr>
              <a:t>.</a:t>
            </a:r>
          </a:p>
          <a:p>
            <a:pPr algn="just"/>
            <a:r>
              <a:rPr lang="en-IN" sz="2000" dirty="0" smtClean="0">
                <a:latin typeface="Times New Roman" panose="02020603050405020304" pitchFamily="18" charset="0"/>
                <a:cs typeface="Times New Roman" panose="02020603050405020304" pitchFamily="18" charset="0"/>
              </a:rPr>
              <a:t>Examples </a:t>
            </a:r>
            <a:r>
              <a:rPr lang="en-IN" sz="2000" dirty="0">
                <a:latin typeface="Times New Roman" panose="02020603050405020304" pitchFamily="18" charset="0"/>
                <a:cs typeface="Times New Roman" panose="02020603050405020304" pitchFamily="18" charset="0"/>
              </a:rPr>
              <a:t>of Python </a:t>
            </a:r>
            <a:r>
              <a:rPr lang="en-IN" sz="2000" dirty="0" smtClean="0">
                <a:latin typeface="Times New Roman" panose="02020603050405020304" pitchFamily="18" charset="0"/>
                <a:cs typeface="Times New Roman" panose="02020603050405020304" pitchFamily="18" charset="0"/>
              </a:rPr>
              <a:t>Constructor</a:t>
            </a:r>
          </a:p>
          <a:p>
            <a:pPr fontAlgn="base"/>
            <a:r>
              <a:rPr lang="en-US" sz="2000" b="1" dirty="0" smtClean="0"/>
              <a:t>1.class</a:t>
            </a:r>
            <a:r>
              <a:rPr lang="en-US" sz="2000" dirty="0" smtClean="0"/>
              <a:t> Python1:</a:t>
            </a:r>
            <a:endParaRPr lang="en-US" sz="2000" dirty="0"/>
          </a:p>
          <a:p>
            <a:pPr fontAlgn="base"/>
            <a:r>
              <a:rPr lang="en-US" sz="2000" b="1" dirty="0" err="1"/>
              <a:t>def</a:t>
            </a:r>
            <a:r>
              <a:rPr lang="en-US" sz="2000" dirty="0"/>
              <a:t> __</a:t>
            </a:r>
            <a:r>
              <a:rPr lang="en-US" sz="2000" dirty="0" err="1"/>
              <a:t>init</a:t>
            </a:r>
            <a:r>
              <a:rPr lang="en-US" sz="2000" dirty="0"/>
              <a:t>__(self):</a:t>
            </a:r>
          </a:p>
          <a:p>
            <a:pPr fontAlgn="base"/>
            <a:r>
              <a:rPr lang="en-US" sz="2000" dirty="0"/>
              <a:t>print("Object Created for the Class </a:t>
            </a:r>
            <a:r>
              <a:rPr lang="en-US" sz="2000" dirty="0" smtClean="0"/>
              <a:t>Python1")</a:t>
            </a:r>
            <a:endParaRPr lang="en-US" sz="2000" dirty="0"/>
          </a:p>
          <a:p>
            <a:pPr fontAlgn="base"/>
            <a:r>
              <a:rPr lang="en-US" sz="2000" dirty="0"/>
              <a:t>obj1 = </a:t>
            </a:r>
            <a:r>
              <a:rPr lang="en-US" sz="2000" dirty="0" smtClean="0"/>
              <a:t>Python1()</a:t>
            </a:r>
          </a:p>
          <a:p>
            <a:pPr fontAlgn="base"/>
            <a:endParaRPr lang="en-US" sz="2000" dirty="0"/>
          </a:p>
          <a:p>
            <a:pPr fontAlgn="base"/>
            <a:r>
              <a:rPr lang="en-US" sz="2000" dirty="0" smtClean="0"/>
              <a:t>2.</a:t>
            </a:r>
            <a:r>
              <a:rPr lang="en-IN" sz="2000" b="1" dirty="0"/>
              <a:t> class</a:t>
            </a:r>
            <a:r>
              <a:rPr lang="en-IN" sz="2000" dirty="0"/>
              <a:t> Dress:</a:t>
            </a:r>
          </a:p>
          <a:p>
            <a:pPr fontAlgn="base"/>
            <a:r>
              <a:rPr lang="en-IN" sz="2000" b="1" dirty="0" err="1"/>
              <a:t>def</a:t>
            </a:r>
            <a:r>
              <a:rPr lang="en-IN" sz="2000" dirty="0"/>
              <a:t> __</a:t>
            </a:r>
            <a:r>
              <a:rPr lang="en-IN" sz="2000" dirty="0" err="1"/>
              <a:t>init</a:t>
            </a:r>
            <a:r>
              <a:rPr lang="en-IN" sz="2000" dirty="0"/>
              <a:t>__(self):</a:t>
            </a:r>
          </a:p>
          <a:p>
            <a:pPr fontAlgn="base"/>
            <a:r>
              <a:rPr lang="en-IN" sz="2000" dirty="0" err="1"/>
              <a:t>self.cloth</a:t>
            </a:r>
            <a:r>
              <a:rPr lang="en-IN" sz="2000" dirty="0"/>
              <a:t> = "Cotton"</a:t>
            </a:r>
          </a:p>
          <a:p>
            <a:pPr fontAlgn="base"/>
            <a:r>
              <a:rPr lang="en-IN" sz="2000" dirty="0" err="1"/>
              <a:t>self.type</a:t>
            </a:r>
            <a:r>
              <a:rPr lang="en-IN" sz="2000" dirty="0"/>
              <a:t> = "T-Shirt"</a:t>
            </a:r>
          </a:p>
          <a:p>
            <a:pPr fontAlgn="base"/>
            <a:r>
              <a:rPr lang="en-IN" sz="2000" b="1" dirty="0" err="1"/>
              <a:t>def</a:t>
            </a:r>
            <a:r>
              <a:rPr lang="en-IN" sz="2000" dirty="0"/>
              <a:t> </a:t>
            </a:r>
            <a:r>
              <a:rPr lang="en-IN" sz="2000" dirty="0" err="1"/>
              <a:t>get_details</a:t>
            </a:r>
            <a:r>
              <a:rPr lang="en-IN" sz="2000" dirty="0"/>
              <a:t>(self):</a:t>
            </a:r>
          </a:p>
          <a:p>
            <a:pPr fontAlgn="base"/>
            <a:r>
              <a:rPr lang="en-IN" sz="2000" b="1" dirty="0"/>
              <a:t>return</a:t>
            </a:r>
            <a:r>
              <a:rPr lang="en-IN" sz="2000" dirty="0"/>
              <a:t> </a:t>
            </a:r>
            <a:r>
              <a:rPr lang="en-IN" sz="2000" dirty="0" err="1"/>
              <a:t>f"Cloth</a:t>
            </a:r>
            <a:r>
              <a:rPr lang="en-IN" sz="2000" dirty="0"/>
              <a:t> = {</a:t>
            </a:r>
            <a:r>
              <a:rPr lang="en-IN" sz="2000" dirty="0" err="1"/>
              <a:t>self.cloth</a:t>
            </a:r>
            <a:r>
              <a:rPr lang="en-IN" sz="2000" dirty="0"/>
              <a:t>}\</a:t>
            </a:r>
            <a:r>
              <a:rPr lang="en-IN" sz="2000" dirty="0" err="1"/>
              <a:t>nType</a:t>
            </a:r>
            <a:r>
              <a:rPr lang="en-IN" sz="2000" dirty="0"/>
              <a:t> = {</a:t>
            </a:r>
            <a:r>
              <a:rPr lang="en-IN" sz="2000" dirty="0" err="1"/>
              <a:t>self.type</a:t>
            </a:r>
            <a:r>
              <a:rPr lang="en-IN" sz="2000" dirty="0"/>
              <a:t>}"</a:t>
            </a:r>
          </a:p>
          <a:p>
            <a:pPr fontAlgn="base"/>
            <a:r>
              <a:rPr lang="en-IN" sz="2000" dirty="0" err="1"/>
              <a:t>t_shirt</a:t>
            </a:r>
            <a:r>
              <a:rPr lang="en-IN" sz="2000" dirty="0"/>
              <a:t> = Dress()</a:t>
            </a:r>
          </a:p>
          <a:p>
            <a:pPr fontAlgn="base"/>
            <a:r>
              <a:rPr lang="en-IN" sz="2000" dirty="0"/>
              <a:t>print(</a:t>
            </a:r>
            <a:r>
              <a:rPr lang="en-IN" sz="2000" dirty="0" err="1"/>
              <a:t>t_shirt.get_details</a:t>
            </a:r>
            <a:r>
              <a:rPr lang="en-IN" sz="2000" dirty="0"/>
              <a:t>())</a:t>
            </a:r>
          </a:p>
          <a:p>
            <a:pPr fontAlgn="base"/>
            <a:endParaRPr lang="en-US" sz="2000" dirty="0"/>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508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1F497D"/>
      </a:dk2>
      <a:lt2>
        <a:srgbClr val="51B95C"/>
      </a:lt2>
      <a:accent1>
        <a:srgbClr val="F9B74F"/>
      </a:accent1>
      <a:accent2>
        <a:srgbClr val="F59131"/>
      </a:accent2>
      <a:accent3>
        <a:srgbClr val="E54956"/>
      </a:accent3>
      <a:accent4>
        <a:srgbClr val="0C5483"/>
      </a:accent4>
      <a:accent5>
        <a:srgbClr val="2EB0E0"/>
      </a:accent5>
      <a:accent6>
        <a:srgbClr val="45BEA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22906</TotalTime>
  <Words>2572</Words>
  <Application>Microsoft Office PowerPoint</Application>
  <PresentationFormat>Custom</PresentationFormat>
  <Paragraphs>502</Paragraphs>
  <Slides>33</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Malgun Gothic</vt:lpstr>
      <vt:lpstr>Arial</vt:lpstr>
      <vt:lpstr>Calibri</vt:lpstr>
      <vt:lpstr>erdana</vt:lpstr>
      <vt:lpstr>Fira Mono</vt:lpstr>
      <vt:lpstr>inter-bold</vt:lpstr>
      <vt:lpstr>inter-regular</vt:lpstr>
      <vt:lpstr>Lato</vt:lpstr>
      <vt:lpstr>Open Sans</vt:lpstr>
      <vt:lpstr>Times New Roman</vt:lpstr>
      <vt:lpstr>TimesNewRoman</vt:lpstr>
      <vt:lpstr>TimesNewRoman,Bold</vt:lpstr>
      <vt:lpstr>urw-din</vt:lpstr>
      <vt:lpstr>Wingdings</vt:lpstr>
      <vt:lpstr>Office Theme</vt:lpstr>
      <vt:lpstr>PowerPoint Presentation</vt:lpstr>
      <vt:lpstr>PowerPoint Presentation</vt:lpstr>
      <vt:lpstr>PowerPoint Presentation</vt:lpstr>
      <vt:lpstr>Need for OOP Paradigm</vt:lpstr>
      <vt:lpstr>PowerPoint Presentation</vt:lpstr>
      <vt:lpstr>Data Encapsulation</vt:lpstr>
      <vt:lpstr>Types of inheritances</vt:lpstr>
      <vt:lpstr>Polymorphism</vt:lpstr>
      <vt:lpstr>Constructor</vt:lpstr>
      <vt:lpstr>OOPs in Python</vt:lpstr>
      <vt:lpstr>OOPs in Python</vt:lpstr>
      <vt:lpstr>PowerPoint Presentation</vt:lpstr>
      <vt:lpstr>PowerPoint Presentation</vt:lpstr>
      <vt:lpstr>Example for Constructor </vt:lpstr>
      <vt:lpstr>PowerPoint Presentation</vt:lpstr>
      <vt:lpstr>Python Variable Types: Local &amp; Global</vt:lpstr>
      <vt:lpstr>PowerPoint Presentation</vt:lpstr>
      <vt:lpstr>Types of methods:</vt:lpstr>
      <vt:lpstr>Instance(object) Method</vt:lpstr>
      <vt:lpstr>Class Method</vt:lpstr>
      <vt:lpstr>Class Method</vt:lpstr>
      <vt:lpstr>Static Method</vt:lpstr>
      <vt:lpstr>Inheritance :</vt:lpstr>
      <vt:lpstr>PowerPoint Presentation</vt:lpstr>
      <vt:lpstr>PowerPoint Presentation</vt:lpstr>
      <vt:lpstr>PowerPoint Presentation</vt:lpstr>
      <vt:lpstr>PowerPoint Presentation</vt:lpstr>
      <vt:lpstr>Method Overriding</vt:lpstr>
      <vt:lpstr>Abstraction :  </vt:lpstr>
      <vt:lpstr>Example Program for Abstraction</vt:lpstr>
      <vt:lpstr>Comprehensions</vt:lpstr>
      <vt:lpstr>Arrays Vs List</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MRUH</cp:lastModifiedBy>
  <cp:revision>602</cp:revision>
  <dcterms:created xsi:type="dcterms:W3CDTF">2013-09-12T13:05:01Z</dcterms:created>
  <dcterms:modified xsi:type="dcterms:W3CDTF">2022-12-31T08:58:01Z</dcterms:modified>
</cp:coreProperties>
</file>