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0" r:id="rId17"/>
    <p:sldId id="273" r:id="rId18"/>
    <p:sldId id="274" r:id="rId19"/>
    <p:sldId id="271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88825" cy="6858000"/>
  <p:notesSz cx="7924800" cy="6019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96" y="150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handoutMaster" Target="handoutMasters/handoutMaster1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presProps" Target="pres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tableStyles" Target="tableStyles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097EC55-E84A-9530-7075-B7F4811E64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433763" cy="301625"/>
          </a:xfrm>
          <a:prstGeom prst="rect">
            <a:avLst/>
          </a:prstGeom>
        </p:spPr>
        <p:txBody>
          <a:bodyPr vert="horz" lIns="79681" tIns="39840" rIns="79681" bIns="39840" rtlCol="0"/>
          <a:lstStyle>
            <a:lvl1pPr algn="l" eaLnBrk="1" hangingPunct="1"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95E46C-3F02-F4FA-BBF9-EBCE88E1EFE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489450" y="0"/>
            <a:ext cx="3433763" cy="301625"/>
          </a:xfrm>
          <a:prstGeom prst="rect">
            <a:avLst/>
          </a:prstGeom>
        </p:spPr>
        <p:txBody>
          <a:bodyPr vert="horz" lIns="79681" tIns="39840" rIns="79681" bIns="39840" rtlCol="0"/>
          <a:lstStyle>
            <a:lvl1pPr algn="r" eaLnBrk="1" hangingPunct="1"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19ADBE35-4C16-4A30-A9FF-1AAFB63D36D8}" type="datetimeFigureOut">
              <a:rPr lang="en-US"/>
              <a:pPr>
                <a:defRPr/>
              </a:pPr>
              <a:t>11/28/2022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0EA873-2B58-B0AC-AD1F-94407E77475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5718175"/>
            <a:ext cx="3433763" cy="300038"/>
          </a:xfrm>
          <a:prstGeom prst="rect">
            <a:avLst/>
          </a:prstGeom>
        </p:spPr>
        <p:txBody>
          <a:bodyPr vert="horz" lIns="79681" tIns="39840" rIns="79681" bIns="39840" rtlCol="0" anchor="b"/>
          <a:lstStyle>
            <a:lvl1pPr algn="l" eaLnBrk="1" hangingPunct="1"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09864C-85B2-BCA1-26F8-1676294A7F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489450" y="5718175"/>
            <a:ext cx="3433763" cy="300038"/>
          </a:xfrm>
          <a:prstGeom prst="rect">
            <a:avLst/>
          </a:prstGeom>
        </p:spPr>
        <p:txBody>
          <a:bodyPr vert="horz" wrap="square" lIns="79681" tIns="39840" rIns="79681" bIns="3984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F9D2BEAC-BFFF-40C7-8105-C100244290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12B480D-E00F-2A44-8DA6-F78E90D05D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433763" cy="301625"/>
          </a:xfrm>
          <a:prstGeom prst="rect">
            <a:avLst/>
          </a:prstGeom>
        </p:spPr>
        <p:txBody>
          <a:bodyPr vert="horz" lIns="79681" tIns="39840" rIns="79681" bIns="39840" rtlCol="0"/>
          <a:lstStyle>
            <a:lvl1pPr algn="l" eaLnBrk="1" hangingPunct="1"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15AD9D-FC06-E226-5B0A-01551C80038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489450" y="0"/>
            <a:ext cx="3433763" cy="301625"/>
          </a:xfrm>
          <a:prstGeom prst="rect">
            <a:avLst/>
          </a:prstGeom>
        </p:spPr>
        <p:txBody>
          <a:bodyPr vert="horz" lIns="79681" tIns="39840" rIns="79681" bIns="39840" rtlCol="0"/>
          <a:lstStyle>
            <a:lvl1pPr algn="r" eaLnBrk="1" hangingPunct="1"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1AF89D43-68C7-4C86-B653-C413BD129D82}" type="datetimeFigureOut">
              <a:rPr lang="en-US"/>
              <a:pPr>
                <a:defRPr/>
              </a:pPr>
              <a:t>11/28/2022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AB54B10A-3B8A-7748-694E-519DAAB7CF7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957388" y="450850"/>
            <a:ext cx="4010025" cy="22574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79681" tIns="39840" rIns="79681" bIns="3984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866C86F-2F89-E508-F893-4802D42C38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92163" y="2859088"/>
            <a:ext cx="6340475" cy="2709862"/>
          </a:xfrm>
          <a:prstGeom prst="rect">
            <a:avLst/>
          </a:prstGeom>
        </p:spPr>
        <p:txBody>
          <a:bodyPr vert="horz" lIns="79681" tIns="39840" rIns="79681" bIns="3984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A65689-D8A5-85BB-5D5D-9BD796D919C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5718175"/>
            <a:ext cx="3433763" cy="300038"/>
          </a:xfrm>
          <a:prstGeom prst="rect">
            <a:avLst/>
          </a:prstGeom>
        </p:spPr>
        <p:txBody>
          <a:bodyPr vert="horz" lIns="79681" tIns="39840" rIns="79681" bIns="39840" rtlCol="0" anchor="b"/>
          <a:lstStyle>
            <a:lvl1pPr algn="l" eaLnBrk="1" hangingPunct="1"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C23512-DE49-3141-6FEA-5DB1B73FFA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489450" y="5718175"/>
            <a:ext cx="3433763" cy="300038"/>
          </a:xfrm>
          <a:prstGeom prst="rect">
            <a:avLst/>
          </a:prstGeom>
        </p:spPr>
        <p:txBody>
          <a:bodyPr vert="horz" wrap="square" lIns="79681" tIns="39840" rIns="79681" bIns="3984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776BD6E1-84B3-4AF9-8DA0-8724B426654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>
            <a:extLst>
              <a:ext uri="{FF2B5EF4-FFF2-40B4-BE49-F238E27FC236}">
                <a16:creationId xmlns:a16="http://schemas.microsoft.com/office/drawing/2014/main" id="{E89BDB15-350F-4605-E4FC-21B85EE3DF3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>
            <a:extLst>
              <a:ext uri="{FF2B5EF4-FFF2-40B4-BE49-F238E27FC236}">
                <a16:creationId xmlns:a16="http://schemas.microsoft.com/office/drawing/2014/main" id="{C463663D-0C58-5829-B72B-F06582929BE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7F307CEB-B16C-DAAB-4CE8-89CE902849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7D0EE5B-7E71-4022-B723-595E83611C9B}" type="slidenum">
              <a:rPr lang="en-US" altLang="en-US" sz="10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US" altLang="en-US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>
            <a:extLst>
              <a:ext uri="{FF2B5EF4-FFF2-40B4-BE49-F238E27FC236}">
                <a16:creationId xmlns:a16="http://schemas.microsoft.com/office/drawing/2014/main" id="{AF03F262-CB35-EB65-CDE5-E92AA1FBDE9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>
            <a:extLst>
              <a:ext uri="{FF2B5EF4-FFF2-40B4-BE49-F238E27FC236}">
                <a16:creationId xmlns:a16="http://schemas.microsoft.com/office/drawing/2014/main" id="{B925E648-8544-53FF-7156-4F53FD9F1E6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6868" name="Slide Number Placeholder 3">
            <a:extLst>
              <a:ext uri="{FF2B5EF4-FFF2-40B4-BE49-F238E27FC236}">
                <a16:creationId xmlns:a16="http://schemas.microsoft.com/office/drawing/2014/main" id="{46F51F67-B49C-D711-1578-617DAE51FC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D93A713-96A6-47C0-A7EE-CDDCFB237D76}" type="slidenum">
              <a:rPr lang="en-US" altLang="en-US" sz="10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20</a:t>
            </a:fld>
            <a:endParaRPr lang="en-US" altLang="en-US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>
            <a:extLst>
              <a:ext uri="{FF2B5EF4-FFF2-40B4-BE49-F238E27FC236}">
                <a16:creationId xmlns:a16="http://schemas.microsoft.com/office/drawing/2014/main" id="{C40FC22F-E898-D54D-DC93-C55EF0954EA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>
            <a:extLst>
              <a:ext uri="{FF2B5EF4-FFF2-40B4-BE49-F238E27FC236}">
                <a16:creationId xmlns:a16="http://schemas.microsoft.com/office/drawing/2014/main" id="{80D42C5B-E34A-8205-D123-97E0A79E0C0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8916" name="Slide Number Placeholder 3">
            <a:extLst>
              <a:ext uri="{FF2B5EF4-FFF2-40B4-BE49-F238E27FC236}">
                <a16:creationId xmlns:a16="http://schemas.microsoft.com/office/drawing/2014/main" id="{79778461-E4B7-F02E-F1BE-E080CBC3B2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76A1865-E3FC-4378-ACEE-E9ECAE00CB39}" type="slidenum">
              <a:rPr lang="en-US" altLang="en-US" sz="10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21</a:t>
            </a:fld>
            <a:endParaRPr lang="en-US" altLang="en-US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>
            <a:extLst>
              <a:ext uri="{FF2B5EF4-FFF2-40B4-BE49-F238E27FC236}">
                <a16:creationId xmlns:a16="http://schemas.microsoft.com/office/drawing/2014/main" id="{AF7CFB67-A252-1414-55C9-2A82A5FE3ED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>
            <a:extLst>
              <a:ext uri="{FF2B5EF4-FFF2-40B4-BE49-F238E27FC236}">
                <a16:creationId xmlns:a16="http://schemas.microsoft.com/office/drawing/2014/main" id="{5B8C4BF3-88AF-F0E0-762A-EF32677C899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0964" name="Slide Number Placeholder 3">
            <a:extLst>
              <a:ext uri="{FF2B5EF4-FFF2-40B4-BE49-F238E27FC236}">
                <a16:creationId xmlns:a16="http://schemas.microsoft.com/office/drawing/2014/main" id="{24AA3069-7419-47EF-31C6-41889C61CE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AC6DF56-4EFA-4841-8BD9-5A80703B471D}" type="slidenum">
              <a:rPr lang="en-US" altLang="en-US" sz="10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22</a:t>
            </a:fld>
            <a:endParaRPr lang="en-US" altLang="en-US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>
            <a:extLst>
              <a:ext uri="{FF2B5EF4-FFF2-40B4-BE49-F238E27FC236}">
                <a16:creationId xmlns:a16="http://schemas.microsoft.com/office/drawing/2014/main" id="{E0B797B9-3F97-8602-11CF-D570F1F5A7A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>
            <a:extLst>
              <a:ext uri="{FF2B5EF4-FFF2-40B4-BE49-F238E27FC236}">
                <a16:creationId xmlns:a16="http://schemas.microsoft.com/office/drawing/2014/main" id="{6335E5BE-928C-51CB-06B9-1B5C8B9DDCC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3012" name="Slide Number Placeholder 3">
            <a:extLst>
              <a:ext uri="{FF2B5EF4-FFF2-40B4-BE49-F238E27FC236}">
                <a16:creationId xmlns:a16="http://schemas.microsoft.com/office/drawing/2014/main" id="{BB2BA973-673B-DFDC-EDC3-37BBCFB825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BDFE062-91A0-4CFF-AC35-235883E706D7}" type="slidenum">
              <a:rPr lang="en-US" altLang="en-US" sz="10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23</a:t>
            </a:fld>
            <a:endParaRPr lang="en-US" altLang="en-US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>
            <a:extLst>
              <a:ext uri="{FF2B5EF4-FFF2-40B4-BE49-F238E27FC236}">
                <a16:creationId xmlns:a16="http://schemas.microsoft.com/office/drawing/2014/main" id="{191F0D6D-0AD8-2EED-1285-C6A12FC32F0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>
            <a:extLst>
              <a:ext uri="{FF2B5EF4-FFF2-40B4-BE49-F238E27FC236}">
                <a16:creationId xmlns:a16="http://schemas.microsoft.com/office/drawing/2014/main" id="{0D31DE56-808A-1E54-0654-CB29C0D4962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5060" name="Slide Number Placeholder 3">
            <a:extLst>
              <a:ext uri="{FF2B5EF4-FFF2-40B4-BE49-F238E27FC236}">
                <a16:creationId xmlns:a16="http://schemas.microsoft.com/office/drawing/2014/main" id="{3501CF58-0A81-9CFA-9EF5-A56BA58274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D725D5E-6781-4467-B60B-C92423EA3558}" type="slidenum">
              <a:rPr lang="en-US" altLang="en-US" sz="10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24</a:t>
            </a:fld>
            <a:endParaRPr lang="en-US" altLang="en-US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>
            <a:extLst>
              <a:ext uri="{FF2B5EF4-FFF2-40B4-BE49-F238E27FC236}">
                <a16:creationId xmlns:a16="http://schemas.microsoft.com/office/drawing/2014/main" id="{5974CE64-26E6-CC93-C46F-E0ECF19CA22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>
            <a:extLst>
              <a:ext uri="{FF2B5EF4-FFF2-40B4-BE49-F238E27FC236}">
                <a16:creationId xmlns:a16="http://schemas.microsoft.com/office/drawing/2014/main" id="{5970E9EA-F345-2F6F-EBC0-C8D0C231814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7108" name="Slide Number Placeholder 3">
            <a:extLst>
              <a:ext uri="{FF2B5EF4-FFF2-40B4-BE49-F238E27FC236}">
                <a16:creationId xmlns:a16="http://schemas.microsoft.com/office/drawing/2014/main" id="{534EFD67-73D5-0026-CE58-EE937B836D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F41FE53-B7AC-4108-9E4B-4552B24670BD}" type="slidenum">
              <a:rPr lang="en-US" altLang="en-US" sz="10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25</a:t>
            </a:fld>
            <a:endParaRPr lang="en-US" altLang="en-US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>
            <a:extLst>
              <a:ext uri="{FF2B5EF4-FFF2-40B4-BE49-F238E27FC236}">
                <a16:creationId xmlns:a16="http://schemas.microsoft.com/office/drawing/2014/main" id="{F1160E7A-1355-CFF6-38BC-B96066CF0B3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>
            <a:extLst>
              <a:ext uri="{FF2B5EF4-FFF2-40B4-BE49-F238E27FC236}">
                <a16:creationId xmlns:a16="http://schemas.microsoft.com/office/drawing/2014/main" id="{D3BDDD5B-B8C9-41B6-A97B-8C6519B4077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9156" name="Slide Number Placeholder 3">
            <a:extLst>
              <a:ext uri="{FF2B5EF4-FFF2-40B4-BE49-F238E27FC236}">
                <a16:creationId xmlns:a16="http://schemas.microsoft.com/office/drawing/2014/main" id="{7A056C1C-B254-6BFB-1F9D-07E883A226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C395A26-B923-4D56-953D-A482F97088CF}" type="slidenum">
              <a:rPr lang="en-US" altLang="en-US" sz="10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26</a:t>
            </a:fld>
            <a:endParaRPr lang="en-US" altLang="en-US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>
            <a:extLst>
              <a:ext uri="{FF2B5EF4-FFF2-40B4-BE49-F238E27FC236}">
                <a16:creationId xmlns:a16="http://schemas.microsoft.com/office/drawing/2014/main" id="{6C2A964F-3BFD-0A85-EB6D-F911D604F7E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>
            <a:extLst>
              <a:ext uri="{FF2B5EF4-FFF2-40B4-BE49-F238E27FC236}">
                <a16:creationId xmlns:a16="http://schemas.microsoft.com/office/drawing/2014/main" id="{54D0CC18-6BD5-4014-765F-09675F85E4E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1204" name="Slide Number Placeholder 3">
            <a:extLst>
              <a:ext uri="{FF2B5EF4-FFF2-40B4-BE49-F238E27FC236}">
                <a16:creationId xmlns:a16="http://schemas.microsoft.com/office/drawing/2014/main" id="{6339BE29-2D50-7F31-544B-C787DD3460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8E6AAB7-E83B-48EF-A5F4-DF41FF501183}" type="slidenum">
              <a:rPr lang="en-US" altLang="en-US" sz="10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27</a:t>
            </a:fld>
            <a:endParaRPr lang="en-US" altLang="en-US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>
            <a:extLst>
              <a:ext uri="{FF2B5EF4-FFF2-40B4-BE49-F238E27FC236}">
                <a16:creationId xmlns:a16="http://schemas.microsoft.com/office/drawing/2014/main" id="{0D6AA952-8969-27D6-83F2-C5114178A61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>
            <a:extLst>
              <a:ext uri="{FF2B5EF4-FFF2-40B4-BE49-F238E27FC236}">
                <a16:creationId xmlns:a16="http://schemas.microsoft.com/office/drawing/2014/main" id="{164082D8-7059-E9CF-43F8-0BC9B648FE7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3252" name="Slide Number Placeholder 3">
            <a:extLst>
              <a:ext uri="{FF2B5EF4-FFF2-40B4-BE49-F238E27FC236}">
                <a16:creationId xmlns:a16="http://schemas.microsoft.com/office/drawing/2014/main" id="{1F3CC0C9-960E-8235-FD94-E776D3BD3E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A6A6CDC-EC97-4B62-8FE0-DCE544981B32}" type="slidenum">
              <a:rPr lang="en-US" altLang="en-US" sz="10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28</a:t>
            </a:fld>
            <a:endParaRPr lang="en-US" altLang="en-US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>
            <a:extLst>
              <a:ext uri="{FF2B5EF4-FFF2-40B4-BE49-F238E27FC236}">
                <a16:creationId xmlns:a16="http://schemas.microsoft.com/office/drawing/2014/main" id="{01953963-F812-F057-C962-5620DD8C213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>
            <a:extLst>
              <a:ext uri="{FF2B5EF4-FFF2-40B4-BE49-F238E27FC236}">
                <a16:creationId xmlns:a16="http://schemas.microsoft.com/office/drawing/2014/main" id="{ED3BCFCD-268E-678C-9E60-913D9D6528B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5300" name="Slide Number Placeholder 3">
            <a:extLst>
              <a:ext uri="{FF2B5EF4-FFF2-40B4-BE49-F238E27FC236}">
                <a16:creationId xmlns:a16="http://schemas.microsoft.com/office/drawing/2014/main" id="{470B5F62-A1E9-CF52-B8A0-40D6DEBD3C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818069A-2EC1-4CD1-B572-D6A33F3B76DE}" type="slidenum">
              <a:rPr lang="en-US" altLang="en-US" sz="10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29</a:t>
            </a:fld>
            <a:endParaRPr lang="en-US" altLang="en-US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id="{9C0E6E1F-406F-5CB7-6B22-F727788AE3D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64E3F1B4-67D4-6157-72E2-E4F0424E8CC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7303977A-48A3-0BB2-C6CF-81C80B8F46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BE7AC80-964E-449E-AB3D-8CCF05C66139}" type="slidenum">
              <a:rPr lang="en-US" altLang="en-US" sz="10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US" altLang="en-US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>
            <a:extLst>
              <a:ext uri="{FF2B5EF4-FFF2-40B4-BE49-F238E27FC236}">
                <a16:creationId xmlns:a16="http://schemas.microsoft.com/office/drawing/2014/main" id="{56B45EB1-6B82-C353-9423-DF35B91B316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>
            <a:extLst>
              <a:ext uri="{FF2B5EF4-FFF2-40B4-BE49-F238E27FC236}">
                <a16:creationId xmlns:a16="http://schemas.microsoft.com/office/drawing/2014/main" id="{71FAFDD5-2384-C029-FA32-6540FCFF048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7348" name="Slide Number Placeholder 3">
            <a:extLst>
              <a:ext uri="{FF2B5EF4-FFF2-40B4-BE49-F238E27FC236}">
                <a16:creationId xmlns:a16="http://schemas.microsoft.com/office/drawing/2014/main" id="{4A626B61-3FC4-8985-F202-74C4DC84CC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B282F11-3F79-4A38-8CB6-68E5667F61EF}" type="slidenum">
              <a:rPr lang="en-US" altLang="en-US" sz="10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30</a:t>
            </a:fld>
            <a:endParaRPr lang="en-US" altLang="en-US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>
            <a:extLst>
              <a:ext uri="{FF2B5EF4-FFF2-40B4-BE49-F238E27FC236}">
                <a16:creationId xmlns:a16="http://schemas.microsoft.com/office/drawing/2014/main" id="{5989CC07-B06A-8D3F-26A2-CA2A1C21C3E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>
            <a:extLst>
              <a:ext uri="{FF2B5EF4-FFF2-40B4-BE49-F238E27FC236}">
                <a16:creationId xmlns:a16="http://schemas.microsoft.com/office/drawing/2014/main" id="{B24D10F8-D003-4A1A-B42E-8CE4C40B2AC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9396" name="Slide Number Placeholder 3">
            <a:extLst>
              <a:ext uri="{FF2B5EF4-FFF2-40B4-BE49-F238E27FC236}">
                <a16:creationId xmlns:a16="http://schemas.microsoft.com/office/drawing/2014/main" id="{5EDBABF1-0951-C0F3-37C9-F091E10B11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593D7D9-9B75-49CD-8D83-3B30F747C82D}" type="slidenum">
              <a:rPr lang="en-US" altLang="en-US" sz="10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31</a:t>
            </a:fld>
            <a:endParaRPr lang="en-US" altLang="en-US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>
            <a:extLst>
              <a:ext uri="{FF2B5EF4-FFF2-40B4-BE49-F238E27FC236}">
                <a16:creationId xmlns:a16="http://schemas.microsoft.com/office/drawing/2014/main" id="{7CAA615D-06B0-2304-D4BA-6DF17988399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>
            <a:extLst>
              <a:ext uri="{FF2B5EF4-FFF2-40B4-BE49-F238E27FC236}">
                <a16:creationId xmlns:a16="http://schemas.microsoft.com/office/drawing/2014/main" id="{42237235-C8E7-C4F6-0C65-69631D1C56B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1444" name="Slide Number Placeholder 3">
            <a:extLst>
              <a:ext uri="{FF2B5EF4-FFF2-40B4-BE49-F238E27FC236}">
                <a16:creationId xmlns:a16="http://schemas.microsoft.com/office/drawing/2014/main" id="{4BD0D913-B014-95F1-A139-39FA3E5026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45EF126-0EF2-4FB6-9F08-4CF2EBE24F67}" type="slidenum">
              <a:rPr lang="en-US" altLang="en-US" sz="10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32</a:t>
            </a:fld>
            <a:endParaRPr lang="en-US" altLang="en-US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>
            <a:extLst>
              <a:ext uri="{FF2B5EF4-FFF2-40B4-BE49-F238E27FC236}">
                <a16:creationId xmlns:a16="http://schemas.microsoft.com/office/drawing/2014/main" id="{C1E665C0-7390-61FF-F9E0-A390EB76353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>
            <a:extLst>
              <a:ext uri="{FF2B5EF4-FFF2-40B4-BE49-F238E27FC236}">
                <a16:creationId xmlns:a16="http://schemas.microsoft.com/office/drawing/2014/main" id="{6561BE38-8686-860F-D910-EB5A61334E2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3492" name="Slide Number Placeholder 3">
            <a:extLst>
              <a:ext uri="{FF2B5EF4-FFF2-40B4-BE49-F238E27FC236}">
                <a16:creationId xmlns:a16="http://schemas.microsoft.com/office/drawing/2014/main" id="{235BEFDE-E2DF-70A8-F49C-8DAC8B0066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AB8685D-49D8-4689-8761-6B44399A46BA}" type="slidenum">
              <a:rPr lang="en-US" altLang="en-US" sz="10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33</a:t>
            </a:fld>
            <a:endParaRPr lang="en-US" altLang="en-US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>
            <a:extLst>
              <a:ext uri="{FF2B5EF4-FFF2-40B4-BE49-F238E27FC236}">
                <a16:creationId xmlns:a16="http://schemas.microsoft.com/office/drawing/2014/main" id="{5E685913-8F2F-63A3-0A6C-A3C307AFC5B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>
            <a:extLst>
              <a:ext uri="{FF2B5EF4-FFF2-40B4-BE49-F238E27FC236}">
                <a16:creationId xmlns:a16="http://schemas.microsoft.com/office/drawing/2014/main" id="{E240BBDB-C2FD-9B01-C7E9-E698FF2BDB9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5540" name="Slide Number Placeholder 3">
            <a:extLst>
              <a:ext uri="{FF2B5EF4-FFF2-40B4-BE49-F238E27FC236}">
                <a16:creationId xmlns:a16="http://schemas.microsoft.com/office/drawing/2014/main" id="{9475CCF0-A9DD-2C99-1B8A-8A4CC6A9D2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4DB1173-C24D-45BA-808D-8D70B4193DCF}" type="slidenum">
              <a:rPr lang="en-US" altLang="en-US" sz="10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34</a:t>
            </a:fld>
            <a:endParaRPr lang="en-US" altLang="en-US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>
            <a:extLst>
              <a:ext uri="{FF2B5EF4-FFF2-40B4-BE49-F238E27FC236}">
                <a16:creationId xmlns:a16="http://schemas.microsoft.com/office/drawing/2014/main" id="{C990EFE5-189D-BDCA-1FE5-F2733A419D8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>
            <a:extLst>
              <a:ext uri="{FF2B5EF4-FFF2-40B4-BE49-F238E27FC236}">
                <a16:creationId xmlns:a16="http://schemas.microsoft.com/office/drawing/2014/main" id="{B1F9BC53-4EC2-B10B-578D-4ED937B551E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7588" name="Slide Number Placeholder 3">
            <a:extLst>
              <a:ext uri="{FF2B5EF4-FFF2-40B4-BE49-F238E27FC236}">
                <a16:creationId xmlns:a16="http://schemas.microsoft.com/office/drawing/2014/main" id="{ABCD5DC8-C19B-F7A7-3B46-379D4188C2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ADC387C-C64E-4446-B562-A662E6985E78}" type="slidenum">
              <a:rPr lang="en-US" altLang="en-US" sz="10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35</a:t>
            </a:fld>
            <a:endParaRPr lang="en-US" altLang="en-US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>
            <a:extLst>
              <a:ext uri="{FF2B5EF4-FFF2-40B4-BE49-F238E27FC236}">
                <a16:creationId xmlns:a16="http://schemas.microsoft.com/office/drawing/2014/main" id="{523ECBEA-C52B-76BD-17B1-329B66E73BC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955800" y="450850"/>
            <a:ext cx="4013200" cy="22574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>
            <a:extLst>
              <a:ext uri="{FF2B5EF4-FFF2-40B4-BE49-F238E27FC236}">
                <a16:creationId xmlns:a16="http://schemas.microsoft.com/office/drawing/2014/main" id="{67831841-994A-E521-3AA8-58F350AFFE7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You can safely remove this slide. This slide design was provided by SlideModel.com – You can download more templates, shapes and elements for PowerPoint from http://slidemodel.com</a:t>
            </a:r>
          </a:p>
        </p:txBody>
      </p:sp>
      <p:sp>
        <p:nvSpPr>
          <p:cNvPr id="69636" name="Slide Number Placeholder 3">
            <a:extLst>
              <a:ext uri="{FF2B5EF4-FFF2-40B4-BE49-F238E27FC236}">
                <a16:creationId xmlns:a16="http://schemas.microsoft.com/office/drawing/2014/main" id="{FE25FF0B-97B8-8D45-973A-9EBD32608A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E82A9A4-237A-4004-A6B2-D041A8AC3FEB}" type="slidenum">
              <a:rPr lang="en-US" altLang="en-US" sz="100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36</a:t>
            </a:fld>
            <a:endParaRPr lang="en-US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>
            <a:extLst>
              <a:ext uri="{FF2B5EF4-FFF2-40B4-BE49-F238E27FC236}">
                <a16:creationId xmlns:a16="http://schemas.microsoft.com/office/drawing/2014/main" id="{C8142FA6-6D21-C330-E644-17A51E905FF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>
            <a:extLst>
              <a:ext uri="{FF2B5EF4-FFF2-40B4-BE49-F238E27FC236}">
                <a16:creationId xmlns:a16="http://schemas.microsoft.com/office/drawing/2014/main" id="{3DC52AF1-AE8C-907A-3AE1-475DB7093FA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9FDA1E24-D0C9-AA09-A7A0-DEB4EB255F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D3C4D49-38BA-4DE0-B792-D53802ED8B7F}" type="slidenum">
              <a:rPr lang="en-US" altLang="en-US" sz="10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US" altLang="en-US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>
            <a:extLst>
              <a:ext uri="{FF2B5EF4-FFF2-40B4-BE49-F238E27FC236}">
                <a16:creationId xmlns:a16="http://schemas.microsoft.com/office/drawing/2014/main" id="{625B0481-4E5D-FA3A-590B-41EC878EB49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>
            <a:extLst>
              <a:ext uri="{FF2B5EF4-FFF2-40B4-BE49-F238E27FC236}">
                <a16:creationId xmlns:a16="http://schemas.microsoft.com/office/drawing/2014/main" id="{C79CD0FD-39E6-481A-9E4F-C23A4088217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52A85E74-F085-E410-E8DB-EFEA8CC93F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A6E4CE9-B049-4FFC-95BE-0A97B6AF40C7}" type="slidenum">
              <a:rPr lang="en-US" altLang="en-US" sz="10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n-US" altLang="en-US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id="{154B69F9-CCD6-B59E-2413-BD77D87594C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id="{DD25B147-55EE-5DE6-B80B-F278F969305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5D11271E-9C55-D60E-A10C-7682D92E92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D68132F-5F2C-46DD-8A3C-024A1DAA2E77}" type="slidenum">
              <a:rPr lang="en-US" altLang="en-US" sz="10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15</a:t>
            </a:fld>
            <a:endParaRPr lang="en-US" altLang="en-US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>
            <a:extLst>
              <a:ext uri="{FF2B5EF4-FFF2-40B4-BE49-F238E27FC236}">
                <a16:creationId xmlns:a16="http://schemas.microsoft.com/office/drawing/2014/main" id="{BC93D7BB-5BC5-F747-B326-F068553E34E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>
            <a:extLst>
              <a:ext uri="{FF2B5EF4-FFF2-40B4-BE49-F238E27FC236}">
                <a16:creationId xmlns:a16="http://schemas.microsoft.com/office/drawing/2014/main" id="{07916683-1FAD-DE07-F233-8866197C4F0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75B2BC4B-D82C-9389-1803-AB545DC494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7FAE298-6622-49AE-B98C-A477F769C72C}" type="slidenum">
              <a:rPr lang="en-US" altLang="en-US" sz="10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16</a:t>
            </a:fld>
            <a:endParaRPr lang="en-US" altLang="en-US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6EB13398-A62F-03B5-A2D1-7A77CF13A7C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9D34AC0C-73AF-18CC-BDEA-0C593997BB6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BE5609B7-4E6A-CBF4-2C59-39607D606B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E5B1736-1998-40BB-A66C-C14EF8B390BD}" type="slidenum">
              <a:rPr lang="en-US" altLang="en-US" sz="10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17</a:t>
            </a:fld>
            <a:endParaRPr lang="en-US" altLang="en-US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>
            <a:extLst>
              <a:ext uri="{FF2B5EF4-FFF2-40B4-BE49-F238E27FC236}">
                <a16:creationId xmlns:a16="http://schemas.microsoft.com/office/drawing/2014/main" id="{6A822C23-DFD8-D3DF-8C9B-E9C22B26876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Notes Placeholder 2">
            <a:extLst>
              <a:ext uri="{FF2B5EF4-FFF2-40B4-BE49-F238E27FC236}">
                <a16:creationId xmlns:a16="http://schemas.microsoft.com/office/drawing/2014/main" id="{B1B29A1A-6615-31C7-E577-E6D82CE1C19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2772" name="Slide Number Placeholder 3">
            <a:extLst>
              <a:ext uri="{FF2B5EF4-FFF2-40B4-BE49-F238E27FC236}">
                <a16:creationId xmlns:a16="http://schemas.microsoft.com/office/drawing/2014/main" id="{ED52B0A5-8EC9-D390-EFC3-A38DAE6F3A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04B1AE8-75B9-4448-9E5A-9BC304713F42}" type="slidenum">
              <a:rPr lang="en-US" altLang="en-US" sz="10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18</a:t>
            </a:fld>
            <a:endParaRPr lang="en-US" altLang="en-US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>
            <a:extLst>
              <a:ext uri="{FF2B5EF4-FFF2-40B4-BE49-F238E27FC236}">
                <a16:creationId xmlns:a16="http://schemas.microsoft.com/office/drawing/2014/main" id="{8137ACC9-0C06-3AE6-6F84-C3ADA3BE83D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>
            <a:extLst>
              <a:ext uri="{FF2B5EF4-FFF2-40B4-BE49-F238E27FC236}">
                <a16:creationId xmlns:a16="http://schemas.microsoft.com/office/drawing/2014/main" id="{DC36AA70-EA58-D8DB-A898-A60F50C3A30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4820" name="Slide Number Placeholder 3">
            <a:extLst>
              <a:ext uri="{FF2B5EF4-FFF2-40B4-BE49-F238E27FC236}">
                <a16:creationId xmlns:a16="http://schemas.microsoft.com/office/drawing/2014/main" id="{DF83D4D3-1AB2-A6DD-6724-592D7C4AEF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C1F44BB-9913-4185-B585-1271E99CE5DF}" type="slidenum">
              <a:rPr lang="en-US" altLang="en-US" sz="10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19</a:t>
            </a:fld>
            <a:endParaRPr lang="en-US" altLang="en-US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EV REDDY\Desktop\MRUniversity\MRU_Logo_Reverse.png">
            <a:extLst>
              <a:ext uri="{FF2B5EF4-FFF2-40B4-BE49-F238E27FC236}">
                <a16:creationId xmlns:a16="http://schemas.microsoft.com/office/drawing/2014/main" id="{8E397D37-5BCB-F9FB-457F-9E659F29554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1738" y="228600"/>
            <a:ext cx="147955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36">
            <a:extLst>
              <a:ext uri="{FF2B5EF4-FFF2-40B4-BE49-F238E27FC236}">
                <a16:creationId xmlns:a16="http://schemas.microsoft.com/office/drawing/2014/main" id="{CD23D2CA-CD98-6C7C-CDED-93DA9D296239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-46038"/>
            <a:ext cx="12188825" cy="46038"/>
            <a:chOff x="-26269" y="-27384"/>
            <a:chExt cx="12245183" cy="9502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4FC2F86-614B-8908-FDBC-ADD93A108AE7}"/>
                </a:ext>
              </a:extLst>
            </p:cNvPr>
            <p:cNvSpPr/>
            <p:nvPr/>
          </p:nvSpPr>
          <p:spPr>
            <a:xfrm>
              <a:off x="3887469" y="-27384"/>
              <a:ext cx="4023782" cy="95029"/>
            </a:xfrm>
            <a:prstGeom prst="rect">
              <a:avLst/>
            </a:prstGeom>
            <a:solidFill>
              <a:srgbClr val="FC6A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12A1161-F643-B2E1-98BD-26D1AB0BFEE5}"/>
                </a:ext>
              </a:extLst>
            </p:cNvPr>
            <p:cNvSpPr/>
            <p:nvPr/>
          </p:nvSpPr>
          <p:spPr>
            <a:xfrm>
              <a:off x="7911251" y="-10999"/>
              <a:ext cx="4307663" cy="786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F607A6-F0FE-5056-0343-09E4E6DD5161}"/>
                </a:ext>
              </a:extLst>
            </p:cNvPr>
            <p:cNvSpPr/>
            <p:nvPr/>
          </p:nvSpPr>
          <p:spPr>
            <a:xfrm>
              <a:off x="-26269" y="-27384"/>
              <a:ext cx="3907358" cy="9502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9" name="Group 11">
            <a:extLst>
              <a:ext uri="{FF2B5EF4-FFF2-40B4-BE49-F238E27FC236}">
                <a16:creationId xmlns:a16="http://schemas.microsoft.com/office/drawing/2014/main" id="{2C40C1E8-C4DC-4D30-3AE9-F05B022DEFB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4763" y="6513513"/>
            <a:ext cx="12193588" cy="365125"/>
            <a:chOff x="-4789" y="6513360"/>
            <a:chExt cx="12246002" cy="364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03B9DC7-C791-1FE5-4F17-B7DCD05032C7}"/>
                </a:ext>
              </a:extLst>
            </p:cNvPr>
            <p:cNvSpPr/>
            <p:nvPr/>
          </p:nvSpPr>
          <p:spPr>
            <a:xfrm>
              <a:off x="5848563" y="6513360"/>
              <a:ext cx="6392650" cy="3646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altLang="ko-KR" sz="1500" b="1" dirty="0">
                  <a:solidFill>
                    <a:schemeClr val="bg1"/>
                  </a:solidFill>
                </a:rPr>
                <a:t>Department of CSE- AI&amp;ML , School of Engineering, Malla Reddy University</a:t>
              </a:r>
              <a:endParaRPr lang="ko-KR" altLang="en-US" sz="15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Round Diagonal Corner Rectangle 13">
              <a:extLst>
                <a:ext uri="{FF2B5EF4-FFF2-40B4-BE49-F238E27FC236}">
                  <a16:creationId xmlns:a16="http://schemas.microsoft.com/office/drawing/2014/main" id="{CD8B558A-192A-7A6D-AEF3-A10667CCFF5F}"/>
                </a:ext>
              </a:extLst>
            </p:cNvPr>
            <p:cNvSpPr/>
            <p:nvPr/>
          </p:nvSpPr>
          <p:spPr>
            <a:xfrm>
              <a:off x="-4789" y="6522100"/>
              <a:ext cx="4572033" cy="318980"/>
            </a:xfrm>
            <a:prstGeom prst="round2Diag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altLang="ko-KR" sz="16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PYTHON PROGRAMMING &amp; DATA STRUCTURES </a:t>
              </a:r>
              <a:endParaRPr lang="ko-KR" altLang="en-US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6DD3FFC-DD6D-C9F5-D23D-F6F0A6447746}"/>
                </a:ext>
              </a:extLst>
            </p:cNvPr>
            <p:cNvSpPr/>
            <p:nvPr/>
          </p:nvSpPr>
          <p:spPr>
            <a:xfrm>
              <a:off x="4571890" y="6516600"/>
              <a:ext cx="1285884" cy="34278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altLang="ko-KR" sz="2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UNIT-II</a:t>
              </a:r>
              <a:endPara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DFDE5A95-B645-A99C-5A0B-A14E2B7BD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28E2C2-7969-4108-B505-43C5997C6E61}" type="datetimeFigureOut">
              <a:rPr lang="en-US"/>
              <a:pPr>
                <a:defRPr/>
              </a:pPr>
              <a:t>11/28/2022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4F1E0345-E2A8-6818-6D0D-04D4BF2F8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F726B05-35E9-2A6D-9017-E9EF7BA3F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90B9AE-EC01-4686-A1DD-84F1120CE3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5375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F2DEC-6986-B3F4-3640-5FBEA0317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3011C1-43ED-4AED-8D17-35AE72C801E2}" type="datetimeFigureOut">
              <a:rPr lang="en-US"/>
              <a:pPr>
                <a:defRPr/>
              </a:pPr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6EAE7-F828-2CD6-997E-FB52D2BBD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1A9DA-5B23-2BDD-51DB-D5917BBF0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747A4C-CEB0-4F32-9DAC-058A428DAB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9706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82230-05CA-CE25-7DD6-3646CCB45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25F9BE-DCE9-4EF8-81C7-10E08932A960}" type="datetimeFigureOut">
              <a:rPr lang="en-US"/>
              <a:pPr>
                <a:defRPr/>
              </a:pPr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40962-63D1-775A-F1D0-50EE1FF26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114F6-5D1B-F9EF-A0CE-6BDE638AC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8D0C63-F848-4795-9C81-156C6CF356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8509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0DF0EF-04DC-BA99-D30B-0516A8FE4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C0771A-9E97-4C34-BCE1-FF6921AA873D}" type="datetimeFigureOut">
              <a:rPr lang="en-US"/>
              <a:pPr>
                <a:defRPr/>
              </a:pPr>
              <a:t>11/28/2022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DA3D7-659D-8ADE-A7F1-20CB31E0F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E16715-86F7-96CC-6857-CDD93A958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9BBFE4-7018-430A-BB8B-51234EE717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551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6">
            <a:extLst>
              <a:ext uri="{FF2B5EF4-FFF2-40B4-BE49-F238E27FC236}">
                <a16:creationId xmlns:a16="http://schemas.microsoft.com/office/drawing/2014/main" id="{A780DAD9-61D3-99BA-C0ED-7D1495613D19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-46038"/>
            <a:ext cx="12188825" cy="46038"/>
            <a:chOff x="-26269" y="-27384"/>
            <a:chExt cx="12245183" cy="9502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AAE1731-068A-1C44-E62C-3498FA11F162}"/>
                </a:ext>
              </a:extLst>
            </p:cNvPr>
            <p:cNvSpPr/>
            <p:nvPr/>
          </p:nvSpPr>
          <p:spPr>
            <a:xfrm>
              <a:off x="3887469" y="-27384"/>
              <a:ext cx="4023782" cy="95029"/>
            </a:xfrm>
            <a:prstGeom prst="rect">
              <a:avLst/>
            </a:prstGeom>
            <a:solidFill>
              <a:srgbClr val="FC6A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0A6C9EC-30D8-A31B-1D6B-1B48167F5233}"/>
                </a:ext>
              </a:extLst>
            </p:cNvPr>
            <p:cNvSpPr/>
            <p:nvPr/>
          </p:nvSpPr>
          <p:spPr>
            <a:xfrm>
              <a:off x="7911251" y="-10999"/>
              <a:ext cx="4307663" cy="7864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C282E41-CB2A-875E-4FC3-A8C36C42339B}"/>
                </a:ext>
              </a:extLst>
            </p:cNvPr>
            <p:cNvSpPr/>
            <p:nvPr/>
          </p:nvSpPr>
          <p:spPr>
            <a:xfrm>
              <a:off x="-26269" y="-27384"/>
              <a:ext cx="3907358" cy="9502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10">
            <a:extLst>
              <a:ext uri="{FF2B5EF4-FFF2-40B4-BE49-F238E27FC236}">
                <a16:creationId xmlns:a16="http://schemas.microsoft.com/office/drawing/2014/main" id="{71F6F65A-232B-D16E-3B0E-3D6D68B9909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4763" y="6513513"/>
            <a:ext cx="12193588" cy="365125"/>
            <a:chOff x="-4789" y="6513360"/>
            <a:chExt cx="12246002" cy="3646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CA37787-6575-C74A-9508-56FA2AA3C5A6}"/>
                </a:ext>
              </a:extLst>
            </p:cNvPr>
            <p:cNvSpPr/>
            <p:nvPr/>
          </p:nvSpPr>
          <p:spPr>
            <a:xfrm>
              <a:off x="5848563" y="6513360"/>
              <a:ext cx="6392650" cy="3646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altLang="ko-KR" sz="1500" b="1" dirty="0">
                  <a:solidFill>
                    <a:schemeClr val="bg1"/>
                  </a:solidFill>
                </a:rPr>
                <a:t>Department of CSE- AI&amp;ML , School of Engineering, Malla Reddy University</a:t>
              </a:r>
              <a:endParaRPr lang="ko-KR" altLang="en-US" sz="15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Round Diagonal Corner Rectangle 12">
              <a:extLst>
                <a:ext uri="{FF2B5EF4-FFF2-40B4-BE49-F238E27FC236}">
                  <a16:creationId xmlns:a16="http://schemas.microsoft.com/office/drawing/2014/main" id="{1BC12E12-3EE7-1721-5832-3744853EC5EB}"/>
                </a:ext>
              </a:extLst>
            </p:cNvPr>
            <p:cNvSpPr/>
            <p:nvPr/>
          </p:nvSpPr>
          <p:spPr>
            <a:xfrm>
              <a:off x="-4789" y="6522100"/>
              <a:ext cx="4572033" cy="318980"/>
            </a:xfrm>
            <a:prstGeom prst="round2Diag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altLang="ko-KR" sz="16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PYTHON PROGRAMMING &amp; DATA STRUCTURES </a:t>
              </a:r>
              <a:endParaRPr lang="ko-KR" altLang="en-US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C2953BC-C1AA-BB3B-90CE-3E4F45D31892}"/>
                </a:ext>
              </a:extLst>
            </p:cNvPr>
            <p:cNvSpPr/>
            <p:nvPr/>
          </p:nvSpPr>
          <p:spPr>
            <a:xfrm>
              <a:off x="4571890" y="6516600"/>
              <a:ext cx="1285884" cy="342788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IN" altLang="ko-KR" sz="20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UNIT-II</a:t>
              </a:r>
              <a:endParaRPr lang="ko-KR" altLang="en-U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endParaRPr>
            </a:p>
          </p:txBody>
        </p:sp>
      </p:grpSp>
      <p:pic>
        <p:nvPicPr>
          <p:cNvPr id="12" name="Picture 9" descr="C:\Users\EV REDDY\Desktop\MRUniversity\MRU_Logo_Straight.png">
            <a:extLst>
              <a:ext uri="{FF2B5EF4-FFF2-40B4-BE49-F238E27FC236}">
                <a16:creationId xmlns:a16="http://schemas.microsoft.com/office/drawing/2014/main" id="{29C73029-DE1E-703D-B1B5-E4602172ED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0600" y="0"/>
            <a:ext cx="1038225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4A23680D-9010-FCE0-D3C3-529CA6E8F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B34BB-0FDE-40E9-8A16-7AFBCA35C863}" type="datetimeFigureOut">
              <a:rPr lang="en-US"/>
              <a:pPr>
                <a:defRPr/>
              </a:pPr>
              <a:t>11/28/2022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D418FB19-131F-ED18-1AF0-20832BB70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1EA8CC1-3639-ECDD-29E8-EAD92A6AA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122D6D-8F7D-4BD6-A01F-D3F84638B5F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2353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7B07F-3B31-DBB8-A712-66C19DC98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E263C8-E9A8-4F04-9F34-DEDE83C99853}" type="datetimeFigureOut">
              <a:rPr lang="en-US"/>
              <a:pPr>
                <a:defRPr/>
              </a:pPr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16E0F-6C99-7042-5175-3EEFF45AC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803FE-A6F0-5D07-B4D7-53A86FFE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661E18-503F-4078-8446-B64491A5E6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7148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086ED41-E48B-B110-36C7-BC3B98881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BFB78-7616-43CF-B8F0-7AAD375338F8}" type="datetimeFigureOut">
              <a:rPr lang="en-US"/>
              <a:pPr>
                <a:defRPr/>
              </a:pPr>
              <a:t>11/28/2022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713CBB2-9BD7-A0DB-9D7B-B8C5AD283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5BD511F-4F75-6315-7B64-0076615D2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47D38B-07E0-495B-AF22-BB5756B45B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6725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535113"/>
            <a:ext cx="53876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174875"/>
            <a:ext cx="53876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B10AF80-8C93-AE3E-D807-A4874ED05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0B5DDB-62CE-4EB5-9E76-CB5660BB2647}" type="datetimeFigureOut">
              <a:rPr lang="en-US"/>
              <a:pPr>
                <a:defRPr/>
              </a:pPr>
              <a:t>11/28/2022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3867AD-6B2B-DEA6-B0BD-313BE08B0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202CE58-6E6B-5C9B-D4D1-4DED06B6B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BE54D2-232B-4BB2-9611-D437D0DF60D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5716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9A9E8A35-F769-E652-263E-C372108EE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7BF443-2480-470E-BE63-D4BC6EECA8D5}" type="datetimeFigureOut">
              <a:rPr lang="en-US"/>
              <a:pPr>
                <a:defRPr/>
              </a:pPr>
              <a:t>11/28/2022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F4CDF8D-4DCE-D89D-A888-5B32D7D32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A601F3F-FB26-886F-3396-22608A1D1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197883-4BCB-4606-B524-F67DA1DD79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3354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5F4EF92-6068-B2D6-8D4F-ECD49FFCE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5E275C-322F-489B-B0CA-D6F3438101A7}" type="datetimeFigureOut">
              <a:rPr lang="en-US"/>
              <a:pPr>
                <a:defRPr/>
              </a:pPr>
              <a:t>11/28/2022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2E39744-3E82-E99C-54C2-5C78769CC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84A4AE9-EFD1-ECA6-893F-B6A754BB8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A103B8-4031-4FEC-84C2-D557D640D9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3507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273050"/>
            <a:ext cx="401003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1"/>
            <a:ext cx="681389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2" y="1435101"/>
            <a:ext cx="40100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EED7F75-88F8-41EE-B908-E11C5E438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39E10C-FD86-42A3-B720-AD56408BA7F8}" type="datetimeFigureOut">
              <a:rPr lang="en-US"/>
              <a:pPr>
                <a:defRPr/>
              </a:pPr>
              <a:t>11/28/2022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8308EB4-E8C3-6F64-3100-40187B774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17455F0-DD56-D687-1536-1494C6B02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22222A-4908-41DA-B17D-4392AE0ED48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3028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9DB8A25-FDC1-7BCB-ADE5-A7F63178C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6209BE-0FE6-4997-8329-13D281751B91}" type="datetimeFigureOut">
              <a:rPr lang="en-US"/>
              <a:pPr>
                <a:defRPr/>
              </a:pPr>
              <a:t>11/28/2022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5E0C88E-3786-7059-801C-CC7B8F8FC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9B6CF80-E66D-06AA-266E-150B592C0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867F6F-05E4-4A25-8AE0-28ABEE6762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324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174DB1C1-6BC5-0B00-EF32-864FAB3087D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696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114721CF-B288-1D08-B08D-1D5670C655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69625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D8D76-944D-0988-2829-0BE5951D91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32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B2C39D9-060D-4491-A830-96D0A8860FF3}" type="datetimeFigureOut">
              <a:rPr lang="en-US"/>
              <a:pPr>
                <a:defRPr/>
              </a:pPr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64EAF-531D-3613-BB20-55628C6696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013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36876-3831-96F2-1415-D7AA47DC4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6013" y="6356350"/>
            <a:ext cx="2843212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B2FC4079-CA60-45DF-A039-4462A23241F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0.png" 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2.png" 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5.png" /><Relationship Id="rId4" Type="http://schemas.openxmlformats.org/officeDocument/2006/relationships/image" Target="../media/image14.png" 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 /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7.png" 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 /><Relationship Id="rId2" Type="http://schemas.openxmlformats.org/officeDocument/2006/relationships/notesSlide" Target="../notesSlides/notesSlide15.xml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21.png" /><Relationship Id="rId5" Type="http://schemas.openxmlformats.org/officeDocument/2006/relationships/image" Target="../media/image20.png" /><Relationship Id="rId4" Type="http://schemas.openxmlformats.org/officeDocument/2006/relationships/image" Target="../media/image19.png" 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 /><Relationship Id="rId7" Type="http://schemas.openxmlformats.org/officeDocument/2006/relationships/image" Target="../media/image26.png" /><Relationship Id="rId2" Type="http://schemas.openxmlformats.org/officeDocument/2006/relationships/notesSlide" Target="../notesSlides/notesSlide16.xml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25.png" /><Relationship Id="rId5" Type="http://schemas.openxmlformats.org/officeDocument/2006/relationships/image" Target="../media/image24.png" /><Relationship Id="rId4" Type="http://schemas.openxmlformats.org/officeDocument/2006/relationships/image" Target="../media/image23.png" 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 /><Relationship Id="rId2" Type="http://schemas.openxmlformats.org/officeDocument/2006/relationships/notesSlide" Target="../notesSlides/notesSlide17.xml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30.png" /><Relationship Id="rId5" Type="http://schemas.openxmlformats.org/officeDocument/2006/relationships/image" Target="../media/image29.png" /><Relationship Id="rId4" Type="http://schemas.openxmlformats.org/officeDocument/2006/relationships/image" Target="../media/image28.png" 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 /><Relationship Id="rId2" Type="http://schemas.openxmlformats.org/officeDocument/2006/relationships/notesSlide" Target="../notesSlides/notesSlide18.xml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34.png" /><Relationship Id="rId5" Type="http://schemas.openxmlformats.org/officeDocument/2006/relationships/image" Target="../media/image33.png" /><Relationship Id="rId4" Type="http://schemas.openxmlformats.org/officeDocument/2006/relationships/image" Target="../media/image32.png" 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 /><Relationship Id="rId2" Type="http://schemas.openxmlformats.org/officeDocument/2006/relationships/notesSlide" Target="../notesSlides/notesSlide19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36.png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 /><Relationship Id="rId3" Type="http://schemas.openxmlformats.org/officeDocument/2006/relationships/image" Target="../media/image37.png" /><Relationship Id="rId7" Type="http://schemas.openxmlformats.org/officeDocument/2006/relationships/image" Target="../media/image41.png" /><Relationship Id="rId2" Type="http://schemas.openxmlformats.org/officeDocument/2006/relationships/notesSlide" Target="../notesSlides/notesSlide20.xml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40.png" /><Relationship Id="rId5" Type="http://schemas.openxmlformats.org/officeDocument/2006/relationships/image" Target="../media/image39.png" /><Relationship Id="rId10" Type="http://schemas.openxmlformats.org/officeDocument/2006/relationships/image" Target="../media/image44.png" /><Relationship Id="rId4" Type="http://schemas.openxmlformats.org/officeDocument/2006/relationships/image" Target="../media/image38.png" /><Relationship Id="rId9" Type="http://schemas.openxmlformats.org/officeDocument/2006/relationships/image" Target="../media/image43.png" 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 /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 /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 /><Relationship Id="rId1" Type="http://schemas.openxmlformats.org/officeDocument/2006/relationships/slideLayout" Target="../slideLayouts/slideLayout2.xml" 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 /><Relationship Id="rId1" Type="http://schemas.openxmlformats.org/officeDocument/2006/relationships/slideLayout" Target="../slideLayouts/slideLayout2.xml" 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 /><Relationship Id="rId1" Type="http://schemas.openxmlformats.org/officeDocument/2006/relationships/slideLayout" Target="../slideLayouts/slideLayout2.xml" 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 /><Relationship Id="rId2" Type="http://schemas.openxmlformats.org/officeDocument/2006/relationships/notesSlide" Target="../notesSlides/notesSlide26.xml" /><Relationship Id="rId1" Type="http://schemas.openxmlformats.org/officeDocument/2006/relationships/slideLayout" Target="../slideLayouts/slideLayout1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BCB17A-C973-EA9C-6585-FC7462BC8CAA}"/>
              </a:ext>
            </a:extLst>
          </p:cNvPr>
          <p:cNvSpPr txBox="1"/>
          <p:nvPr/>
        </p:nvSpPr>
        <p:spPr>
          <a:xfrm>
            <a:off x="3046412" y="3352800"/>
            <a:ext cx="6840527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400" dirty="0"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Variables and Operators</a:t>
            </a:r>
          </a:p>
        </p:txBody>
      </p:sp>
      <p:sp>
        <p:nvSpPr>
          <p:cNvPr id="7171" name="TextBox 4">
            <a:extLst>
              <a:ext uri="{FF2B5EF4-FFF2-40B4-BE49-F238E27FC236}">
                <a16:creationId xmlns:a16="http://schemas.microsoft.com/office/drawing/2014/main" id="{5E35FC52-661C-496E-D1C5-01FB92C7A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2413" y="2057400"/>
            <a:ext cx="2041525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N" altLang="en-US" sz="440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UNIT-II</a:t>
            </a:r>
            <a:endParaRPr lang="en-US" altLang="en-US" sz="440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2" name="Picture 26" descr="2006-10-28_Python_in_60_Minutes">
            <a:extLst>
              <a:ext uri="{FF2B5EF4-FFF2-40B4-BE49-F238E27FC236}">
                <a16:creationId xmlns:a16="http://schemas.microsoft.com/office/drawing/2014/main" id="{338885AC-4F8E-2E9A-BA16-1E9F52BF5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4" t="68115" r="19565" b="1450"/>
          <a:stretch>
            <a:fillRect/>
          </a:stretch>
        </p:blipFill>
        <p:spPr bwMode="auto">
          <a:xfrm>
            <a:off x="227013" y="457200"/>
            <a:ext cx="2198687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E2580936-E5BD-A947-99AC-182E6CC14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413" y="304800"/>
            <a:ext cx="5105400" cy="609600"/>
          </a:xfrm>
        </p:spPr>
        <p:txBody>
          <a:bodyPr/>
          <a:lstStyle/>
          <a:p>
            <a:pPr algn="l" eaLnBrk="1" hangingPunct="1"/>
            <a:r>
              <a:rPr lang="en-US" altLang="en-US" sz="2400" b="1">
                <a:solidFill>
                  <a:srgbClr val="00B050"/>
                </a:solidFill>
              </a:rPr>
              <a:t>Identity Operators</a:t>
            </a:r>
          </a:p>
        </p:txBody>
      </p:sp>
      <p:grpSp>
        <p:nvGrpSpPr>
          <p:cNvPr id="16387" name="Group 3">
            <a:extLst>
              <a:ext uri="{FF2B5EF4-FFF2-40B4-BE49-F238E27FC236}">
                <a16:creationId xmlns:a16="http://schemas.microsoft.com/office/drawing/2014/main" id="{89836D02-2183-B9F3-4A34-F7AE7A4B86AA}"/>
              </a:ext>
            </a:extLst>
          </p:cNvPr>
          <p:cNvGrpSpPr>
            <a:grpSpLocks/>
          </p:cNvGrpSpPr>
          <p:nvPr/>
        </p:nvGrpSpPr>
        <p:grpSpPr bwMode="auto">
          <a:xfrm>
            <a:off x="760413" y="990600"/>
            <a:ext cx="2438400" cy="76200"/>
            <a:chOff x="261765" y="700096"/>
            <a:chExt cx="3889600" cy="9840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4DD0A99-14E0-6103-8855-85AB01960669}"/>
                </a:ext>
              </a:extLst>
            </p:cNvPr>
            <p:cNvCxnSpPr/>
            <p:nvPr/>
          </p:nvCxnSpPr>
          <p:spPr>
            <a:xfrm>
              <a:off x="307346" y="749299"/>
              <a:ext cx="3844019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F5272AC-13EF-8A64-9204-9B0B9536152E}"/>
                </a:ext>
              </a:extLst>
            </p:cNvPr>
            <p:cNvSpPr/>
            <p:nvPr/>
          </p:nvSpPr>
          <p:spPr>
            <a:xfrm>
              <a:off x="261765" y="700096"/>
              <a:ext cx="78500" cy="9840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949FC737-94AD-CC54-3B47-342BE92D9D39}"/>
              </a:ext>
            </a:extLst>
          </p:cNvPr>
          <p:cNvSpPr/>
          <p:nvPr/>
        </p:nvSpPr>
        <p:spPr>
          <a:xfrm>
            <a:off x="227013" y="1219200"/>
            <a:ext cx="11734800" cy="5181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389" name="Content Placeholder 7">
            <a:extLst>
              <a:ext uri="{FF2B5EF4-FFF2-40B4-BE49-F238E27FC236}">
                <a16:creationId xmlns:a16="http://schemas.microsoft.com/office/drawing/2014/main" id="{CD451D2B-3EAD-C6C7-AF5D-5FC071051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13" y="1219200"/>
            <a:ext cx="11125200" cy="5181600"/>
          </a:xfrm>
        </p:spPr>
        <p:txBody>
          <a:bodyPr/>
          <a:lstStyle/>
          <a:p>
            <a:pPr eaLnBrk="1" hangingPunct="1"/>
            <a:r>
              <a:rPr lang="en-US" altLang="en-US" sz="1800" b="1">
                <a:solidFill>
                  <a:srgbClr val="7030A0"/>
                </a:solidFill>
              </a:rPr>
              <a:t>is and is not </a:t>
            </a:r>
            <a:r>
              <a:rPr lang="en-US" altLang="en-US" sz="1800"/>
              <a:t> are the identity operators in Python. </a:t>
            </a:r>
          </a:p>
          <a:p>
            <a:pPr eaLnBrk="1" hangingPunct="1"/>
            <a:r>
              <a:rPr lang="en-US" altLang="en-US" sz="1800"/>
              <a:t>They are used to check if two values (or variables) are located on the same part of the memory. </a:t>
            </a:r>
          </a:p>
          <a:p>
            <a:pPr eaLnBrk="1" hangingPunct="1"/>
            <a:r>
              <a:rPr lang="en-US" altLang="en-US" sz="1800"/>
              <a:t>Two variables that are equal does not imply that they are identical.</a:t>
            </a:r>
          </a:p>
          <a:p>
            <a:pPr eaLnBrk="1" hangingPunct="1"/>
            <a:endParaRPr lang="en-US" altLang="en-US" sz="1800"/>
          </a:p>
          <a:p>
            <a:pPr eaLnBrk="1" hangingPunct="1"/>
            <a:endParaRPr lang="en-US" altLang="en-US" sz="1800"/>
          </a:p>
          <a:p>
            <a:pPr eaLnBrk="1" hangingPunct="1"/>
            <a:endParaRPr lang="en-US" altLang="en-US" sz="1800"/>
          </a:p>
          <a:p>
            <a:pPr eaLnBrk="1" hangingPunct="1"/>
            <a:endParaRPr lang="en-US" altLang="en-US" sz="1800"/>
          </a:p>
          <a:p>
            <a:pPr eaLnBrk="1" hangingPunct="1"/>
            <a:endParaRPr lang="en-US" altLang="en-US" sz="1800"/>
          </a:p>
          <a:p>
            <a:pPr eaLnBrk="1" hangingPunct="1"/>
            <a:endParaRPr lang="en-US" altLang="en-US" sz="1800"/>
          </a:p>
          <a:p>
            <a:pPr eaLnBrk="1" hangingPunct="1"/>
            <a:r>
              <a:rPr lang="en-US" altLang="en-US" sz="1800"/>
              <a:t>Example: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/>
              <a:t>x1 = 5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/>
              <a:t>y1 = 5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/>
              <a:t>x2 = 'Hello'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/>
              <a:t>y2 = 'Hello'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/>
              <a:t>x3 = [1,2,3]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/>
              <a:t>y3 = [1,2,3] </a:t>
            </a:r>
          </a:p>
          <a:p>
            <a:pPr eaLnBrk="1" hangingPunct="1"/>
            <a:r>
              <a:rPr lang="en-US" altLang="en-US" sz="1800"/>
              <a:t> </a:t>
            </a:r>
          </a:p>
          <a:p>
            <a:pPr eaLnBrk="1" hangingPunct="1"/>
            <a:endParaRPr lang="en-US" altLang="en-US" sz="1800"/>
          </a:p>
          <a:p>
            <a:pPr eaLnBrk="1" hangingPunct="1"/>
            <a:endParaRPr lang="en-US" altLang="en-US" sz="1800"/>
          </a:p>
          <a:p>
            <a:pPr eaLnBrk="1" hangingPunct="1"/>
            <a:endParaRPr lang="en-US" altLang="en-US" sz="1800"/>
          </a:p>
          <a:p>
            <a:pPr eaLnBrk="1" hangingPunct="1"/>
            <a:endParaRPr lang="en-US" altLang="en-US" sz="180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D37A5E8-1A1E-3E69-E63C-697725C5D704}"/>
              </a:ext>
            </a:extLst>
          </p:cNvPr>
          <p:cNvGraphicFramePr>
            <a:graphicFrameLocks noGrp="1"/>
          </p:cNvGraphicFramePr>
          <p:nvPr/>
        </p:nvGraphicFramePr>
        <p:xfrm>
          <a:off x="1598613" y="2286000"/>
          <a:ext cx="8991600" cy="2017713"/>
        </p:xfrm>
        <a:graphic>
          <a:graphicData uri="http://schemas.openxmlformats.org/drawingml/2006/table">
            <a:tbl>
              <a:tblPr/>
              <a:tblGrid>
                <a:gridCol w="1296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1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3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90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alibri"/>
                          <a:ea typeface="Times New Roman"/>
                          <a:cs typeface="Calibri"/>
                        </a:rPr>
                        <a:t>Operator</a:t>
                      </a:r>
                      <a:endParaRPr lang="en-US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600" marR="228600" marT="114296" marB="1142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alibri"/>
                          <a:ea typeface="Times New Roman"/>
                          <a:cs typeface="Calibri"/>
                        </a:rPr>
                        <a:t>Meaning</a:t>
                      </a:r>
                      <a:endParaRPr lang="en-US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600" marR="228600" marT="114296" marB="1142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alibri"/>
                          <a:ea typeface="Times New Roman"/>
                          <a:cs typeface="Calibri"/>
                        </a:rPr>
                        <a:t>Example</a:t>
                      </a:r>
                      <a:endParaRPr lang="en-US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600" marR="228600" marT="114296" marB="1142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92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Calibri"/>
                        </a:rPr>
                        <a:t>is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600" marR="228600" marT="114296" marB="1142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7030A0"/>
                          </a:solidFill>
                          <a:latin typeface="Calibri"/>
                          <a:ea typeface="Times New Roman"/>
                          <a:cs typeface="Calibri"/>
                        </a:rPr>
                        <a:t>True</a:t>
                      </a:r>
                      <a:r>
                        <a:rPr lang="en-US" sz="1600" dirty="0">
                          <a:latin typeface="Calibri"/>
                          <a:ea typeface="Times New Roman"/>
                          <a:cs typeface="Calibri"/>
                        </a:rPr>
                        <a:t> if the operands are </a:t>
                      </a:r>
                      <a:r>
                        <a:rPr lang="en-US" sz="1600" b="1" dirty="0">
                          <a:solidFill>
                            <a:srgbClr val="7030A0"/>
                          </a:solidFill>
                          <a:latin typeface="Calibri"/>
                          <a:ea typeface="Times New Roman"/>
                          <a:cs typeface="Calibri"/>
                        </a:rPr>
                        <a:t>identical</a:t>
                      </a:r>
                      <a:r>
                        <a:rPr lang="en-US" sz="1600" dirty="0">
                          <a:latin typeface="Calibri"/>
                          <a:ea typeface="Times New Roman"/>
                          <a:cs typeface="Calibri"/>
                        </a:rPr>
                        <a:t> (refer to the same object)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600" marR="228600" marT="114296" marB="1142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Calibri"/>
                        </a:rPr>
                        <a:t>x is True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600" marR="228600" marT="114296" marB="1142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950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Calibri"/>
                        </a:rPr>
                        <a:t>is not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600" marR="228600" marT="114296" marB="1142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7030A0"/>
                          </a:solidFill>
                          <a:latin typeface="Calibri"/>
                          <a:ea typeface="Times New Roman"/>
                          <a:cs typeface="Calibri"/>
                        </a:rPr>
                        <a:t>True</a:t>
                      </a:r>
                      <a:r>
                        <a:rPr lang="en-US" sz="1600" dirty="0">
                          <a:latin typeface="Calibri"/>
                          <a:ea typeface="Times New Roman"/>
                          <a:cs typeface="Calibri"/>
                        </a:rPr>
                        <a:t> if the operands are </a:t>
                      </a:r>
                      <a:r>
                        <a:rPr lang="en-US" sz="1600" b="1" dirty="0">
                          <a:solidFill>
                            <a:srgbClr val="7030A0"/>
                          </a:solidFill>
                          <a:latin typeface="Calibri"/>
                          <a:ea typeface="Times New Roman"/>
                          <a:cs typeface="Calibri"/>
                        </a:rPr>
                        <a:t>not identical </a:t>
                      </a:r>
                      <a:r>
                        <a:rPr lang="en-US" sz="1600" dirty="0">
                          <a:latin typeface="Calibri"/>
                          <a:ea typeface="Times New Roman"/>
                          <a:cs typeface="Calibri"/>
                        </a:rPr>
                        <a:t>(do not refer to the same object)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600" marR="228600" marT="114296" marB="1142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Calibri"/>
                        </a:rPr>
                        <a:t>x is not True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600" marR="228600" marT="114296" marB="1142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408" name="TextBox 10">
            <a:extLst>
              <a:ext uri="{FF2B5EF4-FFF2-40B4-BE49-F238E27FC236}">
                <a16:creationId xmlns:a16="http://schemas.microsoft.com/office/drawing/2014/main" id="{772B9F11-C2A9-50AD-1413-DFF8B77C7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6413" y="4419600"/>
            <a:ext cx="25146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ambria" panose="02040503050406030204" pitchFamily="18" charset="0"/>
              </a:rPr>
              <a:t># Output: False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ambria" panose="02040503050406030204" pitchFamily="18" charset="0"/>
              </a:rPr>
              <a:t>print(x1 is not y1)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ambria" panose="02040503050406030204" pitchFamily="18" charset="0"/>
              </a:rPr>
              <a:t> 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ambria" panose="02040503050406030204" pitchFamily="18" charset="0"/>
              </a:rPr>
              <a:t># Output: True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ambria" panose="02040503050406030204" pitchFamily="18" charset="0"/>
              </a:rPr>
              <a:t>print(x2 is y2)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ambria" panose="02040503050406030204" pitchFamily="18" charset="0"/>
              </a:rPr>
              <a:t> 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ambria" panose="02040503050406030204" pitchFamily="18" charset="0"/>
              </a:rPr>
              <a:t># Output: False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Cambria" panose="02040503050406030204" pitchFamily="18" charset="0"/>
              </a:rPr>
              <a:t>print(x3 is y3)</a:t>
            </a:r>
          </a:p>
        </p:txBody>
      </p:sp>
      <p:sp>
        <p:nvSpPr>
          <p:cNvPr id="16409" name="TextBox 11">
            <a:extLst>
              <a:ext uri="{FF2B5EF4-FFF2-40B4-BE49-F238E27FC236}">
                <a16:creationId xmlns:a16="http://schemas.microsoft.com/office/drawing/2014/main" id="{27F631F9-D8DE-F14E-D964-A5E77E9F0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2013" y="4419600"/>
            <a:ext cx="59436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mbria" panose="02040503050406030204" pitchFamily="18" charset="0"/>
              </a:rPr>
              <a:t>Here, we see that </a:t>
            </a:r>
            <a:r>
              <a:rPr lang="en-US" altLang="en-US" sz="1800" i="1">
                <a:latin typeface="Cambria" panose="02040503050406030204" pitchFamily="18" charset="0"/>
              </a:rPr>
              <a:t>x1</a:t>
            </a:r>
            <a:r>
              <a:rPr lang="en-US" altLang="en-US" sz="1800">
                <a:latin typeface="Cambria" panose="02040503050406030204" pitchFamily="18" charset="0"/>
              </a:rPr>
              <a:t> and </a:t>
            </a:r>
            <a:r>
              <a:rPr lang="en-US" altLang="en-US" sz="1800" i="1">
                <a:latin typeface="Cambria" panose="02040503050406030204" pitchFamily="18" charset="0"/>
              </a:rPr>
              <a:t>y1</a:t>
            </a:r>
            <a:r>
              <a:rPr lang="en-US" altLang="en-US" sz="1800">
                <a:latin typeface="Cambria" panose="02040503050406030204" pitchFamily="18" charset="0"/>
              </a:rPr>
              <a:t> are integers of the same values, so they are equal as well as identical. Same is the case with </a:t>
            </a:r>
            <a:r>
              <a:rPr lang="en-US" altLang="en-US" sz="1800" i="1">
                <a:latin typeface="Cambria" panose="02040503050406030204" pitchFamily="18" charset="0"/>
              </a:rPr>
              <a:t>x2</a:t>
            </a:r>
            <a:r>
              <a:rPr lang="en-US" altLang="en-US" sz="1800">
                <a:latin typeface="Cambria" panose="02040503050406030204" pitchFamily="18" charset="0"/>
              </a:rPr>
              <a:t> and </a:t>
            </a:r>
            <a:r>
              <a:rPr lang="en-US" altLang="en-US" sz="1800" i="1">
                <a:latin typeface="Cambria" panose="02040503050406030204" pitchFamily="18" charset="0"/>
              </a:rPr>
              <a:t>y2</a:t>
            </a:r>
            <a:r>
              <a:rPr lang="en-US" altLang="en-US" sz="1800">
                <a:latin typeface="Cambria" panose="02040503050406030204" pitchFamily="18" charset="0"/>
              </a:rPr>
              <a:t> (strings).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Cambria" panose="020405030504060302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mbria" panose="02040503050406030204" pitchFamily="18" charset="0"/>
              </a:rPr>
              <a:t>But </a:t>
            </a:r>
            <a:r>
              <a:rPr lang="en-US" altLang="en-US" sz="1800" i="1">
                <a:latin typeface="Cambria" panose="02040503050406030204" pitchFamily="18" charset="0"/>
              </a:rPr>
              <a:t>x3</a:t>
            </a:r>
            <a:r>
              <a:rPr lang="en-US" altLang="en-US" sz="1800">
                <a:latin typeface="Cambria" panose="02040503050406030204" pitchFamily="18" charset="0"/>
              </a:rPr>
              <a:t> and </a:t>
            </a:r>
            <a:r>
              <a:rPr lang="en-US" altLang="en-US" sz="1800" i="1">
                <a:latin typeface="Cambria" panose="02040503050406030204" pitchFamily="18" charset="0"/>
              </a:rPr>
              <a:t>y3</a:t>
            </a:r>
            <a:r>
              <a:rPr lang="en-US" altLang="en-US" sz="1800">
                <a:latin typeface="Cambria" panose="02040503050406030204" pitchFamily="18" charset="0"/>
              </a:rPr>
              <a:t> are lists. They are equal but not identical. It is because the interpreter locates them separately in memory although they are equal.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D6D45646-E4CF-E018-E04D-26EC875DD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413" y="304800"/>
            <a:ext cx="5105400" cy="609600"/>
          </a:xfrm>
        </p:spPr>
        <p:txBody>
          <a:bodyPr/>
          <a:lstStyle/>
          <a:p>
            <a:pPr algn="l" eaLnBrk="1" hangingPunct="1"/>
            <a:r>
              <a:rPr lang="en-US" altLang="en-US" sz="2400" b="1">
                <a:solidFill>
                  <a:srgbClr val="00B050"/>
                </a:solidFill>
              </a:rPr>
              <a:t>Membership Operators</a:t>
            </a:r>
          </a:p>
        </p:txBody>
      </p:sp>
      <p:grpSp>
        <p:nvGrpSpPr>
          <p:cNvPr id="17411" name="Group 3">
            <a:extLst>
              <a:ext uri="{FF2B5EF4-FFF2-40B4-BE49-F238E27FC236}">
                <a16:creationId xmlns:a16="http://schemas.microsoft.com/office/drawing/2014/main" id="{1221D536-6CD4-0F45-9D47-D4DA67BDC7AD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760413" y="944563"/>
            <a:ext cx="3429000" cy="198437"/>
            <a:chOff x="261765" y="700096"/>
            <a:chExt cx="3889600" cy="9840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8185974-7303-5FEB-9E03-7ADBAA111379}"/>
                </a:ext>
              </a:extLst>
            </p:cNvPr>
            <p:cNvCxnSpPr/>
            <p:nvPr/>
          </p:nvCxnSpPr>
          <p:spPr>
            <a:xfrm>
              <a:off x="306783" y="749693"/>
              <a:ext cx="3844582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B2D0C5F-59AC-6CAD-5BDD-64E87AF41B45}"/>
                </a:ext>
              </a:extLst>
            </p:cNvPr>
            <p:cNvSpPr/>
            <p:nvPr/>
          </p:nvSpPr>
          <p:spPr>
            <a:xfrm>
              <a:off x="261765" y="700096"/>
              <a:ext cx="77431" cy="9840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63D3FEA4-15A7-277D-0B38-1AAA0E5DD08B}"/>
              </a:ext>
            </a:extLst>
          </p:cNvPr>
          <p:cNvSpPr/>
          <p:nvPr/>
        </p:nvSpPr>
        <p:spPr>
          <a:xfrm>
            <a:off x="227013" y="1219200"/>
            <a:ext cx="11734800" cy="5181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413" name="Content Placeholder 7">
            <a:extLst>
              <a:ext uri="{FF2B5EF4-FFF2-40B4-BE49-F238E27FC236}">
                <a16:creationId xmlns:a16="http://schemas.microsoft.com/office/drawing/2014/main" id="{8D1F5448-5ACA-182B-C752-78744F2AB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13" y="1219200"/>
            <a:ext cx="11125200" cy="5181600"/>
          </a:xfrm>
        </p:spPr>
        <p:txBody>
          <a:bodyPr/>
          <a:lstStyle/>
          <a:p>
            <a:pPr eaLnBrk="1" hangingPunct="1"/>
            <a:r>
              <a:rPr lang="en-US" altLang="en-US" sz="1800" b="1">
                <a:solidFill>
                  <a:srgbClr val="7030A0"/>
                </a:solidFill>
              </a:rPr>
              <a:t>in and not in</a:t>
            </a:r>
            <a:r>
              <a:rPr lang="en-US" altLang="en-US" sz="1800"/>
              <a:t> are the membership operators in Python.</a:t>
            </a:r>
          </a:p>
          <a:p>
            <a:pPr eaLnBrk="1" hangingPunct="1"/>
            <a:endParaRPr lang="en-US" altLang="en-US" sz="1800"/>
          </a:p>
          <a:p>
            <a:pPr eaLnBrk="1" hangingPunct="1"/>
            <a:endParaRPr lang="en-US" altLang="en-US" sz="1800"/>
          </a:p>
          <a:p>
            <a:pPr eaLnBrk="1" hangingPunct="1"/>
            <a:endParaRPr lang="en-US" altLang="en-US" sz="1800"/>
          </a:p>
          <a:p>
            <a:pPr eaLnBrk="1" hangingPunct="1"/>
            <a:endParaRPr lang="en-US" altLang="en-US" sz="1800"/>
          </a:p>
          <a:p>
            <a:pPr eaLnBrk="1" hangingPunct="1"/>
            <a:endParaRPr lang="en-US" altLang="en-US" sz="1800"/>
          </a:p>
          <a:p>
            <a:pPr eaLnBrk="1" hangingPunct="1"/>
            <a:endParaRPr lang="en-US" altLang="en-US" sz="1800"/>
          </a:p>
          <a:p>
            <a:pPr eaLnBrk="1" hangingPunct="1"/>
            <a:r>
              <a:rPr lang="en-US" altLang="en-US" sz="1800"/>
              <a:t>Example:</a:t>
            </a:r>
          </a:p>
          <a:p>
            <a:pPr eaLnBrk="1" hangingPunct="1"/>
            <a:r>
              <a:rPr lang="en-US" altLang="en-US" sz="1800"/>
              <a:t>x = 'Hello world' </a:t>
            </a:r>
          </a:p>
          <a:p>
            <a:pPr eaLnBrk="1" hangingPunct="1"/>
            <a:r>
              <a:rPr lang="en-US" altLang="en-US" sz="1800"/>
              <a:t>y = {1:'a',2:'b'} </a:t>
            </a:r>
          </a:p>
          <a:p>
            <a:pPr eaLnBrk="1" hangingPunct="1"/>
            <a:r>
              <a:rPr lang="en-US" altLang="en-US" sz="1800"/>
              <a:t># Output: True </a:t>
            </a:r>
          </a:p>
          <a:p>
            <a:pPr eaLnBrk="1" hangingPunct="1"/>
            <a:r>
              <a:rPr lang="en-US" altLang="en-US" sz="1800"/>
              <a:t>print('H' in x) </a:t>
            </a:r>
          </a:p>
          <a:p>
            <a:pPr eaLnBrk="1" hangingPunct="1"/>
            <a:r>
              <a:rPr lang="en-US" altLang="en-US" sz="1800"/>
              <a:t># Output: True </a:t>
            </a:r>
          </a:p>
          <a:p>
            <a:pPr eaLnBrk="1" hangingPunct="1"/>
            <a:r>
              <a:rPr lang="en-US" altLang="en-US" sz="1800"/>
              <a:t>print('hello' not in x) 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A48C1A4-C2C1-8FC8-2BEA-87F242E761ED}"/>
              </a:ext>
            </a:extLst>
          </p:cNvPr>
          <p:cNvGraphicFramePr>
            <a:graphicFrameLocks noGrp="1"/>
          </p:cNvGraphicFramePr>
          <p:nvPr/>
        </p:nvGraphicFramePr>
        <p:xfrm>
          <a:off x="2132013" y="1752600"/>
          <a:ext cx="8126412" cy="1808163"/>
        </p:xfrm>
        <a:graphic>
          <a:graphicData uri="http://schemas.openxmlformats.org/drawingml/2006/table">
            <a:tbl>
              <a:tblPr/>
              <a:tblGrid>
                <a:gridCol w="1752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4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89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92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alibri"/>
                          <a:ea typeface="Times New Roman"/>
                          <a:cs typeface="Calibri"/>
                        </a:rPr>
                        <a:t>Operator</a:t>
                      </a:r>
                      <a:endParaRPr lang="en-US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615" marR="228615" marT="114344" marB="114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alibri"/>
                          <a:ea typeface="Times New Roman"/>
                          <a:cs typeface="Calibri"/>
                        </a:rPr>
                        <a:t>Meaning</a:t>
                      </a:r>
                      <a:endParaRPr lang="en-US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615" marR="228615" marT="114344" marB="114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alibri"/>
                          <a:ea typeface="Times New Roman"/>
                          <a:cs typeface="Calibri"/>
                        </a:rPr>
                        <a:t>Example</a:t>
                      </a:r>
                      <a:endParaRPr lang="en-US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615" marR="228615" marT="114344" marB="114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94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Calibri"/>
                        </a:rPr>
                        <a:t>in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615" marR="228615" marT="114344" marB="114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Calibri"/>
                        </a:rPr>
                        <a:t>True if value/variable is found in the sequence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615" marR="228615" marT="114344" marB="114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Calibri"/>
                        </a:rPr>
                        <a:t>5 in x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615" marR="228615" marT="114344" marB="114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94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Calibri"/>
                        </a:rPr>
                        <a:t>not in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615" marR="228615" marT="114344" marB="114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Calibri"/>
                        </a:rPr>
                        <a:t>True if value/variable is not found in the sequence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615" marR="228615" marT="114344" marB="114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Calibri"/>
                        </a:rPr>
                        <a:t>5 not in x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615" marR="228615" marT="114344" marB="114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432" name="TextBox 13">
            <a:extLst>
              <a:ext uri="{FF2B5EF4-FFF2-40B4-BE49-F238E27FC236}">
                <a16:creationId xmlns:a16="http://schemas.microsoft.com/office/drawing/2014/main" id="{D50B98D9-7304-6C43-7061-93C1A38ED1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3213" y="3962400"/>
            <a:ext cx="44196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mbria" panose="02040503050406030204" pitchFamily="18" charset="0"/>
              </a:rPr>
              <a:t># Output: True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mbria" panose="02040503050406030204" pitchFamily="18" charset="0"/>
              </a:rPr>
              <a:t>print(1 in y)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mbria" panose="02040503050406030204" pitchFamily="18" charset="0"/>
              </a:rPr>
              <a:t># Output: False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mbria" panose="02040503050406030204" pitchFamily="18" charset="0"/>
              </a:rPr>
              <a:t>print('a' in y)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7433" name="TextBox 14">
            <a:extLst>
              <a:ext uri="{FF2B5EF4-FFF2-40B4-BE49-F238E27FC236}">
                <a16:creationId xmlns:a16="http://schemas.microsoft.com/office/drawing/2014/main" id="{E41E27A9-7023-2E41-5D26-35D182278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4413" y="3962400"/>
            <a:ext cx="5715000" cy="1754188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mbria" panose="02040503050406030204" pitchFamily="18" charset="0"/>
              </a:rPr>
              <a:t>Here, 'H' is in </a:t>
            </a:r>
            <a:r>
              <a:rPr lang="en-US" altLang="en-US" sz="1800" i="1">
                <a:latin typeface="Cambria" panose="02040503050406030204" pitchFamily="18" charset="0"/>
              </a:rPr>
              <a:t>x</a:t>
            </a:r>
            <a:r>
              <a:rPr lang="en-US" altLang="en-US" sz="1800">
                <a:latin typeface="Cambria" panose="02040503050406030204" pitchFamily="18" charset="0"/>
              </a:rPr>
              <a:t> but 'hello' is not present in </a:t>
            </a:r>
            <a:r>
              <a:rPr lang="en-US" altLang="en-US" sz="1800" i="1">
                <a:latin typeface="Cambria" panose="02040503050406030204" pitchFamily="18" charset="0"/>
              </a:rPr>
              <a:t>x</a:t>
            </a:r>
            <a:r>
              <a:rPr lang="en-US" altLang="en-US" sz="1800">
                <a:latin typeface="Cambria" panose="02040503050406030204" pitchFamily="18" charset="0"/>
              </a:rPr>
              <a:t> (remember, Python is case sensitive).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Cambria" panose="020405030504060302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mbria" panose="02040503050406030204" pitchFamily="18" charset="0"/>
              </a:rPr>
              <a:t>Similarly, 1 is key and 'a' is the value in dictionary </a:t>
            </a:r>
            <a:r>
              <a:rPr lang="en-US" altLang="en-US" sz="1800" i="1">
                <a:latin typeface="Cambria" panose="02040503050406030204" pitchFamily="18" charset="0"/>
              </a:rPr>
              <a:t>y</a:t>
            </a:r>
            <a:r>
              <a:rPr lang="en-US" altLang="en-US" sz="1800">
                <a:latin typeface="Cambria" panose="02040503050406030204" pitchFamily="18" charset="0"/>
              </a:rPr>
              <a:t>. Hence, 'a' in y returns False.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D0F6E-9212-0E59-426E-E3337BA49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413" y="304800"/>
            <a:ext cx="5105400" cy="609600"/>
          </a:xfrm>
        </p:spPr>
        <p:txBody>
          <a:bodyPr rtlCol="0">
            <a:noAutofit/>
          </a:bodyPr>
          <a:lstStyle/>
          <a:p>
            <a:pPr algn="l" eaLnBrk="1" hangingPunct="1">
              <a:defRPr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Precedence in Python operator</a:t>
            </a:r>
          </a:p>
        </p:txBody>
      </p:sp>
      <p:grpSp>
        <p:nvGrpSpPr>
          <p:cNvPr id="19459" name="Group 3">
            <a:extLst>
              <a:ext uri="{FF2B5EF4-FFF2-40B4-BE49-F238E27FC236}">
                <a16:creationId xmlns:a16="http://schemas.microsoft.com/office/drawing/2014/main" id="{F7F1A7B9-9A04-852A-78B9-A17DAA7FA5D3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760413" y="944563"/>
            <a:ext cx="4114800" cy="198437"/>
            <a:chOff x="261765" y="700096"/>
            <a:chExt cx="3889600" cy="9840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9157140-8573-0188-4B70-2353B895304C}"/>
                </a:ext>
              </a:extLst>
            </p:cNvPr>
            <p:cNvCxnSpPr/>
            <p:nvPr/>
          </p:nvCxnSpPr>
          <p:spPr>
            <a:xfrm>
              <a:off x="306784" y="749693"/>
              <a:ext cx="3844581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0FEB9C6-1B45-1BF6-AC37-6F442EE4B673}"/>
                </a:ext>
              </a:extLst>
            </p:cNvPr>
            <p:cNvSpPr/>
            <p:nvPr/>
          </p:nvSpPr>
          <p:spPr>
            <a:xfrm>
              <a:off x="261765" y="700096"/>
              <a:ext cx="76531" cy="9840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BE94CA36-9651-5E97-2544-39E61EFDFCCE}"/>
              </a:ext>
            </a:extLst>
          </p:cNvPr>
          <p:cNvSpPr/>
          <p:nvPr/>
        </p:nvSpPr>
        <p:spPr>
          <a:xfrm>
            <a:off x="227013" y="1219200"/>
            <a:ext cx="11734800" cy="5181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461" name="Content Placeholder 7">
            <a:extLst>
              <a:ext uri="{FF2B5EF4-FFF2-40B4-BE49-F238E27FC236}">
                <a16:creationId xmlns:a16="http://schemas.microsoft.com/office/drawing/2014/main" id="{C64C17EA-EEF8-CB7A-0040-BDA306CDA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13" y="1219200"/>
            <a:ext cx="11125200" cy="5181600"/>
          </a:xfrm>
        </p:spPr>
        <p:txBody>
          <a:bodyPr/>
          <a:lstStyle/>
          <a:p>
            <a:pPr eaLnBrk="1" hangingPunct="1"/>
            <a:r>
              <a:rPr lang="en-US" altLang="en-US" sz="1800"/>
              <a:t>The combination of values, variables, operators, and function calls is termed as an expression. </a:t>
            </a:r>
          </a:p>
          <a:p>
            <a:pPr eaLnBrk="1" hangingPunct="1"/>
            <a:r>
              <a:rPr lang="en-US" altLang="en-US" sz="1800"/>
              <a:t>The Python interpreter can evaluate a valid expression.</a:t>
            </a:r>
          </a:p>
          <a:p>
            <a:pPr eaLnBrk="1" hangingPunct="1"/>
            <a:endParaRPr lang="en-US" altLang="en-US" sz="1800"/>
          </a:p>
          <a:p>
            <a:pPr eaLnBrk="1" hangingPunct="1"/>
            <a:r>
              <a:rPr lang="en-US" altLang="en-US" sz="1800"/>
              <a:t>To evaluate these types of expressions there is a rule of precedence in Python. It guides the order in which these operations are carried out.</a:t>
            </a:r>
          </a:p>
          <a:p>
            <a:pPr eaLnBrk="1" hangingPunct="1"/>
            <a:r>
              <a:rPr lang="en-US" altLang="en-US" sz="1800"/>
              <a:t> For example, multiplication has higher precedence than subtraction.</a:t>
            </a:r>
          </a:p>
          <a:p>
            <a:pPr eaLnBrk="1" hangingPunct="1"/>
            <a:r>
              <a:rPr lang="en-US" altLang="en-US" sz="1800"/>
              <a:t># Multiplication has higher precedence   than subtraction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/>
              <a:t>        &gt;&gt;&gt; 10 - 4 * 2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/>
              <a:t>        Output: 2</a:t>
            </a:r>
          </a:p>
          <a:p>
            <a:pPr eaLnBrk="1" hangingPunct="1"/>
            <a:endParaRPr lang="en-US" altLang="en-US" sz="1800"/>
          </a:p>
          <a:p>
            <a:pPr eaLnBrk="1" hangingPunct="1"/>
            <a:r>
              <a:rPr lang="en-US" altLang="en-US" sz="1800"/>
              <a:t>But we can change this order using parentheses () as it has higher precedence than multiplication.</a:t>
            </a:r>
          </a:p>
          <a:p>
            <a:pPr eaLnBrk="1" hangingPunct="1"/>
            <a:r>
              <a:rPr lang="en-US" altLang="en-US" sz="1800"/>
              <a:t>Example:</a:t>
            </a:r>
          </a:p>
          <a:p>
            <a:pPr eaLnBrk="1" hangingPunct="1"/>
            <a:r>
              <a:rPr lang="en-US" altLang="en-US" sz="1800"/>
              <a:t># Parentheses () has higher precedence </a:t>
            </a:r>
          </a:p>
          <a:p>
            <a:pPr eaLnBrk="1" hangingPunct="1"/>
            <a:r>
              <a:rPr lang="en-US" altLang="en-US" sz="1800"/>
              <a:t>&gt;&gt;&gt; (10 - 4) * 2 </a:t>
            </a:r>
          </a:p>
          <a:p>
            <a:pPr eaLnBrk="1" hangingPunct="1"/>
            <a:r>
              <a:rPr lang="en-US" altLang="en-US" sz="1800"/>
              <a:t> Output: 12</a:t>
            </a:r>
          </a:p>
          <a:p>
            <a:pPr eaLnBrk="1" hangingPunct="1"/>
            <a:endParaRPr lang="en-US" altLang="en-US" sz="1800"/>
          </a:p>
          <a:p>
            <a:pPr eaLnBrk="1" hangingPunct="1"/>
            <a:endParaRPr lang="en-US" altLang="en-US" sz="1800"/>
          </a:p>
          <a:p>
            <a:pPr eaLnBrk="1" hangingPunct="1"/>
            <a:endParaRPr lang="en-US" altLang="en-US"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2C637-6944-5B81-C5FA-1073426B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800"/>
            <a:ext cx="5105400" cy="609600"/>
          </a:xfrm>
        </p:spPr>
        <p:txBody>
          <a:bodyPr rtlCol="0">
            <a:noAutofit/>
          </a:bodyPr>
          <a:lstStyle/>
          <a:p>
            <a:pPr algn="l" eaLnBrk="1" hangingPunct="1">
              <a:defRPr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Precedence in Python operator</a:t>
            </a:r>
          </a:p>
        </p:txBody>
      </p:sp>
      <p:grpSp>
        <p:nvGrpSpPr>
          <p:cNvPr id="21507" name="Group 3">
            <a:extLst>
              <a:ext uri="{FF2B5EF4-FFF2-40B4-BE49-F238E27FC236}">
                <a16:creationId xmlns:a16="http://schemas.microsoft.com/office/drawing/2014/main" id="{61F221D8-C5C6-B6AB-75B5-968B34C6606A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0" y="914400"/>
            <a:ext cx="4114800" cy="198438"/>
            <a:chOff x="261765" y="700096"/>
            <a:chExt cx="3889600" cy="9840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02C44E6-8E12-E5D4-CD2F-B5C5257E3D58}"/>
                </a:ext>
              </a:extLst>
            </p:cNvPr>
            <p:cNvCxnSpPr/>
            <p:nvPr/>
          </p:nvCxnSpPr>
          <p:spPr>
            <a:xfrm>
              <a:off x="306784" y="749693"/>
              <a:ext cx="3844581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4E30837-F402-B523-A073-E7C2BE879D03}"/>
                </a:ext>
              </a:extLst>
            </p:cNvPr>
            <p:cNvSpPr/>
            <p:nvPr/>
          </p:nvSpPr>
          <p:spPr>
            <a:xfrm>
              <a:off x="261765" y="700096"/>
              <a:ext cx="76532" cy="9840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8721171-A85B-33E4-8129-7157A9B51AEB}"/>
              </a:ext>
            </a:extLst>
          </p:cNvPr>
          <p:cNvGraphicFramePr>
            <a:graphicFrameLocks noGrp="1"/>
          </p:cNvGraphicFramePr>
          <p:nvPr/>
        </p:nvGraphicFramePr>
        <p:xfrm>
          <a:off x="4646613" y="228600"/>
          <a:ext cx="7086600" cy="6502400"/>
        </p:xfrm>
        <a:graphic>
          <a:graphicData uri="http://schemas.openxmlformats.org/drawingml/2006/table">
            <a:tbl>
              <a:tblPr/>
              <a:tblGrid>
                <a:gridCol w="2947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8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69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alibri"/>
                          <a:ea typeface="Times New Roman"/>
                          <a:cs typeface="Calibri"/>
                        </a:rPr>
                        <a:t>Operators</a:t>
                      </a:r>
                      <a:endParaRPr lang="en-US" sz="11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1520" marR="201520" marT="100774" marB="100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alibri"/>
                          <a:ea typeface="Times New Roman"/>
                          <a:cs typeface="Calibri"/>
                        </a:rPr>
                        <a:t>Meaning</a:t>
                      </a:r>
                      <a:endParaRPr lang="en-US" sz="11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1520" marR="201520" marT="100774" marB="100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9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Calibri"/>
                        </a:rPr>
                        <a:t>()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1520" marR="201520" marT="100774" marB="100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Calibri"/>
                        </a:rPr>
                        <a:t>Parentheses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1520" marR="201520" marT="100774" marB="100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9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Calibri"/>
                        </a:rPr>
                        <a:t>**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1520" marR="201520" marT="100774" marB="100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Calibri"/>
                        </a:rPr>
                        <a:t>Exponent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1520" marR="201520" marT="100774" marB="100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9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Calibri"/>
                        </a:rPr>
                        <a:t>+x, -x, ~x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1520" marR="201520" marT="100774" marB="100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Calibri"/>
                        </a:rPr>
                        <a:t>Unary plus, Unary minus, Bitwise NOT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1520" marR="201520" marT="100774" marB="100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9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*, /, //, %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1520" marR="201520" marT="100774" marB="100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Calibri"/>
                        </a:rPr>
                        <a:t>Multiplication, Division, Floor division, Modulus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1520" marR="201520" marT="100774" marB="100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69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+, -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1520" marR="201520" marT="100774" marB="100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Calibri"/>
                        </a:rPr>
                        <a:t>Addition, Subtraction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1520" marR="201520" marT="100774" marB="100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69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&lt;&lt;, &gt;&gt;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1520" marR="201520" marT="100774" marB="100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Calibri"/>
                        </a:rPr>
                        <a:t>Bitwise shift operators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1520" marR="201520" marT="100774" marB="100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69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&amp;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1520" marR="201520" marT="100774" marB="100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Calibri"/>
                        </a:rPr>
                        <a:t>Bitwise AND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1520" marR="201520" marT="100774" marB="100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69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^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1520" marR="201520" marT="100774" marB="100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Calibri"/>
                        </a:rPr>
                        <a:t>Bitwise XOR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1520" marR="201520" marT="100774" marB="100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69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|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1520" marR="201520" marT="100774" marB="100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Calibri"/>
                        </a:rPr>
                        <a:t>Bitwise OR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1520" marR="201520" marT="100774" marB="100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9231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==, !=, &gt;, &gt;=, &lt;, &lt;=, is, is not, in, not in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1520" marR="201520" marT="100774" marB="100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Calibri"/>
                        </a:rPr>
                        <a:t>Comparisons, Identity, Membership operators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1520" marR="201520" marT="100774" marB="100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469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not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1520" marR="201520" marT="100774" marB="100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Calibri"/>
                        </a:rPr>
                        <a:t>Logical NOT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1520" marR="201520" marT="100774" marB="100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469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Calibri"/>
                        </a:rPr>
                        <a:t>and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1520" marR="201520" marT="100774" marB="100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Calibri"/>
                        </a:rPr>
                        <a:t>Logical AND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1520" marR="201520" marT="100774" marB="100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4693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or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1520" marR="201520" marT="100774" marB="100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Calibri"/>
                        </a:rPr>
                        <a:t>Logical OR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1520" marR="201520" marT="100774" marB="100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1555" name="TextBox 10">
            <a:extLst>
              <a:ext uri="{FF2B5EF4-FFF2-40B4-BE49-F238E27FC236}">
                <a16:creationId xmlns:a16="http://schemas.microsoft.com/office/drawing/2014/main" id="{BBA2188D-8D26-C41C-A827-E681D1B44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3" y="1524000"/>
            <a:ext cx="39624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mbria" panose="02040503050406030204" pitchFamily="18" charset="0"/>
              </a:rPr>
              <a:t>The operator precedence in Python is listed in the following table. It is in descending order (upper group has higher precedence than the lower ones).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pic>
        <p:nvPicPr>
          <p:cNvPr id="21556" name="Picture 2" descr="https://media.geeksforgeeks.org/wp-content/uploads/20190708163349/Operators-Precedence.jpg">
            <a:extLst>
              <a:ext uri="{FF2B5EF4-FFF2-40B4-BE49-F238E27FC236}">
                <a16:creationId xmlns:a16="http://schemas.microsoft.com/office/drawing/2014/main" id="{2539FAA4-07D1-7533-9AA0-3B447F40E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3" y="3429000"/>
            <a:ext cx="4033837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0393F-3B7A-5125-7918-EBBBB01CC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413" y="304800"/>
            <a:ext cx="5105400" cy="609600"/>
          </a:xfrm>
        </p:spPr>
        <p:txBody>
          <a:bodyPr rtlCol="0">
            <a:noAutofit/>
          </a:bodyPr>
          <a:lstStyle/>
          <a:p>
            <a:pPr algn="l" eaLnBrk="1" hangingPunct="1">
              <a:defRPr/>
            </a:pP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</a:rPr>
              <a:t>Associativity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 of python operators</a:t>
            </a:r>
          </a:p>
        </p:txBody>
      </p:sp>
      <p:grpSp>
        <p:nvGrpSpPr>
          <p:cNvPr id="23555" name="Group 3">
            <a:extLst>
              <a:ext uri="{FF2B5EF4-FFF2-40B4-BE49-F238E27FC236}">
                <a16:creationId xmlns:a16="http://schemas.microsoft.com/office/drawing/2014/main" id="{1849920E-614A-9681-7122-0C1CFFF50F59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760413" y="944563"/>
            <a:ext cx="4114800" cy="198437"/>
            <a:chOff x="261765" y="700096"/>
            <a:chExt cx="3889600" cy="9840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39F1CEC-0FC9-2EC4-28C2-F12497875A65}"/>
                </a:ext>
              </a:extLst>
            </p:cNvPr>
            <p:cNvCxnSpPr/>
            <p:nvPr/>
          </p:nvCxnSpPr>
          <p:spPr>
            <a:xfrm>
              <a:off x="306784" y="749693"/>
              <a:ext cx="3844581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0BC3D1D-BB8C-7B38-7DE1-6895DEFF41CD}"/>
                </a:ext>
              </a:extLst>
            </p:cNvPr>
            <p:cNvSpPr/>
            <p:nvPr/>
          </p:nvSpPr>
          <p:spPr>
            <a:xfrm>
              <a:off x="261765" y="700096"/>
              <a:ext cx="76531" cy="9840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542A2E16-F991-72B3-32B4-B4BB43AFECB0}"/>
              </a:ext>
            </a:extLst>
          </p:cNvPr>
          <p:cNvSpPr/>
          <p:nvPr/>
        </p:nvSpPr>
        <p:spPr>
          <a:xfrm>
            <a:off x="227013" y="1219200"/>
            <a:ext cx="11734800" cy="5181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37E9C4C-3685-238B-1157-863DC010A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13" y="1219200"/>
            <a:ext cx="11125200" cy="518160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sz="1800" dirty="0"/>
              <a:t>When </a:t>
            </a:r>
            <a:r>
              <a:rPr lang="en-US" sz="1800" b="1" dirty="0">
                <a:solidFill>
                  <a:srgbClr val="0070C0"/>
                </a:solidFill>
              </a:rPr>
              <a:t>two operators have the same precedence</a:t>
            </a:r>
            <a:r>
              <a:rPr lang="en-US" sz="1800" dirty="0"/>
              <a:t>, </a:t>
            </a:r>
            <a:r>
              <a:rPr lang="en-US" sz="1800" dirty="0" err="1"/>
              <a:t>associativity</a:t>
            </a:r>
            <a:r>
              <a:rPr lang="en-US" sz="1800" dirty="0"/>
              <a:t> helps to determine the order of operations.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sz="1800" dirty="0" err="1"/>
              <a:t>Associativity</a:t>
            </a:r>
            <a:r>
              <a:rPr lang="en-US" sz="1800" dirty="0"/>
              <a:t> is the order in which an expression is evaluated that has multiple operators of the same precedence. </a:t>
            </a:r>
            <a:r>
              <a:rPr lang="en-US" sz="1800" b="1" dirty="0">
                <a:solidFill>
                  <a:schemeClr val="accent4">
                    <a:lumMod val="75000"/>
                  </a:schemeClr>
                </a:solidFill>
              </a:rPr>
              <a:t>Almost all the operators have left-to-right </a:t>
            </a:r>
            <a:r>
              <a:rPr lang="en-US" sz="1800" dirty="0" err="1"/>
              <a:t>associativity</a:t>
            </a:r>
            <a:r>
              <a:rPr lang="en-US" sz="1800" dirty="0"/>
              <a:t>.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sz="1800" dirty="0"/>
              <a:t>For example, multiplication and floor division have the same precedence. Hence, if both of them are present in an expression, the left one is evaluated first.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sz="1800" dirty="0"/>
          </a:p>
          <a:p>
            <a:pPr eaLnBrk="1" hangingPunct="1">
              <a:buFont typeface="Arial" charset="0"/>
              <a:buChar char="•"/>
              <a:defRPr/>
            </a:pPr>
            <a:r>
              <a:rPr lang="en-US" sz="1800" dirty="0"/>
              <a:t>Example: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800" dirty="0"/>
              <a:t> # Left-right </a:t>
            </a:r>
            <a:r>
              <a:rPr lang="en-US" sz="1800" dirty="0" err="1"/>
              <a:t>associativity</a:t>
            </a:r>
            <a:r>
              <a:rPr lang="en-US" sz="1800" dirty="0"/>
              <a:t>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800" dirty="0"/>
              <a:t># Output: 3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800" dirty="0"/>
              <a:t>print(5 * 2 // 3)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800" dirty="0"/>
              <a:t># Shows left-right </a:t>
            </a:r>
            <a:r>
              <a:rPr lang="en-US" sz="1800" dirty="0" err="1"/>
              <a:t>associativity</a:t>
            </a:r>
            <a:r>
              <a:rPr lang="en-US" sz="1800" dirty="0"/>
              <a:t>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800" dirty="0"/>
              <a:t># Output: 0 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800" dirty="0"/>
              <a:t>print(5 * (2 // 3))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sz="1800" dirty="0"/>
          </a:p>
          <a:p>
            <a:pPr eaLnBrk="1" hangingPunct="1">
              <a:buFont typeface="Arial" charset="0"/>
              <a:buChar char="•"/>
              <a:defRPr/>
            </a:pPr>
            <a:endParaRPr lang="en-US" sz="1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0337F-586F-4ABC-22BC-9E64BA4DE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413" y="304800"/>
            <a:ext cx="5105400" cy="609600"/>
          </a:xfrm>
        </p:spPr>
        <p:txBody>
          <a:bodyPr rtlCol="0">
            <a:noAutofit/>
          </a:bodyPr>
          <a:lstStyle/>
          <a:p>
            <a:pPr algn="l" eaLnBrk="1" hangingPunct="1">
              <a:defRPr/>
            </a:pP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</a:rPr>
              <a:t>Associativity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 of python operators</a:t>
            </a:r>
          </a:p>
        </p:txBody>
      </p:sp>
      <p:grpSp>
        <p:nvGrpSpPr>
          <p:cNvPr id="25603" name="Group 3">
            <a:extLst>
              <a:ext uri="{FF2B5EF4-FFF2-40B4-BE49-F238E27FC236}">
                <a16:creationId xmlns:a16="http://schemas.microsoft.com/office/drawing/2014/main" id="{76D695FE-78AB-E4C5-D0B9-76548D64C95D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760413" y="762000"/>
            <a:ext cx="4419600" cy="274638"/>
            <a:chOff x="261765" y="700096"/>
            <a:chExt cx="3889600" cy="9840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25B01F6-97CF-8860-5985-7AF5B074E168}"/>
                </a:ext>
              </a:extLst>
            </p:cNvPr>
            <p:cNvCxnSpPr/>
            <p:nvPr/>
          </p:nvCxnSpPr>
          <p:spPr>
            <a:xfrm>
              <a:off x="307870" y="749583"/>
              <a:ext cx="3843495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35908BB-5410-A67E-1AA8-B38571731D00}"/>
                </a:ext>
              </a:extLst>
            </p:cNvPr>
            <p:cNvSpPr/>
            <p:nvPr/>
          </p:nvSpPr>
          <p:spPr>
            <a:xfrm>
              <a:off x="261765" y="700096"/>
              <a:ext cx="76842" cy="9840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145E509D-9484-2A47-4A70-4DD2F689CD87}"/>
              </a:ext>
            </a:extLst>
          </p:cNvPr>
          <p:cNvSpPr/>
          <p:nvPr/>
        </p:nvSpPr>
        <p:spPr>
          <a:xfrm>
            <a:off x="227013" y="1219200"/>
            <a:ext cx="11734800" cy="5181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5605" name="Content Placeholder 7">
            <a:extLst>
              <a:ext uri="{FF2B5EF4-FFF2-40B4-BE49-F238E27FC236}">
                <a16:creationId xmlns:a16="http://schemas.microsoft.com/office/drawing/2014/main" id="{1BE1C510-8098-CB67-EA88-FB49ED009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13" y="1219200"/>
            <a:ext cx="11125200" cy="5181600"/>
          </a:xfrm>
        </p:spPr>
        <p:txBody>
          <a:bodyPr/>
          <a:lstStyle/>
          <a:p>
            <a:pPr eaLnBrk="1" hangingPunct="1"/>
            <a:endParaRPr lang="en-US" altLang="en-US" sz="1800"/>
          </a:p>
          <a:p>
            <a:pPr eaLnBrk="1" hangingPunct="1"/>
            <a:endParaRPr lang="en-US" altLang="en-US" sz="1800"/>
          </a:p>
        </p:txBody>
      </p:sp>
      <p:pic>
        <p:nvPicPr>
          <p:cNvPr id="25606" name="Picture 2" descr="https://media.geeksforgeeks.org/wp-content/uploads/20190708173715/Operator-Precedence-and-Associativity-2.jpg">
            <a:extLst>
              <a:ext uri="{FF2B5EF4-FFF2-40B4-BE49-F238E27FC236}">
                <a16:creationId xmlns:a16="http://schemas.microsoft.com/office/drawing/2014/main" id="{32592801-EAFF-AFEC-0CAB-37CF6EF1F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413" y="1371600"/>
            <a:ext cx="7620000" cy="483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D857C-6752-A7BD-2DC5-113A0ED42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413" y="304800"/>
            <a:ext cx="5105400" cy="609600"/>
          </a:xfrm>
        </p:spPr>
        <p:txBody>
          <a:bodyPr rtlCol="0">
            <a:noAutofit/>
          </a:bodyPr>
          <a:lstStyle/>
          <a:p>
            <a:pPr algn="l" eaLnBrk="1" hangingPunct="1">
              <a:defRPr/>
            </a:pP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</a:rPr>
              <a:t>Associativity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 of python operators</a:t>
            </a:r>
          </a:p>
        </p:txBody>
      </p:sp>
      <p:grpSp>
        <p:nvGrpSpPr>
          <p:cNvPr id="27651" name="Group 3">
            <a:extLst>
              <a:ext uri="{FF2B5EF4-FFF2-40B4-BE49-F238E27FC236}">
                <a16:creationId xmlns:a16="http://schemas.microsoft.com/office/drawing/2014/main" id="{61ED2767-7AA8-5B32-DF14-388E3B910907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760413" y="762000"/>
            <a:ext cx="4419600" cy="274638"/>
            <a:chOff x="261765" y="700096"/>
            <a:chExt cx="3889600" cy="9840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BE8368F-66A7-1C1D-F9BB-803E9E828FC4}"/>
                </a:ext>
              </a:extLst>
            </p:cNvPr>
            <p:cNvCxnSpPr/>
            <p:nvPr/>
          </p:nvCxnSpPr>
          <p:spPr>
            <a:xfrm>
              <a:off x="307870" y="749583"/>
              <a:ext cx="3843495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A5977B8-14C1-5C54-044B-40E7607CF0B7}"/>
                </a:ext>
              </a:extLst>
            </p:cNvPr>
            <p:cNvSpPr/>
            <p:nvPr/>
          </p:nvSpPr>
          <p:spPr>
            <a:xfrm>
              <a:off x="261765" y="700096"/>
              <a:ext cx="76842" cy="9840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46AE897-F5F0-50C7-AF1A-13FA71747EAB}"/>
              </a:ext>
            </a:extLst>
          </p:cNvPr>
          <p:cNvSpPr/>
          <p:nvPr/>
        </p:nvSpPr>
        <p:spPr>
          <a:xfrm>
            <a:off x="227013" y="1219200"/>
            <a:ext cx="11734800" cy="5181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7653" name="Content Placeholder 7">
            <a:extLst>
              <a:ext uri="{FF2B5EF4-FFF2-40B4-BE49-F238E27FC236}">
                <a16:creationId xmlns:a16="http://schemas.microsoft.com/office/drawing/2014/main" id="{752F4028-990F-617B-A7B7-8B955A412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13" y="1219200"/>
            <a:ext cx="11125200" cy="5181600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/>
              <a:t>Exponent operator ** has right-to-left associativity in Python.</a:t>
            </a:r>
          </a:p>
          <a:p>
            <a:pPr eaLnBrk="1" hangingPunct="1"/>
            <a:endParaRPr lang="en-US" altLang="en-US" sz="1800"/>
          </a:p>
          <a:p>
            <a:pPr eaLnBrk="1" hangingPunct="1"/>
            <a:r>
              <a:rPr lang="en-US" altLang="en-US" sz="1800"/>
              <a:t>Example:</a:t>
            </a:r>
          </a:p>
          <a:p>
            <a:pPr eaLnBrk="1" hangingPunct="1"/>
            <a:r>
              <a:rPr lang="en-US" altLang="en-US" sz="1800"/>
              <a:t># Shows the right-left associativity of **</a:t>
            </a:r>
          </a:p>
          <a:p>
            <a:pPr eaLnBrk="1" hangingPunct="1"/>
            <a:r>
              <a:rPr lang="en-US" altLang="en-US" sz="1800"/>
              <a:t># Output: 512,   Since 2**(3**2) = 2**9 </a:t>
            </a:r>
          </a:p>
          <a:p>
            <a:pPr eaLnBrk="1" hangingPunct="1"/>
            <a:r>
              <a:rPr lang="en-US" altLang="en-US" sz="1800"/>
              <a:t>print(2 ** 3 ** 2) </a:t>
            </a:r>
          </a:p>
          <a:p>
            <a:pPr eaLnBrk="1" hangingPunct="1"/>
            <a:r>
              <a:rPr lang="en-US" altLang="en-US" sz="1800"/>
              <a:t># If 2 needs to be exponated first, need to use () </a:t>
            </a:r>
          </a:p>
          <a:p>
            <a:pPr eaLnBrk="1" hangingPunct="1"/>
            <a:r>
              <a:rPr lang="en-US" altLang="en-US" sz="1800"/>
              <a:t># Output: 64 </a:t>
            </a:r>
          </a:p>
          <a:p>
            <a:pPr eaLnBrk="1" hangingPunct="1"/>
            <a:r>
              <a:rPr lang="en-US" altLang="en-US" sz="1800"/>
              <a:t>print((2 ** 3) ** 2)</a:t>
            </a:r>
          </a:p>
          <a:p>
            <a:pPr eaLnBrk="1" hangingPunct="1"/>
            <a:endParaRPr lang="en-US" altLang="en-US" sz="1800"/>
          </a:p>
          <a:p>
            <a:pPr eaLnBrk="1" hangingPunct="1"/>
            <a:r>
              <a:rPr lang="en-US" altLang="en-US" sz="1800"/>
              <a:t>We can see that 2 ** 3 ** 2 is equivalent to 2 ** (3 ** 2).</a:t>
            </a:r>
          </a:p>
          <a:p>
            <a:pPr eaLnBrk="1" hangingPunct="1"/>
            <a:endParaRPr lang="en-US" altLang="en-US" sz="1800"/>
          </a:p>
          <a:p>
            <a:pPr eaLnBrk="1" hangingPunct="1"/>
            <a:endParaRPr lang="en-US" altLang="en-US"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6FD20-8138-B26F-574C-DA523C2F7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413" y="304800"/>
            <a:ext cx="5105400" cy="609600"/>
          </a:xfrm>
        </p:spPr>
        <p:txBody>
          <a:bodyPr rtlCol="0">
            <a:noAutofit/>
          </a:bodyPr>
          <a:lstStyle/>
          <a:p>
            <a:pPr algn="l" eaLnBrk="1" hangingPunct="1">
              <a:defRPr/>
            </a:pP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</a:rPr>
              <a:t>Associativity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 of python operators</a:t>
            </a:r>
          </a:p>
        </p:txBody>
      </p:sp>
      <p:grpSp>
        <p:nvGrpSpPr>
          <p:cNvPr id="29699" name="Group 3">
            <a:extLst>
              <a:ext uri="{FF2B5EF4-FFF2-40B4-BE49-F238E27FC236}">
                <a16:creationId xmlns:a16="http://schemas.microsoft.com/office/drawing/2014/main" id="{DB98FF2B-25C6-C3F8-CAB5-B5BD0B51FC25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760413" y="762000"/>
            <a:ext cx="4419600" cy="274638"/>
            <a:chOff x="261765" y="700096"/>
            <a:chExt cx="3889600" cy="9840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9F880F8-E156-7128-F54A-7413394CD29A}"/>
                </a:ext>
              </a:extLst>
            </p:cNvPr>
            <p:cNvCxnSpPr/>
            <p:nvPr/>
          </p:nvCxnSpPr>
          <p:spPr>
            <a:xfrm>
              <a:off x="307870" y="749583"/>
              <a:ext cx="3843495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2CCA839-2230-770A-C5D3-BBF27F99E27B}"/>
                </a:ext>
              </a:extLst>
            </p:cNvPr>
            <p:cNvSpPr/>
            <p:nvPr/>
          </p:nvSpPr>
          <p:spPr>
            <a:xfrm>
              <a:off x="261765" y="700096"/>
              <a:ext cx="76842" cy="9840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3730B701-662A-CD0E-9345-A0D690B72533}"/>
              </a:ext>
            </a:extLst>
          </p:cNvPr>
          <p:cNvSpPr/>
          <p:nvPr/>
        </p:nvSpPr>
        <p:spPr>
          <a:xfrm>
            <a:off x="227013" y="1219200"/>
            <a:ext cx="11734800" cy="5181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9701" name="Content Placeholder 7">
            <a:extLst>
              <a:ext uri="{FF2B5EF4-FFF2-40B4-BE49-F238E27FC236}">
                <a16:creationId xmlns:a16="http://schemas.microsoft.com/office/drawing/2014/main" id="{9D66149A-1405-21D6-3F1D-A088D2622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13" y="1219200"/>
            <a:ext cx="11125200" cy="5181600"/>
          </a:xfrm>
        </p:spPr>
        <p:txBody>
          <a:bodyPr/>
          <a:lstStyle/>
          <a:p>
            <a:pPr eaLnBrk="1" hangingPunct="1"/>
            <a:endParaRPr lang="en-US" altLang="en-US" sz="1800"/>
          </a:p>
          <a:p>
            <a:pPr eaLnBrk="1" hangingPunct="1"/>
            <a:endParaRPr lang="en-US" altLang="en-US" sz="180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8723EE3-E747-B809-4AAA-AE0FE9DFFA6F}"/>
              </a:ext>
            </a:extLst>
          </p:cNvPr>
          <p:cNvGraphicFramePr>
            <a:graphicFrameLocks noGrp="1"/>
          </p:cNvGraphicFramePr>
          <p:nvPr/>
        </p:nvGraphicFramePr>
        <p:xfrm>
          <a:off x="1903413" y="1295400"/>
          <a:ext cx="8229600" cy="4887913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645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 dirty="0"/>
                        <a:t>Operator</a:t>
                      </a:r>
                      <a:endParaRPr lang="en-US" sz="1600" b="0" dirty="0"/>
                    </a:p>
                  </a:txBody>
                  <a:tcPr marL="56289" marR="56289" marT="56295" marB="562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/>
                        <a:t>Description</a:t>
                      </a:r>
                      <a:endParaRPr lang="en-US" sz="1600" b="0"/>
                    </a:p>
                  </a:txBody>
                  <a:tcPr marL="56289" marR="56289" marT="56295" marB="562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dirty="0"/>
                        <a:t>  </a:t>
                      </a:r>
                      <a:r>
                        <a:rPr lang="en-US" sz="1600" b="1" dirty="0" err="1"/>
                        <a:t>Associativity</a:t>
                      </a:r>
                      <a:endParaRPr lang="en-US" sz="1600" b="0" dirty="0"/>
                    </a:p>
                  </a:txBody>
                  <a:tcPr marL="56289" marR="56289" marT="56295" marB="562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00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/>
                        <a:t>( )</a:t>
                      </a:r>
                    </a:p>
                  </a:txBody>
                  <a:tcPr marL="56289" marR="56289" marT="78813" marB="788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/>
                        <a:t>Parentheses  </a:t>
                      </a:r>
                    </a:p>
                  </a:txBody>
                  <a:tcPr marL="56289" marR="56289" marT="78813" marB="788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/>
                        <a:t>left-to-right</a:t>
                      </a:r>
                    </a:p>
                  </a:txBody>
                  <a:tcPr marL="56289" marR="56289" marT="78813" marB="788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00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/>
                        <a:t>**</a:t>
                      </a:r>
                    </a:p>
                  </a:txBody>
                  <a:tcPr marL="56289" marR="56289" marT="78813" marB="788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/>
                        <a:t>Exponent </a:t>
                      </a:r>
                    </a:p>
                  </a:txBody>
                  <a:tcPr marL="56289" marR="56289" marT="78813" marB="788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1" dirty="0">
                          <a:solidFill>
                            <a:srgbClr val="7030A0"/>
                          </a:solidFill>
                        </a:rPr>
                        <a:t>right-to-left</a:t>
                      </a:r>
                    </a:p>
                  </a:txBody>
                  <a:tcPr marL="56289" marR="56289" marT="78813" marB="788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00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/>
                        <a:t>*   /  //  %</a:t>
                      </a:r>
                    </a:p>
                  </a:txBody>
                  <a:tcPr marL="56289" marR="56289" marT="78813" marB="788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/>
                        <a:t>Multiplication/division/modulus</a:t>
                      </a:r>
                    </a:p>
                  </a:txBody>
                  <a:tcPr marL="56289" marR="56289" marT="78813" marB="788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/>
                        <a:t>left-to-right</a:t>
                      </a:r>
                    </a:p>
                  </a:txBody>
                  <a:tcPr marL="56289" marR="56289" marT="78813" marB="788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00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/>
                        <a:t>+  –</a:t>
                      </a:r>
                    </a:p>
                  </a:txBody>
                  <a:tcPr marL="56289" marR="56289" marT="78813" marB="788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/>
                        <a:t>Addition/subtraction</a:t>
                      </a:r>
                    </a:p>
                  </a:txBody>
                  <a:tcPr marL="56289" marR="56289" marT="78813" marB="788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/>
                        <a:t>left-to-right</a:t>
                      </a:r>
                    </a:p>
                  </a:txBody>
                  <a:tcPr marL="56289" marR="56289" marT="78813" marB="788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00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/>
                        <a:t>&lt;&lt;  &gt;&gt;</a:t>
                      </a:r>
                    </a:p>
                  </a:txBody>
                  <a:tcPr marL="56289" marR="56289" marT="78813" marB="788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/>
                        <a:t>Bitwise shift left, Bitwise shift right</a:t>
                      </a:r>
                    </a:p>
                  </a:txBody>
                  <a:tcPr marL="56289" marR="56289" marT="78813" marB="788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/>
                        <a:t>left-to-right</a:t>
                      </a:r>
                    </a:p>
                  </a:txBody>
                  <a:tcPr marL="56289" marR="56289" marT="78813" marB="788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798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/>
                        <a:t>&lt;  &lt;= </a:t>
                      </a:r>
                      <a:br>
                        <a:rPr lang="en-US" sz="1400" b="0"/>
                      </a:br>
                      <a:r>
                        <a:rPr lang="en-US" sz="1400" b="0"/>
                        <a:t>&gt;  &gt;=</a:t>
                      </a:r>
                    </a:p>
                  </a:txBody>
                  <a:tcPr marL="56289" marR="56289" marT="78813" marB="788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/>
                        <a:t>Relational less than/less than or equal to </a:t>
                      </a:r>
                      <a:br>
                        <a:rPr lang="en-US" sz="1400" b="0" dirty="0"/>
                      </a:br>
                      <a:r>
                        <a:rPr lang="en-US" sz="1400" b="0" dirty="0"/>
                        <a:t>Relational greater than/greater  than or equal to</a:t>
                      </a:r>
                    </a:p>
                  </a:txBody>
                  <a:tcPr marL="56289" marR="56289" marT="78813" marB="788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/>
                        <a:t>left-to-right</a:t>
                      </a:r>
                    </a:p>
                  </a:txBody>
                  <a:tcPr marL="56289" marR="56289" marT="78813" marB="788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00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/>
                        <a:t>==  !=</a:t>
                      </a:r>
                    </a:p>
                  </a:txBody>
                  <a:tcPr marL="56289" marR="56289" marT="78813" marB="788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/>
                        <a:t>Relational is equal to/is not equal to</a:t>
                      </a:r>
                    </a:p>
                  </a:txBody>
                  <a:tcPr marL="56289" marR="56289" marT="78813" marB="788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/>
                        <a:t>left-to-right</a:t>
                      </a:r>
                    </a:p>
                  </a:txBody>
                  <a:tcPr marL="56289" marR="56289" marT="78813" marB="788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4391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/>
                        <a:t>is,  is not</a:t>
                      </a:r>
                    </a:p>
                    <a:p>
                      <a:pPr algn="l" fontAlgn="base"/>
                      <a:r>
                        <a:rPr lang="en-US" sz="1400" b="0"/>
                        <a:t>in, not in</a:t>
                      </a:r>
                    </a:p>
                  </a:txBody>
                  <a:tcPr marL="56289" marR="56289" marT="78813" marB="788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/>
                        <a:t>Identity</a:t>
                      </a:r>
                    </a:p>
                    <a:p>
                      <a:pPr algn="l" fontAlgn="base"/>
                      <a:r>
                        <a:rPr lang="en-US" sz="1400" b="0" dirty="0"/>
                        <a:t>Membership operators</a:t>
                      </a:r>
                    </a:p>
                  </a:txBody>
                  <a:tcPr marL="56289" marR="56289" marT="78813" marB="788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/>
                        <a:t>left-to-right</a:t>
                      </a:r>
                    </a:p>
                  </a:txBody>
                  <a:tcPr marL="56289" marR="56289" marT="78813" marB="788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00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/>
                        <a:t>&amp;</a:t>
                      </a:r>
                    </a:p>
                  </a:txBody>
                  <a:tcPr marL="56289" marR="56289" marT="78813" marB="788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/>
                        <a:t>Bitwise AND</a:t>
                      </a:r>
                    </a:p>
                  </a:txBody>
                  <a:tcPr marL="56289" marR="56289" marT="78813" marB="788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/>
                        <a:t>left-to-right</a:t>
                      </a:r>
                    </a:p>
                  </a:txBody>
                  <a:tcPr marL="56289" marR="56289" marT="78813" marB="788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100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/>
                        <a:t>^</a:t>
                      </a:r>
                    </a:p>
                  </a:txBody>
                  <a:tcPr marL="56289" marR="56289" marT="78813" marB="788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/>
                        <a:t>Bitwise exclusive OR</a:t>
                      </a:r>
                    </a:p>
                  </a:txBody>
                  <a:tcPr marL="56289" marR="56289" marT="78813" marB="788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/>
                        <a:t>left-to-right</a:t>
                      </a:r>
                    </a:p>
                  </a:txBody>
                  <a:tcPr marL="56289" marR="56289" marT="78813" marB="788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100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/>
                        <a:t>|</a:t>
                      </a:r>
                    </a:p>
                  </a:txBody>
                  <a:tcPr marL="56289" marR="56289" marT="78813" marB="788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/>
                        <a:t>Bitwise inclusive OR</a:t>
                      </a:r>
                    </a:p>
                  </a:txBody>
                  <a:tcPr marL="56289" marR="56289" marT="78813" marB="788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/>
                        <a:t>left-to-right</a:t>
                      </a:r>
                    </a:p>
                  </a:txBody>
                  <a:tcPr marL="56289" marR="56289" marT="78813" marB="7881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05818-0D28-2D14-9035-6F7EDA538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413" y="304800"/>
            <a:ext cx="5105400" cy="609600"/>
          </a:xfrm>
        </p:spPr>
        <p:txBody>
          <a:bodyPr rtlCol="0">
            <a:noAutofit/>
          </a:bodyPr>
          <a:lstStyle/>
          <a:p>
            <a:pPr algn="l" eaLnBrk="1" hangingPunct="1">
              <a:defRPr/>
            </a:pP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</a:rPr>
              <a:t>Associativity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 of python operators</a:t>
            </a:r>
          </a:p>
        </p:txBody>
      </p:sp>
      <p:grpSp>
        <p:nvGrpSpPr>
          <p:cNvPr id="31747" name="Group 3">
            <a:extLst>
              <a:ext uri="{FF2B5EF4-FFF2-40B4-BE49-F238E27FC236}">
                <a16:creationId xmlns:a16="http://schemas.microsoft.com/office/drawing/2014/main" id="{0F841ED7-4A32-34EE-D1F7-A8B5ED0A3EDC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760413" y="762000"/>
            <a:ext cx="4419600" cy="274638"/>
            <a:chOff x="261765" y="700096"/>
            <a:chExt cx="3889600" cy="9840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D5EC2D4-3B0C-C859-2397-2D8D3F7DA2E4}"/>
                </a:ext>
              </a:extLst>
            </p:cNvPr>
            <p:cNvCxnSpPr/>
            <p:nvPr/>
          </p:nvCxnSpPr>
          <p:spPr>
            <a:xfrm>
              <a:off x="307870" y="749583"/>
              <a:ext cx="3843495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0EA60EA-0917-4FEF-F9A5-ADFA16C6DE03}"/>
                </a:ext>
              </a:extLst>
            </p:cNvPr>
            <p:cNvSpPr/>
            <p:nvPr/>
          </p:nvSpPr>
          <p:spPr>
            <a:xfrm>
              <a:off x="261765" y="700096"/>
              <a:ext cx="76842" cy="9840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B4D196C-B8C6-D91C-83B0-0F8A250D08C4}"/>
              </a:ext>
            </a:extLst>
          </p:cNvPr>
          <p:cNvSpPr/>
          <p:nvPr/>
        </p:nvSpPr>
        <p:spPr>
          <a:xfrm>
            <a:off x="227013" y="1219200"/>
            <a:ext cx="11734800" cy="5181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1749" name="Content Placeholder 7">
            <a:extLst>
              <a:ext uri="{FF2B5EF4-FFF2-40B4-BE49-F238E27FC236}">
                <a16:creationId xmlns:a16="http://schemas.microsoft.com/office/drawing/2014/main" id="{58312B9C-C966-3FB4-1638-4D0A85814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13" y="1219200"/>
            <a:ext cx="11125200" cy="5181600"/>
          </a:xfrm>
        </p:spPr>
        <p:txBody>
          <a:bodyPr/>
          <a:lstStyle/>
          <a:p>
            <a:pPr eaLnBrk="1" hangingPunct="1"/>
            <a:endParaRPr lang="en-US" altLang="en-US" sz="1800"/>
          </a:p>
          <a:p>
            <a:pPr eaLnBrk="1" hangingPunct="1"/>
            <a:endParaRPr lang="en-US" altLang="en-US" sz="180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1F4FEA4-E4AA-9F93-FAE1-8F64442448FA}"/>
              </a:ext>
            </a:extLst>
          </p:cNvPr>
          <p:cNvGraphicFramePr>
            <a:graphicFrameLocks noGrp="1"/>
          </p:cNvGraphicFramePr>
          <p:nvPr/>
        </p:nvGraphicFramePr>
        <p:xfrm>
          <a:off x="2208213" y="1524000"/>
          <a:ext cx="8229600" cy="3810000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7116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 dirty="0"/>
                        <a:t>Operator</a:t>
                      </a:r>
                      <a:endParaRPr lang="en-US" sz="1600" b="0" dirty="0"/>
                    </a:p>
                  </a:txBody>
                  <a:tcPr marL="56289" marR="56289" marT="56289" marB="56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1"/>
                        <a:t>Description</a:t>
                      </a:r>
                      <a:endParaRPr lang="en-US" sz="1600" b="0"/>
                    </a:p>
                  </a:txBody>
                  <a:tcPr marL="56289" marR="56289" marT="56289" marB="56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dirty="0"/>
                        <a:t>  </a:t>
                      </a:r>
                      <a:r>
                        <a:rPr lang="en-US" sz="1600" b="1" dirty="0" err="1"/>
                        <a:t>Associativity</a:t>
                      </a:r>
                      <a:endParaRPr lang="en-US" sz="1600" b="0" dirty="0"/>
                    </a:p>
                  </a:txBody>
                  <a:tcPr marL="56289" marR="56289" marT="56289" marB="562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18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/>
                        <a:t>not</a:t>
                      </a:r>
                    </a:p>
                  </a:txBody>
                  <a:tcPr marL="56289" marR="56289" marT="78805" marB="788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/>
                        <a:t>Logical NOT</a:t>
                      </a:r>
                    </a:p>
                  </a:txBody>
                  <a:tcPr marL="56289" marR="56289" marT="78805" marB="788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1" dirty="0">
                          <a:solidFill>
                            <a:srgbClr val="7030A0"/>
                          </a:solidFill>
                        </a:rPr>
                        <a:t>right-to-left</a:t>
                      </a:r>
                    </a:p>
                  </a:txBody>
                  <a:tcPr marL="56289" marR="56289" marT="78805" marB="788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18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/>
                        <a:t>and</a:t>
                      </a:r>
                    </a:p>
                  </a:txBody>
                  <a:tcPr marL="56289" marR="56289" marT="78805" marB="788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/>
                        <a:t>Logical AND</a:t>
                      </a:r>
                    </a:p>
                  </a:txBody>
                  <a:tcPr marL="56289" marR="56289" marT="78805" marB="788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/>
                        <a:t>left-to-right</a:t>
                      </a:r>
                    </a:p>
                  </a:txBody>
                  <a:tcPr marL="56289" marR="56289" marT="78805" marB="788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618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/>
                        <a:t>or</a:t>
                      </a:r>
                    </a:p>
                  </a:txBody>
                  <a:tcPr marL="56289" marR="56289" marT="78805" marB="788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/>
                        <a:t>Logical OR</a:t>
                      </a:r>
                    </a:p>
                  </a:txBody>
                  <a:tcPr marL="56289" marR="56289" marT="78805" marB="788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 dirty="0"/>
                        <a:t>left-to-right</a:t>
                      </a:r>
                    </a:p>
                  </a:txBody>
                  <a:tcPr marL="56289" marR="56289" marT="78805" marB="788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432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/>
                        <a:t>= </a:t>
                      </a:r>
                      <a:br>
                        <a:rPr lang="en-US" sz="1400" b="0"/>
                      </a:br>
                      <a:r>
                        <a:rPr lang="en-US" sz="1400" b="0"/>
                        <a:t>+=  -= </a:t>
                      </a:r>
                      <a:br>
                        <a:rPr lang="en-US" sz="1400" b="0"/>
                      </a:br>
                      <a:r>
                        <a:rPr lang="en-US" sz="1400" b="0"/>
                        <a:t>*=  /= </a:t>
                      </a:r>
                      <a:br>
                        <a:rPr lang="en-US" sz="1400" b="0"/>
                      </a:br>
                      <a:r>
                        <a:rPr lang="en-US" sz="1400" b="0"/>
                        <a:t>%=  &amp;= </a:t>
                      </a:r>
                      <a:br>
                        <a:rPr lang="en-US" sz="1400" b="0"/>
                      </a:br>
                      <a:r>
                        <a:rPr lang="en-US" sz="1400" b="0"/>
                        <a:t>^=  |= </a:t>
                      </a:r>
                      <a:br>
                        <a:rPr lang="en-US" sz="1400" b="0"/>
                      </a:br>
                      <a:r>
                        <a:rPr lang="en-US" sz="1400" b="0"/>
                        <a:t>&lt;&lt;=  &gt;&gt;=</a:t>
                      </a:r>
                    </a:p>
                  </a:txBody>
                  <a:tcPr marL="56289" marR="56289" marT="78805" marB="788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0"/>
                        <a:t>Assignment </a:t>
                      </a:r>
                      <a:br>
                        <a:rPr lang="en-US" sz="1400" b="0"/>
                      </a:br>
                      <a:r>
                        <a:rPr lang="en-US" sz="1400" b="0"/>
                        <a:t>Addition/subtraction assignment </a:t>
                      </a:r>
                      <a:br>
                        <a:rPr lang="en-US" sz="1400" b="0"/>
                      </a:br>
                      <a:r>
                        <a:rPr lang="en-US" sz="1400" b="0"/>
                        <a:t>Multiplication/division assignment </a:t>
                      </a:r>
                      <a:br>
                        <a:rPr lang="en-US" sz="1400" b="0"/>
                      </a:br>
                      <a:r>
                        <a:rPr lang="en-US" sz="1400" b="0"/>
                        <a:t>Modulus/bitwise AND assignment </a:t>
                      </a:r>
                      <a:br>
                        <a:rPr lang="en-US" sz="1400" b="0"/>
                      </a:br>
                      <a:r>
                        <a:rPr lang="en-US" sz="1400" b="0"/>
                        <a:t>Bitwise exclusive/inclusive OR assignment </a:t>
                      </a:r>
                      <a:br>
                        <a:rPr lang="en-US" sz="1400" b="0"/>
                      </a:br>
                      <a:r>
                        <a:rPr lang="en-US" sz="1400" b="0"/>
                        <a:t>Bitwise shift left/right assignment</a:t>
                      </a:r>
                    </a:p>
                  </a:txBody>
                  <a:tcPr marL="56289" marR="56289" marT="78805" marB="788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400" b="1" dirty="0">
                          <a:solidFill>
                            <a:srgbClr val="7030A0"/>
                          </a:solidFill>
                        </a:rPr>
                        <a:t>right-to-left</a:t>
                      </a:r>
                    </a:p>
                  </a:txBody>
                  <a:tcPr marL="56289" marR="56289" marT="78805" marB="788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890D9-36BB-3927-D3FC-9F22CEBAE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413" y="304800"/>
            <a:ext cx="5105400" cy="609600"/>
          </a:xfrm>
        </p:spPr>
        <p:txBody>
          <a:bodyPr rtlCol="0">
            <a:noAutofit/>
          </a:bodyPr>
          <a:lstStyle/>
          <a:p>
            <a:pPr algn="l" eaLnBrk="1" hangingPunct="1">
              <a:defRPr/>
            </a:pP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Non-Associative operators:</a:t>
            </a:r>
          </a:p>
        </p:txBody>
      </p:sp>
      <p:grpSp>
        <p:nvGrpSpPr>
          <p:cNvPr id="33795" name="Group 3">
            <a:extLst>
              <a:ext uri="{FF2B5EF4-FFF2-40B4-BE49-F238E27FC236}">
                <a16:creationId xmlns:a16="http://schemas.microsoft.com/office/drawing/2014/main" id="{1F6B5378-C1C4-68D6-C5BA-F114D930B6DF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760413" y="762000"/>
            <a:ext cx="3581400" cy="304800"/>
            <a:chOff x="261765" y="700096"/>
            <a:chExt cx="3889600" cy="9840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5B2B984-4178-6409-9C4D-D7F465E328DA}"/>
                </a:ext>
              </a:extLst>
            </p:cNvPr>
            <p:cNvCxnSpPr/>
            <p:nvPr/>
          </p:nvCxnSpPr>
          <p:spPr>
            <a:xfrm>
              <a:off x="306592" y="749299"/>
              <a:ext cx="3844773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24E26E8-9109-7239-602A-AD3A3BE6BE53}"/>
                </a:ext>
              </a:extLst>
            </p:cNvPr>
            <p:cNvSpPr/>
            <p:nvPr/>
          </p:nvSpPr>
          <p:spPr>
            <a:xfrm>
              <a:off x="261765" y="700096"/>
              <a:ext cx="77585" cy="9840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341923C1-02F5-607C-F885-6DC8B09FAD53}"/>
              </a:ext>
            </a:extLst>
          </p:cNvPr>
          <p:cNvSpPr/>
          <p:nvPr/>
        </p:nvSpPr>
        <p:spPr>
          <a:xfrm>
            <a:off x="227013" y="1219200"/>
            <a:ext cx="11734800" cy="5181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3797" name="Content Placeholder 7">
            <a:extLst>
              <a:ext uri="{FF2B5EF4-FFF2-40B4-BE49-F238E27FC236}">
                <a16:creationId xmlns:a16="http://schemas.microsoft.com/office/drawing/2014/main" id="{6D8A68CC-B28D-631B-7C41-17DECCAED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13" y="1219200"/>
            <a:ext cx="11125200" cy="5181600"/>
          </a:xfrm>
        </p:spPr>
        <p:txBody>
          <a:bodyPr/>
          <a:lstStyle/>
          <a:p>
            <a:pPr algn="just" eaLnBrk="1" hangingPunct="1"/>
            <a:r>
              <a:rPr lang="en-US" altLang="en-US" sz="2000"/>
              <a:t>Some operators like assignment operators and comparison operators do not have associativity in Python. </a:t>
            </a:r>
          </a:p>
          <a:p>
            <a:pPr algn="just" eaLnBrk="1" hangingPunct="1"/>
            <a:r>
              <a:rPr lang="en-US" altLang="en-US" sz="2000"/>
              <a:t>There are separate rules for sequences of this kind of operator and cannot be expressed as associativity.</a:t>
            </a:r>
          </a:p>
          <a:p>
            <a:pPr algn="just" eaLnBrk="1" hangingPunct="1"/>
            <a:r>
              <a:rPr lang="en-US" altLang="en-US" sz="2000"/>
              <a:t>For example, x &lt; y &lt; z neither means (x &lt; y) &lt; z nor x &lt; (y &lt; z). x &lt; y &lt; z is equivalent to x &lt; y and y &lt; z, and is evaluated from left-to-right.</a:t>
            </a:r>
          </a:p>
          <a:p>
            <a:pPr algn="just" eaLnBrk="1" hangingPunct="1"/>
            <a:r>
              <a:rPr lang="en-US" altLang="en-US" sz="2000"/>
              <a:t>Furthermore, while chaining of assignments like x = y = z = 1 is perfectly valid, x = y = z+= 2 will result in error.</a:t>
            </a:r>
          </a:p>
          <a:p>
            <a:pPr eaLnBrk="1" hangingPunct="1"/>
            <a:endParaRPr lang="en-US" altLang="en-US" sz="1800"/>
          </a:p>
          <a:p>
            <a:pPr eaLnBrk="1" hangingPunct="1"/>
            <a:endParaRPr lang="en-US" altLang="en-US" sz="1800"/>
          </a:p>
          <a:p>
            <a:pPr eaLnBrk="1" hangingPunct="1"/>
            <a:endParaRPr lang="en-US" altLang="en-US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7DDF1-1227-A7E7-2DA3-F0D79CFBB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213" y="381000"/>
            <a:ext cx="3810000" cy="6096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Topics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4B3FE-C8FD-E48B-7955-E1D805DAF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213" y="1219200"/>
            <a:ext cx="11506200" cy="5181600"/>
          </a:xfrm>
        </p:spPr>
        <p:txBody>
          <a:bodyPr rtlCol="0">
            <a:normAutofit/>
          </a:bodyPr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sz="2000" b="1" cap="all" dirty="0"/>
              <a:t>Variables and Operators:</a:t>
            </a:r>
          </a:p>
          <a:p>
            <a:pPr lvl="1" eaLnBrk="1" hangingPunct="1">
              <a:buFont typeface="Wingdings" pitchFamily="2" charset="2"/>
              <a:buChar char="ü"/>
              <a:defRPr/>
            </a:pPr>
            <a:r>
              <a:rPr lang="en-US" sz="1800" dirty="0"/>
              <a:t>Understanding Python variables,   (covered in UNIT I- part 2 </a:t>
            </a:r>
            <a:r>
              <a:rPr lang="en-US" sz="1800" dirty="0" err="1"/>
              <a:t>ppts</a:t>
            </a:r>
            <a:r>
              <a:rPr lang="en-US" sz="1800" dirty="0"/>
              <a:t>)</a:t>
            </a:r>
          </a:p>
          <a:p>
            <a:pPr lvl="1" eaLnBrk="1" hangingPunct="1">
              <a:buFont typeface="Wingdings" pitchFamily="2" charset="2"/>
              <a:buChar char="ü"/>
              <a:defRPr/>
            </a:pPr>
            <a:r>
              <a:rPr lang="en-US" sz="1800" dirty="0"/>
              <a:t>multiple variable declarations, (covered in UNIT I- part 2 </a:t>
            </a:r>
            <a:r>
              <a:rPr lang="en-US" sz="1800" dirty="0" err="1"/>
              <a:t>ppts</a:t>
            </a:r>
            <a:r>
              <a:rPr lang="en-US" sz="1800" dirty="0"/>
              <a:t>)</a:t>
            </a:r>
          </a:p>
          <a:p>
            <a:pPr lvl="1" eaLnBrk="1" hangingPunct="1">
              <a:buFont typeface="Wingdings" pitchFamily="2" charset="2"/>
              <a:buChar char="ü"/>
              <a:defRPr/>
            </a:pPr>
            <a:r>
              <a:rPr lang="en-US" sz="1800" dirty="0"/>
              <a:t>Operators in Python: </a:t>
            </a:r>
          </a:p>
          <a:p>
            <a:pPr lvl="1" eaLnBrk="1" hangingPunct="1">
              <a:buFont typeface="Wingdings" pitchFamily="2" charset="2"/>
              <a:buChar char="ü"/>
              <a:defRPr/>
            </a:pPr>
            <a:r>
              <a:rPr lang="en-GB" sz="1800" dirty="0"/>
              <a:t>Arithmetic operators, </a:t>
            </a:r>
          </a:p>
          <a:p>
            <a:pPr lvl="1" eaLnBrk="1" hangingPunct="1">
              <a:buFont typeface="Wingdings" pitchFamily="2" charset="2"/>
              <a:buChar char="ü"/>
              <a:defRPr/>
            </a:pPr>
            <a:r>
              <a:rPr lang="en-GB" sz="1800" dirty="0"/>
              <a:t>Assignment operators, </a:t>
            </a:r>
          </a:p>
          <a:p>
            <a:pPr lvl="1" eaLnBrk="1" hangingPunct="1">
              <a:buFont typeface="Wingdings" pitchFamily="2" charset="2"/>
              <a:buChar char="ü"/>
              <a:defRPr/>
            </a:pPr>
            <a:r>
              <a:rPr lang="en-GB" sz="1800" dirty="0"/>
              <a:t>Relational Operators, </a:t>
            </a:r>
          </a:p>
          <a:p>
            <a:pPr lvl="1" eaLnBrk="1" hangingPunct="1">
              <a:buFont typeface="Wingdings" pitchFamily="2" charset="2"/>
              <a:buChar char="ü"/>
              <a:defRPr/>
            </a:pPr>
            <a:r>
              <a:rPr lang="en-GB" sz="1800" dirty="0"/>
              <a:t>Logical operators  / Boolean Operators, </a:t>
            </a:r>
          </a:p>
          <a:p>
            <a:pPr lvl="1" eaLnBrk="1" hangingPunct="1">
              <a:buFont typeface="Wingdings" pitchFamily="2" charset="2"/>
              <a:buChar char="ü"/>
              <a:defRPr/>
            </a:pPr>
            <a:r>
              <a:rPr lang="en-GB" sz="1800" dirty="0"/>
              <a:t>Bitwise operators, </a:t>
            </a:r>
          </a:p>
          <a:p>
            <a:pPr lvl="1" eaLnBrk="1" hangingPunct="1">
              <a:buFont typeface="Wingdings" pitchFamily="2" charset="2"/>
              <a:buChar char="ü"/>
              <a:defRPr/>
            </a:pPr>
            <a:r>
              <a:rPr lang="en-GB" sz="1800" dirty="0"/>
              <a:t>Membership operators, </a:t>
            </a:r>
          </a:p>
          <a:p>
            <a:pPr lvl="1" eaLnBrk="1" hangingPunct="1">
              <a:buFont typeface="Wingdings" pitchFamily="2" charset="2"/>
              <a:buChar char="ü"/>
              <a:defRPr/>
            </a:pPr>
            <a:r>
              <a:rPr lang="en-GB" sz="1800" dirty="0"/>
              <a:t>Identity operators</a:t>
            </a:r>
            <a:r>
              <a:rPr lang="en-US" sz="1800" dirty="0"/>
              <a:t>, </a:t>
            </a:r>
          </a:p>
          <a:p>
            <a:pPr lvl="1" eaLnBrk="1" hangingPunct="1">
              <a:buFont typeface="Wingdings" pitchFamily="2" charset="2"/>
              <a:buChar char="ü"/>
              <a:defRPr/>
            </a:pPr>
            <a:r>
              <a:rPr lang="en-US" sz="1800" dirty="0"/>
              <a:t>Operator Precedence and </a:t>
            </a:r>
            <a:r>
              <a:rPr lang="en-US" sz="1800" dirty="0" err="1"/>
              <a:t>Associativity</a:t>
            </a:r>
            <a:r>
              <a:rPr lang="en-US" sz="1800" dirty="0"/>
              <a:t>, </a:t>
            </a:r>
          </a:p>
          <a:p>
            <a:pPr lvl="1" eaLnBrk="1" hangingPunct="1">
              <a:buFont typeface="Wingdings" pitchFamily="2" charset="2"/>
              <a:buChar char="ü"/>
              <a:defRPr/>
            </a:pPr>
            <a:r>
              <a:rPr lang="en-US" sz="1800" dirty="0"/>
              <a:t>Output statements, Input Statements and</a:t>
            </a:r>
          </a:p>
          <a:p>
            <a:pPr lvl="1" eaLnBrk="1" hangingPunct="1">
              <a:buFont typeface="Wingdings" pitchFamily="2" charset="2"/>
              <a:buChar char="ü"/>
              <a:defRPr/>
            </a:pPr>
            <a:r>
              <a:rPr lang="en-US" sz="1800" dirty="0"/>
              <a:t> Command Line Arguments.</a:t>
            </a:r>
          </a:p>
          <a:p>
            <a:pPr eaLnBrk="1" fontAlgn="auto" hangingPunct="1">
              <a:lnSpc>
                <a:spcPct val="17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7200" b="1" dirty="0"/>
          </a:p>
          <a:p>
            <a:pPr eaLnBrk="1" fontAlgn="auto" hangingPunct="1">
              <a:lnSpc>
                <a:spcPct val="17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7200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8196" name="Group 3">
            <a:extLst>
              <a:ext uri="{FF2B5EF4-FFF2-40B4-BE49-F238E27FC236}">
                <a16:creationId xmlns:a16="http://schemas.microsoft.com/office/drawing/2014/main" id="{8DEFEA86-B4E5-BEC9-CD31-EC3BE640161D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1066800"/>
            <a:ext cx="3117850" cy="85725"/>
            <a:chOff x="261765" y="700096"/>
            <a:chExt cx="3889600" cy="9840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15188F3-DB2A-8753-8B8A-CB59D821E242}"/>
                </a:ext>
              </a:extLst>
            </p:cNvPr>
            <p:cNvCxnSpPr/>
            <p:nvPr/>
          </p:nvCxnSpPr>
          <p:spPr>
            <a:xfrm>
              <a:off x="307315" y="749300"/>
              <a:ext cx="3844050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D9BE28D-7843-CC47-9278-886A32426D88}"/>
                </a:ext>
              </a:extLst>
            </p:cNvPr>
            <p:cNvSpPr/>
            <p:nvPr/>
          </p:nvSpPr>
          <p:spPr>
            <a:xfrm>
              <a:off x="261765" y="700096"/>
              <a:ext cx="77237" cy="9840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A09FE0A1-A8C7-64D7-27E4-E74845D562DD}"/>
              </a:ext>
            </a:extLst>
          </p:cNvPr>
          <p:cNvSpPr/>
          <p:nvPr/>
        </p:nvSpPr>
        <p:spPr>
          <a:xfrm>
            <a:off x="227013" y="1219200"/>
            <a:ext cx="11734800" cy="5181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E65725BE-F641-0F0B-C526-1F2D5DFC2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413" y="304800"/>
            <a:ext cx="5105400" cy="609600"/>
          </a:xfrm>
        </p:spPr>
        <p:txBody>
          <a:bodyPr/>
          <a:lstStyle/>
          <a:p>
            <a:pPr algn="l" eaLnBrk="1" hangingPunct="1"/>
            <a:r>
              <a:rPr lang="en-US" altLang="en-US" sz="2400" b="1">
                <a:solidFill>
                  <a:srgbClr val="00B050"/>
                </a:solidFill>
              </a:rPr>
              <a:t>Input And Output</a:t>
            </a:r>
            <a:endParaRPr lang="en-US" altLang="en-US" sz="2400">
              <a:solidFill>
                <a:srgbClr val="00B050"/>
              </a:solidFill>
            </a:endParaRPr>
          </a:p>
        </p:txBody>
      </p:sp>
      <p:grpSp>
        <p:nvGrpSpPr>
          <p:cNvPr id="35843" name="Group 3">
            <a:extLst>
              <a:ext uri="{FF2B5EF4-FFF2-40B4-BE49-F238E27FC236}">
                <a16:creationId xmlns:a16="http://schemas.microsoft.com/office/drawing/2014/main" id="{0632B24D-A270-C574-14E7-67001B2815DC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760413" y="762000"/>
            <a:ext cx="2514600" cy="304800"/>
            <a:chOff x="261765" y="700096"/>
            <a:chExt cx="3889600" cy="9840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6D7ADA0-6C1D-36C5-D840-6152507F277B}"/>
                </a:ext>
              </a:extLst>
            </p:cNvPr>
            <p:cNvCxnSpPr/>
            <p:nvPr/>
          </p:nvCxnSpPr>
          <p:spPr>
            <a:xfrm>
              <a:off x="308420" y="749299"/>
              <a:ext cx="3842945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9FABC23-A77B-7908-59A2-B207C61EA63A}"/>
                </a:ext>
              </a:extLst>
            </p:cNvPr>
            <p:cNvSpPr/>
            <p:nvPr/>
          </p:nvSpPr>
          <p:spPr>
            <a:xfrm>
              <a:off x="261765" y="700096"/>
              <a:ext cx="76121" cy="9840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5CFBED03-200A-1DEB-9D77-398857BB021D}"/>
              </a:ext>
            </a:extLst>
          </p:cNvPr>
          <p:cNvSpPr/>
          <p:nvPr/>
        </p:nvSpPr>
        <p:spPr>
          <a:xfrm>
            <a:off x="227013" y="1219200"/>
            <a:ext cx="11734800" cy="5181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5845" name="Content Placeholder 7">
            <a:extLst>
              <a:ext uri="{FF2B5EF4-FFF2-40B4-BE49-F238E27FC236}">
                <a16:creationId xmlns:a16="http://schemas.microsoft.com/office/drawing/2014/main" id="{98FBAA2B-99D8-1836-6A6A-CB5C7831C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13" y="1219200"/>
            <a:ext cx="11125200" cy="5181600"/>
          </a:xfrm>
        </p:spPr>
        <p:txBody>
          <a:bodyPr/>
          <a:lstStyle/>
          <a:p>
            <a:pPr algn="just" eaLnBrk="1" hangingPunct="1"/>
            <a:r>
              <a:rPr lang="en-US" altLang="en-US" sz="2000"/>
              <a:t>The purpose of a computer is to process data and return results. I</a:t>
            </a:r>
          </a:p>
          <a:p>
            <a:pPr algn="just" eaLnBrk="1" hangingPunct="1"/>
            <a:r>
              <a:rPr lang="en-US" altLang="en-US" sz="2000"/>
              <a:t>t means that first of all, we should provide data to the computer. </a:t>
            </a:r>
          </a:p>
          <a:p>
            <a:pPr algn="just" eaLnBrk="1" hangingPunct="1"/>
            <a:r>
              <a:rPr lang="en-US" altLang="en-US" sz="2000"/>
              <a:t>The data given to the computer is called </a:t>
            </a:r>
            <a:r>
              <a:rPr lang="en-US" altLang="en-US" sz="2000" b="1">
                <a:solidFill>
                  <a:srgbClr val="7030A0"/>
                </a:solidFill>
              </a:rPr>
              <a:t>input</a:t>
            </a:r>
            <a:r>
              <a:rPr lang="en-US" altLang="en-US" sz="2000"/>
              <a:t>. </a:t>
            </a:r>
          </a:p>
          <a:p>
            <a:pPr algn="just" eaLnBrk="1" hangingPunct="1"/>
            <a:r>
              <a:rPr lang="en-US" altLang="en-US" sz="2000"/>
              <a:t>The results returned by the computer are called </a:t>
            </a:r>
            <a:r>
              <a:rPr lang="en-US" altLang="en-US" sz="2000" b="1">
                <a:solidFill>
                  <a:srgbClr val="7030A0"/>
                </a:solidFill>
              </a:rPr>
              <a:t>output</a:t>
            </a:r>
            <a:r>
              <a:rPr lang="en-US" altLang="en-US" sz="2000"/>
              <a:t>. </a:t>
            </a:r>
          </a:p>
          <a:p>
            <a:pPr algn="just" eaLnBrk="1" hangingPunct="1"/>
            <a:r>
              <a:rPr lang="en-US" altLang="en-US" sz="2000"/>
              <a:t>So, we can say that a computer takes input, processes that input and produces the output, as shown in fig</a:t>
            </a:r>
            <a:endParaRPr lang="en-US" altLang="en-US" sz="1800"/>
          </a:p>
          <a:p>
            <a:pPr eaLnBrk="1" hangingPunct="1"/>
            <a:endParaRPr lang="en-US" altLang="en-US" sz="1800"/>
          </a:p>
          <a:p>
            <a:pPr eaLnBrk="1" hangingPunct="1"/>
            <a:endParaRPr lang="en-US" altLang="en-US" sz="1800"/>
          </a:p>
        </p:txBody>
      </p:sp>
      <p:pic>
        <p:nvPicPr>
          <p:cNvPr id="35846" name="Picture 2">
            <a:extLst>
              <a:ext uri="{FF2B5EF4-FFF2-40B4-BE49-F238E27FC236}">
                <a16:creationId xmlns:a16="http://schemas.microsoft.com/office/drawing/2014/main" id="{3E324A7B-A3E0-F2B9-3F4D-4D329E690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85" t="39583" r="28563" b="32292"/>
          <a:stretch>
            <a:fillRect/>
          </a:stretch>
        </p:blipFill>
        <p:spPr bwMode="auto">
          <a:xfrm>
            <a:off x="2894013" y="3581400"/>
            <a:ext cx="55626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9066808A-4393-3418-1E0C-E724CC1E7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413" y="304800"/>
            <a:ext cx="5105400" cy="609600"/>
          </a:xfrm>
        </p:spPr>
        <p:txBody>
          <a:bodyPr/>
          <a:lstStyle/>
          <a:p>
            <a:pPr algn="l" eaLnBrk="1" hangingPunct="1"/>
            <a:r>
              <a:rPr lang="en-US" altLang="en-US" sz="2400" b="1">
                <a:solidFill>
                  <a:srgbClr val="00B050"/>
                </a:solidFill>
              </a:rPr>
              <a:t>Input And Output</a:t>
            </a:r>
            <a:endParaRPr lang="en-US" altLang="en-US" sz="2400">
              <a:solidFill>
                <a:srgbClr val="00B050"/>
              </a:solidFill>
            </a:endParaRPr>
          </a:p>
        </p:txBody>
      </p:sp>
      <p:grpSp>
        <p:nvGrpSpPr>
          <p:cNvPr id="37891" name="Group 3">
            <a:extLst>
              <a:ext uri="{FF2B5EF4-FFF2-40B4-BE49-F238E27FC236}">
                <a16:creationId xmlns:a16="http://schemas.microsoft.com/office/drawing/2014/main" id="{85F88165-6DEF-85E7-A2ED-D715E20EC90D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760413" y="762000"/>
            <a:ext cx="2514600" cy="304800"/>
            <a:chOff x="261765" y="700096"/>
            <a:chExt cx="3889600" cy="9840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C21A37A-53C7-A6B7-9224-821DEEFBD848}"/>
                </a:ext>
              </a:extLst>
            </p:cNvPr>
            <p:cNvCxnSpPr/>
            <p:nvPr/>
          </p:nvCxnSpPr>
          <p:spPr>
            <a:xfrm>
              <a:off x="308420" y="749299"/>
              <a:ext cx="3842945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A1C370E-69A0-C9BE-4321-5BB77369B9AE}"/>
                </a:ext>
              </a:extLst>
            </p:cNvPr>
            <p:cNvSpPr/>
            <p:nvPr/>
          </p:nvSpPr>
          <p:spPr>
            <a:xfrm>
              <a:off x="261765" y="700096"/>
              <a:ext cx="76121" cy="9840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32565C76-7924-0352-660D-1DC6E49A3717}"/>
              </a:ext>
            </a:extLst>
          </p:cNvPr>
          <p:cNvSpPr/>
          <p:nvPr/>
        </p:nvSpPr>
        <p:spPr>
          <a:xfrm>
            <a:off x="227013" y="1219200"/>
            <a:ext cx="11734800" cy="5181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7893" name="Content Placeholder 7">
            <a:extLst>
              <a:ext uri="{FF2B5EF4-FFF2-40B4-BE49-F238E27FC236}">
                <a16:creationId xmlns:a16="http://schemas.microsoft.com/office/drawing/2014/main" id="{189EFBDE-36A5-CB85-6909-BD3AC17BE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13" y="1219200"/>
            <a:ext cx="11125200" cy="4953000"/>
          </a:xfrm>
        </p:spPr>
        <p:txBody>
          <a:bodyPr/>
          <a:lstStyle/>
          <a:p>
            <a:pPr algn="just" eaLnBrk="1" hangingPunct="1"/>
            <a:r>
              <a:rPr lang="en-US" altLang="en-US" sz="2000"/>
              <a:t>To provide input to a computer, python provides some statements which are called Input statements. Similarly, to display the output, there are output statements available in python. </a:t>
            </a:r>
          </a:p>
          <a:p>
            <a:pPr algn="just" eaLnBrk="1" hangingPunct="1"/>
            <a:endParaRPr lang="en-US" altLang="en-US" sz="2000"/>
          </a:p>
          <a:p>
            <a:pPr eaLnBrk="1" hangingPunct="1"/>
            <a:r>
              <a:rPr lang="en-US" altLang="en-US" sz="2400" b="1"/>
              <a:t>Output statements</a:t>
            </a:r>
            <a:endParaRPr lang="en-US" altLang="en-US" sz="240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/>
              <a:t>	The display output or results, python provides the print () function. This function can be used in different formats which are discussed here under.</a:t>
            </a:r>
          </a:p>
          <a:p>
            <a:pPr eaLnBrk="1" hangingPunct="1"/>
            <a:endParaRPr lang="en-US" altLang="en-US" sz="1800"/>
          </a:p>
          <a:p>
            <a:pPr eaLnBrk="1" hangingPunct="1"/>
            <a:r>
              <a:rPr lang="en-US" altLang="en-US" sz="1800" b="1"/>
              <a:t>The print () Statement</a:t>
            </a:r>
            <a:endParaRPr lang="en-US" altLang="en-US" sz="180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/>
              <a:t>	When the print() function is called simply. It will throw the cursor to the next line. It means that a blank line will be displayed.</a:t>
            </a:r>
          </a:p>
          <a:p>
            <a:pPr algn="just" eaLnBrk="1" hangingPunct="1"/>
            <a:endParaRPr lang="en-US" altLang="en-US" sz="1800"/>
          </a:p>
          <a:p>
            <a:pPr eaLnBrk="1" hangingPunct="1"/>
            <a:r>
              <a:rPr lang="en-US" altLang="en-US" sz="1800" b="1"/>
              <a:t>The print (“string”) Statement</a:t>
            </a:r>
            <a:endParaRPr lang="en-US" altLang="en-US" sz="1800"/>
          </a:p>
          <a:p>
            <a:pPr eaLnBrk="1" hangingPunct="1"/>
            <a:endParaRPr lang="en-US" altLang="en-US" sz="1800"/>
          </a:p>
          <a:p>
            <a:pPr eaLnBrk="1" hangingPunct="1"/>
            <a:r>
              <a:rPr lang="en-US" altLang="en-US" sz="1800"/>
              <a:t>Please remember that in case of strings, double quotes and single quotes have the same meaning and hence can be used interchangeably.</a:t>
            </a:r>
          </a:p>
        </p:txBody>
      </p:sp>
      <p:pic>
        <p:nvPicPr>
          <p:cNvPr id="37894" name="Picture 8">
            <a:extLst>
              <a:ext uri="{FF2B5EF4-FFF2-40B4-BE49-F238E27FC236}">
                <a16:creationId xmlns:a16="http://schemas.microsoft.com/office/drawing/2014/main" id="{FDCEFAA1-2F98-A396-E313-994394BE1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613" y="4572000"/>
            <a:ext cx="19145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5" name="Picture 9" descr="D:\a.PNG">
            <a:extLst>
              <a:ext uri="{FF2B5EF4-FFF2-40B4-BE49-F238E27FC236}">
                <a16:creationId xmlns:a16="http://schemas.microsoft.com/office/drawing/2014/main" id="{3A78B9A8-44BD-320B-E241-50CF2F30D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4213" y="4724400"/>
            <a:ext cx="17811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BF8C7E19-8A17-C7FA-8D85-5948C0415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413" y="304800"/>
            <a:ext cx="5105400" cy="609600"/>
          </a:xfrm>
        </p:spPr>
        <p:txBody>
          <a:bodyPr/>
          <a:lstStyle/>
          <a:p>
            <a:pPr algn="l" eaLnBrk="1" hangingPunct="1"/>
            <a:r>
              <a:rPr lang="en-US" altLang="en-US" sz="2400" b="1">
                <a:solidFill>
                  <a:srgbClr val="00B050"/>
                </a:solidFill>
              </a:rPr>
              <a:t>Output statements</a:t>
            </a:r>
            <a:endParaRPr lang="en-US" altLang="en-US" sz="2400">
              <a:solidFill>
                <a:srgbClr val="00B050"/>
              </a:solidFill>
            </a:endParaRPr>
          </a:p>
        </p:txBody>
      </p:sp>
      <p:grpSp>
        <p:nvGrpSpPr>
          <p:cNvPr id="39939" name="Group 3">
            <a:extLst>
              <a:ext uri="{FF2B5EF4-FFF2-40B4-BE49-F238E27FC236}">
                <a16:creationId xmlns:a16="http://schemas.microsoft.com/office/drawing/2014/main" id="{DF7470B7-C4B3-689E-5C77-6FE773F8255E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760413" y="762000"/>
            <a:ext cx="2514600" cy="304800"/>
            <a:chOff x="261765" y="700096"/>
            <a:chExt cx="3889600" cy="9840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36335C6-52D9-6A40-A1CE-8C5A25FED4E3}"/>
                </a:ext>
              </a:extLst>
            </p:cNvPr>
            <p:cNvCxnSpPr/>
            <p:nvPr/>
          </p:nvCxnSpPr>
          <p:spPr>
            <a:xfrm>
              <a:off x="308420" y="749299"/>
              <a:ext cx="3842945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3A0A5F6-7F72-7CAA-123D-DC0F97924AEF}"/>
                </a:ext>
              </a:extLst>
            </p:cNvPr>
            <p:cNvSpPr/>
            <p:nvPr/>
          </p:nvSpPr>
          <p:spPr>
            <a:xfrm>
              <a:off x="261765" y="700096"/>
              <a:ext cx="76121" cy="9840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E4AD7D1A-1D1D-B36C-3A12-90F18DD3AF40}"/>
              </a:ext>
            </a:extLst>
          </p:cNvPr>
          <p:cNvSpPr/>
          <p:nvPr/>
        </p:nvSpPr>
        <p:spPr>
          <a:xfrm>
            <a:off x="227013" y="1219200"/>
            <a:ext cx="11734800" cy="5181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9941" name="Content Placeholder 7">
            <a:extLst>
              <a:ext uri="{FF2B5EF4-FFF2-40B4-BE49-F238E27FC236}">
                <a16:creationId xmlns:a16="http://schemas.microsoft.com/office/drawing/2014/main" id="{969EC0E3-3865-8A2F-0093-FC2063D2E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13" y="1219200"/>
            <a:ext cx="11125200" cy="5181600"/>
          </a:xfrm>
        </p:spPr>
        <p:txBody>
          <a:bodyPr/>
          <a:lstStyle/>
          <a:p>
            <a:pPr eaLnBrk="1" hangingPunct="1"/>
            <a:r>
              <a:rPr lang="en-US" altLang="en-US" sz="1800"/>
              <a:t>We can use escape sequence characters inside the print () function. An escape sequence is a character that contains a special meaning. </a:t>
            </a:r>
          </a:p>
          <a:p>
            <a:pPr eaLnBrk="1" hangingPunct="1"/>
            <a:r>
              <a:rPr lang="en-US" altLang="en-US" sz="1800"/>
              <a:t>For example, ‘\n’ indicates new line. ‘\t’ represents tab space.</a:t>
            </a:r>
          </a:p>
          <a:p>
            <a:pPr eaLnBrk="1" hangingPunct="1"/>
            <a:endParaRPr lang="en-US" altLang="en-US" sz="1800"/>
          </a:p>
          <a:p>
            <a:pPr eaLnBrk="1" hangingPunct="1"/>
            <a:endParaRPr lang="en-US" altLang="en-US" sz="1800"/>
          </a:p>
          <a:p>
            <a:pPr eaLnBrk="1" hangingPunct="1"/>
            <a:endParaRPr lang="en-US" altLang="en-US" sz="1800"/>
          </a:p>
          <a:p>
            <a:pPr eaLnBrk="1" hangingPunct="1"/>
            <a:endParaRPr lang="en-US" altLang="en-US" sz="1800"/>
          </a:p>
          <a:p>
            <a:pPr eaLnBrk="1" hangingPunct="1"/>
            <a:endParaRPr lang="en-US" altLang="en-US" sz="1800"/>
          </a:p>
          <a:p>
            <a:pPr eaLnBrk="1" hangingPunct="1"/>
            <a:endParaRPr lang="en-US" altLang="en-US" sz="1800"/>
          </a:p>
          <a:p>
            <a:pPr eaLnBrk="1" hangingPunct="1"/>
            <a:endParaRPr lang="en-US" altLang="en-US" sz="1800"/>
          </a:p>
          <a:p>
            <a:pPr eaLnBrk="1" hangingPunct="1"/>
            <a:r>
              <a:rPr lang="en-US" altLang="en-US" sz="1800"/>
              <a:t>To escape the effect of escape sequence, we should add one more ‘\’ (backslash) before the escape sequence character.</a:t>
            </a:r>
          </a:p>
          <a:p>
            <a:pPr eaLnBrk="1" hangingPunct="1"/>
            <a:r>
              <a:rPr lang="en-US" altLang="en-US" sz="1800"/>
              <a:t>For example, \\ n displays ‘\n’ and \\t displays ‘\t’.</a:t>
            </a:r>
          </a:p>
          <a:p>
            <a:pPr eaLnBrk="1" hangingPunct="1"/>
            <a:endParaRPr lang="en-US" altLang="en-US" sz="1800"/>
          </a:p>
          <a:p>
            <a:pPr eaLnBrk="1" hangingPunct="1"/>
            <a:endParaRPr lang="en-US" altLang="en-US" sz="1800"/>
          </a:p>
        </p:txBody>
      </p:sp>
      <p:pic>
        <p:nvPicPr>
          <p:cNvPr id="39942" name="Picture 10">
            <a:extLst>
              <a:ext uri="{FF2B5EF4-FFF2-40B4-BE49-F238E27FC236}">
                <a16:creationId xmlns:a16="http://schemas.microsoft.com/office/drawing/2014/main" id="{BF01F855-B756-4DEB-147E-2A39CDA6B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813" y="2286000"/>
            <a:ext cx="49530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3" name="Picture 11" descr="D:\d.PNG">
            <a:extLst>
              <a:ext uri="{FF2B5EF4-FFF2-40B4-BE49-F238E27FC236}">
                <a16:creationId xmlns:a16="http://schemas.microsoft.com/office/drawing/2014/main" id="{1A9AAD3B-D0C1-2F99-FE78-4D0AC8524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413" y="5638800"/>
            <a:ext cx="4572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011731E0-8CEF-AC3A-BF02-70943263D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413" y="304800"/>
            <a:ext cx="5105400" cy="609600"/>
          </a:xfrm>
        </p:spPr>
        <p:txBody>
          <a:bodyPr/>
          <a:lstStyle/>
          <a:p>
            <a:pPr algn="l" eaLnBrk="1" hangingPunct="1"/>
            <a:r>
              <a:rPr lang="en-US" altLang="en-US" sz="2400" b="1">
                <a:solidFill>
                  <a:srgbClr val="00B050"/>
                </a:solidFill>
              </a:rPr>
              <a:t>Output statements</a:t>
            </a:r>
            <a:endParaRPr lang="en-US" altLang="en-US" sz="2400">
              <a:solidFill>
                <a:srgbClr val="00B050"/>
              </a:solidFill>
            </a:endParaRPr>
          </a:p>
        </p:txBody>
      </p:sp>
      <p:grpSp>
        <p:nvGrpSpPr>
          <p:cNvPr id="41987" name="Group 3">
            <a:extLst>
              <a:ext uri="{FF2B5EF4-FFF2-40B4-BE49-F238E27FC236}">
                <a16:creationId xmlns:a16="http://schemas.microsoft.com/office/drawing/2014/main" id="{4CB9CADE-02C9-55AC-592A-3E05EADF276C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760413" y="762000"/>
            <a:ext cx="2514600" cy="304800"/>
            <a:chOff x="261765" y="700096"/>
            <a:chExt cx="3889600" cy="9840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79BCBA-67BF-1964-4FCB-55C858C236AF}"/>
                </a:ext>
              </a:extLst>
            </p:cNvPr>
            <p:cNvCxnSpPr/>
            <p:nvPr/>
          </p:nvCxnSpPr>
          <p:spPr>
            <a:xfrm>
              <a:off x="308420" y="749299"/>
              <a:ext cx="3842945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80C1E97-CC29-0FB0-B588-1C4E9715163E}"/>
                </a:ext>
              </a:extLst>
            </p:cNvPr>
            <p:cNvSpPr/>
            <p:nvPr/>
          </p:nvSpPr>
          <p:spPr>
            <a:xfrm>
              <a:off x="261765" y="700096"/>
              <a:ext cx="76121" cy="9840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A6170B82-82CD-C73C-2871-55BCC4148F32}"/>
              </a:ext>
            </a:extLst>
          </p:cNvPr>
          <p:cNvSpPr/>
          <p:nvPr/>
        </p:nvSpPr>
        <p:spPr>
          <a:xfrm>
            <a:off x="227013" y="1219200"/>
            <a:ext cx="11734800" cy="5181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1989" name="Content Placeholder 7">
            <a:extLst>
              <a:ext uri="{FF2B5EF4-FFF2-40B4-BE49-F238E27FC236}">
                <a16:creationId xmlns:a16="http://schemas.microsoft.com/office/drawing/2014/main" id="{E4F80839-7114-0749-2C2F-2A3646C01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13" y="1219200"/>
            <a:ext cx="11125200" cy="5181600"/>
          </a:xfrm>
        </p:spPr>
        <p:txBody>
          <a:bodyPr/>
          <a:lstStyle/>
          <a:p>
            <a:pPr eaLnBrk="1" hangingPunct="1"/>
            <a:r>
              <a:rPr lang="en-US" altLang="en-US" sz="1800"/>
              <a:t>We can use repetition operator (*) to repeat the strings in the output as:</a:t>
            </a:r>
          </a:p>
          <a:p>
            <a:pPr eaLnBrk="1" hangingPunct="1"/>
            <a:endParaRPr lang="en-US" altLang="en-US" sz="1800"/>
          </a:p>
          <a:p>
            <a:pPr eaLnBrk="1" hangingPunct="1"/>
            <a:endParaRPr lang="en-US" altLang="en-US" sz="1800"/>
          </a:p>
          <a:p>
            <a:pPr eaLnBrk="1" hangingPunct="1"/>
            <a:endParaRPr lang="en-US" altLang="en-US" sz="1800"/>
          </a:p>
          <a:p>
            <a:pPr eaLnBrk="1" hangingPunct="1"/>
            <a:r>
              <a:rPr lang="en-US" altLang="en-US" sz="1800"/>
              <a:t>The operator ‘+’ when used on numbers will perform addition operation. The same ‘+’ will not do addition operation on strings as it is not possible to perform arithmetic operations on strings. </a:t>
            </a:r>
          </a:p>
          <a:p>
            <a:pPr eaLnBrk="1" hangingPunct="1"/>
            <a:r>
              <a:rPr lang="en-US" altLang="en-US" sz="1800"/>
              <a:t>When we use ‘+’ on strings, it will join one string with another string. </a:t>
            </a:r>
          </a:p>
          <a:p>
            <a:pPr eaLnBrk="1" hangingPunct="1"/>
            <a:r>
              <a:rPr lang="en-US" altLang="en-US" sz="1800"/>
              <a:t>Hence ‘+’ is called </a:t>
            </a:r>
            <a:r>
              <a:rPr lang="en-US" altLang="en-US" sz="1800" b="1">
                <a:solidFill>
                  <a:srgbClr val="7030A0"/>
                </a:solidFill>
              </a:rPr>
              <a:t>concatenation (joining) operator </a:t>
            </a:r>
            <a:r>
              <a:rPr lang="en-US" altLang="en-US" sz="1800"/>
              <a:t>when used on strings.</a:t>
            </a:r>
          </a:p>
          <a:p>
            <a:pPr eaLnBrk="1" hangingPunct="1"/>
            <a:endParaRPr lang="en-US" altLang="en-US" sz="1800"/>
          </a:p>
          <a:p>
            <a:pPr eaLnBrk="1" hangingPunct="1"/>
            <a:endParaRPr lang="en-US" altLang="en-US" sz="1800"/>
          </a:p>
          <a:p>
            <a:pPr eaLnBrk="1" hangingPunct="1"/>
            <a:endParaRPr lang="en-US" altLang="en-US" sz="1800"/>
          </a:p>
          <a:p>
            <a:pPr eaLnBrk="1" hangingPunct="1"/>
            <a:r>
              <a:rPr lang="en-US" altLang="en-US" sz="1800"/>
              <a:t>The ‘+’ operator in the preceding statement joined the two strings without any space in between. We can also write the preceding statement by separating the strings using ‘,’ as:</a:t>
            </a:r>
          </a:p>
          <a:p>
            <a:pPr eaLnBrk="1" hangingPunct="1"/>
            <a:endParaRPr lang="en-US" altLang="en-US" sz="1800"/>
          </a:p>
          <a:p>
            <a:pPr eaLnBrk="1" hangingPunct="1"/>
            <a:endParaRPr lang="en-US" altLang="en-US" sz="1800"/>
          </a:p>
        </p:txBody>
      </p:sp>
      <p:pic>
        <p:nvPicPr>
          <p:cNvPr id="41990" name="Picture 9" descr="D:\e.PNG">
            <a:extLst>
              <a:ext uri="{FF2B5EF4-FFF2-40B4-BE49-F238E27FC236}">
                <a16:creationId xmlns:a16="http://schemas.microsoft.com/office/drawing/2014/main" id="{2920084E-5543-79EA-016F-648C1B948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413" y="1676400"/>
            <a:ext cx="2438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1" name="Picture 12">
            <a:extLst>
              <a:ext uri="{FF2B5EF4-FFF2-40B4-BE49-F238E27FC236}">
                <a16:creationId xmlns:a16="http://schemas.microsoft.com/office/drawing/2014/main" id="{F1651B23-17E0-2F48-8536-C98866AA6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013" y="3886200"/>
            <a:ext cx="3429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2" name="Picture 13" descr="D:\g.PNG">
            <a:extLst>
              <a:ext uri="{FF2B5EF4-FFF2-40B4-BE49-F238E27FC236}">
                <a16:creationId xmlns:a16="http://schemas.microsoft.com/office/drawing/2014/main" id="{70A4937D-7A07-BC8C-CFF2-4E16CFE78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213" y="5486400"/>
            <a:ext cx="3810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044D73B4-9A8F-EBD8-8E2F-8A63DF6D6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413" y="304800"/>
            <a:ext cx="5105400" cy="609600"/>
          </a:xfrm>
        </p:spPr>
        <p:txBody>
          <a:bodyPr/>
          <a:lstStyle/>
          <a:p>
            <a:pPr algn="l" eaLnBrk="1" hangingPunct="1"/>
            <a:r>
              <a:rPr lang="en-US" altLang="en-US" sz="2400" b="1">
                <a:solidFill>
                  <a:srgbClr val="00B050"/>
                </a:solidFill>
              </a:rPr>
              <a:t>Output statements</a:t>
            </a:r>
            <a:endParaRPr lang="en-US" altLang="en-US" sz="2400">
              <a:solidFill>
                <a:srgbClr val="00B050"/>
              </a:solidFill>
            </a:endParaRPr>
          </a:p>
        </p:txBody>
      </p:sp>
      <p:grpSp>
        <p:nvGrpSpPr>
          <p:cNvPr id="44035" name="Group 3">
            <a:extLst>
              <a:ext uri="{FF2B5EF4-FFF2-40B4-BE49-F238E27FC236}">
                <a16:creationId xmlns:a16="http://schemas.microsoft.com/office/drawing/2014/main" id="{8B05B1E3-6945-F950-1E67-52262EB13A5B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760413" y="762000"/>
            <a:ext cx="2514600" cy="304800"/>
            <a:chOff x="261765" y="700096"/>
            <a:chExt cx="3889600" cy="9840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2FD095D-B610-52A3-63BF-4E8EC471591A}"/>
                </a:ext>
              </a:extLst>
            </p:cNvPr>
            <p:cNvCxnSpPr/>
            <p:nvPr/>
          </p:nvCxnSpPr>
          <p:spPr>
            <a:xfrm>
              <a:off x="308420" y="749299"/>
              <a:ext cx="3842945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CDAABA0-B472-6DE7-9E61-73BAE64AA2A3}"/>
                </a:ext>
              </a:extLst>
            </p:cNvPr>
            <p:cNvSpPr/>
            <p:nvPr/>
          </p:nvSpPr>
          <p:spPr>
            <a:xfrm>
              <a:off x="261765" y="700096"/>
              <a:ext cx="76121" cy="9840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8FFF5F8E-FA87-97AA-A206-D9DFD1433200}"/>
              </a:ext>
            </a:extLst>
          </p:cNvPr>
          <p:cNvSpPr/>
          <p:nvPr/>
        </p:nvSpPr>
        <p:spPr>
          <a:xfrm>
            <a:off x="227013" y="1219200"/>
            <a:ext cx="11734800" cy="5181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4037" name="Content Placeholder 7">
            <a:extLst>
              <a:ext uri="{FF2B5EF4-FFF2-40B4-BE49-F238E27FC236}">
                <a16:creationId xmlns:a16="http://schemas.microsoft.com/office/drawing/2014/main" id="{25FD579D-65D2-769C-DD47-45BF11281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13" y="1219200"/>
            <a:ext cx="11125200" cy="5181600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 b="1"/>
              <a:t>The Print (variables list) Statement</a:t>
            </a:r>
            <a:endParaRPr lang="en-US" altLang="en-US" sz="1800"/>
          </a:p>
          <a:p>
            <a:pPr eaLnBrk="1" hangingPunct="1"/>
            <a:r>
              <a:rPr lang="en-US" altLang="en-US" sz="1800"/>
              <a:t>We can also display the values of variables using the print () function.</a:t>
            </a:r>
          </a:p>
          <a:p>
            <a:pPr eaLnBrk="1" hangingPunct="1"/>
            <a:r>
              <a:rPr lang="en-US" altLang="en-US" sz="1800"/>
              <a:t>A list of variables can be supplied to the print () function as:</a:t>
            </a:r>
          </a:p>
          <a:p>
            <a:pPr eaLnBrk="1" hangingPunct="1"/>
            <a:endParaRPr lang="en-US" altLang="en-US" sz="1800"/>
          </a:p>
          <a:p>
            <a:pPr eaLnBrk="1" hangingPunct="1"/>
            <a:endParaRPr lang="en-US" altLang="en-US" sz="1800"/>
          </a:p>
          <a:p>
            <a:pPr eaLnBrk="1" hangingPunct="1"/>
            <a:endParaRPr lang="en-US" altLang="en-US" sz="1800"/>
          </a:p>
          <a:p>
            <a:pPr eaLnBrk="1" hangingPunct="1"/>
            <a:endParaRPr lang="en-US" altLang="en-US" sz="1800"/>
          </a:p>
          <a:p>
            <a:pPr eaLnBrk="1" hangingPunct="1"/>
            <a:endParaRPr lang="en-US" altLang="en-US" sz="1800"/>
          </a:p>
          <a:p>
            <a:pPr eaLnBrk="1" hangingPunct="1"/>
            <a:r>
              <a:rPr lang="en-US" altLang="en-US" sz="1800"/>
              <a:t>Observe that the values in the output are separated by a space by default. </a:t>
            </a:r>
          </a:p>
          <a:p>
            <a:pPr eaLnBrk="1" hangingPunct="1"/>
            <a:r>
              <a:rPr lang="en-US" altLang="en-US" sz="1800"/>
              <a:t>To separate the output with a comma, we should use ‘sep’ attribute as shown below. </a:t>
            </a:r>
          </a:p>
          <a:p>
            <a:pPr eaLnBrk="1" hangingPunct="1"/>
            <a:r>
              <a:rPr lang="en-US" altLang="en-US" sz="1800"/>
              <a:t>‘sep’ represents separator. The format is sep=”characters” which are used to separate the values in the output.</a:t>
            </a:r>
          </a:p>
          <a:p>
            <a:pPr eaLnBrk="1" hangingPunct="1"/>
            <a:endParaRPr lang="en-US" altLang="en-US" sz="1800"/>
          </a:p>
          <a:p>
            <a:pPr eaLnBrk="1" hangingPunct="1"/>
            <a:endParaRPr lang="en-US" altLang="en-US" sz="1800"/>
          </a:p>
          <a:p>
            <a:pPr eaLnBrk="1" hangingPunct="1"/>
            <a:endParaRPr lang="en-US" altLang="en-US" sz="1800"/>
          </a:p>
        </p:txBody>
      </p:sp>
      <p:pic>
        <p:nvPicPr>
          <p:cNvPr id="44038" name="Picture 10" descr="D:\h.PNG">
            <a:extLst>
              <a:ext uri="{FF2B5EF4-FFF2-40B4-BE49-F238E27FC236}">
                <a16:creationId xmlns:a16="http://schemas.microsoft.com/office/drawing/2014/main" id="{B01CC618-CE1E-F57B-7816-E51229FF1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813" y="2286000"/>
            <a:ext cx="2971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9" name="Picture 11" descr="D:\i.PNG">
            <a:extLst>
              <a:ext uri="{FF2B5EF4-FFF2-40B4-BE49-F238E27FC236}">
                <a16:creationId xmlns:a16="http://schemas.microsoft.com/office/drawing/2014/main" id="{3923C903-F007-30CD-8DA8-B59DF4C45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3" y="4953000"/>
            <a:ext cx="28194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B6F49709-3AB3-35AC-6EBE-20581DB39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413" y="304800"/>
            <a:ext cx="5105400" cy="609600"/>
          </a:xfrm>
        </p:spPr>
        <p:txBody>
          <a:bodyPr/>
          <a:lstStyle/>
          <a:p>
            <a:pPr algn="l" eaLnBrk="1" hangingPunct="1"/>
            <a:r>
              <a:rPr lang="en-US" altLang="en-US" sz="2400" b="1">
                <a:solidFill>
                  <a:srgbClr val="00B050"/>
                </a:solidFill>
              </a:rPr>
              <a:t>Output statements</a:t>
            </a:r>
            <a:endParaRPr lang="en-US" altLang="en-US" sz="2400">
              <a:solidFill>
                <a:srgbClr val="00B050"/>
              </a:solidFill>
            </a:endParaRPr>
          </a:p>
        </p:txBody>
      </p:sp>
      <p:grpSp>
        <p:nvGrpSpPr>
          <p:cNvPr id="46083" name="Group 3">
            <a:extLst>
              <a:ext uri="{FF2B5EF4-FFF2-40B4-BE49-F238E27FC236}">
                <a16:creationId xmlns:a16="http://schemas.microsoft.com/office/drawing/2014/main" id="{EDC25907-17EF-6CAA-9C69-2476E71FCE45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760413" y="762000"/>
            <a:ext cx="2514600" cy="304800"/>
            <a:chOff x="261765" y="700096"/>
            <a:chExt cx="3889600" cy="9840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3D5A167-5B64-2C34-5CB3-1D64E19C62E8}"/>
                </a:ext>
              </a:extLst>
            </p:cNvPr>
            <p:cNvCxnSpPr/>
            <p:nvPr/>
          </p:nvCxnSpPr>
          <p:spPr>
            <a:xfrm>
              <a:off x="308420" y="749299"/>
              <a:ext cx="3842945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5098525-A66E-2DB1-73B3-F6F71D1D22B3}"/>
                </a:ext>
              </a:extLst>
            </p:cNvPr>
            <p:cNvSpPr/>
            <p:nvPr/>
          </p:nvSpPr>
          <p:spPr>
            <a:xfrm>
              <a:off x="261765" y="700096"/>
              <a:ext cx="76121" cy="9840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97BDD6BA-ED07-1BF6-6211-2AA565BAD830}"/>
              </a:ext>
            </a:extLst>
          </p:cNvPr>
          <p:cNvSpPr/>
          <p:nvPr/>
        </p:nvSpPr>
        <p:spPr>
          <a:xfrm>
            <a:off x="227013" y="1219200"/>
            <a:ext cx="11734800" cy="5181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6085" name="Content Placeholder 7">
            <a:extLst>
              <a:ext uri="{FF2B5EF4-FFF2-40B4-BE49-F238E27FC236}">
                <a16:creationId xmlns:a16="http://schemas.microsoft.com/office/drawing/2014/main" id="{0965E73C-EA60-42CE-5DD6-134B955EC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13" y="1219200"/>
            <a:ext cx="11125200" cy="5181600"/>
          </a:xfrm>
        </p:spPr>
        <p:txBody>
          <a:bodyPr/>
          <a:lstStyle/>
          <a:p>
            <a:pPr eaLnBrk="1" hangingPunct="1"/>
            <a:r>
              <a:rPr lang="en-US" altLang="en-US" sz="1800"/>
              <a:t>We can ask the print’ () function not to throw the cursor into the next line but display the output in the same line. </a:t>
            </a:r>
          </a:p>
          <a:p>
            <a:pPr eaLnBrk="1" hangingPunct="1"/>
            <a:r>
              <a:rPr lang="en-US" altLang="en-US" sz="1800"/>
              <a:t>This is done using ‘end’ attribute. The way one can use it is end=”characters” which indicates the ending characters for the line. Suppose, we write end=”, then the ending character for each line will be “ (nothing)  and hence it will display the next output in the same line. </a:t>
            </a:r>
          </a:p>
          <a:p>
            <a:pPr eaLnBrk="1" hangingPunct="1"/>
            <a:endParaRPr lang="en-US" altLang="en-US" sz="1800"/>
          </a:p>
          <a:p>
            <a:pPr eaLnBrk="1" hangingPunct="1"/>
            <a:endParaRPr lang="en-US" altLang="en-US" sz="1800"/>
          </a:p>
          <a:p>
            <a:pPr eaLnBrk="1" hangingPunct="1"/>
            <a:endParaRPr lang="en-US" altLang="en-US" sz="1800"/>
          </a:p>
          <a:p>
            <a:pPr eaLnBrk="1" hangingPunct="1"/>
            <a:endParaRPr lang="en-US" altLang="en-US" sz="1800"/>
          </a:p>
          <a:p>
            <a:pPr eaLnBrk="1" hangingPunct="1"/>
            <a:endParaRPr lang="en-US" altLang="en-US" sz="1800"/>
          </a:p>
          <a:p>
            <a:pPr eaLnBrk="1" hangingPunct="1"/>
            <a:r>
              <a:rPr lang="en-US" altLang="en-US" sz="1800"/>
              <a:t>If we use end=’\t’ then the output will be displayed in the same line but tab space will separate them as:</a:t>
            </a:r>
          </a:p>
          <a:p>
            <a:pPr eaLnBrk="1" hangingPunct="1"/>
            <a:endParaRPr lang="en-US" altLang="en-US" sz="1800"/>
          </a:p>
          <a:p>
            <a:pPr eaLnBrk="1" hangingPunct="1"/>
            <a:endParaRPr lang="en-US" altLang="en-US" sz="1800"/>
          </a:p>
          <a:p>
            <a:pPr eaLnBrk="1" hangingPunct="1"/>
            <a:endParaRPr lang="en-US" altLang="en-US" sz="1800"/>
          </a:p>
          <a:p>
            <a:pPr eaLnBrk="1" hangingPunct="1"/>
            <a:endParaRPr lang="en-US" altLang="en-US" sz="1800"/>
          </a:p>
          <a:p>
            <a:pPr eaLnBrk="1" hangingPunct="1"/>
            <a:r>
              <a:rPr lang="en-US" altLang="en-US" sz="1800"/>
              <a:t>If we use end=’\n’ then the output will be displayed in the separate line. So, ‘\n’ is the default value for ‘end’ attribute.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1800"/>
          </a:p>
          <a:p>
            <a:pPr eaLnBrk="1" hangingPunct="1"/>
            <a:endParaRPr lang="en-US" altLang="en-US" sz="1800"/>
          </a:p>
          <a:p>
            <a:pPr eaLnBrk="1" hangingPunct="1"/>
            <a:endParaRPr lang="en-US" altLang="en-US" sz="1800"/>
          </a:p>
          <a:p>
            <a:pPr eaLnBrk="1" hangingPunct="1"/>
            <a:endParaRPr lang="en-US" altLang="en-US" sz="1800"/>
          </a:p>
          <a:p>
            <a:pPr eaLnBrk="1" hangingPunct="1"/>
            <a:endParaRPr lang="en-US" altLang="en-US" sz="1800"/>
          </a:p>
        </p:txBody>
      </p:sp>
      <p:pic>
        <p:nvPicPr>
          <p:cNvPr id="46086" name="Picture 9" descr="D:\screen shots\2.PNG">
            <a:extLst>
              <a:ext uri="{FF2B5EF4-FFF2-40B4-BE49-F238E27FC236}">
                <a16:creationId xmlns:a16="http://schemas.microsoft.com/office/drawing/2014/main" id="{5E318D9D-E74B-124B-D9C5-951D9CD36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613" y="2514600"/>
            <a:ext cx="5562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7" name="Picture 12" descr="D:\screen shots\ii.PNG">
            <a:extLst>
              <a:ext uri="{FF2B5EF4-FFF2-40B4-BE49-F238E27FC236}">
                <a16:creationId xmlns:a16="http://schemas.microsoft.com/office/drawing/2014/main" id="{919AE79F-673B-75F4-5E44-3D2A8702E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813" y="2819400"/>
            <a:ext cx="3048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8" name="Picture 13" descr="D:\screen shots\3.PNG">
            <a:extLst>
              <a:ext uri="{FF2B5EF4-FFF2-40B4-BE49-F238E27FC236}">
                <a16:creationId xmlns:a16="http://schemas.microsoft.com/office/drawing/2014/main" id="{6A632B5C-CF7C-2B0E-4662-DFF284EDC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813" y="4724400"/>
            <a:ext cx="3352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9" name="Picture 14" descr="D:\screen shots\iii.PNG">
            <a:extLst>
              <a:ext uri="{FF2B5EF4-FFF2-40B4-BE49-F238E27FC236}">
                <a16:creationId xmlns:a16="http://schemas.microsoft.com/office/drawing/2014/main" id="{01B7B77A-3237-F94A-38D8-D1EAB81EC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013" y="4876800"/>
            <a:ext cx="2743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85F3A87A-0C50-51FE-7EFF-2955F0A50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413" y="304800"/>
            <a:ext cx="5105400" cy="609600"/>
          </a:xfrm>
        </p:spPr>
        <p:txBody>
          <a:bodyPr/>
          <a:lstStyle/>
          <a:p>
            <a:pPr algn="l" eaLnBrk="1" hangingPunct="1"/>
            <a:r>
              <a:rPr lang="en-US" altLang="en-US" sz="2400" b="1">
                <a:solidFill>
                  <a:srgbClr val="00B050"/>
                </a:solidFill>
              </a:rPr>
              <a:t>Output statements</a:t>
            </a:r>
            <a:endParaRPr lang="en-US" altLang="en-US" sz="2400">
              <a:solidFill>
                <a:srgbClr val="00B050"/>
              </a:solidFill>
            </a:endParaRPr>
          </a:p>
        </p:txBody>
      </p:sp>
      <p:grpSp>
        <p:nvGrpSpPr>
          <p:cNvPr id="48131" name="Group 3">
            <a:extLst>
              <a:ext uri="{FF2B5EF4-FFF2-40B4-BE49-F238E27FC236}">
                <a16:creationId xmlns:a16="http://schemas.microsoft.com/office/drawing/2014/main" id="{86B8CBED-756E-4AB8-E193-D003D0C3E385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760413" y="762000"/>
            <a:ext cx="2514600" cy="304800"/>
            <a:chOff x="261765" y="700096"/>
            <a:chExt cx="3889600" cy="9840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6A13442-AF40-0A7F-91EC-7F083ED9C36F}"/>
                </a:ext>
              </a:extLst>
            </p:cNvPr>
            <p:cNvCxnSpPr/>
            <p:nvPr/>
          </p:nvCxnSpPr>
          <p:spPr>
            <a:xfrm>
              <a:off x="308420" y="749299"/>
              <a:ext cx="3842945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1F39FC5-D374-E775-CFD5-34B44AA95E44}"/>
                </a:ext>
              </a:extLst>
            </p:cNvPr>
            <p:cNvSpPr/>
            <p:nvPr/>
          </p:nvSpPr>
          <p:spPr>
            <a:xfrm>
              <a:off x="261765" y="700096"/>
              <a:ext cx="76121" cy="9840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EF1E4A37-B9EF-FA82-7399-4046C9AF3316}"/>
              </a:ext>
            </a:extLst>
          </p:cNvPr>
          <p:cNvSpPr/>
          <p:nvPr/>
        </p:nvSpPr>
        <p:spPr>
          <a:xfrm>
            <a:off x="227013" y="1219200"/>
            <a:ext cx="11734800" cy="5181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8133" name="Content Placeholder 7">
            <a:extLst>
              <a:ext uri="{FF2B5EF4-FFF2-40B4-BE49-F238E27FC236}">
                <a16:creationId xmlns:a16="http://schemas.microsoft.com/office/drawing/2014/main" id="{68DD20A9-C7F7-9C5D-3A48-C0CFACBD1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13" y="1219200"/>
            <a:ext cx="11125200" cy="5181600"/>
          </a:xfrm>
        </p:spPr>
        <p:txBody>
          <a:bodyPr/>
          <a:lstStyle/>
          <a:p>
            <a:pPr eaLnBrk="1" hangingPunct="1"/>
            <a:r>
              <a:rPr lang="en-US" altLang="en-US" sz="1800" b="1"/>
              <a:t>The print (object) Statement</a:t>
            </a:r>
            <a:endParaRPr lang="en-US" altLang="en-US" sz="180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/>
              <a:t>	we can pass objects like lists, tuples or dictionaries to the print () function to display the elements of those objects.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180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180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180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180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180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1800"/>
          </a:p>
          <a:p>
            <a:pPr eaLnBrk="1" hangingPunct="1"/>
            <a:r>
              <a:rPr lang="en-US" altLang="en-US" sz="1800" b="1"/>
              <a:t>The print  (“string”, variable list) Statement</a:t>
            </a:r>
            <a:endParaRPr lang="en-US" altLang="en-US" sz="180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/>
              <a:t>	The most common use of the print () function is to use strings along with variables inside the print () function.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180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1800"/>
          </a:p>
          <a:p>
            <a:pPr eaLnBrk="1" hangingPunct="1"/>
            <a:endParaRPr lang="en-US" altLang="en-US" sz="1800"/>
          </a:p>
          <a:p>
            <a:pPr eaLnBrk="1" hangingPunct="1"/>
            <a:endParaRPr lang="en-US" altLang="en-US" sz="1800"/>
          </a:p>
          <a:p>
            <a:pPr eaLnBrk="1" hangingPunct="1"/>
            <a:endParaRPr lang="en-US" altLang="en-US" sz="1800"/>
          </a:p>
          <a:p>
            <a:pPr eaLnBrk="1" hangingPunct="1"/>
            <a:endParaRPr lang="en-US" altLang="en-US" sz="1800"/>
          </a:p>
        </p:txBody>
      </p:sp>
      <p:pic>
        <p:nvPicPr>
          <p:cNvPr id="48134" name="Picture 11" descr="D:\screen shots\4.PNG">
            <a:extLst>
              <a:ext uri="{FF2B5EF4-FFF2-40B4-BE49-F238E27FC236}">
                <a16:creationId xmlns:a16="http://schemas.microsoft.com/office/drawing/2014/main" id="{6796107F-B9A3-EF19-D5E0-0C6F6B608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13" y="2286000"/>
            <a:ext cx="39624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5" name="Picture 15" descr="D:\screen shots\iv.PNG">
            <a:extLst>
              <a:ext uri="{FF2B5EF4-FFF2-40B4-BE49-F238E27FC236}">
                <a16:creationId xmlns:a16="http://schemas.microsoft.com/office/drawing/2014/main" id="{3743CA9D-744E-3FD9-7E7F-036A4676F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7213" y="2362200"/>
            <a:ext cx="4114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6" name="Picture 16" descr="D:\screen shots\5.PNG">
            <a:extLst>
              <a:ext uri="{FF2B5EF4-FFF2-40B4-BE49-F238E27FC236}">
                <a16:creationId xmlns:a16="http://schemas.microsoft.com/office/drawing/2014/main" id="{D720491B-0BE9-3EE3-575D-EA3E98C9B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613" y="4876800"/>
            <a:ext cx="38862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7" name="Picture 2">
            <a:extLst>
              <a:ext uri="{FF2B5EF4-FFF2-40B4-BE49-F238E27FC236}">
                <a16:creationId xmlns:a16="http://schemas.microsoft.com/office/drawing/2014/main" id="{2A0CAA9E-2A07-BF78-8650-01AFC7255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2" t="53125" r="73071" b="41667"/>
          <a:stretch>
            <a:fillRect/>
          </a:stretch>
        </p:blipFill>
        <p:spPr bwMode="auto">
          <a:xfrm>
            <a:off x="6094413" y="5181600"/>
            <a:ext cx="3048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8" name="Picture 3">
            <a:extLst>
              <a:ext uri="{FF2B5EF4-FFF2-40B4-BE49-F238E27FC236}">
                <a16:creationId xmlns:a16="http://schemas.microsoft.com/office/drawing/2014/main" id="{4F40BF14-843C-F45F-DDC9-1FB0AB231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0" t="57292" r="51756" b="34375"/>
          <a:stretch>
            <a:fillRect/>
          </a:stretch>
        </p:blipFill>
        <p:spPr bwMode="auto">
          <a:xfrm>
            <a:off x="2284413" y="5715000"/>
            <a:ext cx="586581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C6FAEA4C-8EE0-1707-4B62-29C3EA34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413" y="304800"/>
            <a:ext cx="5105400" cy="609600"/>
          </a:xfrm>
        </p:spPr>
        <p:txBody>
          <a:bodyPr/>
          <a:lstStyle/>
          <a:p>
            <a:pPr algn="l" eaLnBrk="1" hangingPunct="1"/>
            <a:r>
              <a:rPr lang="en-US" altLang="en-US" sz="2400" b="1">
                <a:solidFill>
                  <a:srgbClr val="00B050"/>
                </a:solidFill>
              </a:rPr>
              <a:t>Output statements</a:t>
            </a:r>
            <a:endParaRPr lang="en-US" altLang="en-US" sz="2400">
              <a:solidFill>
                <a:srgbClr val="00B050"/>
              </a:solidFill>
            </a:endParaRPr>
          </a:p>
        </p:txBody>
      </p:sp>
      <p:grpSp>
        <p:nvGrpSpPr>
          <p:cNvPr id="50179" name="Group 3">
            <a:extLst>
              <a:ext uri="{FF2B5EF4-FFF2-40B4-BE49-F238E27FC236}">
                <a16:creationId xmlns:a16="http://schemas.microsoft.com/office/drawing/2014/main" id="{CA1A7A92-6FF5-57A5-EB5D-FEF7C457681B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760413" y="762000"/>
            <a:ext cx="2514600" cy="304800"/>
            <a:chOff x="261765" y="700096"/>
            <a:chExt cx="3889600" cy="9840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46DED74-8ADE-B475-2499-F53DC60A54F2}"/>
                </a:ext>
              </a:extLst>
            </p:cNvPr>
            <p:cNvCxnSpPr/>
            <p:nvPr/>
          </p:nvCxnSpPr>
          <p:spPr>
            <a:xfrm>
              <a:off x="308420" y="749299"/>
              <a:ext cx="3842945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1B7B4C3-6B45-91D2-3634-FD26977953FA}"/>
                </a:ext>
              </a:extLst>
            </p:cNvPr>
            <p:cNvSpPr/>
            <p:nvPr/>
          </p:nvSpPr>
          <p:spPr>
            <a:xfrm>
              <a:off x="261765" y="700096"/>
              <a:ext cx="76121" cy="9840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59EA2E2-92E9-AB5A-2606-67975B3A0C47}"/>
              </a:ext>
            </a:extLst>
          </p:cNvPr>
          <p:cNvSpPr/>
          <p:nvPr/>
        </p:nvSpPr>
        <p:spPr>
          <a:xfrm>
            <a:off x="227013" y="1219200"/>
            <a:ext cx="11734800" cy="5181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0181" name="Content Placeholder 7">
            <a:extLst>
              <a:ext uri="{FF2B5EF4-FFF2-40B4-BE49-F238E27FC236}">
                <a16:creationId xmlns:a16="http://schemas.microsoft.com/office/drawing/2014/main" id="{4ADFCD6B-CEC9-ED15-8873-1493E9882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13" y="1219200"/>
            <a:ext cx="11125200" cy="5181600"/>
          </a:xfrm>
        </p:spPr>
        <p:txBody>
          <a:bodyPr/>
          <a:lstStyle/>
          <a:p>
            <a:pPr eaLnBrk="1" hangingPunct="1"/>
            <a:r>
              <a:rPr lang="en-US" altLang="en-US" sz="1800" b="1"/>
              <a:t>The print (formatted string) Statement</a:t>
            </a:r>
            <a:endParaRPr lang="en-US" altLang="en-US" sz="1800"/>
          </a:p>
          <a:p>
            <a:pPr eaLnBrk="1" hangingPunct="1"/>
            <a:r>
              <a:rPr lang="en-US" altLang="en-US" sz="1800"/>
              <a:t>The output displayed by the print () function can be formatted as we like. The special operator ‘%’ (percent) can be used for this purpose. It joins a string with a variable or value in the following format:</a:t>
            </a:r>
          </a:p>
          <a:p>
            <a:pPr eaLnBrk="1" hangingPunct="1"/>
            <a:r>
              <a:rPr lang="en-US" altLang="en-US" sz="1800"/>
              <a:t>	print (“formatted string” % (variables list))</a:t>
            </a:r>
          </a:p>
          <a:p>
            <a:pPr eaLnBrk="1" hangingPunct="1"/>
            <a:r>
              <a:rPr lang="en-US" altLang="en-US" sz="1800"/>
              <a:t>in the formatted string we can use %i or %d to represent decimal integer numbers. We can use %f to represent float values. similarly we can use %s to represent strings. </a:t>
            </a:r>
          </a:p>
          <a:p>
            <a:pPr eaLnBrk="1" hangingPunct="1"/>
            <a:endParaRPr lang="en-US" altLang="en-US" sz="1800"/>
          </a:p>
          <a:p>
            <a:pPr eaLnBrk="1" hangingPunct="1"/>
            <a:endParaRPr lang="en-US" altLang="en-US" sz="1800"/>
          </a:p>
          <a:p>
            <a:pPr eaLnBrk="1" hangingPunct="1"/>
            <a:endParaRPr lang="en-US" altLang="en-US" sz="1800"/>
          </a:p>
          <a:p>
            <a:pPr eaLnBrk="1" hangingPunct="1"/>
            <a:r>
              <a:rPr lang="en-US" altLang="en-US" sz="1800"/>
              <a:t>When more than one variable is to be displayed, then parenthesis are needed as</a:t>
            </a:r>
          </a:p>
          <a:p>
            <a:pPr eaLnBrk="1" hangingPunct="1"/>
            <a:endParaRPr lang="en-US" altLang="en-US" sz="1800"/>
          </a:p>
          <a:p>
            <a:pPr eaLnBrk="1" hangingPunct="1"/>
            <a:endParaRPr lang="en-US" altLang="en-US" sz="180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180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1800"/>
          </a:p>
          <a:p>
            <a:pPr eaLnBrk="1" hangingPunct="1"/>
            <a:endParaRPr lang="en-US" altLang="en-US" sz="1800"/>
          </a:p>
          <a:p>
            <a:pPr eaLnBrk="1" hangingPunct="1"/>
            <a:endParaRPr lang="en-US" altLang="en-US" sz="1800"/>
          </a:p>
          <a:p>
            <a:pPr eaLnBrk="1" hangingPunct="1"/>
            <a:endParaRPr lang="en-US" altLang="en-US" sz="1800"/>
          </a:p>
          <a:p>
            <a:pPr eaLnBrk="1" hangingPunct="1"/>
            <a:endParaRPr lang="en-US" altLang="en-US" sz="1800"/>
          </a:p>
        </p:txBody>
      </p:sp>
      <p:pic>
        <p:nvPicPr>
          <p:cNvPr id="50182" name="Picture 12" descr="D:\screen shots\6.PNG">
            <a:extLst>
              <a:ext uri="{FF2B5EF4-FFF2-40B4-BE49-F238E27FC236}">
                <a16:creationId xmlns:a16="http://schemas.microsoft.com/office/drawing/2014/main" id="{2F781D42-A8A0-82D8-B49C-0C90BD8D8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726" b="35001"/>
          <a:stretch>
            <a:fillRect/>
          </a:stretch>
        </p:blipFill>
        <p:spPr bwMode="auto">
          <a:xfrm>
            <a:off x="1522413" y="3048000"/>
            <a:ext cx="2590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3" name="Picture 13" descr="D:\screen shots\vi.PNG">
            <a:extLst>
              <a:ext uri="{FF2B5EF4-FFF2-40B4-BE49-F238E27FC236}">
                <a16:creationId xmlns:a16="http://schemas.microsoft.com/office/drawing/2014/main" id="{86DA8A23-FDD9-4BB2-6365-18A2748B1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013" y="3276600"/>
            <a:ext cx="1828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4" name="Picture 14" descr="D:\screen shots\7.PNG">
            <a:extLst>
              <a:ext uri="{FF2B5EF4-FFF2-40B4-BE49-F238E27FC236}">
                <a16:creationId xmlns:a16="http://schemas.microsoft.com/office/drawing/2014/main" id="{1D99787B-3E72-29AB-7F50-3EA0AAD81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3" y="4648200"/>
            <a:ext cx="2514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5" name="Picture 17" descr="D:\screen shots\vii.PNG">
            <a:extLst>
              <a:ext uri="{FF2B5EF4-FFF2-40B4-BE49-F238E27FC236}">
                <a16:creationId xmlns:a16="http://schemas.microsoft.com/office/drawing/2014/main" id="{F751418E-C5E7-E08F-D754-2C44A8BA9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4953000"/>
            <a:ext cx="1981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ED2F9512-5B32-A1B4-C358-693B5C204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413" y="304800"/>
            <a:ext cx="5105400" cy="609600"/>
          </a:xfrm>
        </p:spPr>
        <p:txBody>
          <a:bodyPr/>
          <a:lstStyle/>
          <a:p>
            <a:pPr algn="l" eaLnBrk="1" hangingPunct="1"/>
            <a:r>
              <a:rPr lang="en-US" altLang="en-US" sz="2400" b="1">
                <a:solidFill>
                  <a:srgbClr val="00B050"/>
                </a:solidFill>
              </a:rPr>
              <a:t>Output statements</a:t>
            </a:r>
            <a:endParaRPr lang="en-US" altLang="en-US" sz="2400">
              <a:solidFill>
                <a:srgbClr val="00B050"/>
              </a:solidFill>
            </a:endParaRPr>
          </a:p>
        </p:txBody>
      </p:sp>
      <p:grpSp>
        <p:nvGrpSpPr>
          <p:cNvPr id="52227" name="Group 3">
            <a:extLst>
              <a:ext uri="{FF2B5EF4-FFF2-40B4-BE49-F238E27FC236}">
                <a16:creationId xmlns:a16="http://schemas.microsoft.com/office/drawing/2014/main" id="{FA713EE1-7B55-6069-5D20-56BC1FDAA797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760413" y="762000"/>
            <a:ext cx="2514600" cy="304800"/>
            <a:chOff x="261765" y="700096"/>
            <a:chExt cx="3889600" cy="9840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3E49672-FEA5-173F-0C1A-C6C23ED28C46}"/>
                </a:ext>
              </a:extLst>
            </p:cNvPr>
            <p:cNvCxnSpPr/>
            <p:nvPr/>
          </p:nvCxnSpPr>
          <p:spPr>
            <a:xfrm>
              <a:off x="308420" y="749299"/>
              <a:ext cx="3842945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C02763D-B0D6-CBCF-F7A4-549633D42139}"/>
                </a:ext>
              </a:extLst>
            </p:cNvPr>
            <p:cNvSpPr/>
            <p:nvPr/>
          </p:nvSpPr>
          <p:spPr>
            <a:xfrm>
              <a:off x="261765" y="700096"/>
              <a:ext cx="76121" cy="9840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3EFD79-9A35-5F16-BEB9-3C3C388A7158}"/>
              </a:ext>
            </a:extLst>
          </p:cNvPr>
          <p:cNvSpPr/>
          <p:nvPr/>
        </p:nvSpPr>
        <p:spPr>
          <a:xfrm>
            <a:off x="227013" y="1219200"/>
            <a:ext cx="11734800" cy="5181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2229" name="Content Placeholder 7">
            <a:extLst>
              <a:ext uri="{FF2B5EF4-FFF2-40B4-BE49-F238E27FC236}">
                <a16:creationId xmlns:a16="http://schemas.microsoft.com/office/drawing/2014/main" id="{E9F7B679-24DF-3A29-303F-2328BBA19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13" y="1219200"/>
            <a:ext cx="11125200" cy="5181600"/>
          </a:xfrm>
        </p:spPr>
        <p:txBody>
          <a:bodyPr/>
          <a:lstStyle/>
          <a:p>
            <a:pPr eaLnBrk="1" hangingPunct="1"/>
            <a:r>
              <a:rPr lang="en-US" altLang="en-US" sz="1800"/>
              <a:t>To display a string, we can use %s in the formatted string. </a:t>
            </a:r>
          </a:p>
          <a:p>
            <a:pPr eaLnBrk="1" hangingPunct="1"/>
            <a:r>
              <a:rPr lang="en-US" altLang="en-US" sz="1800"/>
              <a:t>When we use %20s, it will allot 20 spaces and the string is displayed right aligned in those spaces.</a:t>
            </a:r>
          </a:p>
          <a:p>
            <a:pPr eaLnBrk="1" hangingPunct="1"/>
            <a:r>
              <a:rPr lang="en-US" altLang="en-US" sz="1800"/>
              <a:t> To align the strings towards left side in the spaces, we can use %-20s. consider the following examples.</a:t>
            </a:r>
          </a:p>
          <a:p>
            <a:pPr eaLnBrk="1" hangingPunct="1"/>
            <a:endParaRPr lang="en-US" altLang="en-US" sz="1800"/>
          </a:p>
          <a:p>
            <a:pPr eaLnBrk="1" hangingPunct="1"/>
            <a:endParaRPr lang="en-US" altLang="en-US" sz="180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180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1800"/>
          </a:p>
          <a:p>
            <a:pPr eaLnBrk="1" hangingPunct="1"/>
            <a:endParaRPr lang="en-US" altLang="en-US" sz="1800"/>
          </a:p>
          <a:p>
            <a:pPr eaLnBrk="1" hangingPunct="1"/>
            <a:endParaRPr lang="en-US" altLang="en-US" sz="1800"/>
          </a:p>
          <a:p>
            <a:pPr eaLnBrk="1" hangingPunct="1"/>
            <a:endParaRPr lang="en-US" altLang="en-US" sz="1800"/>
          </a:p>
          <a:p>
            <a:pPr eaLnBrk="1" hangingPunct="1"/>
            <a:r>
              <a:rPr lang="en-US" altLang="en-US" sz="1800"/>
              <a:t>We can use %c to display a single character as shown below:</a:t>
            </a:r>
          </a:p>
          <a:p>
            <a:pPr eaLnBrk="1" hangingPunct="1"/>
            <a:endParaRPr lang="en-US" altLang="en-US" sz="1800"/>
          </a:p>
          <a:p>
            <a:pPr eaLnBrk="1" hangingPunct="1"/>
            <a:endParaRPr lang="en-US" altLang="en-US" sz="1800"/>
          </a:p>
          <a:p>
            <a:pPr eaLnBrk="1" hangingPunct="1"/>
            <a:endParaRPr lang="en-US" altLang="en-US" sz="1800"/>
          </a:p>
          <a:p>
            <a:pPr eaLnBrk="1" hangingPunct="1"/>
            <a:r>
              <a:rPr lang="en-US" altLang="en-US" sz="1800"/>
              <a:t>The above example displayed 0</a:t>
            </a:r>
            <a:r>
              <a:rPr lang="en-US" altLang="en-US" sz="1800" baseline="30000"/>
              <a:t>th</a:t>
            </a:r>
            <a:r>
              <a:rPr lang="en-US" altLang="en-US" sz="1800"/>
              <a:t> and 1</a:t>
            </a:r>
            <a:r>
              <a:rPr lang="en-US" altLang="en-US" sz="1800" baseline="30000"/>
              <a:t>st</a:t>
            </a:r>
            <a:r>
              <a:rPr lang="en-US" altLang="en-US" sz="1800"/>
              <a:t> characters from name variable</a:t>
            </a:r>
          </a:p>
          <a:p>
            <a:pPr eaLnBrk="1" hangingPunct="1"/>
            <a:endParaRPr lang="en-US" altLang="en-US" sz="1800"/>
          </a:p>
        </p:txBody>
      </p:sp>
      <p:pic>
        <p:nvPicPr>
          <p:cNvPr id="52230" name="Picture 11" descr="D:\screen shots\8.PNG">
            <a:extLst>
              <a:ext uri="{FF2B5EF4-FFF2-40B4-BE49-F238E27FC236}">
                <a16:creationId xmlns:a16="http://schemas.microsoft.com/office/drawing/2014/main" id="{3D71A43D-2EC6-6964-9DBB-88D52101E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3" y="2362200"/>
            <a:ext cx="35814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1" name="Picture 15" descr="C:\Users\hp\Desktop\screen shots\viii.PNG">
            <a:extLst>
              <a:ext uri="{FF2B5EF4-FFF2-40B4-BE49-F238E27FC236}">
                <a16:creationId xmlns:a16="http://schemas.microsoft.com/office/drawing/2014/main" id="{B6B6455C-2338-F5A6-EFE2-BC858A177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013" y="2590800"/>
            <a:ext cx="3429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2" name="Picture 16" descr="D:\screen shots\9.PNG">
            <a:extLst>
              <a:ext uri="{FF2B5EF4-FFF2-40B4-BE49-F238E27FC236}">
                <a16:creationId xmlns:a16="http://schemas.microsoft.com/office/drawing/2014/main" id="{8E2F7B71-4A9A-7462-4FCD-E6FF789EC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13" y="4953000"/>
            <a:ext cx="2819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3" name="Picture 18" descr="D:\screen shots\ix.PNG">
            <a:extLst>
              <a:ext uri="{FF2B5EF4-FFF2-40B4-BE49-F238E27FC236}">
                <a16:creationId xmlns:a16="http://schemas.microsoft.com/office/drawing/2014/main" id="{A502AF9A-3277-2815-8088-1537CADB1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813" y="5105400"/>
            <a:ext cx="2133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2342B085-92EB-FF45-72E0-1B70234D1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413" y="304800"/>
            <a:ext cx="5105400" cy="609600"/>
          </a:xfrm>
        </p:spPr>
        <p:txBody>
          <a:bodyPr/>
          <a:lstStyle/>
          <a:p>
            <a:pPr algn="l" eaLnBrk="1" hangingPunct="1"/>
            <a:r>
              <a:rPr lang="en-US" altLang="en-US" sz="2400" b="1">
                <a:solidFill>
                  <a:srgbClr val="00B050"/>
                </a:solidFill>
              </a:rPr>
              <a:t>Output statements</a:t>
            </a:r>
            <a:endParaRPr lang="en-US" altLang="en-US" sz="2400">
              <a:solidFill>
                <a:srgbClr val="00B050"/>
              </a:solidFill>
            </a:endParaRPr>
          </a:p>
        </p:txBody>
      </p:sp>
      <p:grpSp>
        <p:nvGrpSpPr>
          <p:cNvPr id="54275" name="Group 3">
            <a:extLst>
              <a:ext uri="{FF2B5EF4-FFF2-40B4-BE49-F238E27FC236}">
                <a16:creationId xmlns:a16="http://schemas.microsoft.com/office/drawing/2014/main" id="{0A4E1BB3-A8BF-CA45-6A1B-8B759B0893DD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760413" y="762000"/>
            <a:ext cx="2514600" cy="304800"/>
            <a:chOff x="261765" y="700096"/>
            <a:chExt cx="3889600" cy="9840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B43598A-8F98-1DB1-994A-C055DEA7777F}"/>
                </a:ext>
              </a:extLst>
            </p:cNvPr>
            <p:cNvCxnSpPr/>
            <p:nvPr/>
          </p:nvCxnSpPr>
          <p:spPr>
            <a:xfrm>
              <a:off x="308420" y="749299"/>
              <a:ext cx="3842945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AD385A2-A5CC-4EA4-48C3-BC3230771C3A}"/>
                </a:ext>
              </a:extLst>
            </p:cNvPr>
            <p:cNvSpPr/>
            <p:nvPr/>
          </p:nvSpPr>
          <p:spPr>
            <a:xfrm>
              <a:off x="261765" y="700096"/>
              <a:ext cx="76121" cy="9840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6D9D484-7077-3170-45ED-D5670A894C66}"/>
              </a:ext>
            </a:extLst>
          </p:cNvPr>
          <p:cNvSpPr/>
          <p:nvPr/>
        </p:nvSpPr>
        <p:spPr>
          <a:xfrm>
            <a:off x="227013" y="1219200"/>
            <a:ext cx="11734800" cy="5181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4277" name="Content Placeholder 7">
            <a:extLst>
              <a:ext uri="{FF2B5EF4-FFF2-40B4-BE49-F238E27FC236}">
                <a16:creationId xmlns:a16="http://schemas.microsoft.com/office/drawing/2014/main" id="{0A17E785-A78E-C683-930A-4B2AD996C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13" y="1219200"/>
            <a:ext cx="11125200" cy="5181600"/>
          </a:xfrm>
        </p:spPr>
        <p:txBody>
          <a:bodyPr/>
          <a:lstStyle/>
          <a:p>
            <a:pPr eaLnBrk="1" hangingPunct="1"/>
            <a:r>
              <a:rPr lang="en-US" altLang="en-US" sz="1800"/>
              <a:t>To display floating point values, we can use %f in the formatted string.</a:t>
            </a:r>
          </a:p>
          <a:p>
            <a:pPr eaLnBrk="1" hangingPunct="1"/>
            <a:r>
              <a:rPr lang="en-US" altLang="en-US" sz="1800"/>
              <a:t> If we use %8.2f, then the float value is displayed in 8 spaces and within these spaces, a decimal point and next 2 fraction digits.</a:t>
            </a:r>
          </a:p>
          <a:p>
            <a:pPr eaLnBrk="1" hangingPunct="1"/>
            <a:r>
              <a:rPr lang="en-US" altLang="en-US" sz="1800"/>
              <a:t>When we use %.3f, then the float value is displayed with 3 fraction digits after the decimal point. However the digits before decimal point will be displayed as they are.</a:t>
            </a:r>
          </a:p>
          <a:p>
            <a:pPr eaLnBrk="1" hangingPunct="1"/>
            <a:r>
              <a:rPr lang="en-US" altLang="en-US" sz="1800"/>
              <a:t>Consider the following examples:</a:t>
            </a:r>
          </a:p>
          <a:p>
            <a:pPr eaLnBrk="1" hangingPunct="1"/>
            <a:endParaRPr lang="en-US" altLang="en-US" sz="1800"/>
          </a:p>
        </p:txBody>
      </p:sp>
      <p:pic>
        <p:nvPicPr>
          <p:cNvPr id="54278" name="Picture 12" descr="D:\screen shots\11.PNG">
            <a:extLst>
              <a:ext uri="{FF2B5EF4-FFF2-40B4-BE49-F238E27FC236}">
                <a16:creationId xmlns:a16="http://schemas.microsoft.com/office/drawing/2014/main" id="{BB82F549-1FC8-904E-484A-1EAF95D1E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13" y="3124200"/>
            <a:ext cx="33528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9" name="Picture 13" descr="C:\Users\hp\Desktop\screen shots\xi.PNG">
            <a:extLst>
              <a:ext uri="{FF2B5EF4-FFF2-40B4-BE49-F238E27FC236}">
                <a16:creationId xmlns:a16="http://schemas.microsoft.com/office/drawing/2014/main" id="{F0FF82BD-7A34-3C6E-0C18-44AD7C7CB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13" y="3429000"/>
            <a:ext cx="2971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FF0C7-5539-04CA-6161-9BF31BFD6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213" y="381000"/>
            <a:ext cx="3810000" cy="6096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>
                <a:solidFill>
                  <a:srgbClr val="FF0000"/>
                </a:solidFill>
              </a:rPr>
              <a:t>Operators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9219" name="Group 3">
            <a:extLst>
              <a:ext uri="{FF2B5EF4-FFF2-40B4-BE49-F238E27FC236}">
                <a16:creationId xmlns:a16="http://schemas.microsoft.com/office/drawing/2014/main" id="{DD65A0C0-1268-0634-9313-3D3F16DBCFD3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1066800"/>
            <a:ext cx="3117850" cy="85725"/>
            <a:chOff x="261765" y="700096"/>
            <a:chExt cx="3889600" cy="9840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74EC1A4-2563-A88C-D1C7-3441ADB5DDDC}"/>
                </a:ext>
              </a:extLst>
            </p:cNvPr>
            <p:cNvCxnSpPr/>
            <p:nvPr/>
          </p:nvCxnSpPr>
          <p:spPr>
            <a:xfrm>
              <a:off x="307315" y="749300"/>
              <a:ext cx="3844050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ED6E127-7D60-0085-28BC-30B7A3EE2BCE}"/>
                </a:ext>
              </a:extLst>
            </p:cNvPr>
            <p:cNvSpPr/>
            <p:nvPr/>
          </p:nvSpPr>
          <p:spPr>
            <a:xfrm>
              <a:off x="261765" y="700096"/>
              <a:ext cx="77237" cy="9840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F461C9F9-D9AE-DB10-AF66-6E85334B16BF}"/>
              </a:ext>
            </a:extLst>
          </p:cNvPr>
          <p:cNvSpPr/>
          <p:nvPr/>
        </p:nvSpPr>
        <p:spPr>
          <a:xfrm>
            <a:off x="227013" y="1219200"/>
            <a:ext cx="11734800" cy="5181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221" name="Content Placeholder 7">
            <a:extLst>
              <a:ext uri="{FF2B5EF4-FFF2-40B4-BE49-F238E27FC236}">
                <a16:creationId xmlns:a16="http://schemas.microsoft.com/office/drawing/2014/main" id="{8C5B5609-80ED-4876-56BC-2A805C6E4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013" y="1371600"/>
            <a:ext cx="10969625" cy="4525963"/>
          </a:xfrm>
        </p:spPr>
        <p:txBody>
          <a:bodyPr/>
          <a:lstStyle/>
          <a:p>
            <a:pPr eaLnBrk="1" hangingPunct="1"/>
            <a:r>
              <a:rPr lang="en-US" altLang="en-US" sz="1800"/>
              <a:t>Operators are special symbols in Python that carry out arithmetic or logical computation.</a:t>
            </a:r>
          </a:p>
          <a:p>
            <a:pPr eaLnBrk="1" hangingPunct="1"/>
            <a:r>
              <a:rPr lang="en-US" altLang="en-US" sz="1800"/>
              <a:t>The value that the operator operates on is called the operand.</a:t>
            </a:r>
          </a:p>
          <a:p>
            <a:pPr eaLnBrk="1" hangingPunct="1"/>
            <a:endParaRPr lang="en-US" altLang="en-US" sz="1800"/>
          </a:p>
          <a:p>
            <a:pPr eaLnBrk="1" hangingPunct="1"/>
            <a:r>
              <a:rPr lang="en-US" altLang="en-US" sz="1800"/>
              <a:t>Python language supports the following </a:t>
            </a:r>
            <a:r>
              <a:rPr lang="en-US" altLang="en-US" sz="1800" b="1">
                <a:solidFill>
                  <a:srgbClr val="7030A0"/>
                </a:solidFill>
              </a:rPr>
              <a:t>types of operators-</a:t>
            </a:r>
          </a:p>
          <a:p>
            <a:pPr lvl="1" eaLnBrk="1" hangingPunct="1"/>
            <a:r>
              <a:rPr lang="en-US" altLang="en-US" sz="1800"/>
              <a:t>Arithmetic Operators</a:t>
            </a:r>
          </a:p>
          <a:p>
            <a:pPr lvl="1" eaLnBrk="1" hangingPunct="1"/>
            <a:r>
              <a:rPr lang="en-US" altLang="en-US" sz="1800"/>
              <a:t> Comparison (Relational) Operators</a:t>
            </a:r>
          </a:p>
          <a:p>
            <a:pPr lvl="1" eaLnBrk="1" hangingPunct="1"/>
            <a:r>
              <a:rPr lang="en-US" altLang="en-US" sz="1800"/>
              <a:t> Assignment Operators</a:t>
            </a:r>
          </a:p>
          <a:p>
            <a:pPr lvl="1" eaLnBrk="1" hangingPunct="1"/>
            <a:r>
              <a:rPr lang="en-US" altLang="en-US" sz="1800"/>
              <a:t> Logical Operators</a:t>
            </a:r>
          </a:p>
          <a:p>
            <a:pPr lvl="1" eaLnBrk="1" hangingPunct="1"/>
            <a:r>
              <a:rPr lang="en-US" altLang="en-US" sz="1800"/>
              <a:t> Bitwise Operators</a:t>
            </a:r>
          </a:p>
          <a:p>
            <a:pPr marL="742950" lvl="2" indent="-342900" eaLnBrk="1" hangingPunct="1"/>
            <a:r>
              <a:rPr lang="en-GB" altLang="en-US" sz="1800"/>
              <a:t>Boolean Operators, </a:t>
            </a:r>
          </a:p>
          <a:p>
            <a:pPr lvl="1" eaLnBrk="1" hangingPunct="1"/>
            <a:r>
              <a:rPr lang="en-US" altLang="en-US" sz="1800"/>
              <a:t> </a:t>
            </a:r>
            <a:r>
              <a:rPr lang="en-US" altLang="en-US" sz="1800" b="1" i="1"/>
              <a:t>Membership Operators</a:t>
            </a:r>
          </a:p>
          <a:p>
            <a:pPr lvl="1" eaLnBrk="1" hangingPunct="1"/>
            <a:r>
              <a:rPr lang="en-US" altLang="en-US" sz="1800" b="1" i="1"/>
              <a:t> Identity Operators</a:t>
            </a:r>
            <a:endParaRPr lang="en-US" altLang="en-US"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92CD7C86-B7E9-08B6-29CE-D846FDB5B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413" y="304800"/>
            <a:ext cx="5105400" cy="609600"/>
          </a:xfrm>
        </p:spPr>
        <p:txBody>
          <a:bodyPr/>
          <a:lstStyle/>
          <a:p>
            <a:pPr algn="l" eaLnBrk="1" hangingPunct="1"/>
            <a:r>
              <a:rPr lang="en-US" altLang="en-US" sz="2400" b="1">
                <a:solidFill>
                  <a:srgbClr val="00B050"/>
                </a:solidFill>
              </a:rPr>
              <a:t>Output statements</a:t>
            </a:r>
            <a:endParaRPr lang="en-US" altLang="en-US" sz="2400">
              <a:solidFill>
                <a:srgbClr val="00B050"/>
              </a:solidFill>
            </a:endParaRPr>
          </a:p>
        </p:txBody>
      </p:sp>
      <p:grpSp>
        <p:nvGrpSpPr>
          <p:cNvPr id="56323" name="Group 3">
            <a:extLst>
              <a:ext uri="{FF2B5EF4-FFF2-40B4-BE49-F238E27FC236}">
                <a16:creationId xmlns:a16="http://schemas.microsoft.com/office/drawing/2014/main" id="{09875A52-B2DB-B20D-CBA4-53745EE53BFD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760413" y="762000"/>
            <a:ext cx="2514600" cy="304800"/>
            <a:chOff x="261765" y="700096"/>
            <a:chExt cx="3889600" cy="9840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4586449-5F78-D360-4F72-1E6B7D0856B9}"/>
                </a:ext>
              </a:extLst>
            </p:cNvPr>
            <p:cNvCxnSpPr/>
            <p:nvPr/>
          </p:nvCxnSpPr>
          <p:spPr>
            <a:xfrm>
              <a:off x="308420" y="749299"/>
              <a:ext cx="3842945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9E67462-CE5A-AC4D-DC60-6CD8FD3521E1}"/>
                </a:ext>
              </a:extLst>
            </p:cNvPr>
            <p:cNvSpPr/>
            <p:nvPr/>
          </p:nvSpPr>
          <p:spPr>
            <a:xfrm>
              <a:off x="261765" y="700096"/>
              <a:ext cx="76121" cy="9840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AFA7F2BB-CD40-2C3C-98EB-3A57D4FDD826}"/>
              </a:ext>
            </a:extLst>
          </p:cNvPr>
          <p:cNvSpPr/>
          <p:nvPr/>
        </p:nvSpPr>
        <p:spPr>
          <a:xfrm>
            <a:off x="227013" y="1219200"/>
            <a:ext cx="11734800" cy="5181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6325" name="Content Placeholder 7">
            <a:extLst>
              <a:ext uri="{FF2B5EF4-FFF2-40B4-BE49-F238E27FC236}">
                <a16:creationId xmlns:a16="http://schemas.microsoft.com/office/drawing/2014/main" id="{6FE69FB1-79AD-D41D-4815-09B9D1CBE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13" y="1219200"/>
            <a:ext cx="11125200" cy="5181600"/>
          </a:xfrm>
        </p:spPr>
        <p:txBody>
          <a:bodyPr/>
          <a:lstStyle/>
          <a:p>
            <a:pPr eaLnBrk="1" hangingPunct="1"/>
            <a:r>
              <a:rPr lang="en-US" altLang="en-US" sz="1800"/>
              <a:t>Inside the formatted string, we can use replacement field which is denoted by a pair of curly braces { } . </a:t>
            </a:r>
          </a:p>
          <a:p>
            <a:pPr eaLnBrk="1" hangingPunct="1"/>
            <a:r>
              <a:rPr lang="en-US" altLang="en-US" sz="1800"/>
              <a:t>we can mention </a:t>
            </a:r>
            <a:r>
              <a:rPr lang="en-US" altLang="en-US" sz="1800" b="1">
                <a:solidFill>
                  <a:srgbClr val="7030A0"/>
                </a:solidFill>
              </a:rPr>
              <a:t>names or indexes </a:t>
            </a:r>
            <a:r>
              <a:rPr lang="en-US" altLang="en-US" sz="1800"/>
              <a:t>in these replacement fields. </a:t>
            </a:r>
          </a:p>
          <a:p>
            <a:pPr eaLnBrk="1" hangingPunct="1"/>
            <a:r>
              <a:rPr lang="en-US" altLang="en-US" sz="1800"/>
              <a:t>These names or indexes represent the </a:t>
            </a:r>
            <a:r>
              <a:rPr lang="en-US" altLang="en-US" sz="1800" b="1">
                <a:solidFill>
                  <a:srgbClr val="7030A0"/>
                </a:solidFill>
              </a:rPr>
              <a:t>order of the values</a:t>
            </a:r>
            <a:r>
              <a:rPr lang="en-US" altLang="en-US" sz="1800"/>
              <a:t>. </a:t>
            </a:r>
          </a:p>
          <a:p>
            <a:pPr eaLnBrk="1" hangingPunct="1"/>
            <a:r>
              <a:rPr lang="en-US" altLang="en-US" sz="1800"/>
              <a:t>After the formatted string, we should write member operator and then format() method where we should mention the values to be displayed. Consider the general format given below:</a:t>
            </a:r>
          </a:p>
          <a:p>
            <a:pPr eaLnBrk="1" hangingPunct="1"/>
            <a:r>
              <a:rPr lang="en-US" altLang="en-US" sz="1800"/>
              <a:t>print(‘format string with replacement fields’.format(values))</a:t>
            </a:r>
          </a:p>
          <a:p>
            <a:pPr eaLnBrk="1" hangingPunct="1"/>
            <a:br>
              <a:rPr lang="en-US" altLang="en-US" sz="1800"/>
            </a:br>
            <a:r>
              <a:rPr lang="en-US" altLang="en-US" sz="1800"/>
              <a:t>To display a single value using index in the replacement field, we can write as:</a:t>
            </a:r>
          </a:p>
          <a:p>
            <a:pPr eaLnBrk="1" hangingPunct="1"/>
            <a:endParaRPr lang="en-US" altLang="en-US" sz="1800"/>
          </a:p>
        </p:txBody>
      </p:sp>
      <p:pic>
        <p:nvPicPr>
          <p:cNvPr id="56326" name="Picture 9" descr="D:\screen shots\12.PNG">
            <a:extLst>
              <a:ext uri="{FF2B5EF4-FFF2-40B4-BE49-F238E27FC236}">
                <a16:creationId xmlns:a16="http://schemas.microsoft.com/office/drawing/2014/main" id="{7F821927-57C2-82A9-12CE-13114A23D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13" y="3810000"/>
            <a:ext cx="2971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7" name="Picture 10" descr="C:\Users\hp\Desktop\screen shots\xii.PNG">
            <a:extLst>
              <a:ext uri="{FF2B5EF4-FFF2-40B4-BE49-F238E27FC236}">
                <a16:creationId xmlns:a16="http://schemas.microsoft.com/office/drawing/2014/main" id="{885E66E9-4CD7-C6F2-030E-8C4374857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813" y="3962400"/>
            <a:ext cx="1524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8" name="Picture 11" descr="D:\screen shots\13.PNG">
            <a:extLst>
              <a:ext uri="{FF2B5EF4-FFF2-40B4-BE49-F238E27FC236}">
                <a16:creationId xmlns:a16="http://schemas.microsoft.com/office/drawing/2014/main" id="{CE91FFB0-B4F5-5D74-4FE9-3BBFE88A5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13" y="4419600"/>
            <a:ext cx="4495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9" name="Picture 14" descr="C:\Users\hp\Desktop\screen shots\xiii.PNG">
            <a:extLst>
              <a:ext uri="{FF2B5EF4-FFF2-40B4-BE49-F238E27FC236}">
                <a16:creationId xmlns:a16="http://schemas.microsoft.com/office/drawing/2014/main" id="{7989611D-E29B-5340-F3EC-0A0487859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013" y="4419600"/>
            <a:ext cx="251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30" name="Picture 15" descr="D:\screen shots\14.PNG">
            <a:extLst>
              <a:ext uri="{FF2B5EF4-FFF2-40B4-BE49-F238E27FC236}">
                <a16:creationId xmlns:a16="http://schemas.microsoft.com/office/drawing/2014/main" id="{BC44B3F4-013F-9EE9-83A3-1267F68B2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5029200"/>
            <a:ext cx="520065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31" name="Picture 16" descr="C:\Users\hp\Desktop\screen shots\xiiii.PNG">
            <a:extLst>
              <a:ext uri="{FF2B5EF4-FFF2-40B4-BE49-F238E27FC236}">
                <a16:creationId xmlns:a16="http://schemas.microsoft.com/office/drawing/2014/main" id="{FAD2BD98-CC8E-C71A-F099-2D0FD00C8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8213" y="5029200"/>
            <a:ext cx="2438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32" name="Picture 17" descr="D:\screen shots\15.PNG">
            <a:extLst>
              <a:ext uri="{FF2B5EF4-FFF2-40B4-BE49-F238E27FC236}">
                <a16:creationId xmlns:a16="http://schemas.microsoft.com/office/drawing/2014/main" id="{92A5C2EC-DFC2-274C-19BC-A7031AAF5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13" y="5715000"/>
            <a:ext cx="6019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33" name="Picture 18" descr="C:\Users\hp\Desktop\screen shots\xv.PNG">
            <a:extLst>
              <a:ext uri="{FF2B5EF4-FFF2-40B4-BE49-F238E27FC236}">
                <a16:creationId xmlns:a16="http://schemas.microsoft.com/office/drawing/2014/main" id="{79D28E86-91A2-2F9D-A054-B5D2B6A26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013" y="5791200"/>
            <a:ext cx="3276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>
            <a:extLst>
              <a:ext uri="{FF2B5EF4-FFF2-40B4-BE49-F238E27FC236}">
                <a16:creationId xmlns:a16="http://schemas.microsoft.com/office/drawing/2014/main" id="{54684018-BCD9-889B-FD59-AB1DDC7C0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413" y="304800"/>
            <a:ext cx="5105400" cy="609600"/>
          </a:xfrm>
        </p:spPr>
        <p:txBody>
          <a:bodyPr/>
          <a:lstStyle/>
          <a:p>
            <a:pPr algn="l" eaLnBrk="1" hangingPunct="1"/>
            <a:r>
              <a:rPr lang="en-US" altLang="en-US" sz="2400" b="1">
                <a:solidFill>
                  <a:srgbClr val="0070C0"/>
                </a:solidFill>
              </a:rPr>
              <a:t>Input statements</a:t>
            </a:r>
            <a:endParaRPr lang="en-US" altLang="en-US" sz="2400">
              <a:solidFill>
                <a:srgbClr val="0070C0"/>
              </a:solidFill>
            </a:endParaRPr>
          </a:p>
        </p:txBody>
      </p:sp>
      <p:grpSp>
        <p:nvGrpSpPr>
          <p:cNvPr id="58371" name="Group 3">
            <a:extLst>
              <a:ext uri="{FF2B5EF4-FFF2-40B4-BE49-F238E27FC236}">
                <a16:creationId xmlns:a16="http://schemas.microsoft.com/office/drawing/2014/main" id="{56F15599-A4F3-7911-039C-57F559088F1F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760413" y="762000"/>
            <a:ext cx="2514600" cy="304800"/>
            <a:chOff x="261765" y="700096"/>
            <a:chExt cx="3889600" cy="9840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E88074D-7AC7-9BA2-B749-DFC7F6E7EB02}"/>
                </a:ext>
              </a:extLst>
            </p:cNvPr>
            <p:cNvCxnSpPr/>
            <p:nvPr/>
          </p:nvCxnSpPr>
          <p:spPr>
            <a:xfrm>
              <a:off x="308420" y="749299"/>
              <a:ext cx="3842945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35CADB6-9D3F-4694-ADE8-DBD32BA56DA2}"/>
                </a:ext>
              </a:extLst>
            </p:cNvPr>
            <p:cNvSpPr/>
            <p:nvPr/>
          </p:nvSpPr>
          <p:spPr>
            <a:xfrm>
              <a:off x="261765" y="700096"/>
              <a:ext cx="76121" cy="9840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DC66EF4-E6C2-DEF7-0BBC-A97025F5599E}"/>
              </a:ext>
            </a:extLst>
          </p:cNvPr>
          <p:cNvSpPr/>
          <p:nvPr/>
        </p:nvSpPr>
        <p:spPr>
          <a:xfrm>
            <a:off x="227013" y="1219200"/>
            <a:ext cx="11734800" cy="5181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8373" name="Content Placeholder 7">
            <a:extLst>
              <a:ext uri="{FF2B5EF4-FFF2-40B4-BE49-F238E27FC236}">
                <a16:creationId xmlns:a16="http://schemas.microsoft.com/office/drawing/2014/main" id="{CE8427E0-CC39-9A45-ACB2-2A9EAA448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13" y="1219200"/>
            <a:ext cx="11125200" cy="5181600"/>
          </a:xfrm>
        </p:spPr>
        <p:txBody>
          <a:bodyPr/>
          <a:lstStyle/>
          <a:p>
            <a:pPr eaLnBrk="1" hangingPunct="1"/>
            <a:r>
              <a:rPr lang="en-US" altLang="en-US" sz="1800"/>
              <a:t>To accept input from keyboard, python provides the input () functions. </a:t>
            </a:r>
          </a:p>
          <a:p>
            <a:pPr eaLnBrk="1" hangingPunct="1"/>
            <a:r>
              <a:rPr lang="en-US" altLang="en-US" sz="1800"/>
              <a:t>This function takes a value from the keyboard and returns it as a string .for example.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/>
              <a:t>		str = input() #this will wait till we enter a string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/>
              <a:t>		Raj kumar  # enter the string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/>
              <a:t>		print(str)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/>
              <a:t>		Raj Kumar </a:t>
            </a:r>
          </a:p>
          <a:p>
            <a:pPr eaLnBrk="1" hangingPunct="1"/>
            <a:endParaRPr lang="en-US" altLang="en-US" sz="1800"/>
          </a:p>
          <a:p>
            <a:pPr eaLnBrk="1" hangingPunct="1"/>
            <a:r>
              <a:rPr lang="en-US" altLang="en-US" sz="1800"/>
              <a:t>Once the value comes into the variable ‘str’, it can be converted into ‘int’ or ‘float’  etc. this is useful to accept number as: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/>
              <a:t>Example 1: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/>
              <a:t>str = input('enter a number:')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/>
              <a:t>enter your name:rajkumar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/>
              <a:t>x= int(str)  #str is converted into int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/>
              <a:t>print(x)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/>
              <a:t>125</a:t>
            </a:r>
          </a:p>
          <a:p>
            <a:pPr eaLnBrk="1" hangingPunct="1"/>
            <a:endParaRPr lang="en-US" altLang="en-US" sz="1800"/>
          </a:p>
          <a:p>
            <a:pPr eaLnBrk="1" hangingPunct="1"/>
            <a:endParaRPr lang="en-US" altLang="en-US" sz="1800"/>
          </a:p>
        </p:txBody>
      </p:sp>
      <p:sp>
        <p:nvSpPr>
          <p:cNvPr id="58374" name="TextBox 19">
            <a:extLst>
              <a:ext uri="{FF2B5EF4-FFF2-40B4-BE49-F238E27FC236}">
                <a16:creationId xmlns:a16="http://schemas.microsoft.com/office/drawing/2014/main" id="{5E531FE4-01F7-EC04-6869-A6D4B621E2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4413" y="4191000"/>
            <a:ext cx="51816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mbria" panose="02040503050406030204" pitchFamily="18" charset="0"/>
              </a:rPr>
              <a:t>Example 2: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Cambria" panose="020405030504060302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mbria" panose="02040503050406030204" pitchFamily="18" charset="0"/>
              </a:rPr>
              <a:t>x=int(input('enter a number:'))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mbria" panose="02040503050406030204" pitchFamily="18" charset="0"/>
              </a:rPr>
              <a:t>#enter a number: 125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mbria" panose="02040503050406030204" pitchFamily="18" charset="0"/>
              </a:rPr>
              <a:t>print(x)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mbria" panose="02040503050406030204" pitchFamily="18" charset="0"/>
              </a:rPr>
              <a:t>125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586B7315-F153-BD83-5687-0BBCF4B97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413" y="304800"/>
            <a:ext cx="5105400" cy="609600"/>
          </a:xfrm>
        </p:spPr>
        <p:txBody>
          <a:bodyPr/>
          <a:lstStyle/>
          <a:p>
            <a:pPr algn="l" eaLnBrk="1" hangingPunct="1"/>
            <a:r>
              <a:rPr lang="en-US" altLang="en-US" sz="2400" b="1">
                <a:solidFill>
                  <a:srgbClr val="0070C0"/>
                </a:solidFill>
              </a:rPr>
              <a:t>Input statements</a:t>
            </a:r>
            <a:endParaRPr lang="en-US" altLang="en-US" sz="2400">
              <a:solidFill>
                <a:srgbClr val="0070C0"/>
              </a:solidFill>
            </a:endParaRPr>
          </a:p>
        </p:txBody>
      </p:sp>
      <p:grpSp>
        <p:nvGrpSpPr>
          <p:cNvPr id="60419" name="Group 3">
            <a:extLst>
              <a:ext uri="{FF2B5EF4-FFF2-40B4-BE49-F238E27FC236}">
                <a16:creationId xmlns:a16="http://schemas.microsoft.com/office/drawing/2014/main" id="{2ED0EAC3-47E6-CBCE-C091-4B825CCE8FAC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760413" y="762000"/>
            <a:ext cx="2514600" cy="304800"/>
            <a:chOff x="261765" y="700096"/>
            <a:chExt cx="3889600" cy="9840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036639A-0213-4710-B932-F62ED3D3AB32}"/>
                </a:ext>
              </a:extLst>
            </p:cNvPr>
            <p:cNvCxnSpPr/>
            <p:nvPr/>
          </p:nvCxnSpPr>
          <p:spPr>
            <a:xfrm>
              <a:off x="308420" y="749299"/>
              <a:ext cx="3842945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8A4857-83A4-B070-7928-7C5919E09A94}"/>
                </a:ext>
              </a:extLst>
            </p:cNvPr>
            <p:cNvSpPr/>
            <p:nvPr/>
          </p:nvSpPr>
          <p:spPr>
            <a:xfrm>
              <a:off x="261765" y="700096"/>
              <a:ext cx="76121" cy="9840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AE8D076A-8BAC-A6BF-4CD0-570D768A7D62}"/>
              </a:ext>
            </a:extLst>
          </p:cNvPr>
          <p:cNvSpPr/>
          <p:nvPr/>
        </p:nvSpPr>
        <p:spPr>
          <a:xfrm>
            <a:off x="227013" y="1219200"/>
            <a:ext cx="11734800" cy="5181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0421" name="Content Placeholder 7">
            <a:extLst>
              <a:ext uri="{FF2B5EF4-FFF2-40B4-BE49-F238E27FC236}">
                <a16:creationId xmlns:a16="http://schemas.microsoft.com/office/drawing/2014/main" id="{4302BD1C-A889-1B40-FF0D-B012588EF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13" y="1219200"/>
            <a:ext cx="11125200" cy="5181600"/>
          </a:xfrm>
        </p:spPr>
        <p:txBody>
          <a:bodyPr/>
          <a:lstStyle/>
          <a:p>
            <a:pPr eaLnBrk="1" hangingPunct="1"/>
            <a:r>
              <a:rPr lang="en-US" altLang="en-US" sz="1800"/>
              <a:t>Similarly ,to accept a float value from the keyboard, we can use the float() function along with the input() functions as: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/>
              <a:t>x= float(input('enter a number:'))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/>
              <a:t>enter a number: 12.345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/>
              <a:t>print(x)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/>
              <a:t>12.345 </a:t>
            </a:r>
          </a:p>
          <a:p>
            <a:pPr eaLnBrk="1" hangingPunct="1"/>
            <a:endParaRPr lang="en-US" altLang="en-US" sz="180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/>
              <a:t>A python program to accept two numbers and find their sum.</a:t>
            </a:r>
          </a:p>
          <a:p>
            <a:pPr eaLnBrk="1" hangingPunct="1"/>
            <a:r>
              <a:rPr lang="en-US" altLang="en-US" sz="1800"/>
              <a:t>#find sum of two numbers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/>
              <a:t>x= int(input('enter first number: '))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/>
              <a:t>y= int(input('enter second number: '))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/>
              <a:t>print('the sum of  ',x,'and', y, 'is', x+y) #display sum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/>
              <a:t>print('the sum of {}and {} is {}'.format(x,y, x+y))#display again</a:t>
            </a:r>
          </a:p>
          <a:p>
            <a:pPr eaLnBrk="1" hangingPunct="1"/>
            <a:endParaRPr lang="en-US" altLang="en-US" sz="1800"/>
          </a:p>
        </p:txBody>
      </p:sp>
      <p:sp>
        <p:nvSpPr>
          <p:cNvPr id="60422" name="TextBox 8">
            <a:extLst>
              <a:ext uri="{FF2B5EF4-FFF2-40B4-BE49-F238E27FC236}">
                <a16:creationId xmlns:a16="http://schemas.microsoft.com/office/drawing/2014/main" id="{F282A5E8-DCA3-E973-E371-B8375B8C05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7413" y="3962400"/>
            <a:ext cx="43434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Output: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enter first number:88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enter second number: 98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the sum of 88 and 98 is 186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the sum of 88 and 98 is 186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>
            <a:extLst>
              <a:ext uri="{FF2B5EF4-FFF2-40B4-BE49-F238E27FC236}">
                <a16:creationId xmlns:a16="http://schemas.microsoft.com/office/drawing/2014/main" id="{8B03F6A1-6E60-47AC-77D1-BD98DE395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413" y="304800"/>
            <a:ext cx="5105400" cy="609600"/>
          </a:xfrm>
        </p:spPr>
        <p:txBody>
          <a:bodyPr/>
          <a:lstStyle/>
          <a:p>
            <a:pPr algn="l" eaLnBrk="1" hangingPunct="1"/>
            <a:r>
              <a:rPr lang="en-US" altLang="en-US" sz="2400" b="1">
                <a:solidFill>
                  <a:srgbClr val="FF0000"/>
                </a:solidFill>
              </a:rPr>
              <a:t>Command Line Arguments</a:t>
            </a:r>
            <a:endParaRPr lang="en-US" altLang="en-US" sz="2400">
              <a:solidFill>
                <a:srgbClr val="FF0000"/>
              </a:solidFill>
            </a:endParaRPr>
          </a:p>
        </p:txBody>
      </p:sp>
      <p:grpSp>
        <p:nvGrpSpPr>
          <p:cNvPr id="62467" name="Group 3">
            <a:extLst>
              <a:ext uri="{FF2B5EF4-FFF2-40B4-BE49-F238E27FC236}">
                <a16:creationId xmlns:a16="http://schemas.microsoft.com/office/drawing/2014/main" id="{C801F9AF-DFAB-2203-9CCD-BE9513A33FE5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760413" y="762000"/>
            <a:ext cx="3505200" cy="304800"/>
            <a:chOff x="261765" y="700096"/>
            <a:chExt cx="3889600" cy="9840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B24EC23-86A4-B968-A67B-69BCC86354DC}"/>
                </a:ext>
              </a:extLst>
            </p:cNvPr>
            <p:cNvCxnSpPr/>
            <p:nvPr/>
          </p:nvCxnSpPr>
          <p:spPr>
            <a:xfrm>
              <a:off x="307566" y="749299"/>
              <a:ext cx="3843799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6F132F5-F5BE-ED90-BF71-7BAA4C6049DB}"/>
                </a:ext>
              </a:extLst>
            </p:cNvPr>
            <p:cNvSpPr/>
            <p:nvPr/>
          </p:nvSpPr>
          <p:spPr>
            <a:xfrm>
              <a:off x="261765" y="700096"/>
              <a:ext cx="77510" cy="9840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51220E-F015-DA28-EA98-03869CB5C838}"/>
              </a:ext>
            </a:extLst>
          </p:cNvPr>
          <p:cNvSpPr/>
          <p:nvPr/>
        </p:nvSpPr>
        <p:spPr>
          <a:xfrm>
            <a:off x="227013" y="1219200"/>
            <a:ext cx="11734800" cy="5181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5EA2176-AE8E-A492-C178-CE680BD87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13" y="1219200"/>
            <a:ext cx="11125200" cy="5181600"/>
          </a:xfrm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sz="1800" dirty="0"/>
              <a:t>We can design our programs in such a way that we can pass inputs to the program when we give run command. 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sz="1050" dirty="0"/>
          </a:p>
          <a:p>
            <a:pPr eaLnBrk="1" hangingPunct="1">
              <a:buFont typeface="Arial" charset="0"/>
              <a:buChar char="•"/>
              <a:defRPr/>
            </a:pPr>
            <a:r>
              <a:rPr lang="en-US" sz="1800" dirty="0"/>
              <a:t>For example, we write a program by the name ‘add.py’ that takes two numbers as input  to the program at the time of running the program at command prompt as: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800" dirty="0"/>
              <a:t>			C:\&gt;python add.py    10   22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800" dirty="0"/>
              <a:t>			Sum = 22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sz="1800" dirty="0"/>
              <a:t>Here, add.py is our python program name, while running this program, </a:t>
            </a:r>
            <a:r>
              <a:rPr lang="en-US" sz="1800" b="1" dirty="0"/>
              <a:t>we are passing two arguments 10 and 22 </a:t>
            </a:r>
            <a:r>
              <a:rPr lang="en-US" sz="1800" dirty="0"/>
              <a:t>to the program, which are called </a:t>
            </a:r>
            <a:r>
              <a:rPr lang="en-US" sz="1800" b="1" dirty="0">
                <a:solidFill>
                  <a:srgbClr val="7030A0"/>
                </a:solidFill>
              </a:rPr>
              <a:t>command line arguments</a:t>
            </a:r>
            <a:r>
              <a:rPr lang="en-US" sz="1800" dirty="0"/>
              <a:t>.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sz="1800" dirty="0"/>
          </a:p>
          <a:p>
            <a:pPr eaLnBrk="1" hangingPunct="1">
              <a:buFont typeface="Arial" charset="0"/>
              <a:buChar char="•"/>
              <a:defRPr/>
            </a:pPr>
            <a:r>
              <a:rPr lang="en-US" sz="1800" dirty="0"/>
              <a:t>Command line arguments are passed to the program from outside the program. 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sz="1800" dirty="0"/>
              <a:t>All the arguments should be entered from the keyboard </a:t>
            </a:r>
            <a:r>
              <a:rPr lang="en-US" sz="1800" dirty="0">
                <a:solidFill>
                  <a:srgbClr val="7030A0"/>
                </a:solidFill>
              </a:rPr>
              <a:t>separating them by a space. 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sz="1800" dirty="0"/>
              <a:t>These arguments are stored by default in the form of </a:t>
            </a:r>
            <a:r>
              <a:rPr lang="en-US" sz="1800" dirty="0">
                <a:solidFill>
                  <a:srgbClr val="7030A0"/>
                </a:solidFill>
              </a:rPr>
              <a:t>strings in a list  </a:t>
            </a:r>
            <a:r>
              <a:rPr lang="en-US" sz="1800" dirty="0"/>
              <a:t>with the name </a:t>
            </a:r>
            <a:r>
              <a:rPr lang="en-US" sz="1800" b="1" dirty="0">
                <a:solidFill>
                  <a:srgbClr val="7030A0"/>
                </a:solidFill>
              </a:rPr>
              <a:t>‘</a:t>
            </a:r>
            <a:r>
              <a:rPr lang="en-US" sz="1800" b="1" dirty="0" err="1">
                <a:solidFill>
                  <a:srgbClr val="7030A0"/>
                </a:solidFill>
              </a:rPr>
              <a:t>argv</a:t>
            </a:r>
            <a:r>
              <a:rPr lang="en-US" sz="1800" b="1" dirty="0">
                <a:solidFill>
                  <a:srgbClr val="7030A0"/>
                </a:solidFill>
              </a:rPr>
              <a:t>’  </a:t>
            </a:r>
            <a:r>
              <a:rPr lang="en-US" sz="1800" dirty="0"/>
              <a:t>which is available </a:t>
            </a:r>
            <a:r>
              <a:rPr lang="en-US" sz="1800" b="1" dirty="0">
                <a:solidFill>
                  <a:srgbClr val="7030A0"/>
                </a:solidFill>
              </a:rPr>
              <a:t>in sys module.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sz="1800" dirty="0"/>
              <a:t>Since </a:t>
            </a:r>
            <a:r>
              <a:rPr lang="en-US" sz="1800" dirty="0" err="1"/>
              <a:t>argv</a:t>
            </a:r>
            <a:r>
              <a:rPr lang="en-US" sz="1800" dirty="0"/>
              <a:t> is a list that contains all the values passed to the program, </a:t>
            </a:r>
            <a:r>
              <a:rPr lang="en-US" sz="1800" dirty="0" err="1"/>
              <a:t>argv</a:t>
            </a:r>
            <a:r>
              <a:rPr lang="en-US" sz="1800" dirty="0"/>
              <a:t>[0] represents the name of the program, </a:t>
            </a:r>
            <a:r>
              <a:rPr lang="en-US" sz="1800" dirty="0" err="1"/>
              <a:t>argv</a:t>
            </a:r>
            <a:r>
              <a:rPr lang="en-US" sz="1800" dirty="0"/>
              <a:t>[1] represents the first value, </a:t>
            </a:r>
            <a:r>
              <a:rPr lang="en-US" sz="1800" dirty="0" err="1"/>
              <a:t>argv</a:t>
            </a:r>
            <a:r>
              <a:rPr lang="en-US" sz="1800" dirty="0"/>
              <a:t>[2] represents the second value and so on, as shown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800" dirty="0"/>
              <a:t>			</a:t>
            </a:r>
            <a:r>
              <a:rPr lang="en-US" sz="1800" dirty="0" err="1"/>
              <a:t>argv</a:t>
            </a:r>
            <a:r>
              <a:rPr lang="en-US" sz="1800" dirty="0"/>
              <a:t>[0]= add.py    </a:t>
            </a:r>
            <a:r>
              <a:rPr lang="en-US" sz="1800" dirty="0" err="1"/>
              <a:t>argv</a:t>
            </a:r>
            <a:r>
              <a:rPr lang="en-US" sz="1800" dirty="0"/>
              <a:t>[1]= 10   </a:t>
            </a:r>
            <a:r>
              <a:rPr lang="en-US" sz="1800" dirty="0" err="1"/>
              <a:t>argv</a:t>
            </a:r>
            <a:r>
              <a:rPr lang="en-US" sz="1800" dirty="0"/>
              <a:t>[2]= 22</a:t>
            </a:r>
            <a:endParaRPr lang="en-US" sz="18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>
            <a:extLst>
              <a:ext uri="{FF2B5EF4-FFF2-40B4-BE49-F238E27FC236}">
                <a16:creationId xmlns:a16="http://schemas.microsoft.com/office/drawing/2014/main" id="{9C20C6B4-60F2-A555-EF2C-B42378375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413" y="304800"/>
            <a:ext cx="5105400" cy="609600"/>
          </a:xfrm>
        </p:spPr>
        <p:txBody>
          <a:bodyPr/>
          <a:lstStyle/>
          <a:p>
            <a:pPr algn="l" eaLnBrk="1" hangingPunct="1"/>
            <a:r>
              <a:rPr lang="en-US" altLang="en-US" sz="2400" b="1">
                <a:solidFill>
                  <a:srgbClr val="FF0000"/>
                </a:solidFill>
              </a:rPr>
              <a:t>Command Line Arguments</a:t>
            </a:r>
            <a:endParaRPr lang="en-US" altLang="en-US" sz="2400">
              <a:solidFill>
                <a:srgbClr val="FF0000"/>
              </a:solidFill>
            </a:endParaRPr>
          </a:p>
        </p:txBody>
      </p:sp>
      <p:grpSp>
        <p:nvGrpSpPr>
          <p:cNvPr id="64515" name="Group 3">
            <a:extLst>
              <a:ext uri="{FF2B5EF4-FFF2-40B4-BE49-F238E27FC236}">
                <a16:creationId xmlns:a16="http://schemas.microsoft.com/office/drawing/2014/main" id="{F28CA96A-9021-388D-9750-4382704C21A1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760413" y="762000"/>
            <a:ext cx="3505200" cy="304800"/>
            <a:chOff x="261765" y="700096"/>
            <a:chExt cx="3889600" cy="9840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284B83F-7CC1-39D6-21EC-3537092A34AC}"/>
                </a:ext>
              </a:extLst>
            </p:cNvPr>
            <p:cNvCxnSpPr/>
            <p:nvPr/>
          </p:nvCxnSpPr>
          <p:spPr>
            <a:xfrm>
              <a:off x="307566" y="749299"/>
              <a:ext cx="3843799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5628A3A-F993-573A-9E3A-378EB7DEC828}"/>
                </a:ext>
              </a:extLst>
            </p:cNvPr>
            <p:cNvSpPr/>
            <p:nvPr/>
          </p:nvSpPr>
          <p:spPr>
            <a:xfrm>
              <a:off x="261765" y="700096"/>
              <a:ext cx="77510" cy="9840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F15DD361-9946-0CDF-C9A2-217DDBADCB7C}"/>
              </a:ext>
            </a:extLst>
          </p:cNvPr>
          <p:cNvSpPr/>
          <p:nvPr/>
        </p:nvSpPr>
        <p:spPr>
          <a:xfrm>
            <a:off x="227013" y="1219200"/>
            <a:ext cx="11734800" cy="5181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4517" name="Content Placeholder 7">
            <a:extLst>
              <a:ext uri="{FF2B5EF4-FFF2-40B4-BE49-F238E27FC236}">
                <a16:creationId xmlns:a16="http://schemas.microsoft.com/office/drawing/2014/main" id="{FD9AD643-D75B-84C1-3433-FE296ED56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13" y="1219200"/>
            <a:ext cx="11125200" cy="5181600"/>
          </a:xfrm>
        </p:spPr>
        <p:txBody>
          <a:bodyPr/>
          <a:lstStyle/>
          <a:p>
            <a:pPr eaLnBrk="1" hangingPunct="1"/>
            <a:r>
              <a:rPr lang="en-US" altLang="en-US" sz="1800"/>
              <a:t>If we want to find the number of command line arguments, we can use the </a:t>
            </a:r>
            <a:r>
              <a:rPr lang="en-US" altLang="en-US" sz="1800" b="1">
                <a:solidFill>
                  <a:srgbClr val="7030A0"/>
                </a:solidFill>
              </a:rPr>
              <a:t>len() function </a:t>
            </a:r>
            <a:r>
              <a:rPr lang="en-US" altLang="en-US" sz="1800"/>
              <a:t>as: len(argv). </a:t>
            </a:r>
          </a:p>
          <a:p>
            <a:pPr eaLnBrk="1" hangingPunct="1"/>
            <a:endParaRPr lang="en-US" altLang="en-US" sz="1800"/>
          </a:p>
          <a:p>
            <a:pPr eaLnBrk="1" hangingPunct="1"/>
            <a:r>
              <a:rPr lang="en-US" altLang="en-US" sz="1800"/>
              <a:t>The following program reads the command line arguments entered at command prompt and displays them.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1800" b="1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/>
              <a:t>A python program to display command line arguments.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/>
              <a:t># to display command line args. Save this as cmd.py.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/>
              <a:t>import sys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/>
              <a:t>n = len (sys.argv) #n is the number of arguments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/>
              <a:t>args = sys.argv   # args lists contains arguments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/>
              <a:t>print('No.of command line args=', n)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/>
              <a:t>print ('The args are: ', args)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/>
              <a:t>print('The args one by one: ')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/>
              <a:t>for a in args: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/>
              <a:t>	print(a)</a:t>
            </a:r>
          </a:p>
          <a:p>
            <a:pPr eaLnBrk="1" hangingPunct="1"/>
            <a:endParaRPr lang="en-US" altLang="en-US" sz="1800" b="1">
              <a:solidFill>
                <a:srgbClr val="7030A0"/>
              </a:solidFill>
            </a:endParaRPr>
          </a:p>
        </p:txBody>
      </p:sp>
      <p:sp>
        <p:nvSpPr>
          <p:cNvPr id="64518" name="TextBox 8">
            <a:extLst>
              <a:ext uri="{FF2B5EF4-FFF2-40B4-BE49-F238E27FC236}">
                <a16:creationId xmlns:a16="http://schemas.microsoft.com/office/drawing/2014/main" id="{0FAF54C2-F079-B00F-3BB4-D4165A3385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5813" y="3276600"/>
            <a:ext cx="6323012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ambria" panose="02040503050406030204" pitchFamily="18" charset="0"/>
              </a:rPr>
              <a:t>Output: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mbria" panose="02040503050406030204" pitchFamily="18" charset="0"/>
              </a:rPr>
              <a:t>c:\python cmd.py 10 Aishwarya Shetty 22500.75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mbria" panose="02040503050406030204" pitchFamily="18" charset="0"/>
              </a:rPr>
              <a:t>No.of command line args= 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mbria" panose="02040503050406030204" pitchFamily="18" charset="0"/>
              </a:rPr>
              <a:t>The args are: ['cmd.py', '10','Aishwarya',‘Shetty','22500.75']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mbria" panose="02040503050406030204" pitchFamily="18" charset="0"/>
              </a:rPr>
              <a:t>The args one by one: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mbria" panose="02040503050406030204" pitchFamily="18" charset="0"/>
              </a:rPr>
              <a:t>cmd.py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mbria" panose="02040503050406030204" pitchFamily="18" charset="0"/>
              </a:rPr>
              <a:t>10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mbria" panose="02040503050406030204" pitchFamily="18" charset="0"/>
              </a:rPr>
              <a:t>Aishwarya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mbria" panose="02040503050406030204" pitchFamily="18" charset="0"/>
              </a:rPr>
              <a:t>Shetty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mbria" panose="02040503050406030204" pitchFamily="18" charset="0"/>
              </a:rPr>
              <a:t>22500.75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>
            <a:extLst>
              <a:ext uri="{FF2B5EF4-FFF2-40B4-BE49-F238E27FC236}">
                <a16:creationId xmlns:a16="http://schemas.microsoft.com/office/drawing/2014/main" id="{8299C168-265D-1C81-A8AE-098F22089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413" y="304800"/>
            <a:ext cx="5105400" cy="609600"/>
          </a:xfrm>
        </p:spPr>
        <p:txBody>
          <a:bodyPr/>
          <a:lstStyle/>
          <a:p>
            <a:pPr algn="l" eaLnBrk="1" hangingPunct="1"/>
            <a:r>
              <a:rPr lang="en-US" altLang="en-US" sz="2400" b="1">
                <a:solidFill>
                  <a:srgbClr val="FF0000"/>
                </a:solidFill>
              </a:rPr>
              <a:t>Command Line Arguments</a:t>
            </a:r>
            <a:endParaRPr lang="en-US" altLang="en-US" sz="2400">
              <a:solidFill>
                <a:srgbClr val="FF0000"/>
              </a:solidFill>
            </a:endParaRPr>
          </a:p>
        </p:txBody>
      </p:sp>
      <p:grpSp>
        <p:nvGrpSpPr>
          <p:cNvPr id="66563" name="Group 3">
            <a:extLst>
              <a:ext uri="{FF2B5EF4-FFF2-40B4-BE49-F238E27FC236}">
                <a16:creationId xmlns:a16="http://schemas.microsoft.com/office/drawing/2014/main" id="{3DBED221-8065-FDCD-582D-E408048AF079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760413" y="762000"/>
            <a:ext cx="3505200" cy="304800"/>
            <a:chOff x="261765" y="700096"/>
            <a:chExt cx="3889600" cy="9840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24D3AED-1B66-5735-9DEB-EF88DE2E9821}"/>
                </a:ext>
              </a:extLst>
            </p:cNvPr>
            <p:cNvCxnSpPr/>
            <p:nvPr/>
          </p:nvCxnSpPr>
          <p:spPr>
            <a:xfrm>
              <a:off x="307566" y="749299"/>
              <a:ext cx="3843799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CC0B1DE-7811-A57B-80FE-016469340F78}"/>
                </a:ext>
              </a:extLst>
            </p:cNvPr>
            <p:cNvSpPr/>
            <p:nvPr/>
          </p:nvSpPr>
          <p:spPr>
            <a:xfrm>
              <a:off x="261765" y="700096"/>
              <a:ext cx="77510" cy="9840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E8E1F496-A67E-2E50-604B-6E3CF562F7A0}"/>
              </a:ext>
            </a:extLst>
          </p:cNvPr>
          <p:cNvSpPr/>
          <p:nvPr/>
        </p:nvSpPr>
        <p:spPr>
          <a:xfrm>
            <a:off x="227013" y="1219200"/>
            <a:ext cx="11734800" cy="5181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6565" name="Content Placeholder 7">
            <a:extLst>
              <a:ext uri="{FF2B5EF4-FFF2-40B4-BE49-F238E27FC236}">
                <a16:creationId xmlns:a16="http://schemas.microsoft.com/office/drawing/2014/main" id="{8BF3A2CF-9DF8-702A-A96D-C42BFE265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13" y="1219200"/>
            <a:ext cx="11125200" cy="5181600"/>
          </a:xfrm>
        </p:spPr>
        <p:txBody>
          <a:bodyPr/>
          <a:lstStyle/>
          <a:p>
            <a:pPr eaLnBrk="1" hangingPunct="1"/>
            <a:r>
              <a:rPr lang="en-US" altLang="en-US" sz="1800"/>
              <a:t>A python program to find sum of two numbers using command line arguments.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/>
              <a:t># to add two numbers. Save this as add.py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/>
              <a:t>import sys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/>
              <a:t>#covert args into integers and add them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/>
              <a:t>sum = int (sys.argv [1]) +int (sys.argv [2])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/>
              <a:t>print ('sum= ', sum)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180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/>
              <a:t>Output: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/>
              <a:t>	c:\python add.py 10 22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/>
              <a:t>sum= 22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1800"/>
          </a:p>
          <a:p>
            <a:pPr eaLnBrk="1" hangingPunct="1"/>
            <a:endParaRPr lang="en-US" altLang="en-US" sz="1800" b="1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 descr="C:\Users\EV REDDY\Desktop\MRUniversity\MRU_Logo_Reverse.png">
            <a:extLst>
              <a:ext uri="{FF2B5EF4-FFF2-40B4-BE49-F238E27FC236}">
                <a16:creationId xmlns:a16="http://schemas.microsoft.com/office/drawing/2014/main" id="{C9F73834-56EF-FF87-986A-8A7BA8215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788" y="2205038"/>
            <a:ext cx="1860550" cy="174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1" name="TextBox 1">
            <a:extLst>
              <a:ext uri="{FF2B5EF4-FFF2-40B4-BE49-F238E27FC236}">
                <a16:creationId xmlns:a16="http://schemas.microsoft.com/office/drawing/2014/main" id="{97056A02-B486-DBD8-6494-CA355FE86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4213" y="4191000"/>
            <a:ext cx="3502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</a:rPr>
              <a:t>www.mallareddyuniversity.ac.in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5D9E143D-4E45-4338-4C97-3EFAFAEB5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213" y="381000"/>
            <a:ext cx="3810000" cy="609600"/>
          </a:xfrm>
        </p:spPr>
        <p:txBody>
          <a:bodyPr/>
          <a:lstStyle/>
          <a:p>
            <a:pPr eaLnBrk="1" hangingPunct="1"/>
            <a:r>
              <a:rPr lang="en-US" altLang="en-US" sz="2800">
                <a:solidFill>
                  <a:srgbClr val="00B050"/>
                </a:solidFill>
              </a:rPr>
              <a:t>Arithmetic Operators</a:t>
            </a:r>
          </a:p>
        </p:txBody>
      </p:sp>
      <p:grpSp>
        <p:nvGrpSpPr>
          <p:cNvPr id="10243" name="Group 3">
            <a:extLst>
              <a:ext uri="{FF2B5EF4-FFF2-40B4-BE49-F238E27FC236}">
                <a16:creationId xmlns:a16="http://schemas.microsoft.com/office/drawing/2014/main" id="{69FD7984-1C83-09EC-6354-AABE3F996601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1066800"/>
            <a:ext cx="3117850" cy="85725"/>
            <a:chOff x="261765" y="700096"/>
            <a:chExt cx="3889600" cy="9840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F7E3CEF-EF97-BCF5-1FF1-0042E2F22975}"/>
                </a:ext>
              </a:extLst>
            </p:cNvPr>
            <p:cNvCxnSpPr/>
            <p:nvPr/>
          </p:nvCxnSpPr>
          <p:spPr>
            <a:xfrm>
              <a:off x="307315" y="749300"/>
              <a:ext cx="3844050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6212A80-C552-175A-F661-F41C3401EDD9}"/>
                </a:ext>
              </a:extLst>
            </p:cNvPr>
            <p:cNvSpPr/>
            <p:nvPr/>
          </p:nvSpPr>
          <p:spPr>
            <a:xfrm>
              <a:off x="261765" y="700096"/>
              <a:ext cx="77237" cy="9840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3F24DAA8-1BC2-3CF2-E4EB-B4343AC53852}"/>
              </a:ext>
            </a:extLst>
          </p:cNvPr>
          <p:cNvSpPr/>
          <p:nvPr/>
        </p:nvSpPr>
        <p:spPr>
          <a:xfrm>
            <a:off x="227013" y="1219200"/>
            <a:ext cx="11734800" cy="5181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45" name="Content Placeholder 7">
            <a:extLst>
              <a:ext uri="{FF2B5EF4-FFF2-40B4-BE49-F238E27FC236}">
                <a16:creationId xmlns:a16="http://schemas.microsoft.com/office/drawing/2014/main" id="{2FC7971B-909D-4FBC-6182-1A0491E0D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013" y="1371600"/>
            <a:ext cx="10969625" cy="4525963"/>
          </a:xfrm>
        </p:spPr>
        <p:txBody>
          <a:bodyPr/>
          <a:lstStyle/>
          <a:p>
            <a:pPr eaLnBrk="1" hangingPunct="1"/>
            <a:r>
              <a:rPr lang="en-US" altLang="en-US" sz="1800"/>
              <a:t>Arithmetic operators are used to perform mathematical operations like addition, subtraction, multiplication, etc.</a:t>
            </a:r>
          </a:p>
          <a:p>
            <a:pPr eaLnBrk="1" hangingPunct="1"/>
            <a:endParaRPr lang="en-US" altLang="en-US" sz="180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6AC73C4-B93D-3B8E-6B36-A550A7A87C2A}"/>
              </a:ext>
            </a:extLst>
          </p:cNvPr>
          <p:cNvGraphicFramePr>
            <a:graphicFrameLocks noGrp="1"/>
          </p:cNvGraphicFramePr>
          <p:nvPr/>
        </p:nvGraphicFramePr>
        <p:xfrm>
          <a:off x="912813" y="1828800"/>
          <a:ext cx="10363200" cy="4603750"/>
        </p:xfrm>
        <a:graphic>
          <a:graphicData uri="http://schemas.openxmlformats.org/drawingml/2006/table">
            <a:tbl>
              <a:tblPr/>
              <a:tblGrid>
                <a:gridCol w="1331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7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60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Calibri"/>
                          <a:ea typeface="Times New Roman"/>
                          <a:cs typeface="Calibri"/>
                        </a:rPr>
                        <a:t>Operator</a:t>
                      </a:r>
                      <a:endParaRPr lang="en-US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0572" marR="220572" marT="110284" marB="1102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Calibri"/>
                          <a:ea typeface="Times New Roman"/>
                          <a:cs typeface="Calibri"/>
                        </a:rPr>
                        <a:t>Meaning</a:t>
                      </a:r>
                      <a:endParaRPr lang="en-US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0572" marR="220572" marT="110284" marB="1102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Calibri"/>
                          <a:ea typeface="Times New Roman"/>
                          <a:cs typeface="Calibri"/>
                        </a:rPr>
                        <a:t>Example</a:t>
                      </a:r>
                      <a:endParaRPr lang="en-US" sz="16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0572" marR="220572" marT="110284" marB="1102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98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Calibri"/>
                        </a:rPr>
                        <a:t>+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0572" marR="220572" marT="110284" marB="1102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Calibri"/>
                        </a:rPr>
                        <a:t>Add two operands or unary plus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0572" marR="220572" marT="110284" marB="1102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Calibri"/>
                        </a:rPr>
                        <a:t>x + y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0572" marR="220572" marT="110284" marB="1102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98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Calibri"/>
                        </a:rPr>
                        <a:t>-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0572" marR="220572" marT="110284" marB="1102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Calibri"/>
                        </a:rPr>
                        <a:t>Subtract right operand from the left or unary minus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0572" marR="220572" marT="110284" marB="1102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Calibri"/>
                        </a:rPr>
                        <a:t>x - y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0572" marR="220572" marT="110284" marB="1102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98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Calibri"/>
                        </a:rPr>
                        <a:t>*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0572" marR="220572" marT="110284" marB="1102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Calibri"/>
                        </a:rPr>
                        <a:t>Multiply two operands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0572" marR="220572" marT="110284" marB="1102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Calibri"/>
                        </a:rPr>
                        <a:t>x * y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0572" marR="220572" marT="110284" marB="1102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098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Calibri"/>
                        </a:rPr>
                        <a:t>/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0572" marR="220572" marT="110284" marB="1102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Calibri"/>
                        </a:rPr>
                        <a:t>Divide left operand by the right one (always results into float)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0572" marR="220572" marT="110284" marB="1102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Calibri"/>
                        </a:rPr>
                        <a:t>x / y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0572" marR="220572" marT="110284" marB="1102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139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Calibri"/>
                        </a:rPr>
                        <a:t>%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0572" marR="220572" marT="110284" marB="1102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Calibri"/>
                        </a:rPr>
                        <a:t>Modulus - remainder of the division of left operand by the right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0572" marR="220572" marT="110284" marB="1102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Calibri"/>
                        </a:rPr>
                        <a:t>x % y (remainder of x/y)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0572" marR="220572" marT="110284" marB="1102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139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Calibri"/>
                        </a:rPr>
                        <a:t>//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0572" marR="220572" marT="110284" marB="1102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Calibri"/>
                        </a:rPr>
                        <a:t>Floor division - division that results into whole number adjusted to the left in the number line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0572" marR="220572" marT="110284" marB="1102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Calibri"/>
                        </a:rPr>
                        <a:t>x // y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0572" marR="220572" marT="110284" marB="1102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098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Calibri"/>
                        </a:rPr>
                        <a:t>**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0572" marR="220572" marT="110284" marB="1102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Calibri"/>
                        </a:rPr>
                        <a:t>Exponent - left operand raised to the power of right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0572" marR="220572" marT="110284" marB="1102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Calibri"/>
                        </a:rPr>
                        <a:t>x**y (x to the power y)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0572" marR="220572" marT="110284" marB="1102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7294D20A-C090-1343-B54A-9ACDF12E5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213" y="381000"/>
            <a:ext cx="3810000" cy="609600"/>
          </a:xfrm>
        </p:spPr>
        <p:txBody>
          <a:bodyPr/>
          <a:lstStyle/>
          <a:p>
            <a:pPr eaLnBrk="1" hangingPunct="1"/>
            <a:r>
              <a:rPr lang="en-US" altLang="en-US" sz="2800">
                <a:solidFill>
                  <a:srgbClr val="00B050"/>
                </a:solidFill>
              </a:rPr>
              <a:t>Arithmetic Operators</a:t>
            </a:r>
          </a:p>
        </p:txBody>
      </p:sp>
      <p:grpSp>
        <p:nvGrpSpPr>
          <p:cNvPr id="11267" name="Group 3">
            <a:extLst>
              <a:ext uri="{FF2B5EF4-FFF2-40B4-BE49-F238E27FC236}">
                <a16:creationId xmlns:a16="http://schemas.microsoft.com/office/drawing/2014/main" id="{34209930-FFE9-241C-9BCD-7F281843450C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1066800"/>
            <a:ext cx="3117850" cy="85725"/>
            <a:chOff x="261765" y="700096"/>
            <a:chExt cx="3889600" cy="9840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BE1B781-210C-36D4-F656-61858F837651}"/>
                </a:ext>
              </a:extLst>
            </p:cNvPr>
            <p:cNvCxnSpPr/>
            <p:nvPr/>
          </p:nvCxnSpPr>
          <p:spPr>
            <a:xfrm>
              <a:off x="307315" y="749300"/>
              <a:ext cx="3844050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0CE2F1D-7776-6466-2749-952D9D9C47CC}"/>
                </a:ext>
              </a:extLst>
            </p:cNvPr>
            <p:cNvSpPr/>
            <p:nvPr/>
          </p:nvSpPr>
          <p:spPr>
            <a:xfrm>
              <a:off x="261765" y="700096"/>
              <a:ext cx="77237" cy="9840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221092-E35A-682A-4887-95F82B4535D5}"/>
              </a:ext>
            </a:extLst>
          </p:cNvPr>
          <p:cNvSpPr/>
          <p:nvPr/>
        </p:nvSpPr>
        <p:spPr>
          <a:xfrm>
            <a:off x="227013" y="1219200"/>
            <a:ext cx="11734800" cy="5181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269" name="Content Placeholder 7">
            <a:extLst>
              <a:ext uri="{FF2B5EF4-FFF2-40B4-BE49-F238E27FC236}">
                <a16:creationId xmlns:a16="http://schemas.microsoft.com/office/drawing/2014/main" id="{3193C0A8-56BC-CCD7-08CC-B2A813E39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013" y="1219200"/>
            <a:ext cx="10969625" cy="5181600"/>
          </a:xfrm>
        </p:spPr>
        <p:txBody>
          <a:bodyPr/>
          <a:lstStyle/>
          <a:p>
            <a:pPr eaLnBrk="1" hangingPunct="1"/>
            <a:r>
              <a:rPr lang="en-US" altLang="en-US" sz="1800"/>
              <a:t>Example:</a:t>
            </a:r>
          </a:p>
          <a:p>
            <a:pPr eaLnBrk="1" hangingPunct="1"/>
            <a:r>
              <a:rPr lang="en-US" altLang="en-US" sz="1800"/>
              <a:t>x = 15 </a:t>
            </a:r>
          </a:p>
          <a:p>
            <a:pPr eaLnBrk="1" hangingPunct="1"/>
            <a:r>
              <a:rPr lang="en-US" altLang="en-US" sz="1800"/>
              <a:t>y = 4 </a:t>
            </a:r>
          </a:p>
          <a:p>
            <a:pPr eaLnBrk="1" hangingPunct="1"/>
            <a:r>
              <a:rPr lang="en-US" altLang="en-US" sz="1800"/>
              <a:t># Output: x + y = 19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/>
              <a:t>	print('x + y =',x+y) </a:t>
            </a:r>
          </a:p>
          <a:p>
            <a:pPr eaLnBrk="1" hangingPunct="1"/>
            <a:r>
              <a:rPr lang="en-US" altLang="en-US" sz="1800"/>
              <a:t># Output: x - y = 11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/>
              <a:t>	print('x - y =',x-y) </a:t>
            </a:r>
          </a:p>
          <a:p>
            <a:pPr eaLnBrk="1" hangingPunct="1"/>
            <a:r>
              <a:rPr lang="en-US" altLang="en-US" sz="1800"/>
              <a:t># Output: x * y = 60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/>
              <a:t>	print('x * y =',x*y) </a:t>
            </a:r>
          </a:p>
          <a:p>
            <a:pPr eaLnBrk="1" hangingPunct="1"/>
            <a:r>
              <a:rPr lang="en-US" altLang="en-US" sz="1800"/>
              <a:t># Output: </a:t>
            </a:r>
            <a:r>
              <a:rPr lang="en-US" altLang="en-US" sz="1800" b="1">
                <a:solidFill>
                  <a:srgbClr val="7030A0"/>
                </a:solidFill>
              </a:rPr>
              <a:t>x / y = 3.75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/>
              <a:t>	print('x / y =',x/y)</a:t>
            </a:r>
          </a:p>
          <a:p>
            <a:pPr eaLnBrk="1" hangingPunct="1"/>
            <a:r>
              <a:rPr lang="en-US" altLang="en-US" sz="1800"/>
              <a:t> # Output: </a:t>
            </a:r>
            <a:r>
              <a:rPr lang="en-US" altLang="en-US" sz="1800" b="1">
                <a:solidFill>
                  <a:srgbClr val="7030A0"/>
                </a:solidFill>
              </a:rPr>
              <a:t>x // y = 3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/>
              <a:t>	print('x // y =',x//y) </a:t>
            </a:r>
          </a:p>
          <a:p>
            <a:pPr eaLnBrk="1" hangingPunct="1"/>
            <a:r>
              <a:rPr lang="en-US" altLang="en-US" sz="1800"/>
              <a:t># Output: x ** y = 50625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/>
              <a:t>	print('x ** y =',x**y)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4EA0390D-CD58-821C-55D0-D42E8A4F1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213" y="381000"/>
            <a:ext cx="5105400" cy="609600"/>
          </a:xfrm>
        </p:spPr>
        <p:txBody>
          <a:bodyPr/>
          <a:lstStyle/>
          <a:p>
            <a:pPr eaLnBrk="1" hangingPunct="1"/>
            <a:r>
              <a:rPr lang="en-US" altLang="en-US" sz="2400" b="1">
                <a:solidFill>
                  <a:srgbClr val="00B050"/>
                </a:solidFill>
              </a:rPr>
              <a:t>Comparison (Relational) Operators</a:t>
            </a:r>
          </a:p>
        </p:txBody>
      </p:sp>
      <p:grpSp>
        <p:nvGrpSpPr>
          <p:cNvPr id="12291" name="Group 3">
            <a:extLst>
              <a:ext uri="{FF2B5EF4-FFF2-40B4-BE49-F238E27FC236}">
                <a16:creationId xmlns:a16="http://schemas.microsoft.com/office/drawing/2014/main" id="{48739F83-5D7C-0A4B-652D-E888666C260E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1066800"/>
            <a:ext cx="4419600" cy="76200"/>
            <a:chOff x="261765" y="700096"/>
            <a:chExt cx="3889600" cy="9840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4C9D1CA-9309-EF7E-9877-C955A6193114}"/>
                </a:ext>
              </a:extLst>
            </p:cNvPr>
            <p:cNvCxnSpPr/>
            <p:nvPr/>
          </p:nvCxnSpPr>
          <p:spPr>
            <a:xfrm>
              <a:off x="307870" y="749299"/>
              <a:ext cx="3843495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6696D22-E774-A00A-3F49-D895EAA4C6B4}"/>
                </a:ext>
              </a:extLst>
            </p:cNvPr>
            <p:cNvSpPr/>
            <p:nvPr/>
          </p:nvSpPr>
          <p:spPr>
            <a:xfrm>
              <a:off x="261765" y="700096"/>
              <a:ext cx="76842" cy="9840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6E518989-BAA2-203F-05D5-34458C5D0623}"/>
              </a:ext>
            </a:extLst>
          </p:cNvPr>
          <p:cNvSpPr/>
          <p:nvPr/>
        </p:nvSpPr>
        <p:spPr>
          <a:xfrm>
            <a:off x="227013" y="1219200"/>
            <a:ext cx="11734800" cy="5181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293" name="Content Placeholder 7">
            <a:extLst>
              <a:ext uri="{FF2B5EF4-FFF2-40B4-BE49-F238E27FC236}">
                <a16:creationId xmlns:a16="http://schemas.microsoft.com/office/drawing/2014/main" id="{F6326EB8-A810-9D66-E903-62330F255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013" y="1219200"/>
            <a:ext cx="10969625" cy="5181600"/>
          </a:xfrm>
        </p:spPr>
        <p:txBody>
          <a:bodyPr/>
          <a:lstStyle/>
          <a:p>
            <a:pPr eaLnBrk="1" hangingPunct="1"/>
            <a:r>
              <a:rPr lang="en-US" altLang="en-US" sz="1800"/>
              <a:t>Relational operators are used to compare values. </a:t>
            </a:r>
          </a:p>
          <a:p>
            <a:pPr eaLnBrk="1" hangingPunct="1"/>
            <a:r>
              <a:rPr lang="en-US" altLang="en-US" sz="1800"/>
              <a:t>It returns either </a:t>
            </a:r>
            <a:r>
              <a:rPr lang="en-US" altLang="en-US" sz="1800" b="1">
                <a:solidFill>
                  <a:srgbClr val="7030A0"/>
                </a:solidFill>
              </a:rPr>
              <a:t>True or False</a:t>
            </a:r>
            <a:r>
              <a:rPr lang="en-US" altLang="en-US" sz="1800"/>
              <a:t> according to the condition.</a:t>
            </a:r>
          </a:p>
          <a:p>
            <a:pPr eaLnBrk="1" hangingPunct="1"/>
            <a:endParaRPr lang="en-US" altLang="en-US" sz="180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E1B7852-3837-F95D-E062-64A3DB7DCFF3}"/>
              </a:ext>
            </a:extLst>
          </p:cNvPr>
          <p:cNvGraphicFramePr>
            <a:graphicFrameLocks noGrp="1"/>
          </p:cNvGraphicFramePr>
          <p:nvPr/>
        </p:nvGraphicFramePr>
        <p:xfrm>
          <a:off x="1979613" y="2208213"/>
          <a:ext cx="8458200" cy="4130675"/>
        </p:xfrm>
        <a:graphic>
          <a:graphicData uri="http://schemas.openxmlformats.org/drawingml/2006/table">
            <a:tbl>
              <a:tblPr/>
              <a:tblGrid>
                <a:gridCol w="1348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0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90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alibri"/>
                          <a:ea typeface="Times New Roman"/>
                          <a:cs typeface="Calibri"/>
                        </a:rPr>
                        <a:t>Operator</a:t>
                      </a:r>
                      <a:endParaRPr lang="en-US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600" marR="228600" marT="114305" marB="1143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alibri"/>
                          <a:ea typeface="Times New Roman"/>
                          <a:cs typeface="Calibri"/>
                        </a:rPr>
                        <a:t>Meaning</a:t>
                      </a:r>
                      <a:endParaRPr lang="en-US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600" marR="228600" marT="114305" marB="1143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alibri"/>
                          <a:ea typeface="Times New Roman"/>
                          <a:cs typeface="Calibri"/>
                        </a:rPr>
                        <a:t>Example</a:t>
                      </a:r>
                      <a:endParaRPr lang="en-US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600" marR="228600" marT="114305" marB="1143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67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Calibri"/>
                        </a:rPr>
                        <a:t>&gt;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600" marR="228600" marT="114305" marB="1143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Calibri"/>
                        </a:rPr>
                        <a:t>Greater than - True if left operand is greater than the right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600" marR="228600" marT="114305" marB="1143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Calibri"/>
                        </a:rPr>
                        <a:t>x &gt; y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600" marR="228600" marT="114305" marB="1143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67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Calibri"/>
                        </a:rPr>
                        <a:t>&lt;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600" marR="228600" marT="114305" marB="1143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Calibri"/>
                        </a:rPr>
                        <a:t>Less than - True if left operand is less than the right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600" marR="228600" marT="114305" marB="1143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Calibri"/>
                        </a:rPr>
                        <a:t>x &lt; y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600" marR="228600" marT="114305" marB="1143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067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Calibri"/>
                        </a:rPr>
                        <a:t>==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600" marR="228600" marT="114305" marB="1143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Calibri"/>
                        </a:rPr>
                        <a:t>Equal to - True if both operands are equal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600" marR="228600" marT="114305" marB="1143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Calibri"/>
                        </a:rPr>
                        <a:t>x == y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600" marR="228600" marT="114305" marB="1143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67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Calibri"/>
                        </a:rPr>
                        <a:t>!=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600" marR="228600" marT="114305" marB="1143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Calibri"/>
                        </a:rPr>
                        <a:t>Not equal to - True if operands are not equal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600" marR="228600" marT="114305" marB="1143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Calibri"/>
                        </a:rPr>
                        <a:t>x != y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600" marR="228600" marT="114305" marB="1143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946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Calibri"/>
                        </a:rPr>
                        <a:t>&gt;=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600" marR="228600" marT="114305" marB="1143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Calibri"/>
                        </a:rPr>
                        <a:t>Greater than or equal to - True if left operand is greater than or equal to the right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600" marR="228600" marT="114305" marB="1143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Calibri"/>
                        </a:rPr>
                        <a:t>x &gt;= y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600" marR="228600" marT="114305" marB="1143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946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Calibri"/>
                        </a:rPr>
                        <a:t>&lt;=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600" marR="228600" marT="114305" marB="1143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Calibri"/>
                        </a:rPr>
                        <a:t>Less than or equal to - True if left operand is less than or equal to the right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600" marR="228600" marT="114305" marB="1143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Calibri"/>
                        </a:rPr>
                        <a:t>x &lt;= y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600" marR="228600" marT="114305" marB="1143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B609E090-8C72-EB27-2D89-8C9E2D1A4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413" y="304800"/>
            <a:ext cx="5105400" cy="609600"/>
          </a:xfrm>
        </p:spPr>
        <p:txBody>
          <a:bodyPr/>
          <a:lstStyle/>
          <a:p>
            <a:pPr algn="l" eaLnBrk="1" hangingPunct="1"/>
            <a:r>
              <a:rPr lang="en-US" altLang="en-US" sz="2400" b="1">
                <a:solidFill>
                  <a:srgbClr val="00B050"/>
                </a:solidFill>
              </a:rPr>
              <a:t>Logical / Boolean  Operators</a:t>
            </a:r>
          </a:p>
        </p:txBody>
      </p:sp>
      <p:grpSp>
        <p:nvGrpSpPr>
          <p:cNvPr id="13315" name="Group 3">
            <a:extLst>
              <a:ext uri="{FF2B5EF4-FFF2-40B4-BE49-F238E27FC236}">
                <a16:creationId xmlns:a16="http://schemas.microsoft.com/office/drawing/2014/main" id="{C69D008C-3C7E-5D05-43F8-721A6C1CDAF0}"/>
              </a:ext>
            </a:extLst>
          </p:cNvPr>
          <p:cNvGrpSpPr>
            <a:grpSpLocks/>
          </p:cNvGrpSpPr>
          <p:nvPr/>
        </p:nvGrpSpPr>
        <p:grpSpPr bwMode="auto">
          <a:xfrm>
            <a:off x="760413" y="990600"/>
            <a:ext cx="2438400" cy="76200"/>
            <a:chOff x="261765" y="700096"/>
            <a:chExt cx="3889600" cy="9840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4A788BC-4211-2EF7-7662-78FD527FA67C}"/>
                </a:ext>
              </a:extLst>
            </p:cNvPr>
            <p:cNvCxnSpPr/>
            <p:nvPr/>
          </p:nvCxnSpPr>
          <p:spPr>
            <a:xfrm>
              <a:off x="307346" y="749299"/>
              <a:ext cx="3844019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1A9844D-CCF4-4EE8-21C0-4B9D5B9E1A81}"/>
                </a:ext>
              </a:extLst>
            </p:cNvPr>
            <p:cNvSpPr/>
            <p:nvPr/>
          </p:nvSpPr>
          <p:spPr>
            <a:xfrm>
              <a:off x="261765" y="700096"/>
              <a:ext cx="78500" cy="9840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9A77B9E9-8498-30AE-0573-D269281CD6AD}"/>
              </a:ext>
            </a:extLst>
          </p:cNvPr>
          <p:cNvSpPr/>
          <p:nvPr/>
        </p:nvSpPr>
        <p:spPr>
          <a:xfrm>
            <a:off x="227013" y="1219200"/>
            <a:ext cx="11734800" cy="5181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317" name="Content Placeholder 7">
            <a:extLst>
              <a:ext uri="{FF2B5EF4-FFF2-40B4-BE49-F238E27FC236}">
                <a16:creationId xmlns:a16="http://schemas.microsoft.com/office/drawing/2014/main" id="{59A4C7C0-ED76-1123-0D6C-E3CEAEE74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013" y="1219200"/>
            <a:ext cx="10969625" cy="5181600"/>
          </a:xfrm>
        </p:spPr>
        <p:txBody>
          <a:bodyPr/>
          <a:lstStyle/>
          <a:p>
            <a:pPr eaLnBrk="1" hangingPunct="1"/>
            <a:r>
              <a:rPr lang="en-US" altLang="en-US" sz="1800"/>
              <a:t>Logical operators are the </a:t>
            </a:r>
            <a:r>
              <a:rPr lang="en-US" altLang="en-US" sz="1800" b="1">
                <a:solidFill>
                  <a:srgbClr val="7030A0"/>
                </a:solidFill>
              </a:rPr>
              <a:t>and, or, not</a:t>
            </a:r>
            <a:r>
              <a:rPr lang="en-US" altLang="en-US" sz="1800"/>
              <a:t> operators</a:t>
            </a:r>
          </a:p>
          <a:p>
            <a:pPr eaLnBrk="1" hangingPunct="1"/>
            <a:endParaRPr lang="en-US" altLang="en-US" sz="1800"/>
          </a:p>
          <a:p>
            <a:pPr eaLnBrk="1" hangingPunct="1"/>
            <a:endParaRPr lang="en-US" altLang="en-US" sz="1800"/>
          </a:p>
          <a:p>
            <a:pPr eaLnBrk="1" hangingPunct="1"/>
            <a:endParaRPr lang="en-US" altLang="en-US" sz="1800"/>
          </a:p>
          <a:p>
            <a:pPr eaLnBrk="1" hangingPunct="1"/>
            <a:endParaRPr lang="en-US" altLang="en-US" sz="1800"/>
          </a:p>
          <a:p>
            <a:pPr eaLnBrk="1" hangingPunct="1"/>
            <a:endParaRPr lang="en-US" altLang="en-US" sz="1800"/>
          </a:p>
          <a:p>
            <a:pPr eaLnBrk="1" hangingPunct="1"/>
            <a:endParaRPr lang="en-US" altLang="en-US" sz="1800"/>
          </a:p>
          <a:p>
            <a:pPr eaLnBrk="1" hangingPunct="1"/>
            <a:endParaRPr lang="en-US" altLang="en-US" sz="1800"/>
          </a:p>
          <a:p>
            <a:pPr eaLnBrk="1" hangingPunct="1"/>
            <a:endParaRPr lang="en-US" altLang="en-US" sz="180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/>
              <a:t>x = True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/>
              <a:t>y = False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/>
              <a:t>print('x and y is',x and y)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/>
              <a:t>print('x or y is',x or y)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/>
              <a:t>print('not x is',not x)</a:t>
            </a:r>
          </a:p>
          <a:p>
            <a:pPr eaLnBrk="1" hangingPunct="1"/>
            <a:r>
              <a:rPr lang="en-US" altLang="en-US" sz="1800"/>
              <a:t> </a:t>
            </a:r>
          </a:p>
          <a:p>
            <a:pPr eaLnBrk="1" hangingPunct="1"/>
            <a:endParaRPr lang="en-US" altLang="en-US" sz="1800"/>
          </a:p>
          <a:p>
            <a:pPr eaLnBrk="1" hangingPunct="1"/>
            <a:endParaRPr lang="en-US" altLang="en-US" sz="180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946E638-C123-F996-B0CB-B68B562EDAC6}"/>
              </a:ext>
            </a:extLst>
          </p:cNvPr>
          <p:cNvGraphicFramePr>
            <a:graphicFrameLocks noGrp="1"/>
          </p:cNvGraphicFramePr>
          <p:nvPr/>
        </p:nvGraphicFramePr>
        <p:xfrm>
          <a:off x="1903413" y="1676400"/>
          <a:ext cx="8126412" cy="2176463"/>
        </p:xfrm>
        <a:graphic>
          <a:graphicData uri="http://schemas.openxmlformats.org/drawingml/2006/table">
            <a:tbl>
              <a:tblPr/>
              <a:tblGrid>
                <a:gridCol w="1243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8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46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90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alibri"/>
                          <a:ea typeface="Times New Roman"/>
                          <a:cs typeface="Calibri"/>
                        </a:rPr>
                        <a:t>Operator</a:t>
                      </a:r>
                      <a:endParaRPr lang="en-US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615" marR="228615" marT="114310" marB="114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latin typeface="Calibri"/>
                          <a:ea typeface="Times New Roman"/>
                          <a:cs typeface="Calibri"/>
                        </a:rPr>
                        <a:t>Meaning</a:t>
                      </a:r>
                      <a:endParaRPr lang="en-US" sz="1400" b="1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615" marR="228615" marT="114310" marB="114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alibri"/>
                          <a:ea typeface="Times New Roman"/>
                          <a:cs typeface="Calibri"/>
                        </a:rPr>
                        <a:t>Example</a:t>
                      </a:r>
                      <a:endParaRPr lang="en-US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615" marR="228615" marT="114310" marB="114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06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Calibri"/>
                        </a:rPr>
                        <a:t>and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615" marR="228615" marT="114310" marB="114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Calibri"/>
                        </a:rPr>
                        <a:t>True if both the operands are true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615" marR="228615" marT="114310" marB="114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Calibri"/>
                        </a:rPr>
                        <a:t>x and y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615" marR="228615" marT="114310" marB="114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06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Calibri"/>
                        </a:rPr>
                        <a:t>or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615" marR="228615" marT="114310" marB="114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Calibri"/>
                        </a:rPr>
                        <a:t>True if either of the operands is true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615" marR="228615" marT="114310" marB="114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Calibri"/>
                        </a:rPr>
                        <a:t>x or y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615" marR="228615" marT="114310" marB="114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928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Calibri"/>
                        </a:rPr>
                        <a:t>not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615" marR="228615" marT="114310" marB="114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Calibri"/>
                        </a:rPr>
                        <a:t>True if operand is false (complements the operand)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615" marR="228615" marT="114310" marB="114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Calibri"/>
                        </a:rPr>
                        <a:t>not x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615" marR="228615" marT="114310" marB="1143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340" name="TextBox 10">
            <a:extLst>
              <a:ext uri="{FF2B5EF4-FFF2-40B4-BE49-F238E27FC236}">
                <a16:creationId xmlns:a16="http://schemas.microsoft.com/office/drawing/2014/main" id="{0ED54203-F702-AC3E-5590-7844E515E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6213" y="4495800"/>
            <a:ext cx="4495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Output: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x and y is False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x or y is True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not x is False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36E3E871-D07F-29C9-02FF-97FB3B95E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413" y="304800"/>
            <a:ext cx="5105400" cy="609600"/>
          </a:xfrm>
        </p:spPr>
        <p:txBody>
          <a:bodyPr/>
          <a:lstStyle/>
          <a:p>
            <a:pPr algn="l" eaLnBrk="1" hangingPunct="1"/>
            <a:r>
              <a:rPr lang="en-US" altLang="en-US" sz="2400" b="1">
                <a:solidFill>
                  <a:srgbClr val="00B050"/>
                </a:solidFill>
              </a:rPr>
              <a:t>Bitwise Operators</a:t>
            </a:r>
          </a:p>
        </p:txBody>
      </p:sp>
      <p:grpSp>
        <p:nvGrpSpPr>
          <p:cNvPr id="14339" name="Group 3">
            <a:extLst>
              <a:ext uri="{FF2B5EF4-FFF2-40B4-BE49-F238E27FC236}">
                <a16:creationId xmlns:a16="http://schemas.microsoft.com/office/drawing/2014/main" id="{94F7F8C6-D53F-885E-DBE4-EB0C64E71D65}"/>
              </a:ext>
            </a:extLst>
          </p:cNvPr>
          <p:cNvGrpSpPr>
            <a:grpSpLocks/>
          </p:cNvGrpSpPr>
          <p:nvPr/>
        </p:nvGrpSpPr>
        <p:grpSpPr bwMode="auto">
          <a:xfrm>
            <a:off x="760413" y="990600"/>
            <a:ext cx="2438400" cy="76200"/>
            <a:chOff x="261765" y="700096"/>
            <a:chExt cx="3889600" cy="9840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BCFBC63-FB63-B3AF-1813-65E60D521035}"/>
                </a:ext>
              </a:extLst>
            </p:cNvPr>
            <p:cNvCxnSpPr/>
            <p:nvPr/>
          </p:nvCxnSpPr>
          <p:spPr>
            <a:xfrm>
              <a:off x="307346" y="749299"/>
              <a:ext cx="3844019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BC26DAF-A174-809A-8E58-7C518FD3785E}"/>
                </a:ext>
              </a:extLst>
            </p:cNvPr>
            <p:cNvSpPr/>
            <p:nvPr/>
          </p:nvSpPr>
          <p:spPr>
            <a:xfrm>
              <a:off x="261765" y="700096"/>
              <a:ext cx="78500" cy="9840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E87DE73C-7A31-15DA-82F8-B7920CDE388E}"/>
              </a:ext>
            </a:extLst>
          </p:cNvPr>
          <p:cNvSpPr/>
          <p:nvPr/>
        </p:nvSpPr>
        <p:spPr>
          <a:xfrm>
            <a:off x="227013" y="1219200"/>
            <a:ext cx="11734800" cy="5181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341" name="Content Placeholder 7">
            <a:extLst>
              <a:ext uri="{FF2B5EF4-FFF2-40B4-BE49-F238E27FC236}">
                <a16:creationId xmlns:a16="http://schemas.microsoft.com/office/drawing/2014/main" id="{4A7D8ED3-EDB7-4F52-A529-A2107335B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013" y="1219200"/>
            <a:ext cx="10969625" cy="5181600"/>
          </a:xfrm>
        </p:spPr>
        <p:txBody>
          <a:bodyPr/>
          <a:lstStyle/>
          <a:p>
            <a:pPr eaLnBrk="1" hangingPunct="1"/>
            <a:r>
              <a:rPr lang="en-US" altLang="en-US" sz="1800"/>
              <a:t>Bitwise operators act on operands as if they were strings of binary digits. </a:t>
            </a:r>
          </a:p>
          <a:p>
            <a:pPr eaLnBrk="1" hangingPunct="1"/>
            <a:r>
              <a:rPr lang="en-US" altLang="en-US" sz="1800"/>
              <a:t>They </a:t>
            </a:r>
            <a:r>
              <a:rPr lang="en-US" altLang="en-US" sz="1800" b="1">
                <a:solidFill>
                  <a:srgbClr val="7030A0"/>
                </a:solidFill>
              </a:rPr>
              <a:t>operate bit by bit</a:t>
            </a:r>
            <a:r>
              <a:rPr lang="en-US" altLang="en-US" sz="1800"/>
              <a:t>, hence the name.</a:t>
            </a:r>
          </a:p>
          <a:p>
            <a:pPr eaLnBrk="1" hangingPunct="1"/>
            <a:endParaRPr lang="en-US" altLang="en-US" sz="1800"/>
          </a:p>
          <a:p>
            <a:pPr eaLnBrk="1" hangingPunct="1"/>
            <a:endParaRPr lang="en-US" altLang="en-US" sz="1800"/>
          </a:p>
          <a:p>
            <a:pPr eaLnBrk="1" hangingPunct="1"/>
            <a:endParaRPr lang="en-US" altLang="en-US" sz="180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BAD5B24-B365-AA01-6DC1-00C2C47CA0A4}"/>
              </a:ext>
            </a:extLst>
          </p:cNvPr>
          <p:cNvGraphicFramePr>
            <a:graphicFrameLocks noGrp="1"/>
          </p:cNvGraphicFramePr>
          <p:nvPr/>
        </p:nvGraphicFramePr>
        <p:xfrm>
          <a:off x="1065213" y="2057400"/>
          <a:ext cx="4876800" cy="370205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84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alibri"/>
                          <a:ea typeface="Times New Roman"/>
                          <a:cs typeface="Calibri"/>
                        </a:rPr>
                        <a:t>Operator</a:t>
                      </a:r>
                      <a:endParaRPr lang="en-US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600" marR="228600" marT="114272" marB="1142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alibri"/>
                          <a:ea typeface="Times New Roman"/>
                          <a:cs typeface="Calibri"/>
                        </a:rPr>
                        <a:t>Meaning</a:t>
                      </a:r>
                      <a:endParaRPr lang="en-US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600" marR="228600" marT="114272" marB="1142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alibri"/>
                          <a:ea typeface="Times New Roman"/>
                          <a:cs typeface="Calibri"/>
                        </a:rPr>
                        <a:t>Example</a:t>
                      </a:r>
                      <a:endParaRPr lang="en-US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600" marR="228600" marT="114272" marB="1142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93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Calibri"/>
                        </a:rPr>
                        <a:t>&amp;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600" marR="228600" marT="114272" marB="1142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Calibri"/>
                        </a:rPr>
                        <a:t>Bitwise AND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600" marR="228600" marT="114272" marB="1142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Calibri"/>
                        </a:rPr>
                        <a:t>x &amp; y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600" marR="228600" marT="114272" marB="1142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93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Calibri"/>
                        </a:rPr>
                        <a:t>|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600" marR="228600" marT="114272" marB="1142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Calibri"/>
                        </a:rPr>
                        <a:t>Bitwise OR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600" marR="228600" marT="114272" marB="1142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Calibri"/>
                        </a:rPr>
                        <a:t>x | y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600" marR="228600" marT="114272" marB="1142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93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Calibri"/>
                        </a:rPr>
                        <a:t>~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600" marR="228600" marT="114272" marB="1142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Calibri"/>
                        </a:rPr>
                        <a:t>Bitwise NOT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600" marR="228600" marT="114272" marB="1142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Calibri"/>
                        </a:rPr>
                        <a:t>~x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600" marR="228600" marT="114272" marB="1142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93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Calibri"/>
                        </a:rPr>
                        <a:t>^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600" marR="228600" marT="114272" marB="1142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Calibri"/>
                        </a:rPr>
                        <a:t>Bitwise XOR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600" marR="228600" marT="114272" marB="1142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Calibri"/>
                        </a:rPr>
                        <a:t>x ^ y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600" marR="228600" marT="114272" marB="1142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93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Calibri"/>
                        </a:rPr>
                        <a:t>&gt;&gt;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600" marR="228600" marT="114272" marB="1142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Calibri"/>
                        </a:rPr>
                        <a:t>Bitwise right shift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600" marR="228600" marT="114272" marB="1142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Calibri"/>
                        </a:rPr>
                        <a:t>x &gt;&gt; 2 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600" marR="228600" marT="114272" marB="1142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93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Calibri"/>
                        </a:rPr>
                        <a:t>&lt;&lt;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600" marR="228600" marT="114272" marB="1142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Calibri"/>
                          <a:ea typeface="Times New Roman"/>
                          <a:cs typeface="Calibri"/>
                        </a:rPr>
                        <a:t>Bitwise left shift</a:t>
                      </a:r>
                      <a:endParaRPr lang="en-US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600" marR="228600" marT="114272" marB="1142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Times New Roman"/>
                          <a:cs typeface="Calibri"/>
                        </a:rPr>
                        <a:t>x &lt;&lt; 2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28600" marR="228600" marT="114272" marB="1142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4376" name="Picture 2">
            <a:extLst>
              <a:ext uri="{FF2B5EF4-FFF2-40B4-BE49-F238E27FC236}">
                <a16:creationId xmlns:a16="http://schemas.microsoft.com/office/drawing/2014/main" id="{67915AC2-D339-7A1A-CB4E-4F05B316D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96" t="28935" r="63820" b="41667"/>
          <a:stretch>
            <a:fillRect/>
          </a:stretch>
        </p:blipFill>
        <p:spPr bwMode="auto">
          <a:xfrm>
            <a:off x="8380413" y="1981200"/>
            <a:ext cx="2667000" cy="373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3C71038D-6D1E-50C0-E542-D889AD356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413" y="304800"/>
            <a:ext cx="5105400" cy="609600"/>
          </a:xfrm>
        </p:spPr>
        <p:txBody>
          <a:bodyPr/>
          <a:lstStyle/>
          <a:p>
            <a:pPr algn="l" eaLnBrk="1" hangingPunct="1"/>
            <a:r>
              <a:rPr lang="en-US" altLang="en-US" sz="2400" b="1">
                <a:solidFill>
                  <a:srgbClr val="00B050"/>
                </a:solidFill>
              </a:rPr>
              <a:t>Assignment Operators</a:t>
            </a:r>
          </a:p>
        </p:txBody>
      </p:sp>
      <p:grpSp>
        <p:nvGrpSpPr>
          <p:cNvPr id="15363" name="Group 3">
            <a:extLst>
              <a:ext uri="{FF2B5EF4-FFF2-40B4-BE49-F238E27FC236}">
                <a16:creationId xmlns:a16="http://schemas.microsoft.com/office/drawing/2014/main" id="{1A7D1C3B-8E77-41C9-A755-6EFF2995768D}"/>
              </a:ext>
            </a:extLst>
          </p:cNvPr>
          <p:cNvGrpSpPr>
            <a:grpSpLocks/>
          </p:cNvGrpSpPr>
          <p:nvPr/>
        </p:nvGrpSpPr>
        <p:grpSpPr bwMode="auto">
          <a:xfrm>
            <a:off x="760413" y="990600"/>
            <a:ext cx="2438400" cy="76200"/>
            <a:chOff x="261765" y="700096"/>
            <a:chExt cx="3889600" cy="9840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78F38E5-4879-1EC7-EED4-2F0FCA8121B4}"/>
                </a:ext>
              </a:extLst>
            </p:cNvPr>
            <p:cNvCxnSpPr/>
            <p:nvPr/>
          </p:nvCxnSpPr>
          <p:spPr>
            <a:xfrm>
              <a:off x="307346" y="749299"/>
              <a:ext cx="3844019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F9CDAD9-553F-9AD7-D815-0B6DEBC0A7DB}"/>
                </a:ext>
              </a:extLst>
            </p:cNvPr>
            <p:cNvSpPr/>
            <p:nvPr/>
          </p:nvSpPr>
          <p:spPr>
            <a:xfrm>
              <a:off x="261765" y="700096"/>
              <a:ext cx="78500" cy="9840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ED64A647-BCF9-9F34-B8B1-6ABC8595B5E6}"/>
              </a:ext>
            </a:extLst>
          </p:cNvPr>
          <p:cNvSpPr/>
          <p:nvPr/>
        </p:nvSpPr>
        <p:spPr>
          <a:xfrm>
            <a:off x="227013" y="1219200"/>
            <a:ext cx="11734800" cy="5181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365" name="Content Placeholder 7">
            <a:extLst>
              <a:ext uri="{FF2B5EF4-FFF2-40B4-BE49-F238E27FC236}">
                <a16:creationId xmlns:a16="http://schemas.microsoft.com/office/drawing/2014/main" id="{B57345FB-18A9-AB96-C9AF-54C6B8EE3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13" y="1219200"/>
            <a:ext cx="3810000" cy="5181600"/>
          </a:xfrm>
        </p:spPr>
        <p:txBody>
          <a:bodyPr/>
          <a:lstStyle/>
          <a:p>
            <a:pPr algn="just" eaLnBrk="1" hangingPunct="1"/>
            <a:r>
              <a:rPr lang="en-US" altLang="en-US" sz="1800"/>
              <a:t>Assignment operators are used in Python to assign values to variables.</a:t>
            </a:r>
          </a:p>
          <a:p>
            <a:pPr algn="just" eaLnBrk="1" hangingPunct="1"/>
            <a:r>
              <a:rPr lang="en-US" altLang="en-US" sz="1800"/>
              <a:t>a = 5 is a simple assignment operator that assigns the value 5 on the right to the variable </a:t>
            </a:r>
            <a:r>
              <a:rPr lang="en-US" altLang="en-US" sz="1800" i="1"/>
              <a:t>a</a:t>
            </a:r>
            <a:r>
              <a:rPr lang="en-US" altLang="en-US" sz="1800"/>
              <a:t> on the left.</a:t>
            </a:r>
          </a:p>
          <a:p>
            <a:pPr algn="just" eaLnBrk="1" hangingPunct="1"/>
            <a:r>
              <a:rPr lang="en-US" altLang="en-US" sz="1800"/>
              <a:t>There are various compound operators in Python like</a:t>
            </a:r>
            <a:r>
              <a:rPr lang="en-US" altLang="en-US" sz="1800" b="1">
                <a:solidFill>
                  <a:srgbClr val="7030A0"/>
                </a:solidFill>
              </a:rPr>
              <a:t> a += 5</a:t>
            </a:r>
            <a:r>
              <a:rPr lang="en-US" altLang="en-US" sz="1800"/>
              <a:t> that adds to the variable and later assigns the same. It is equivalent to </a:t>
            </a:r>
            <a:r>
              <a:rPr lang="en-US" altLang="en-US" sz="1800" b="1">
                <a:solidFill>
                  <a:srgbClr val="7030A0"/>
                </a:solidFill>
              </a:rPr>
              <a:t>a = a + 5</a:t>
            </a:r>
            <a:r>
              <a:rPr lang="en-US" altLang="en-US" sz="1800"/>
              <a:t>.</a:t>
            </a:r>
          </a:p>
          <a:p>
            <a:pPr eaLnBrk="1" hangingPunct="1"/>
            <a:endParaRPr lang="en-US" altLang="en-US" sz="1800"/>
          </a:p>
          <a:p>
            <a:pPr eaLnBrk="1" hangingPunct="1"/>
            <a:endParaRPr lang="en-US" altLang="en-US" sz="1800"/>
          </a:p>
          <a:p>
            <a:pPr eaLnBrk="1" hangingPunct="1"/>
            <a:endParaRPr lang="en-US" altLang="en-US" sz="180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41B2CE3-7F6F-2C6B-0AF4-D8EB96E4F393}"/>
              </a:ext>
            </a:extLst>
          </p:cNvPr>
          <p:cNvGraphicFramePr>
            <a:graphicFrameLocks noGrp="1"/>
          </p:cNvGraphicFramePr>
          <p:nvPr/>
        </p:nvGraphicFramePr>
        <p:xfrm>
          <a:off x="4418013" y="304800"/>
          <a:ext cx="7164387" cy="6256338"/>
        </p:xfrm>
        <a:graphic>
          <a:graphicData uri="http://schemas.openxmlformats.org/drawingml/2006/table">
            <a:tbl>
              <a:tblPr/>
              <a:tblGrid>
                <a:gridCol w="23881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81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8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68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alibri"/>
                          <a:ea typeface="Times New Roman"/>
                          <a:cs typeface="Calibri"/>
                        </a:rPr>
                        <a:t>Operator</a:t>
                      </a:r>
                      <a:endParaRPr lang="en-US" sz="11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1551" marR="201551" marT="100761" marB="100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alibri"/>
                          <a:ea typeface="Times New Roman"/>
                          <a:cs typeface="Calibri"/>
                        </a:rPr>
                        <a:t>Example</a:t>
                      </a:r>
                      <a:endParaRPr lang="en-US" sz="11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1551" marR="201551" marT="100761" marB="100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alibri"/>
                          <a:ea typeface="Times New Roman"/>
                          <a:cs typeface="Calibri"/>
                        </a:rPr>
                        <a:t>Equivalent to</a:t>
                      </a:r>
                      <a:endParaRPr lang="en-US" sz="11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1551" marR="201551" marT="100761" marB="100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88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Calibri"/>
                        </a:rPr>
                        <a:t>=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1551" marR="201551" marT="100761" marB="100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Calibri"/>
                        </a:rPr>
                        <a:t>x = 5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1551" marR="201551" marT="100761" marB="100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x = 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1551" marR="201551" marT="100761" marB="100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88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Calibri"/>
                        </a:rPr>
                        <a:t>+=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1551" marR="201551" marT="100761" marB="100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Calibri"/>
                        </a:rPr>
                        <a:t>x += 5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1551" marR="201551" marT="100761" marB="100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x = x + 5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1551" marR="201551" marT="100761" marB="100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88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Calibri"/>
                        </a:rPr>
                        <a:t>-=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1551" marR="201551" marT="100761" marB="100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Calibri"/>
                        </a:rPr>
                        <a:t>x -= 5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1551" marR="201551" marT="100761" marB="100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x = x - 5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1551" marR="201551" marT="100761" marB="100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88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*=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1551" marR="201551" marT="100761" marB="100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Calibri"/>
                        </a:rPr>
                        <a:t>x *= 5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1551" marR="201551" marT="100761" marB="100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x = x * 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1551" marR="201551" marT="100761" marB="100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688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/=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1551" marR="201551" marT="100761" marB="100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Calibri"/>
                        </a:rPr>
                        <a:t>x /= 5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1551" marR="201551" marT="100761" marB="100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x = x / 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1551" marR="201551" marT="100761" marB="100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688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%=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1551" marR="201551" marT="100761" marB="100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Calibri"/>
                        </a:rPr>
                        <a:t>x %= 5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1551" marR="201551" marT="100761" marB="100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x = x % 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1551" marR="201551" marT="100761" marB="100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688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//=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1551" marR="201551" marT="100761" marB="100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Calibri"/>
                        </a:rPr>
                        <a:t>x //= 5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1551" marR="201551" marT="100761" marB="100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Calibri"/>
                        </a:rPr>
                        <a:t>x = x // 5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1551" marR="201551" marT="100761" marB="100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688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**=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1551" marR="201551" marT="100761" marB="100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Calibri"/>
                        </a:rPr>
                        <a:t>x **= 5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1551" marR="201551" marT="100761" marB="100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Calibri"/>
                        </a:rPr>
                        <a:t>x = x ** 5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1551" marR="201551" marT="100761" marB="100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688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&amp;=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1551" marR="201551" marT="100761" marB="100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x &amp;= 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1551" marR="201551" marT="100761" marB="100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Calibri"/>
                        </a:rPr>
                        <a:t>x = x &amp; 5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1551" marR="201551" marT="100761" marB="100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688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|=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1551" marR="201551" marT="100761" marB="100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x |= 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1551" marR="201551" marT="100761" marB="100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Calibri"/>
                        </a:rPr>
                        <a:t>x = x | 5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1551" marR="201551" marT="100761" marB="100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4688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^=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1551" marR="201551" marT="100761" marB="100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x ^= 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1551" marR="201551" marT="100761" marB="100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Calibri"/>
                        </a:rPr>
                        <a:t>x = x ^ 5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1551" marR="201551" marT="100761" marB="100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4688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&gt;&gt;=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1551" marR="201551" marT="100761" marB="100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x &gt;&gt;= 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1551" marR="201551" marT="100761" marB="100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Calibri"/>
                        </a:rPr>
                        <a:t>x = x &gt;&gt; 5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1551" marR="201551" marT="100761" marB="100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4688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&lt;&lt;=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1551" marR="201551" marT="100761" marB="100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Calibri"/>
                          <a:ea typeface="Times New Roman"/>
                          <a:cs typeface="Calibri"/>
                        </a:rPr>
                        <a:t>x &lt;&lt;= 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1551" marR="201551" marT="100761" marB="100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Calibri"/>
                          <a:ea typeface="Times New Roman"/>
                          <a:cs typeface="Calibri"/>
                        </a:rPr>
                        <a:t>x = x &lt;&lt; 5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01551" marR="201551" marT="100761" marB="1007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1067</TotalTime>
  <Words>2533</Words>
  <Application>Microsoft Office PowerPoint</Application>
  <PresentationFormat>Custom</PresentationFormat>
  <Paragraphs>650</Paragraphs>
  <Slides>36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PowerPoint Presentation</vt:lpstr>
      <vt:lpstr>Topics covered</vt:lpstr>
      <vt:lpstr>Operators</vt:lpstr>
      <vt:lpstr>Arithmetic Operators</vt:lpstr>
      <vt:lpstr>Arithmetic Operators</vt:lpstr>
      <vt:lpstr>Comparison (Relational) Operators</vt:lpstr>
      <vt:lpstr>Logical / Boolean  Operators</vt:lpstr>
      <vt:lpstr>Bitwise Operators</vt:lpstr>
      <vt:lpstr>Assignment Operators</vt:lpstr>
      <vt:lpstr>Identity Operators</vt:lpstr>
      <vt:lpstr>Membership Operators</vt:lpstr>
      <vt:lpstr>Precedence in Python operator</vt:lpstr>
      <vt:lpstr>Precedence in Python operator</vt:lpstr>
      <vt:lpstr>Associativity of python operators</vt:lpstr>
      <vt:lpstr>Associativity of python operators</vt:lpstr>
      <vt:lpstr>Associativity of python operators</vt:lpstr>
      <vt:lpstr>Associativity of python operators</vt:lpstr>
      <vt:lpstr>Associativity of python operators</vt:lpstr>
      <vt:lpstr>Non-Associative operators:</vt:lpstr>
      <vt:lpstr>Input And Output</vt:lpstr>
      <vt:lpstr>Input And Output</vt:lpstr>
      <vt:lpstr>Output statements</vt:lpstr>
      <vt:lpstr>Output statements</vt:lpstr>
      <vt:lpstr>Output statements</vt:lpstr>
      <vt:lpstr>Output statements</vt:lpstr>
      <vt:lpstr>Output statements</vt:lpstr>
      <vt:lpstr>Output statements</vt:lpstr>
      <vt:lpstr>Output statements</vt:lpstr>
      <vt:lpstr>Output statements</vt:lpstr>
      <vt:lpstr>Output statements</vt:lpstr>
      <vt:lpstr>Input statements</vt:lpstr>
      <vt:lpstr>Input statements</vt:lpstr>
      <vt:lpstr>Command Line Arguments</vt:lpstr>
      <vt:lpstr>Command Line Arguments</vt:lpstr>
      <vt:lpstr>Command Line Arguments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Subhapreet Patro</cp:lastModifiedBy>
  <cp:revision>57</cp:revision>
  <dcterms:created xsi:type="dcterms:W3CDTF">2021-04-19T01:56:50Z</dcterms:created>
  <dcterms:modified xsi:type="dcterms:W3CDTF">2022-11-28T16:15:10Z</dcterms:modified>
</cp:coreProperties>
</file>