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57" r:id="rId5"/>
    <p:sldId id="258" r:id="rId6"/>
    <p:sldId id="259" r:id="rId7"/>
    <p:sldId id="261" r:id="rId8"/>
    <p:sldId id="262" r:id="rId9"/>
    <p:sldId id="264" r:id="rId10"/>
    <p:sldId id="265" r:id="rId11"/>
    <p:sldId id="266" r:id="rId12"/>
    <p:sldId id="285" r:id="rId13"/>
    <p:sldId id="286" r:id="rId14"/>
    <p:sldId id="267" r:id="rId15"/>
    <p:sldId id="268" r:id="rId16"/>
    <p:sldId id="269" r:id="rId17"/>
    <p:sldId id="292" r:id="rId18"/>
    <p:sldId id="270" r:id="rId19"/>
    <p:sldId id="271" r:id="rId20"/>
    <p:sldId id="272" r:id="rId21"/>
    <p:sldId id="293" r:id="rId22"/>
    <p:sldId id="294" r:id="rId23"/>
    <p:sldId id="295" r:id="rId24"/>
    <p:sldId id="296" r:id="rId25"/>
    <p:sldId id="297" r:id="rId26"/>
    <p:sldId id="287" r:id="rId27"/>
    <p:sldId id="288" r:id="rId28"/>
    <p:sldId id="289" r:id="rId29"/>
    <p:sldId id="290" r:id="rId30"/>
    <p:sldId id="291" r:id="rId31"/>
    <p:sldId id="274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610600" cy="14700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Recommender Systems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categorical feedback) or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numerical feedback) to relate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interests to item attributes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and Recommendation: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users in real-time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is crucial since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need to be performed quickly.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229600" cy="282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00400"/>
            <a:ext cx="80772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6411220" cy="1171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6669087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5762805"/>
            <a:ext cx="6497637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Utilization: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models are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the learning phase.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systems can use these models as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black-box components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focusing on how they relate user profiles to item attributes.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phase is often based on well-known classification or regression techniques.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Feature Extraction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Overview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phase in content-based systems is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extracting discriminative features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items effectively.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user interests and vary based on the application (e.g., product recommendation vs. web pages).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descriptions into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 or structured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 for processing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Keywords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 text descriptions and convert them into keyword-based vectors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numerical (e.g., price) or categorical attributes (e.g., color, genre).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"/>
            <a:ext cx="8305800" cy="55927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Weighting: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different levels of importance to attributes.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Knowledge: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Heuristics to decide keyword weights (e.g., title and main actor in movies).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feature weights algorithmically (closely related to feature selection).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Feature Extraction in Various Applications: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Recommendation (e.g., IMDb):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include movie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synopsis, director, actors, and genre.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For the movie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attributes like "ogre," "princess," and "magical creatures" form the keyword set.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features (e.g., actors vs. synopsis) can be determined using: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Knowledge: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Weight features like title or primary actor higher.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Methods: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feature weighting or selection algorithms.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 Recommendation: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structured data from HTML fields like title, meta-data, and body.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fields differently; for instance, title and meta-data are given higher importance than the body.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irrelevant blocks (e.g., ads or disclaimers) using: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Tree-Matching Algorithms: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document layouts and extract main content blocks.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Methods: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main content versus irrelevant blocks.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Recommendation (e.g., Pandora):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are extracted from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Genome Project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attributes like: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“Trance roots,” “synth riffs,” “tonal harmonies,” “straight drum beats.”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create a "station" by specifying one track, and similar songs are recommended.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(likes/dislikes) refines recommendations over time.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or structured attributes (e.g., genres or beats) form the basis for recommendation.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II: Basic Components of Content-Based Systems,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Feature Extraction, Learning User Profiles and Filtering, Nearest Neighbor Classification.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6726237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792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799"/>
            <a:ext cx="8001000" cy="4191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51625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02758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059011" cy="266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5438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6258799" cy="180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6269037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32101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7924800" cy="5432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109857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458200" cy="2724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305800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6115904" cy="192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6488113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44497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Collaborative Systems: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systems use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in user ratings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content-based systems rely 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attributes and user preferences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systems do not require other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users'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suitable for scenarios where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user-specific data is sufficient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81000"/>
            <a:ext cx="8382000" cy="5745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Techniques: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extraction and weighting are tailored to specific applications (e.g., movies vs. music vs. web pages).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Attributes: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unstructured (text-based) and structured (numerical/categorical) attributes can be combined for robust recommendations.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Systems: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cases like Pandora, the initial track specification resembles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systems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user feedback transitions the approach to content-based recommendations.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8610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and Cleaning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unstructured data (e.g., product descriptions, web pages) into a cleaned and structured format suitable for analysis.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text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bags of 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further processing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the Cleaning Process: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Stop-Word Removal: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high-frequency, non-informative words (e.g., "a," "an," "the") that are not specific to the item.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stop-words include articles, prepositions, conjunctions, and pronouns.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Pre-defined stop-word lists are available for various languages.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382000" cy="5668963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Stemming: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Consolidate variations of words into their root forms.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"hoping" → "hop," "machines" → "machine."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Stemming can sometimes lead to loss of meaning (e.g., "hop" as a word itself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 startAt="3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 Extraction: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significant word combinations that occur frequently.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"hot dog" has a distinct meaning compared to "hot" and "dog."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Use manually defined dictionaries or automated algorithms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Vector-Space Representation: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cleaning, text data is converted into a vector of terms, where each term is associated with its frequency.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occurring words are less discriminative and may bias results.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weighting methods to emphasize more meaningful terms.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381000"/>
                <a:ext cx="8305800" cy="57451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Weighting with TF-IDF: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 Frequency (TF):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 of a term in a document.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Inverse Document Frequency (IDF):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 terms inversely proportional to their occurrence in the entire dataset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Formula:      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</a:t>
                </a:r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funcPr>
                      <m:fNam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𝒍𝒐𝒈</m:t>
                        </m:r>
                      </m:fName>
                      <m:e>
                        <m:d>
                          <m:d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/>
                                  </a:rPr>
                                  <m:t>𝒏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sz="28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/>
                                      </a:rPr>
                                      <m:t>𝒊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/>
                      </a:rPr>
                      <m:t>𝒏</m:t>
                    </m:r>
                    <m:r>
                      <a:rPr lang="en-US" sz="2800" b="1" i="1">
                        <a:latin typeface="Cambria Math" panose="02040503050406030204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number of documents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documents containing the term.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381000"/>
                <a:ext cx="8305800" cy="5745163"/>
              </a:xfrm>
              <a:blipFill rotWithShape="1">
                <a:blip r:embed="rId1"/>
                <a:stretch>
                  <a:fillRect b="-25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457200"/>
                <a:ext cx="8686800" cy="60198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TF-IDF Formula: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Combines term frequency and inverse document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).IDF</a:t>
                </a:r>
                <a:endParaRPr 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𝒙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Damping function (optional) to reduce the influence of high-frequency 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terms</a:t>
                </a:r>
                <a:endParaRPr lang="en-US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𝒊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funcPr>
                      <m:fNam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𝒍𝒐𝒈</m:t>
                        </m:r>
                      </m:fName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3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Applications </a:t>
                </a:r>
                <a:r>
                  <a:rPr lang="en-US" sz="3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TF-IDF:</a:t>
                </a:r>
                <a:endPara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Improves recommendation quality by prioritizing discriminative terms.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Reduces the influence of frequently occurring but unimportant words (e.g., "common" vs. "rare" terms</a:t>
                </a:r>
                <a:r>
                  <a:rPr lang="en-US" sz="3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457200"/>
                <a:ext cx="8686800" cy="60198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Feature Representation and Cleaning with TF-IDF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216346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24800" cy="597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7116169" cy="18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7315200" cy="417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572638" cy="259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199" y="1905000"/>
            <a:ext cx="521181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3641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Functionality of Content-Based Systems: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to items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what they have liked in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attributes rather than ratings correlations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two main data sources: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Descriptions: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Content-centric attributes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keywords, genre, and manufacturer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from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(ratings)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(actions)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feedback, or specified keywords of interest.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7467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257800"/>
            <a:ext cx="7059613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User Likes and Dislikes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05800" cy="5364163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user preferences (likes and dislikes) during the offline phase to generate recommendations during the online phase.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user's preferences with content data to create predictions for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user interacting with the system at any given time).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839200" cy="6477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of User Feedback: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explicitly specify ratings for items.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ratings: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(e.g., like/dislike).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Interval-based (e.g., 1–5 stars).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or real-valued ratings.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rating influences the model used for learning user profiles.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Feedback: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user actions such as: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preferences: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Buying, browsing, or clicking an item.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typically include negative preferences.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943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Content-Based Systems: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cold-start scenarios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items (new items with no user ratings).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text-rich and unstructured domains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web pages and product descriptions.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based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solely on the user’s past interactions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Content-Based Systems: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diversity and novelty in recommendations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items are often too similar to past preferences.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with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cold-start problem for new users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 requires prior user interaction data.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may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surprise or creativity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305800" cy="5821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Content-Based Systems: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domains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text-rich 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page recommendations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browsing history.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recommendations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product descriptions and relational attributes (e.g., price, manufacturer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vs. Unstructured Representations: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 be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unstructured (text-based)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numerical, relational).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can be combined into a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structured representation for recommendation tasks.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Knowledge-Based Systems: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systems use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attributes for recommendations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Knowledge-based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allow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specification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user requirements and interactive interfaces.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systems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 on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user behavior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learning-based approaches.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and collaborative methods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limitations of each approach.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framework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both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and interactive aspects of recommendations.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Components of Content-Based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Characteristics: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systems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unstructured data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descriptions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often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keyword-based vector-space representations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largely operate in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domain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are commonly used in applications like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recommendation systems.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classification and regression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primary tools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recommenders.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82000" cy="60960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Components of Content-Based </a:t>
            </a: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Feature Extraction: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from various sources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web pages, product descriptions, news articles).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features into a keyword-based vector-space representation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feature extraction is critical and domain-specific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of User Profiles: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user-specific models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 interactions (e.g., ratings, purchases).</a:t>
            </a:r>
            <a:endParaRPr lang="en-US" sz="33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feedback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ratings) or 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feedback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activity logs) 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training data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9426</Words>
  <Application>WPS Presentation</Application>
  <PresentationFormat>On-screen Show (4:3)</PresentationFormat>
  <Paragraphs>211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Cambria Math</vt:lpstr>
      <vt:lpstr>Cambria Math</vt:lpstr>
      <vt:lpstr>Office Theme</vt:lpstr>
      <vt:lpstr>Content-Based Recommender Systems</vt:lpstr>
      <vt:lpstr>PowerPoint 演示文稿</vt:lpstr>
      <vt:lpstr>Introduction</vt:lpstr>
      <vt:lpstr>PowerPoint 演示文稿</vt:lpstr>
      <vt:lpstr>PowerPoint 演示文稿</vt:lpstr>
      <vt:lpstr>PowerPoint 演示文稿</vt:lpstr>
      <vt:lpstr>PowerPoint 演示文稿</vt:lpstr>
      <vt:lpstr>Basic Components of Content-Based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Preprocessing and Feature Extraction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Example: Feature Representation and Cleaning with TF-IDF</vt:lpstr>
      <vt:lpstr>PowerPoint 演示文稿</vt:lpstr>
      <vt:lpstr>PowerPoint 演示文稿</vt:lpstr>
      <vt:lpstr>PowerPoint 演示文稿</vt:lpstr>
      <vt:lpstr>PowerPoint 演示文稿</vt:lpstr>
      <vt:lpstr>Collecting User Likes and Dislikes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Recommender Systems</dc:title>
  <dc:creator>Naveen_MRU</dc:creator>
  <cp:lastModifiedBy>T SANTHOSHI</cp:lastModifiedBy>
  <cp:revision>56</cp:revision>
  <dcterms:created xsi:type="dcterms:W3CDTF">2006-08-16T00:00:00Z</dcterms:created>
  <dcterms:modified xsi:type="dcterms:W3CDTF">2025-01-28T04:39:36Z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17373A83B4DC4F54BC794E925B23327A_13</vt:lpwstr>
  </property>
  <property fmtid="{D5CDD505-2E9C-101B-9397-08002B2CF9AE}" pid="3" name="KSOProductBuildVer">
    <vt:lpwstr>1033-12.2.0.19805</vt:lpwstr>
  </property>
</Properties>
</file>