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02" r:id="rId2"/>
    <p:sldId id="312" r:id="rId3"/>
    <p:sldId id="256" r:id="rId4"/>
    <p:sldId id="257" r:id="rId5"/>
    <p:sldId id="303" r:id="rId6"/>
    <p:sldId id="305" r:id="rId7"/>
    <p:sldId id="304" r:id="rId8"/>
    <p:sldId id="258" r:id="rId9"/>
    <p:sldId id="307" r:id="rId10"/>
    <p:sldId id="259" r:id="rId11"/>
    <p:sldId id="261" r:id="rId12"/>
    <p:sldId id="262" r:id="rId13"/>
    <p:sldId id="315" r:id="rId14"/>
    <p:sldId id="316" r:id="rId15"/>
    <p:sldId id="317" r:id="rId16"/>
    <p:sldId id="318" r:id="rId17"/>
    <p:sldId id="319" r:id="rId18"/>
    <p:sldId id="320" r:id="rId19"/>
    <p:sldId id="321" r:id="rId20"/>
    <p:sldId id="322" r:id="rId21"/>
    <p:sldId id="323" r:id="rId22"/>
    <p:sldId id="324" r:id="rId23"/>
    <p:sldId id="264" r:id="rId24"/>
    <p:sldId id="325" r:id="rId25"/>
    <p:sldId id="306" r:id="rId26"/>
    <p:sldId id="308" r:id="rId27"/>
    <p:sldId id="309" r:id="rId28"/>
    <p:sldId id="310" r:id="rId29"/>
    <p:sldId id="311" r:id="rId30"/>
    <p:sldId id="266" r:id="rId31"/>
    <p:sldId id="267" r:id="rId32"/>
    <p:sldId id="268" r:id="rId33"/>
    <p:sldId id="269" r:id="rId34"/>
    <p:sldId id="270"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295" r:id="rId59"/>
    <p:sldId id="296" r:id="rId60"/>
    <p:sldId id="297" r:id="rId61"/>
    <p:sldId id="298"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FF"/>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81" d="100"/>
          <a:sy n="81" d="100"/>
        </p:scale>
        <p:origin x="1459"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0D33AB-24F0-4A95-AE3F-3DA21BC1B0C8}" type="datetimeFigureOut">
              <a:rPr lang="en-IN" smtClean="0"/>
              <a:t>20-01-2025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4E3F7-C79E-4D4B-B26A-FC0BBB1504D0}" type="slidenum">
              <a:rPr lang="en-IN" smtClean="0"/>
              <a:t>‹#›</a:t>
            </a:fld>
            <a:endParaRPr lang="en-IN"/>
          </a:p>
        </p:txBody>
      </p:sp>
    </p:spTree>
    <p:extLst>
      <p:ext uri="{BB962C8B-B14F-4D97-AF65-F5344CB8AC3E}">
        <p14:creationId xmlns:p14="http://schemas.microsoft.com/office/powerpoint/2010/main" val="2979451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1DF227-6D90-BA39-EB66-F5A4C0995619}"/>
              </a:ext>
            </a:extLst>
          </p:cNvPr>
          <p:cNvSpPr txBox="1"/>
          <p:nvPr/>
        </p:nvSpPr>
        <p:spPr>
          <a:xfrm>
            <a:off x="18854" y="786"/>
            <a:ext cx="9144000" cy="523220"/>
          </a:xfrm>
          <a:prstGeom prst="rect">
            <a:avLst/>
          </a:prstGeom>
          <a:solidFill>
            <a:srgbClr val="002060"/>
          </a:solidFill>
        </p:spPr>
        <p:txBody>
          <a:bodyPr wrap="square">
            <a:spAutoFit/>
          </a:bodyPr>
          <a:lstStyle/>
          <a:p>
            <a:r>
              <a:rPr lang="en-US" sz="2800" b="1" dirty="0">
                <a:solidFill>
                  <a:schemeClr val="bg1"/>
                </a:solidFill>
                <a:latin typeface="+mj-lt"/>
              </a:rPr>
              <a:t>RECOMMENDATION SYSTEMS                         </a:t>
            </a:r>
            <a:r>
              <a:rPr lang="en-US" sz="2800" b="1" dirty="0">
                <a:solidFill>
                  <a:srgbClr val="FFFF00"/>
                </a:solidFill>
                <a:latin typeface="+mj-lt"/>
                <a:ea typeface="Roboto Condensed Light"/>
              </a:rPr>
              <a:t>(</a:t>
            </a:r>
            <a:r>
              <a:rPr lang="en-US" sz="2800" b="1" dirty="0">
                <a:solidFill>
                  <a:srgbClr val="FFFF00"/>
                </a:solidFill>
                <a:latin typeface="+mj-lt"/>
                <a:ea typeface="Roboto Condensed Light"/>
                <a:sym typeface="Roboto Condensed Light"/>
              </a:rPr>
              <a:t>MR22-1CS0158)</a:t>
            </a:r>
            <a:endParaRPr lang="en-US" sz="2800" b="1" dirty="0">
              <a:solidFill>
                <a:srgbClr val="FFFF00"/>
              </a:solidFill>
              <a:latin typeface="+mj-lt"/>
            </a:endParaRPr>
          </a:p>
        </p:txBody>
      </p:sp>
      <p:sp>
        <p:nvSpPr>
          <p:cNvPr id="4" name="Text Placeholder 2">
            <a:extLst>
              <a:ext uri="{FF2B5EF4-FFF2-40B4-BE49-F238E27FC236}">
                <a16:creationId xmlns:a16="http://schemas.microsoft.com/office/drawing/2014/main" id="{5359EFE2-EDB0-10DC-4D22-165670EE9208}"/>
              </a:ext>
            </a:extLst>
          </p:cNvPr>
          <p:cNvSpPr txBox="1">
            <a:spLocks/>
          </p:cNvSpPr>
          <p:nvPr/>
        </p:nvSpPr>
        <p:spPr>
          <a:xfrm>
            <a:off x="0" y="950752"/>
            <a:ext cx="9144000" cy="4724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01600" indent="0">
              <a:buFont typeface="Arial" pitchFamily="34" charset="0"/>
              <a:buNone/>
            </a:pPr>
            <a:r>
              <a:rPr lang="en-US" sz="2400" b="1" u="sng" dirty="0">
                <a:solidFill>
                  <a:srgbClr val="00B050"/>
                </a:solidFill>
              </a:rPr>
              <a:t>UNIT-1 : </a:t>
            </a:r>
          </a:p>
          <a:p>
            <a:pPr marL="101600" indent="0" algn="just">
              <a:buFont typeface="Arial" pitchFamily="34" charset="0"/>
              <a:buNone/>
            </a:pPr>
            <a:r>
              <a:rPr lang="en-US" sz="1800" dirty="0">
                <a:latin typeface="Times New Roman" panose="02020603050405020304" pitchFamily="18" charset="0"/>
              </a:rPr>
              <a:t>Recommender Systems Function, Recommendation Techniques, Recommender Systems as a Multi-Disciplinary Field, Challenges. </a:t>
            </a:r>
          </a:p>
          <a:p>
            <a:pPr marL="101600" indent="0">
              <a:buFont typeface="Arial" pitchFamily="34" charset="0"/>
              <a:buNone/>
            </a:pPr>
            <a:r>
              <a:rPr lang="en-US" sz="2400" b="1" u="sng" dirty="0">
                <a:solidFill>
                  <a:srgbClr val="00B050"/>
                </a:solidFill>
              </a:rPr>
              <a:t>UNIT-2: </a:t>
            </a:r>
          </a:p>
          <a:p>
            <a:pPr marL="101600" indent="0" algn="just">
              <a:buFont typeface="Arial" pitchFamily="34" charset="0"/>
              <a:buNone/>
            </a:pPr>
            <a:r>
              <a:rPr lang="en-US" sz="1800" dirty="0">
                <a:latin typeface="Times New Roman" panose="02020603050405020304" pitchFamily="18" charset="0"/>
              </a:rPr>
              <a:t>Basic Components of </a:t>
            </a:r>
            <a:r>
              <a:rPr lang="en-US" sz="1800" b="1" dirty="0">
                <a:solidFill>
                  <a:srgbClr val="0000FF"/>
                </a:solidFill>
                <a:latin typeface="Times New Roman" panose="02020603050405020304" pitchFamily="18" charset="0"/>
              </a:rPr>
              <a:t>Content –Based Systems</a:t>
            </a:r>
            <a:r>
              <a:rPr lang="en-US" sz="1800" dirty="0">
                <a:latin typeface="Times New Roman" panose="02020603050405020304" pitchFamily="18" charset="0"/>
              </a:rPr>
              <a:t>, Preprocessing and Feature Extraction, Learning User Profiles and Filtering, Nearest Neighbor Classification.</a:t>
            </a:r>
          </a:p>
          <a:p>
            <a:pPr marL="101600" indent="0">
              <a:buNone/>
            </a:pPr>
            <a:r>
              <a:rPr lang="en-US" sz="2400" b="1" u="sng" dirty="0">
                <a:solidFill>
                  <a:srgbClr val="00B050"/>
                </a:solidFill>
              </a:rPr>
              <a:t>UNIT-3: </a:t>
            </a:r>
          </a:p>
          <a:p>
            <a:pPr marL="101600" indent="0" algn="just">
              <a:buFont typeface="Arial" pitchFamily="34" charset="0"/>
              <a:buNone/>
            </a:pPr>
            <a:r>
              <a:rPr lang="en-US" sz="1800" b="1" dirty="0">
                <a:solidFill>
                  <a:srgbClr val="0000FF"/>
                </a:solidFill>
                <a:latin typeface="Times New Roman" panose="02020603050405020304" pitchFamily="18" charset="0"/>
              </a:rPr>
              <a:t>User-Based collaborative filtering</a:t>
            </a:r>
            <a:r>
              <a:rPr lang="en-US" sz="1800" dirty="0">
                <a:latin typeface="Times New Roman" panose="02020603050405020304" pitchFamily="18" charset="0"/>
                <a:ea typeface="Times New Roman" panose="02020603050405020304" pitchFamily="18" charset="0"/>
              </a:rPr>
              <a:t>, Similarity Function Variants, Variants of the Prediction Function, </a:t>
            </a:r>
            <a:r>
              <a:rPr lang="en-US" sz="1800" b="1" dirty="0">
                <a:solidFill>
                  <a:srgbClr val="0000FF"/>
                </a:solidFill>
                <a:latin typeface="Times New Roman" panose="02020603050405020304" pitchFamily="18" charset="0"/>
              </a:rPr>
              <a:t>Item-Based Collaborative filtering</a:t>
            </a:r>
            <a:r>
              <a:rPr lang="en-US" sz="1800" dirty="0">
                <a:latin typeface="Times New Roman" panose="02020603050405020304" pitchFamily="18" charset="0"/>
                <a:ea typeface="Times New Roman" panose="02020603050405020304" pitchFamily="18" charset="0"/>
              </a:rPr>
              <a:t>, Comparing User-Based and Item-Based Methods, Strengths and Weaknesses of Neighborhood-Based Methods.</a:t>
            </a:r>
          </a:p>
          <a:p>
            <a:pPr marL="101600" indent="0">
              <a:buNone/>
            </a:pPr>
            <a:r>
              <a:rPr lang="en-US" sz="2400" b="1" u="sng" dirty="0">
                <a:solidFill>
                  <a:srgbClr val="00B050"/>
                </a:solidFill>
              </a:rPr>
              <a:t>UNIT-4:</a:t>
            </a:r>
          </a:p>
          <a:p>
            <a:pPr marL="101600" indent="0" algn="just">
              <a:buFont typeface="Arial" pitchFamily="34" charset="0"/>
              <a:buNone/>
            </a:pPr>
            <a:r>
              <a:rPr lang="en-US" sz="1800" b="1" dirty="0">
                <a:solidFill>
                  <a:srgbClr val="0000FF"/>
                </a:solidFill>
                <a:latin typeface="Times New Roman" panose="02020603050405020304" pitchFamily="18" charset="0"/>
              </a:rPr>
              <a:t>Rule-Based Collaborative Filtering</a:t>
            </a:r>
            <a:r>
              <a:rPr lang="en-US" sz="1800" dirty="0">
                <a:latin typeface="Times New Roman" panose="02020603050405020304" pitchFamily="18" charset="0"/>
                <a:ea typeface="Times New Roman" panose="02020603050405020304" pitchFamily="18" charset="0"/>
              </a:rPr>
              <a:t>, Association Rules, Naive Bayes Collaborative Filtering, Neural Network, Singular Value Decomposition, Stochastic Gradient Descent, </a:t>
            </a:r>
            <a:r>
              <a:rPr lang="en-US" sz="1800" spc="-10" dirty="0">
                <a:latin typeface="Times New Roman" panose="02020603050405020304" pitchFamily="18" charset="0"/>
                <a:ea typeface="Times New Roman" panose="02020603050405020304" pitchFamily="18" charset="0"/>
              </a:rPr>
              <a:t>Regularization.</a:t>
            </a:r>
          </a:p>
          <a:p>
            <a:pPr marL="101600" indent="0">
              <a:buNone/>
            </a:pPr>
            <a:r>
              <a:rPr lang="en-US" sz="2400" b="1" u="sng" dirty="0">
                <a:solidFill>
                  <a:srgbClr val="00B050"/>
                </a:solidFill>
              </a:rPr>
              <a:t>UNIT-5: </a:t>
            </a:r>
          </a:p>
          <a:p>
            <a:pPr marL="101600" indent="0" algn="just">
              <a:buNone/>
            </a:pPr>
            <a:r>
              <a:rPr lang="en-US" sz="1800" dirty="0">
                <a:latin typeface="Times New Roman" panose="02020603050405020304" pitchFamily="18" charset="0"/>
                <a:ea typeface="Times New Roman" panose="02020603050405020304" pitchFamily="18" charset="0"/>
              </a:rPr>
              <a:t>General Goals of Evaluation Design: Accuracy, Coverage, Confidence and Trust, Novelty, Serendipity, Diversity, Scalability, Segmenting the Ratings for Training and Testing, Accuracy Metrics in Offline Evaluation. </a:t>
            </a:r>
            <a:endParaRPr lang="en-US" sz="1800" dirty="0"/>
          </a:p>
          <a:p>
            <a:pPr marL="101600" indent="0">
              <a:buFont typeface="Arial" pitchFamily="34" charset="0"/>
              <a:buNone/>
            </a:pPr>
            <a:endParaRPr lang="en-IN" sz="1800" dirty="0">
              <a:latin typeface="Times New Roman" panose="02020603050405020304" pitchFamily="18" charset="0"/>
              <a:ea typeface="Times New Roman" panose="02020603050405020304" pitchFamily="18" charset="0"/>
            </a:endParaRPr>
          </a:p>
          <a:p>
            <a:pPr marL="101600" indent="0">
              <a:buFont typeface="Arial" pitchFamily="34" charset="0"/>
              <a:buNone/>
            </a:pPr>
            <a:endParaRPr lang="en-IN" sz="1800" dirty="0">
              <a:latin typeface="Times New Roman" panose="02020603050405020304" pitchFamily="18" charset="0"/>
              <a:ea typeface="Times New Roman" panose="02020603050405020304" pitchFamily="18" charset="0"/>
            </a:endParaRPr>
          </a:p>
          <a:p>
            <a:pPr marL="101600" indent="0">
              <a:buFont typeface="Arial" pitchFamily="34" charset="0"/>
              <a:buNone/>
            </a:pPr>
            <a:endParaRPr lang="en-US" sz="1800" dirty="0"/>
          </a:p>
        </p:txBody>
      </p:sp>
      <p:sp>
        <p:nvSpPr>
          <p:cNvPr id="6" name="TextBox 5">
            <a:extLst>
              <a:ext uri="{FF2B5EF4-FFF2-40B4-BE49-F238E27FC236}">
                <a16:creationId xmlns:a16="http://schemas.microsoft.com/office/drawing/2014/main" id="{EF6222F0-B87C-B378-7C34-14FE5EBE38B3}"/>
              </a:ext>
            </a:extLst>
          </p:cNvPr>
          <p:cNvSpPr txBox="1"/>
          <p:nvPr/>
        </p:nvSpPr>
        <p:spPr>
          <a:xfrm>
            <a:off x="18854" y="609600"/>
            <a:ext cx="9144000" cy="461665"/>
          </a:xfrm>
          <a:prstGeom prst="rect">
            <a:avLst/>
          </a:prstGeom>
          <a:noFill/>
        </p:spPr>
        <p:txBody>
          <a:bodyPr wrap="square">
            <a:spAutoFit/>
          </a:bodyPr>
          <a:lstStyle/>
          <a:p>
            <a:pPr algn="ctr"/>
            <a:r>
              <a:rPr lang="en-US" sz="2400" b="1" dirty="0">
                <a:solidFill>
                  <a:srgbClr val="FF0000"/>
                </a:solidFill>
                <a:latin typeface="Bahnschrift" panose="020B0502040204020203" pitchFamily="34" charset="0"/>
              </a:rPr>
              <a:t>COURSE STRUCTURE</a:t>
            </a:r>
            <a:endParaRPr lang="en-IN" sz="2400" b="1" dirty="0">
              <a:solidFill>
                <a:srgbClr val="FF0000"/>
              </a:solidFill>
              <a:latin typeface="Bahnschrift" panose="020B0502040204020203" pitchFamily="34" charset="0"/>
            </a:endParaRPr>
          </a:p>
        </p:txBody>
      </p:sp>
    </p:spTree>
    <p:extLst>
      <p:ext uri="{BB962C8B-B14F-4D97-AF65-F5344CB8AC3E}">
        <p14:creationId xmlns:p14="http://schemas.microsoft.com/office/powerpoint/2010/main" val="4119042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 y="76200"/>
            <a:ext cx="4153297" cy="3200876"/>
          </a:xfrm>
          <a:prstGeom prst="rect">
            <a:avLst/>
          </a:prstGeom>
        </p:spPr>
        <p:txBody>
          <a:bodyPr wrap="square">
            <a:spAutoFit/>
          </a:bodyPr>
          <a:lstStyle/>
          <a:p>
            <a:pPr marL="342900" indent="-342900" algn="just">
              <a:buAutoNum type="arabicPeriod"/>
            </a:pPr>
            <a:r>
              <a:rPr lang="en-US"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Content-Based Filtering</a:t>
            </a:r>
          </a:p>
          <a:p>
            <a:pPr algn="just"/>
            <a:endParaRPr lang="en-US" sz="20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Recommends items similar to those the user has interacted with or liked in</a:t>
            </a:r>
            <a:r>
              <a:rPr lang="en-US" b="1" dirty="0">
                <a:solidFill>
                  <a:srgbClr val="FF0000"/>
                </a:solidFill>
                <a:latin typeface="Times New Roman" panose="02020603050405020304" pitchFamily="18" charset="0"/>
                <a:cs typeface="Times New Roman" panose="02020603050405020304" pitchFamily="18" charset="0"/>
              </a:rPr>
              <a:t> </a:t>
            </a:r>
            <a:r>
              <a:rPr lang="en-US" b="1" dirty="0">
                <a:solidFill>
                  <a:srgbClr val="3333FF"/>
                </a:solidFill>
                <a:latin typeface="Times New Roman" panose="02020603050405020304" pitchFamily="18" charset="0"/>
                <a:cs typeface="Times New Roman" panose="02020603050405020304" pitchFamily="18" charset="0"/>
              </a:rPr>
              <a:t>the past.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00FF"/>
                </a:solidFill>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If you watched a sci-fi movie, it suggests other sci-fi movies based on attributes like genre, actors, or director.</a:t>
            </a:r>
          </a:p>
          <a:p>
            <a:endParaRPr lang="en-IN" dirty="0"/>
          </a:p>
        </p:txBody>
      </p:sp>
      <p:pic>
        <p:nvPicPr>
          <p:cNvPr id="410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06" y="2978492"/>
            <a:ext cx="3963581" cy="380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30EC80EC-85FC-303B-9FA4-CEA243DDBCFD}"/>
              </a:ext>
            </a:extLst>
          </p:cNvPr>
          <p:cNvSpPr txBox="1"/>
          <p:nvPr/>
        </p:nvSpPr>
        <p:spPr>
          <a:xfrm>
            <a:off x="4419600" y="14926"/>
            <a:ext cx="4572000" cy="4308872"/>
          </a:xfrm>
          <a:prstGeom prst="rect">
            <a:avLst/>
          </a:prstGeom>
          <a:noFill/>
        </p:spPr>
        <p:txBody>
          <a:bodyPr wrap="square">
            <a:spAutoFit/>
          </a:bodyPr>
          <a:lstStyle/>
          <a:p>
            <a:pPr algn="just"/>
            <a:r>
              <a:rPr lang="en-US"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2. Collaborative Filtering</a:t>
            </a:r>
          </a:p>
          <a:p>
            <a:pPr algn="just"/>
            <a:endParaRPr lang="en-US" sz="2000" b="1" dirty="0">
              <a:solidFill>
                <a:srgbClr val="FF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Recommends items based on the </a:t>
            </a:r>
            <a:r>
              <a:rPr lang="en-US" b="1" dirty="0">
                <a:solidFill>
                  <a:srgbClr val="FF0000"/>
                </a:solidFill>
                <a:latin typeface="Times New Roman" panose="02020603050405020304" pitchFamily="18" charset="0"/>
                <a:cs typeface="Times New Roman" panose="02020603050405020304" pitchFamily="18" charset="0"/>
              </a:rPr>
              <a:t>preferences and interactions of other users</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r>
              <a:rPr lang="en-US" altLang="en-US" b="1" dirty="0">
                <a:solidFill>
                  <a:srgbClr val="0000FF"/>
                </a:solidFill>
                <a:latin typeface="Times New Roman" panose="02020603050405020304" pitchFamily="18" charset="0"/>
                <a:cs typeface="Times New Roman" panose="02020603050405020304" pitchFamily="18" charset="0"/>
              </a:rPr>
              <a:t>User-based Collaborative Filtering: </a:t>
            </a:r>
            <a:r>
              <a:rPr lang="en-US" altLang="en-US" dirty="0">
                <a:latin typeface="Times New Roman" panose="02020603050405020304" pitchFamily="18" charset="0"/>
                <a:cs typeface="Times New Roman" panose="02020603050405020304" pitchFamily="18" charset="0"/>
              </a:rPr>
              <a:t>Finds similar users and recommends what those users liked.</a:t>
            </a:r>
          </a:p>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r>
              <a:rPr lang="en-US" altLang="en-US" b="1" dirty="0">
                <a:solidFill>
                  <a:srgbClr val="0000FF"/>
                </a:solidFill>
                <a:latin typeface="Times New Roman" panose="02020603050405020304" pitchFamily="18" charset="0"/>
                <a:cs typeface="Times New Roman" panose="02020603050405020304" pitchFamily="18" charset="0"/>
              </a:rPr>
              <a:t>Item-based Collaborative Filtering: </a:t>
            </a:r>
            <a:r>
              <a:rPr lang="en-US" altLang="en-US" dirty="0">
                <a:latin typeface="Times New Roman" panose="02020603050405020304" pitchFamily="18" charset="0"/>
                <a:cs typeface="Times New Roman" panose="02020603050405020304" pitchFamily="18" charset="0"/>
              </a:rPr>
              <a:t>Finds similar items based on the preferences of users who interacted with them.</a:t>
            </a:r>
          </a:p>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p:txBody>
      </p:sp>
      <p:pic>
        <p:nvPicPr>
          <p:cNvPr id="5" name="Picture 2">
            <a:extLst>
              <a:ext uri="{FF2B5EF4-FFF2-40B4-BE49-F238E27FC236}">
                <a16:creationId xmlns:a16="http://schemas.microsoft.com/office/drawing/2014/main" id="{5198179C-6E54-77EA-5037-54DD81D00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3" y="3521778"/>
            <a:ext cx="3733797" cy="3260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Connector 6">
            <a:extLst>
              <a:ext uri="{FF2B5EF4-FFF2-40B4-BE49-F238E27FC236}">
                <a16:creationId xmlns:a16="http://schemas.microsoft.com/office/drawing/2014/main" id="{E36CDB65-15D0-5AFD-A35D-4C3C27E8AC54}"/>
              </a:ext>
            </a:extLst>
          </p:cNvPr>
          <p:cNvCxnSpPr>
            <a:cxnSpLocks/>
          </p:cNvCxnSpPr>
          <p:nvPr/>
        </p:nvCxnSpPr>
        <p:spPr>
          <a:xfrm>
            <a:off x="4419600" y="14926"/>
            <a:ext cx="0" cy="661447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519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153400" cy="2092881"/>
          </a:xfrm>
          <a:prstGeom prst="rect">
            <a:avLst/>
          </a:prstGeom>
        </p:spPr>
        <p:txBody>
          <a:bodyPr wrap="square">
            <a:spAutoFit/>
          </a:bodyPr>
          <a:lstStyle/>
          <a:p>
            <a:pPr algn="just"/>
            <a:r>
              <a:rPr lang="en-US"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3. Hybrid Systems </a:t>
            </a:r>
          </a:p>
          <a:p>
            <a:pPr algn="just"/>
            <a:endParaRPr lang="en-US" b="1"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Combines </a:t>
            </a:r>
            <a:r>
              <a:rPr lang="en-US"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content-based</a:t>
            </a:r>
            <a:r>
              <a:rPr lang="en-US" dirty="0">
                <a:latin typeface="Cambria" panose="02040503050406030204" pitchFamily="18" charset="0"/>
                <a:ea typeface="Cambria" panose="02040503050406030204" pitchFamily="18" charset="0"/>
                <a:cs typeface="Times New Roman" panose="02020603050405020304" pitchFamily="18" charset="0"/>
              </a:rPr>
              <a:t> and </a:t>
            </a:r>
            <a:r>
              <a:rPr lang="en-US"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collaborative</a:t>
            </a:r>
            <a:r>
              <a:rPr lang="en-US" dirty="0">
                <a:latin typeface="Cambria" panose="02040503050406030204" pitchFamily="18" charset="0"/>
                <a:ea typeface="Cambria" panose="02040503050406030204" pitchFamily="18" charset="0"/>
                <a:cs typeface="Times New Roman" panose="02020603050405020304" pitchFamily="18" charset="0"/>
              </a:rPr>
              <a:t> filtering techniques for more accurate recommendations.</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cs typeface="Times New Roman" panose="02020603050405020304" pitchFamily="18" charset="0"/>
              </a:rPr>
              <a:t>Example: Netflix uses a mix of these approaches to recommend shows and movies.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344" y="2362200"/>
            <a:ext cx="4735512" cy="4330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362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8077200" cy="4308872"/>
          </a:xfrm>
          <a:prstGeom prst="rect">
            <a:avLst/>
          </a:prstGeom>
        </p:spPr>
        <p:txBody>
          <a:bodyPr wrap="square">
            <a:spAutoFit/>
          </a:bodyPr>
          <a:lstStyle/>
          <a:p>
            <a:pPr algn="just"/>
            <a:r>
              <a:rPr lang="en-IN"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4. Context-Aware Recommendations</a:t>
            </a:r>
          </a:p>
          <a:p>
            <a:pPr algn="just"/>
            <a:endParaRPr lang="en-IN" b="1" dirty="0">
              <a:latin typeface="Cambria" panose="02040503050406030204" pitchFamily="18" charset="0"/>
              <a:ea typeface="Cambria" panose="02040503050406030204" pitchFamily="18" charset="0"/>
              <a:cs typeface="Times New Roman" panose="02020603050405020304" pitchFamily="18" charset="0"/>
            </a:endParaRPr>
          </a:p>
          <a:p>
            <a:pPr algn="just"/>
            <a:r>
              <a:rPr lang="en-IN" dirty="0">
                <a:latin typeface="Cambria" panose="02040503050406030204" pitchFamily="18" charset="0"/>
                <a:ea typeface="Cambria" panose="02040503050406030204" pitchFamily="18" charset="0"/>
                <a:cs typeface="Times New Roman" panose="02020603050405020304" pitchFamily="18" charset="0"/>
              </a:rPr>
              <a:t>Incorporates contextual information (e.g., location, time, device) into the recommendations.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Example: </a:t>
            </a:r>
            <a:r>
              <a:rPr lang="en-US" dirty="0">
                <a:latin typeface="Cambria" panose="02040503050406030204" pitchFamily="18" charset="0"/>
                <a:ea typeface="Cambria" panose="02040503050406030204" pitchFamily="18" charset="0"/>
                <a:cs typeface="Times New Roman" panose="02020603050405020304" pitchFamily="18" charset="0"/>
              </a:rPr>
              <a:t>Recommending coffee shops nearby on a mobile app.</a:t>
            </a: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algn="just"/>
            <a:r>
              <a:rPr lang="en-US"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5. Knowledge-Based Systems</a:t>
            </a: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algn="just"/>
            <a:r>
              <a:rPr lang="en-US" dirty="0">
                <a:latin typeface="Cambria" panose="02040503050406030204" pitchFamily="18" charset="0"/>
                <a:ea typeface="Cambria" panose="02040503050406030204" pitchFamily="18" charset="0"/>
                <a:cs typeface="Times New Roman" panose="02020603050405020304" pitchFamily="18" charset="0"/>
              </a:rPr>
              <a:t>Relies on explicit knowledge about the domain and user requirements.</a:t>
            </a: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algn="just"/>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Example: </a:t>
            </a:r>
            <a:r>
              <a:rPr lang="en-US" dirty="0">
                <a:latin typeface="Cambria" panose="02040503050406030204" pitchFamily="18" charset="0"/>
                <a:ea typeface="Cambria" panose="02040503050406030204" pitchFamily="18" charset="0"/>
                <a:cs typeface="Times New Roman" panose="02020603050405020304" pitchFamily="18" charset="0"/>
              </a:rPr>
              <a:t>Travel websites that recommend destinations based on user-specified criteria like budget and climate.</a:t>
            </a:r>
            <a:endParaRPr lang="en-IN" dirty="0">
              <a:latin typeface="Cambria" panose="02040503050406030204" pitchFamily="18" charset="0"/>
              <a:ea typeface="Cambria" panose="020405030504060302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16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2AE80D-F315-55EB-FECA-77B1CCD3A1AE}"/>
              </a:ext>
            </a:extLst>
          </p:cNvPr>
          <p:cNvPicPr>
            <a:picLocks noChangeAspect="1"/>
          </p:cNvPicPr>
          <p:nvPr/>
        </p:nvPicPr>
        <p:blipFill>
          <a:blip r:embed="rId2"/>
          <a:stretch>
            <a:fillRect/>
          </a:stretch>
        </p:blipFill>
        <p:spPr>
          <a:xfrm>
            <a:off x="152400" y="533400"/>
            <a:ext cx="4972797" cy="2344824"/>
          </a:xfrm>
          <a:prstGeom prst="rect">
            <a:avLst/>
          </a:prstGeom>
        </p:spPr>
      </p:pic>
      <p:pic>
        <p:nvPicPr>
          <p:cNvPr id="5" name="Picture 4">
            <a:extLst>
              <a:ext uri="{FF2B5EF4-FFF2-40B4-BE49-F238E27FC236}">
                <a16:creationId xmlns:a16="http://schemas.microsoft.com/office/drawing/2014/main" id="{9655B050-365F-BE4D-891A-3CE06557435D}"/>
              </a:ext>
            </a:extLst>
          </p:cNvPr>
          <p:cNvPicPr>
            <a:picLocks noChangeAspect="1"/>
          </p:cNvPicPr>
          <p:nvPr/>
        </p:nvPicPr>
        <p:blipFill>
          <a:blip r:embed="rId3"/>
          <a:srcRect r="45763"/>
          <a:stretch/>
        </p:blipFill>
        <p:spPr>
          <a:xfrm>
            <a:off x="13355" y="3048000"/>
            <a:ext cx="5645187" cy="3546206"/>
          </a:xfrm>
          <a:prstGeom prst="rect">
            <a:avLst/>
          </a:prstGeom>
        </p:spPr>
      </p:pic>
      <p:sp>
        <p:nvSpPr>
          <p:cNvPr id="7" name="TextBox 6">
            <a:extLst>
              <a:ext uri="{FF2B5EF4-FFF2-40B4-BE49-F238E27FC236}">
                <a16:creationId xmlns:a16="http://schemas.microsoft.com/office/drawing/2014/main" id="{AA36C3EE-08DD-89EC-5A96-EC8E004904D8}"/>
              </a:ext>
            </a:extLst>
          </p:cNvPr>
          <p:cNvSpPr txBox="1"/>
          <p:nvPr/>
        </p:nvSpPr>
        <p:spPr>
          <a:xfrm>
            <a:off x="13354" y="10482"/>
            <a:ext cx="9130645" cy="584775"/>
          </a:xfrm>
          <a:prstGeom prst="rect">
            <a:avLst/>
          </a:prstGeom>
          <a:solidFill>
            <a:srgbClr val="002060"/>
          </a:solidFill>
        </p:spPr>
        <p:txBody>
          <a:bodyPr wrap="square">
            <a:spAutoFit/>
          </a:bodyPr>
          <a:lstStyle/>
          <a:p>
            <a:r>
              <a:rPr lang="en-IN" sz="3200" b="1" dirty="0">
                <a:solidFill>
                  <a:schemeClr val="bg1"/>
                </a:solidFill>
              </a:rPr>
              <a:t>Content-Based Filtering</a:t>
            </a:r>
          </a:p>
        </p:txBody>
      </p:sp>
    </p:spTree>
    <p:extLst>
      <p:ext uri="{BB962C8B-B14F-4D97-AF65-F5344CB8AC3E}">
        <p14:creationId xmlns:p14="http://schemas.microsoft.com/office/powerpoint/2010/main" val="353993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749529-2318-5290-E945-92C5D15C0A37}"/>
              </a:ext>
            </a:extLst>
          </p:cNvPr>
          <p:cNvPicPr>
            <a:picLocks noChangeAspect="1"/>
          </p:cNvPicPr>
          <p:nvPr/>
        </p:nvPicPr>
        <p:blipFill>
          <a:blip r:embed="rId2"/>
          <a:stretch>
            <a:fillRect/>
          </a:stretch>
        </p:blipFill>
        <p:spPr>
          <a:xfrm>
            <a:off x="150043" y="105266"/>
            <a:ext cx="8229600" cy="2942734"/>
          </a:xfrm>
          <a:prstGeom prst="rect">
            <a:avLst/>
          </a:prstGeom>
        </p:spPr>
      </p:pic>
      <p:pic>
        <p:nvPicPr>
          <p:cNvPr id="5" name="Picture 4">
            <a:extLst>
              <a:ext uri="{FF2B5EF4-FFF2-40B4-BE49-F238E27FC236}">
                <a16:creationId xmlns:a16="http://schemas.microsoft.com/office/drawing/2014/main" id="{F3A6D776-73AC-4839-0926-DFF4FDFC5E93}"/>
              </a:ext>
            </a:extLst>
          </p:cNvPr>
          <p:cNvPicPr>
            <a:picLocks noChangeAspect="1"/>
          </p:cNvPicPr>
          <p:nvPr/>
        </p:nvPicPr>
        <p:blipFill>
          <a:blip r:embed="rId3"/>
          <a:stretch>
            <a:fillRect/>
          </a:stretch>
        </p:blipFill>
        <p:spPr>
          <a:xfrm>
            <a:off x="137474" y="3048000"/>
            <a:ext cx="8473092" cy="3624943"/>
          </a:xfrm>
          <a:prstGeom prst="rect">
            <a:avLst/>
          </a:prstGeom>
        </p:spPr>
      </p:pic>
    </p:spTree>
    <p:extLst>
      <p:ext uri="{BB962C8B-B14F-4D97-AF65-F5344CB8AC3E}">
        <p14:creationId xmlns:p14="http://schemas.microsoft.com/office/powerpoint/2010/main" val="337286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1AFC62-6C7B-76E6-E762-740D341EE785}"/>
              </a:ext>
            </a:extLst>
          </p:cNvPr>
          <p:cNvPicPr>
            <a:picLocks noChangeAspect="1"/>
          </p:cNvPicPr>
          <p:nvPr/>
        </p:nvPicPr>
        <p:blipFill>
          <a:blip r:embed="rId2"/>
          <a:stretch>
            <a:fillRect/>
          </a:stretch>
        </p:blipFill>
        <p:spPr>
          <a:xfrm>
            <a:off x="0" y="0"/>
            <a:ext cx="9144000" cy="2439641"/>
          </a:xfrm>
          <a:prstGeom prst="rect">
            <a:avLst/>
          </a:prstGeom>
        </p:spPr>
      </p:pic>
      <p:pic>
        <p:nvPicPr>
          <p:cNvPr id="5" name="Picture 4">
            <a:extLst>
              <a:ext uri="{FF2B5EF4-FFF2-40B4-BE49-F238E27FC236}">
                <a16:creationId xmlns:a16="http://schemas.microsoft.com/office/drawing/2014/main" id="{7F76FE0B-15DD-646F-25F6-D35ECCE10CCF}"/>
              </a:ext>
            </a:extLst>
          </p:cNvPr>
          <p:cNvPicPr>
            <a:picLocks noChangeAspect="1"/>
          </p:cNvPicPr>
          <p:nvPr/>
        </p:nvPicPr>
        <p:blipFill>
          <a:blip r:embed="rId3"/>
          <a:stretch>
            <a:fillRect/>
          </a:stretch>
        </p:blipFill>
        <p:spPr>
          <a:xfrm>
            <a:off x="152400" y="2667000"/>
            <a:ext cx="5162936" cy="3744790"/>
          </a:xfrm>
          <a:prstGeom prst="rect">
            <a:avLst/>
          </a:prstGeom>
        </p:spPr>
      </p:pic>
    </p:spTree>
    <p:extLst>
      <p:ext uri="{BB962C8B-B14F-4D97-AF65-F5344CB8AC3E}">
        <p14:creationId xmlns:p14="http://schemas.microsoft.com/office/powerpoint/2010/main" val="3029497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785C8E-745F-71D7-4639-80026B067E3C}"/>
              </a:ext>
            </a:extLst>
          </p:cNvPr>
          <p:cNvSpPr txBox="1"/>
          <p:nvPr/>
        </p:nvSpPr>
        <p:spPr>
          <a:xfrm>
            <a:off x="33778" y="10998"/>
            <a:ext cx="9110221" cy="523220"/>
          </a:xfrm>
          <a:prstGeom prst="rect">
            <a:avLst/>
          </a:prstGeom>
          <a:solidFill>
            <a:srgbClr val="002060"/>
          </a:solidFill>
        </p:spPr>
        <p:txBody>
          <a:bodyPr wrap="square">
            <a:spAutoFit/>
          </a:bodyPr>
          <a:lstStyle/>
          <a:p>
            <a:r>
              <a:rPr lang="en-IN" sz="2800" b="1" dirty="0">
                <a:solidFill>
                  <a:schemeClr val="bg1"/>
                </a:solidFill>
              </a:rPr>
              <a:t>User-Based Collaborative Filtering</a:t>
            </a:r>
          </a:p>
        </p:txBody>
      </p:sp>
      <p:pic>
        <p:nvPicPr>
          <p:cNvPr id="5" name="Picture 4">
            <a:extLst>
              <a:ext uri="{FF2B5EF4-FFF2-40B4-BE49-F238E27FC236}">
                <a16:creationId xmlns:a16="http://schemas.microsoft.com/office/drawing/2014/main" id="{047D4A2D-369B-3C5F-E513-1A1CF64A3636}"/>
              </a:ext>
            </a:extLst>
          </p:cNvPr>
          <p:cNvPicPr>
            <a:picLocks noChangeAspect="1"/>
          </p:cNvPicPr>
          <p:nvPr/>
        </p:nvPicPr>
        <p:blipFill>
          <a:blip r:embed="rId2"/>
          <a:stretch>
            <a:fillRect/>
          </a:stretch>
        </p:blipFill>
        <p:spPr>
          <a:xfrm>
            <a:off x="121418" y="743089"/>
            <a:ext cx="8565382" cy="2697634"/>
          </a:xfrm>
          <a:prstGeom prst="rect">
            <a:avLst/>
          </a:prstGeom>
        </p:spPr>
      </p:pic>
      <p:pic>
        <p:nvPicPr>
          <p:cNvPr id="7" name="Picture 6">
            <a:extLst>
              <a:ext uri="{FF2B5EF4-FFF2-40B4-BE49-F238E27FC236}">
                <a16:creationId xmlns:a16="http://schemas.microsoft.com/office/drawing/2014/main" id="{C190A4DD-D355-5431-C533-F9EC123F4DBD}"/>
              </a:ext>
            </a:extLst>
          </p:cNvPr>
          <p:cNvPicPr>
            <a:picLocks noChangeAspect="1"/>
          </p:cNvPicPr>
          <p:nvPr/>
        </p:nvPicPr>
        <p:blipFill>
          <a:blip r:embed="rId3"/>
          <a:stretch>
            <a:fillRect/>
          </a:stretch>
        </p:blipFill>
        <p:spPr>
          <a:xfrm>
            <a:off x="121418" y="3612592"/>
            <a:ext cx="8565382" cy="2953281"/>
          </a:xfrm>
          <a:prstGeom prst="rect">
            <a:avLst/>
          </a:prstGeom>
        </p:spPr>
      </p:pic>
    </p:spTree>
    <p:extLst>
      <p:ext uri="{BB962C8B-B14F-4D97-AF65-F5344CB8AC3E}">
        <p14:creationId xmlns:p14="http://schemas.microsoft.com/office/powerpoint/2010/main" val="346880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AF6D58-3BFF-F2D2-F58D-2923F4832A00}"/>
              </a:ext>
            </a:extLst>
          </p:cNvPr>
          <p:cNvPicPr>
            <a:picLocks noChangeAspect="1"/>
          </p:cNvPicPr>
          <p:nvPr/>
        </p:nvPicPr>
        <p:blipFill>
          <a:blip r:embed="rId2"/>
          <a:stretch>
            <a:fillRect/>
          </a:stretch>
        </p:blipFill>
        <p:spPr>
          <a:xfrm>
            <a:off x="152400" y="244311"/>
            <a:ext cx="8074625" cy="4391608"/>
          </a:xfrm>
          <a:prstGeom prst="rect">
            <a:avLst/>
          </a:prstGeom>
        </p:spPr>
      </p:pic>
      <p:pic>
        <p:nvPicPr>
          <p:cNvPr id="5" name="Picture 4">
            <a:extLst>
              <a:ext uri="{FF2B5EF4-FFF2-40B4-BE49-F238E27FC236}">
                <a16:creationId xmlns:a16="http://schemas.microsoft.com/office/drawing/2014/main" id="{DECCB967-940C-256A-EE1A-3ABC335B63B0}"/>
              </a:ext>
            </a:extLst>
          </p:cNvPr>
          <p:cNvPicPr>
            <a:picLocks noChangeAspect="1"/>
          </p:cNvPicPr>
          <p:nvPr/>
        </p:nvPicPr>
        <p:blipFill>
          <a:blip r:embed="rId3"/>
          <a:stretch>
            <a:fillRect/>
          </a:stretch>
        </p:blipFill>
        <p:spPr>
          <a:xfrm>
            <a:off x="3826051" y="3810000"/>
            <a:ext cx="5013849" cy="2819400"/>
          </a:xfrm>
          <a:prstGeom prst="rect">
            <a:avLst/>
          </a:prstGeom>
        </p:spPr>
      </p:pic>
    </p:spTree>
    <p:extLst>
      <p:ext uri="{BB962C8B-B14F-4D97-AF65-F5344CB8AC3E}">
        <p14:creationId xmlns:p14="http://schemas.microsoft.com/office/powerpoint/2010/main" val="2674340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E89D29-1D20-DFAF-1870-0BD53BF2E20B}"/>
              </a:ext>
            </a:extLst>
          </p:cNvPr>
          <p:cNvPicPr>
            <a:picLocks noChangeAspect="1"/>
          </p:cNvPicPr>
          <p:nvPr/>
        </p:nvPicPr>
        <p:blipFill>
          <a:blip r:embed="rId2"/>
          <a:stretch>
            <a:fillRect/>
          </a:stretch>
        </p:blipFill>
        <p:spPr>
          <a:xfrm>
            <a:off x="304800" y="228600"/>
            <a:ext cx="6144482" cy="1171739"/>
          </a:xfrm>
          <a:prstGeom prst="rect">
            <a:avLst/>
          </a:prstGeom>
        </p:spPr>
      </p:pic>
      <p:pic>
        <p:nvPicPr>
          <p:cNvPr id="5" name="Picture 4">
            <a:extLst>
              <a:ext uri="{FF2B5EF4-FFF2-40B4-BE49-F238E27FC236}">
                <a16:creationId xmlns:a16="http://schemas.microsoft.com/office/drawing/2014/main" id="{D97D18E0-D841-6A13-D898-BCDB7DCA7A4E}"/>
              </a:ext>
            </a:extLst>
          </p:cNvPr>
          <p:cNvPicPr>
            <a:picLocks noChangeAspect="1"/>
          </p:cNvPicPr>
          <p:nvPr/>
        </p:nvPicPr>
        <p:blipFill>
          <a:blip r:embed="rId3"/>
          <a:stretch>
            <a:fillRect/>
          </a:stretch>
        </p:blipFill>
        <p:spPr>
          <a:xfrm>
            <a:off x="457200" y="1479888"/>
            <a:ext cx="3410426" cy="3829584"/>
          </a:xfrm>
          <a:prstGeom prst="rect">
            <a:avLst/>
          </a:prstGeom>
        </p:spPr>
      </p:pic>
      <p:pic>
        <p:nvPicPr>
          <p:cNvPr id="7" name="Picture 6">
            <a:extLst>
              <a:ext uri="{FF2B5EF4-FFF2-40B4-BE49-F238E27FC236}">
                <a16:creationId xmlns:a16="http://schemas.microsoft.com/office/drawing/2014/main" id="{FC64C279-9686-0443-46D6-A888FD6D77D2}"/>
              </a:ext>
            </a:extLst>
          </p:cNvPr>
          <p:cNvPicPr>
            <a:picLocks noChangeAspect="1"/>
          </p:cNvPicPr>
          <p:nvPr/>
        </p:nvPicPr>
        <p:blipFill>
          <a:blip r:embed="rId4"/>
          <a:stretch>
            <a:fillRect/>
          </a:stretch>
        </p:blipFill>
        <p:spPr>
          <a:xfrm>
            <a:off x="3733800" y="4191000"/>
            <a:ext cx="4334480" cy="1581371"/>
          </a:xfrm>
          <a:prstGeom prst="rect">
            <a:avLst/>
          </a:prstGeom>
        </p:spPr>
      </p:pic>
    </p:spTree>
    <p:extLst>
      <p:ext uri="{BB962C8B-B14F-4D97-AF65-F5344CB8AC3E}">
        <p14:creationId xmlns:p14="http://schemas.microsoft.com/office/powerpoint/2010/main" val="4262202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846530-28B2-B24A-ADD8-411ABE42257A}"/>
              </a:ext>
            </a:extLst>
          </p:cNvPr>
          <p:cNvSpPr txBox="1"/>
          <p:nvPr/>
        </p:nvSpPr>
        <p:spPr>
          <a:xfrm>
            <a:off x="38260" y="43190"/>
            <a:ext cx="9105740" cy="523220"/>
          </a:xfrm>
          <a:prstGeom prst="rect">
            <a:avLst/>
          </a:prstGeom>
          <a:solidFill>
            <a:srgbClr val="002060"/>
          </a:solidFill>
        </p:spPr>
        <p:txBody>
          <a:bodyPr wrap="square">
            <a:spAutoFit/>
          </a:bodyPr>
          <a:lstStyle/>
          <a:p>
            <a:r>
              <a:rPr lang="en-IN" sz="2800" b="1" dirty="0">
                <a:solidFill>
                  <a:schemeClr val="bg1"/>
                </a:solidFill>
              </a:rPr>
              <a:t>Item-Based Collaborative Filtering</a:t>
            </a:r>
            <a:endParaRPr lang="en-IN" sz="2800" dirty="0">
              <a:solidFill>
                <a:schemeClr val="bg1"/>
              </a:solidFill>
            </a:endParaRPr>
          </a:p>
        </p:txBody>
      </p:sp>
      <p:pic>
        <p:nvPicPr>
          <p:cNvPr id="5" name="Picture 4">
            <a:extLst>
              <a:ext uri="{FF2B5EF4-FFF2-40B4-BE49-F238E27FC236}">
                <a16:creationId xmlns:a16="http://schemas.microsoft.com/office/drawing/2014/main" id="{B5EB07DE-754C-907F-9CA7-1D88E193885D}"/>
              </a:ext>
            </a:extLst>
          </p:cNvPr>
          <p:cNvPicPr>
            <a:picLocks noChangeAspect="1"/>
          </p:cNvPicPr>
          <p:nvPr/>
        </p:nvPicPr>
        <p:blipFill>
          <a:blip r:embed="rId2"/>
          <a:stretch>
            <a:fillRect/>
          </a:stretch>
        </p:blipFill>
        <p:spPr>
          <a:xfrm>
            <a:off x="181466" y="840648"/>
            <a:ext cx="8652468" cy="2712266"/>
          </a:xfrm>
          <a:prstGeom prst="rect">
            <a:avLst/>
          </a:prstGeom>
        </p:spPr>
      </p:pic>
      <p:pic>
        <p:nvPicPr>
          <p:cNvPr id="7" name="Picture 6">
            <a:extLst>
              <a:ext uri="{FF2B5EF4-FFF2-40B4-BE49-F238E27FC236}">
                <a16:creationId xmlns:a16="http://schemas.microsoft.com/office/drawing/2014/main" id="{78D2D299-C35E-C3D1-3003-722B7553CA5E}"/>
              </a:ext>
            </a:extLst>
          </p:cNvPr>
          <p:cNvPicPr>
            <a:picLocks noChangeAspect="1"/>
          </p:cNvPicPr>
          <p:nvPr/>
        </p:nvPicPr>
        <p:blipFill>
          <a:blip r:embed="rId3"/>
          <a:stretch>
            <a:fillRect/>
          </a:stretch>
        </p:blipFill>
        <p:spPr>
          <a:xfrm>
            <a:off x="354800" y="3552914"/>
            <a:ext cx="8305800" cy="3000286"/>
          </a:xfrm>
          <a:prstGeom prst="rect">
            <a:avLst/>
          </a:prstGeom>
        </p:spPr>
      </p:pic>
    </p:spTree>
    <p:extLst>
      <p:ext uri="{BB962C8B-B14F-4D97-AF65-F5344CB8AC3E}">
        <p14:creationId xmlns:p14="http://schemas.microsoft.com/office/powerpoint/2010/main" val="297886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295400"/>
            <a:ext cx="8839200" cy="3108543"/>
          </a:xfrm>
          <a:prstGeom prst="rect">
            <a:avLst/>
          </a:prstGeom>
        </p:spPr>
        <p:txBody>
          <a:bodyPr wrap="square">
            <a:spAutoFit/>
          </a:bodyPr>
          <a:lstStyle/>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Recommender Systems Function</a:t>
            </a:r>
          </a:p>
          <a:p>
            <a:endParaRPr lang="en-IN"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Recommendation Techniques</a:t>
            </a:r>
          </a:p>
          <a:p>
            <a:endParaRPr lang="en-IN"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Recommender Systems </a:t>
            </a:r>
            <a:r>
              <a:rPr lang="en-US" sz="2800" dirty="0">
                <a:latin typeface="Times New Roman" panose="02020603050405020304" pitchFamily="18" charset="0"/>
                <a:cs typeface="Times New Roman" panose="02020603050405020304" pitchFamily="18" charset="0"/>
              </a:rPr>
              <a:t>as a Multi-Disciplinary Field</a:t>
            </a:r>
          </a:p>
          <a:p>
            <a:r>
              <a:rPr lang="en-US" sz="28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Challenges </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2A98EB2-36C9-AF30-421A-4F924888586F}"/>
              </a:ext>
            </a:extLst>
          </p:cNvPr>
          <p:cNvSpPr txBox="1"/>
          <p:nvPr/>
        </p:nvSpPr>
        <p:spPr>
          <a:xfrm>
            <a:off x="7162800" y="21996"/>
            <a:ext cx="1981200" cy="646331"/>
          </a:xfrm>
          <a:prstGeom prst="rect">
            <a:avLst/>
          </a:prstGeom>
          <a:noFill/>
        </p:spPr>
        <p:txBody>
          <a:bodyPr wrap="square">
            <a:sp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UNIT-I </a:t>
            </a:r>
            <a:endParaRPr lang="en-IN"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6444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5E6E57-F2D0-2E3E-401B-1F9BA7796FEC}"/>
              </a:ext>
            </a:extLst>
          </p:cNvPr>
          <p:cNvPicPr>
            <a:picLocks noChangeAspect="1"/>
          </p:cNvPicPr>
          <p:nvPr/>
        </p:nvPicPr>
        <p:blipFill>
          <a:blip r:embed="rId2"/>
          <a:stretch>
            <a:fillRect/>
          </a:stretch>
        </p:blipFill>
        <p:spPr>
          <a:xfrm>
            <a:off x="108914" y="304800"/>
            <a:ext cx="8729479" cy="3381858"/>
          </a:xfrm>
          <a:prstGeom prst="rect">
            <a:avLst/>
          </a:prstGeom>
        </p:spPr>
      </p:pic>
      <p:pic>
        <p:nvPicPr>
          <p:cNvPr id="5" name="Picture 4">
            <a:extLst>
              <a:ext uri="{FF2B5EF4-FFF2-40B4-BE49-F238E27FC236}">
                <a16:creationId xmlns:a16="http://schemas.microsoft.com/office/drawing/2014/main" id="{8FF6C6A6-DFA7-59B6-C8DD-7BB630D3AE4D}"/>
              </a:ext>
            </a:extLst>
          </p:cNvPr>
          <p:cNvPicPr>
            <a:picLocks noChangeAspect="1"/>
          </p:cNvPicPr>
          <p:nvPr/>
        </p:nvPicPr>
        <p:blipFill>
          <a:blip r:embed="rId3"/>
          <a:stretch>
            <a:fillRect/>
          </a:stretch>
        </p:blipFill>
        <p:spPr>
          <a:xfrm>
            <a:off x="838200" y="3686658"/>
            <a:ext cx="4277322" cy="2705478"/>
          </a:xfrm>
          <a:prstGeom prst="rect">
            <a:avLst/>
          </a:prstGeom>
        </p:spPr>
      </p:pic>
    </p:spTree>
    <p:extLst>
      <p:ext uri="{BB962C8B-B14F-4D97-AF65-F5344CB8AC3E}">
        <p14:creationId xmlns:p14="http://schemas.microsoft.com/office/powerpoint/2010/main" val="1975111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7443D2-C24C-8584-1F5D-6C312286EB9D}"/>
              </a:ext>
            </a:extLst>
          </p:cNvPr>
          <p:cNvPicPr>
            <a:picLocks noChangeAspect="1"/>
          </p:cNvPicPr>
          <p:nvPr/>
        </p:nvPicPr>
        <p:blipFill>
          <a:blip r:embed="rId2"/>
          <a:stretch>
            <a:fillRect/>
          </a:stretch>
        </p:blipFill>
        <p:spPr>
          <a:xfrm>
            <a:off x="381000" y="381000"/>
            <a:ext cx="3943900" cy="2238687"/>
          </a:xfrm>
          <a:prstGeom prst="rect">
            <a:avLst/>
          </a:prstGeom>
        </p:spPr>
      </p:pic>
      <p:pic>
        <p:nvPicPr>
          <p:cNvPr id="7" name="Picture 6">
            <a:extLst>
              <a:ext uri="{FF2B5EF4-FFF2-40B4-BE49-F238E27FC236}">
                <a16:creationId xmlns:a16="http://schemas.microsoft.com/office/drawing/2014/main" id="{B5872FC4-2A46-DAE4-4ABE-1AB854423B24}"/>
              </a:ext>
            </a:extLst>
          </p:cNvPr>
          <p:cNvPicPr>
            <a:picLocks noChangeAspect="1"/>
          </p:cNvPicPr>
          <p:nvPr/>
        </p:nvPicPr>
        <p:blipFill>
          <a:blip r:embed="rId3"/>
          <a:stretch>
            <a:fillRect/>
          </a:stretch>
        </p:blipFill>
        <p:spPr>
          <a:xfrm>
            <a:off x="4819102" y="395235"/>
            <a:ext cx="4058216" cy="2495898"/>
          </a:xfrm>
          <a:prstGeom prst="rect">
            <a:avLst/>
          </a:prstGeom>
        </p:spPr>
      </p:pic>
      <p:pic>
        <p:nvPicPr>
          <p:cNvPr id="9" name="Picture 8">
            <a:extLst>
              <a:ext uri="{FF2B5EF4-FFF2-40B4-BE49-F238E27FC236}">
                <a16:creationId xmlns:a16="http://schemas.microsoft.com/office/drawing/2014/main" id="{E5B8EECD-5357-E2CF-E229-243C1A900DA8}"/>
              </a:ext>
            </a:extLst>
          </p:cNvPr>
          <p:cNvPicPr>
            <a:picLocks noChangeAspect="1"/>
          </p:cNvPicPr>
          <p:nvPr/>
        </p:nvPicPr>
        <p:blipFill>
          <a:blip r:embed="rId4"/>
          <a:stretch>
            <a:fillRect/>
          </a:stretch>
        </p:blipFill>
        <p:spPr>
          <a:xfrm>
            <a:off x="381000" y="3124200"/>
            <a:ext cx="8534400" cy="3019205"/>
          </a:xfrm>
          <a:prstGeom prst="rect">
            <a:avLst/>
          </a:prstGeom>
        </p:spPr>
      </p:pic>
    </p:spTree>
    <p:extLst>
      <p:ext uri="{BB962C8B-B14F-4D97-AF65-F5344CB8AC3E}">
        <p14:creationId xmlns:p14="http://schemas.microsoft.com/office/powerpoint/2010/main" val="340559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9B1E7C-0439-BA0E-D6ED-2C478E043106}"/>
              </a:ext>
            </a:extLst>
          </p:cNvPr>
          <p:cNvPicPr>
            <a:picLocks noChangeAspect="1"/>
          </p:cNvPicPr>
          <p:nvPr/>
        </p:nvPicPr>
        <p:blipFill>
          <a:blip r:embed="rId2"/>
          <a:stretch>
            <a:fillRect/>
          </a:stretch>
        </p:blipFill>
        <p:spPr>
          <a:xfrm>
            <a:off x="381000" y="609600"/>
            <a:ext cx="4601217" cy="3867690"/>
          </a:xfrm>
          <a:prstGeom prst="rect">
            <a:avLst/>
          </a:prstGeom>
        </p:spPr>
      </p:pic>
      <p:pic>
        <p:nvPicPr>
          <p:cNvPr id="5" name="Picture 4">
            <a:extLst>
              <a:ext uri="{FF2B5EF4-FFF2-40B4-BE49-F238E27FC236}">
                <a16:creationId xmlns:a16="http://schemas.microsoft.com/office/drawing/2014/main" id="{B560F0BC-4A8F-6A59-A5CB-925047758B9E}"/>
              </a:ext>
            </a:extLst>
          </p:cNvPr>
          <p:cNvPicPr>
            <a:picLocks noChangeAspect="1"/>
          </p:cNvPicPr>
          <p:nvPr/>
        </p:nvPicPr>
        <p:blipFill>
          <a:blip r:embed="rId3"/>
          <a:stretch>
            <a:fillRect/>
          </a:stretch>
        </p:blipFill>
        <p:spPr>
          <a:xfrm>
            <a:off x="762000" y="4800600"/>
            <a:ext cx="2800741" cy="1619476"/>
          </a:xfrm>
          <a:prstGeom prst="rect">
            <a:avLst/>
          </a:prstGeom>
        </p:spPr>
      </p:pic>
      <p:pic>
        <p:nvPicPr>
          <p:cNvPr id="7" name="Picture 6">
            <a:extLst>
              <a:ext uri="{FF2B5EF4-FFF2-40B4-BE49-F238E27FC236}">
                <a16:creationId xmlns:a16="http://schemas.microsoft.com/office/drawing/2014/main" id="{800F316D-2CB0-1242-ED7C-582A56CABBCB}"/>
              </a:ext>
            </a:extLst>
          </p:cNvPr>
          <p:cNvPicPr>
            <a:picLocks noChangeAspect="1"/>
          </p:cNvPicPr>
          <p:nvPr/>
        </p:nvPicPr>
        <p:blipFill>
          <a:blip r:embed="rId4"/>
          <a:stretch>
            <a:fillRect/>
          </a:stretch>
        </p:blipFill>
        <p:spPr>
          <a:xfrm>
            <a:off x="3886200" y="2438400"/>
            <a:ext cx="4563112" cy="1790950"/>
          </a:xfrm>
          <a:prstGeom prst="rect">
            <a:avLst/>
          </a:prstGeom>
        </p:spPr>
      </p:pic>
    </p:spTree>
    <p:extLst>
      <p:ext uri="{BB962C8B-B14F-4D97-AF65-F5344CB8AC3E}">
        <p14:creationId xmlns:p14="http://schemas.microsoft.com/office/powerpoint/2010/main" val="4225724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400"/>
            <a:ext cx="8839200" cy="3139321"/>
          </a:xfrm>
          <a:prstGeom prst="rect">
            <a:avLst/>
          </a:prstGeom>
        </p:spPr>
        <p:txBody>
          <a:bodyPr wrap="square">
            <a:spAutoFit/>
          </a:bodyPr>
          <a:lstStyle/>
          <a:p>
            <a:pPr algn="just"/>
            <a:r>
              <a:rPr lang="en-IN" sz="18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Applications of Recommendation Engines</a:t>
            </a:r>
            <a:endParaRPr lang="en-IN" sz="1800"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a:p>
            <a:pPr algn="just"/>
            <a:endParaRPr lang="en-US" b="1"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E-commerce</a:t>
            </a:r>
            <a:r>
              <a:rPr lang="en-US" dirty="0">
                <a:latin typeface="Cambria" panose="02040503050406030204" pitchFamily="18" charset="0"/>
                <a:ea typeface="Cambria" panose="02040503050406030204" pitchFamily="18" charset="0"/>
                <a:cs typeface="Times New Roman" panose="02020603050405020304" pitchFamily="18" charset="0"/>
              </a:rPr>
              <a:t>: Suggesting products (Amazon, eBay).</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Streaming services</a:t>
            </a:r>
            <a:r>
              <a:rPr lang="en-US" dirty="0">
                <a:latin typeface="Cambria" panose="02040503050406030204" pitchFamily="18" charset="0"/>
                <a:ea typeface="Cambria" panose="02040503050406030204" pitchFamily="18" charset="0"/>
                <a:cs typeface="Times New Roman" panose="02020603050405020304" pitchFamily="18" charset="0"/>
              </a:rPr>
              <a:t>: Recommending movies, shows, or music (Netflix, Spotify, YouTube).</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News platforms</a:t>
            </a:r>
            <a:r>
              <a:rPr lang="en-US" dirty="0">
                <a:latin typeface="Cambria" panose="02040503050406030204" pitchFamily="18" charset="0"/>
                <a:ea typeface="Cambria" panose="02040503050406030204" pitchFamily="18" charset="0"/>
                <a:cs typeface="Times New Roman" panose="02020603050405020304" pitchFamily="18" charset="0"/>
              </a:rPr>
              <a:t>: Showing articles based on user interests (Flipboard, Pocket).</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Online learning</a:t>
            </a:r>
            <a:r>
              <a:rPr lang="en-US" dirty="0">
                <a:latin typeface="Cambria" panose="02040503050406030204" pitchFamily="18" charset="0"/>
                <a:ea typeface="Cambria" panose="02040503050406030204" pitchFamily="18" charset="0"/>
                <a:cs typeface="Times New Roman" panose="02020603050405020304" pitchFamily="18" charset="0"/>
              </a:rPr>
              <a:t>: Suggesting courses or educational material (Coursera, Khan Academy).</a:t>
            </a:r>
          </a:p>
        </p:txBody>
      </p:sp>
      <p:sp>
        <p:nvSpPr>
          <p:cNvPr id="4" name="Rectangle 3"/>
          <p:cNvSpPr/>
          <p:nvPr/>
        </p:nvSpPr>
        <p:spPr>
          <a:xfrm>
            <a:off x="228600" y="3657600"/>
            <a:ext cx="8382000" cy="3139321"/>
          </a:xfrm>
          <a:prstGeom prst="rect">
            <a:avLst/>
          </a:prstGeom>
        </p:spPr>
        <p:txBody>
          <a:bodyPr wrap="square">
            <a:spAutoFit/>
          </a:bodyPr>
          <a:lstStyle/>
          <a:p>
            <a:pPr algn="just"/>
            <a:r>
              <a:rPr lang="en-IN" sz="18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Benefits of Recommendation Engines</a:t>
            </a:r>
            <a:endParaRPr lang="en-IN" sz="1800"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a:p>
            <a:pPr algn="just"/>
            <a:endParaRPr lang="en-US" b="1"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Personalization</a:t>
            </a:r>
            <a:r>
              <a:rPr lang="en-US" dirty="0">
                <a:latin typeface="Cambria" panose="02040503050406030204" pitchFamily="18" charset="0"/>
                <a:ea typeface="Cambria" panose="02040503050406030204" pitchFamily="18" charset="0"/>
                <a:cs typeface="Times New Roman" panose="02020603050405020304" pitchFamily="18" charset="0"/>
              </a:rPr>
              <a:t>: Creates tailored user experiences.</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Increased engagement</a:t>
            </a:r>
            <a:r>
              <a:rPr lang="en-US" dirty="0">
                <a:latin typeface="Cambria" panose="02040503050406030204" pitchFamily="18" charset="0"/>
                <a:ea typeface="Cambria" panose="02040503050406030204" pitchFamily="18" charset="0"/>
                <a:cs typeface="Times New Roman" panose="02020603050405020304" pitchFamily="18" charset="0"/>
              </a:rPr>
              <a:t>: Encourages users to spend more time on the platform.</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Higher conversion rates</a:t>
            </a:r>
            <a:r>
              <a:rPr lang="en-US" dirty="0">
                <a:latin typeface="Cambria" panose="02040503050406030204" pitchFamily="18" charset="0"/>
                <a:ea typeface="Cambria" panose="02040503050406030204" pitchFamily="18" charset="0"/>
                <a:cs typeface="Times New Roman" panose="02020603050405020304" pitchFamily="18" charset="0"/>
              </a:rPr>
              <a:t>: Boosts sales or subscriptions by suggesting relevant items.</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Efficient exploration</a:t>
            </a:r>
            <a:r>
              <a:rPr lang="en-US" dirty="0">
                <a:latin typeface="Cambria" panose="02040503050406030204" pitchFamily="18" charset="0"/>
                <a:ea typeface="Cambria" panose="02040503050406030204" pitchFamily="18" charset="0"/>
                <a:cs typeface="Times New Roman" panose="02020603050405020304" pitchFamily="18" charset="0"/>
              </a:rPr>
              <a:t>: Helps users discover content they might not find otherwise. </a:t>
            </a:r>
          </a:p>
        </p:txBody>
      </p:sp>
    </p:spTree>
    <p:extLst>
      <p:ext uri="{BB962C8B-B14F-4D97-AF65-F5344CB8AC3E}">
        <p14:creationId xmlns:p14="http://schemas.microsoft.com/office/powerpoint/2010/main" val="3937511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EFC5519-A177-63CC-6548-C9DBD846BE77}"/>
              </a:ext>
            </a:extLst>
          </p:cNvPr>
          <p:cNvGraphicFramePr>
            <a:graphicFrameLocks noGrp="1"/>
          </p:cNvGraphicFramePr>
          <p:nvPr>
            <p:extLst>
              <p:ext uri="{D42A27DB-BD31-4B8C-83A1-F6EECF244321}">
                <p14:modId xmlns:p14="http://schemas.microsoft.com/office/powerpoint/2010/main" val="1210156574"/>
              </p:ext>
            </p:extLst>
          </p:nvPr>
        </p:nvGraphicFramePr>
        <p:xfrm>
          <a:off x="685800" y="1143000"/>
          <a:ext cx="6324600" cy="1773558"/>
        </p:xfrm>
        <a:graphic>
          <a:graphicData uri="http://schemas.openxmlformats.org/drawingml/2006/table">
            <a:tbl>
              <a:tblPr firstRow="1" firstCol="1" bandRow="1"/>
              <a:tblGrid>
                <a:gridCol w="1371600">
                  <a:extLst>
                    <a:ext uri="{9D8B030D-6E8A-4147-A177-3AD203B41FA5}">
                      <a16:colId xmlns:a16="http://schemas.microsoft.com/office/drawing/2014/main" val="3741193896"/>
                    </a:ext>
                  </a:extLst>
                </a:gridCol>
                <a:gridCol w="1066800">
                  <a:extLst>
                    <a:ext uri="{9D8B030D-6E8A-4147-A177-3AD203B41FA5}">
                      <a16:colId xmlns:a16="http://schemas.microsoft.com/office/drawing/2014/main" val="1870756844"/>
                    </a:ext>
                  </a:extLst>
                </a:gridCol>
                <a:gridCol w="1143000">
                  <a:extLst>
                    <a:ext uri="{9D8B030D-6E8A-4147-A177-3AD203B41FA5}">
                      <a16:colId xmlns:a16="http://schemas.microsoft.com/office/drawing/2014/main" val="2635691987"/>
                    </a:ext>
                  </a:extLst>
                </a:gridCol>
                <a:gridCol w="1143000">
                  <a:extLst>
                    <a:ext uri="{9D8B030D-6E8A-4147-A177-3AD203B41FA5}">
                      <a16:colId xmlns:a16="http://schemas.microsoft.com/office/drawing/2014/main" val="3474366816"/>
                    </a:ext>
                  </a:extLst>
                </a:gridCol>
                <a:gridCol w="1600200">
                  <a:extLst>
                    <a:ext uri="{9D8B030D-6E8A-4147-A177-3AD203B41FA5}">
                      <a16:colId xmlns:a16="http://schemas.microsoft.com/office/drawing/2014/main" val="1009417737"/>
                    </a:ext>
                  </a:extLst>
                </a:gridCol>
              </a:tblGrid>
              <a:tr h="254000">
                <a:tc>
                  <a:txBody>
                    <a:bodyPr/>
                    <a:lstStyle/>
                    <a:p>
                      <a:pPr algn="ctr">
                        <a:lnSpc>
                          <a:spcPct val="115000"/>
                        </a:lnSpc>
                        <a:spcAft>
                          <a:spcPts val="100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User/Item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5000"/>
                        </a:lnSpc>
                        <a:spcAft>
                          <a:spcPts val="100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Jeans</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5000"/>
                        </a:lnSpc>
                        <a:spcAft>
                          <a:spcPts val="100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Jacket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5000"/>
                        </a:lnSpc>
                        <a:spcAft>
                          <a:spcPts val="1000"/>
                        </a:spcAft>
                      </a:pPr>
                      <a:r>
                        <a:rPr lang="en-US" sz="1800" b="1">
                          <a:effectLst/>
                          <a:latin typeface="Bookman Old Style" panose="02050604050505020204" pitchFamily="18" charset="0"/>
                          <a:ea typeface="Calibri" panose="020F0502020204030204" pitchFamily="34" charset="0"/>
                          <a:cs typeface="Times New Roman" panose="02020603050405020304" pitchFamily="18" charset="0"/>
                        </a:rPr>
                        <a:t>Hoodie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5000"/>
                        </a:lnSpc>
                        <a:spcAft>
                          <a:spcPts val="100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Sleeveless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32918041"/>
                  </a:ext>
                </a:extLst>
              </a:tr>
              <a:tr h="254000">
                <a:tc>
                  <a:txBody>
                    <a:bodyPr/>
                    <a:lstStyle/>
                    <a:p>
                      <a:pPr algn="ctr">
                        <a:lnSpc>
                          <a:spcPct val="115000"/>
                        </a:lnSpc>
                        <a:spcAft>
                          <a:spcPts val="100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User-1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6</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74948145"/>
                  </a:ext>
                </a:extLst>
              </a:tr>
              <a:tr h="254000">
                <a:tc>
                  <a:txBody>
                    <a:bodyPr/>
                    <a:lstStyle/>
                    <a:p>
                      <a:pPr algn="ctr">
                        <a:lnSpc>
                          <a:spcPct val="115000"/>
                        </a:lnSpc>
                        <a:spcAft>
                          <a:spcPts val="100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User-2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5</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8329679"/>
                  </a:ext>
                </a:extLst>
              </a:tr>
              <a:tr h="254000">
                <a:tc>
                  <a:txBody>
                    <a:bodyPr/>
                    <a:lstStyle/>
                    <a:p>
                      <a:pPr algn="ctr">
                        <a:lnSpc>
                          <a:spcPct val="115000"/>
                        </a:lnSpc>
                        <a:spcAft>
                          <a:spcPts val="100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User-3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3515144"/>
                  </a:ext>
                </a:extLst>
              </a:tr>
              <a:tr h="254000">
                <a:tc>
                  <a:txBody>
                    <a:bodyPr/>
                    <a:lstStyle/>
                    <a:p>
                      <a:pPr algn="ctr">
                        <a:lnSpc>
                          <a:spcPct val="115000"/>
                        </a:lnSpc>
                        <a:spcAft>
                          <a:spcPts val="100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User-4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59414872"/>
                  </a:ext>
                </a:extLst>
              </a:tr>
              <a:tr h="254000">
                <a:tc>
                  <a:txBody>
                    <a:bodyPr/>
                    <a:lstStyle/>
                    <a:p>
                      <a:pPr algn="ctr">
                        <a:lnSpc>
                          <a:spcPct val="115000"/>
                        </a:lnSpc>
                        <a:spcAft>
                          <a:spcPts val="1000"/>
                        </a:spcAft>
                      </a:pP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User-5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a:effectLst/>
                          <a:latin typeface="Bookman Old Style" panose="02050604050505020204" pitchFamily="18" charset="0"/>
                          <a:ea typeface="Calibri" panose="020F0502020204030204" pitchFamily="34" charset="0"/>
                          <a:cs typeface="Times New Roman" panose="02020603050405020304" pitchFamily="18" charset="0"/>
                        </a:rPr>
                        <a:t>1</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600" dirty="0">
                          <a:effectLst/>
                          <a:latin typeface="Bookman Old Style" panose="02050604050505020204" pitchFamily="18" charset="0"/>
                          <a:ea typeface="Calibri" panose="020F0502020204030204" pitchFamily="34" charset="0"/>
                          <a:cs typeface="Times New Roman" panose="02020603050405020304" pitchFamily="18" charset="0"/>
                        </a:rPr>
                        <a:t>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5661102"/>
                  </a:ext>
                </a:extLst>
              </a:tr>
            </a:tbl>
          </a:graphicData>
        </a:graphic>
      </p:graphicFrame>
      <p:sp>
        <p:nvSpPr>
          <p:cNvPr id="4" name="TextBox 3">
            <a:extLst>
              <a:ext uri="{FF2B5EF4-FFF2-40B4-BE49-F238E27FC236}">
                <a16:creationId xmlns:a16="http://schemas.microsoft.com/office/drawing/2014/main" id="{5E01BAAB-D99F-53D4-7F57-39BF4E1A0057}"/>
              </a:ext>
            </a:extLst>
          </p:cNvPr>
          <p:cNvSpPr txBox="1"/>
          <p:nvPr/>
        </p:nvSpPr>
        <p:spPr>
          <a:xfrm>
            <a:off x="685800" y="381000"/>
            <a:ext cx="4572000" cy="369332"/>
          </a:xfrm>
          <a:prstGeom prst="rect">
            <a:avLst/>
          </a:prstGeom>
          <a:noFill/>
        </p:spPr>
        <p:txBody>
          <a:bodyPr wrap="square">
            <a:spAutoFit/>
          </a:bodyPr>
          <a:lstStyle/>
          <a:p>
            <a:pPr algn="just"/>
            <a:r>
              <a:rPr lang="en-IN" sz="18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Clothes Recommendation system</a:t>
            </a:r>
            <a:endParaRPr lang="en-IN" sz="1800"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425019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582225-AB94-5AF6-3447-C93C17B1AA0F}"/>
              </a:ext>
            </a:extLst>
          </p:cNvPr>
          <p:cNvPicPr>
            <a:picLocks noChangeAspect="1"/>
          </p:cNvPicPr>
          <p:nvPr/>
        </p:nvPicPr>
        <p:blipFill>
          <a:blip r:embed="rId2"/>
          <a:stretch>
            <a:fillRect/>
          </a:stretch>
        </p:blipFill>
        <p:spPr>
          <a:xfrm>
            <a:off x="304800" y="-2357"/>
            <a:ext cx="3276600" cy="6858000"/>
          </a:xfrm>
          <a:prstGeom prst="rect">
            <a:avLst/>
          </a:prstGeom>
        </p:spPr>
      </p:pic>
      <p:sp>
        <p:nvSpPr>
          <p:cNvPr id="5" name="TextBox 4">
            <a:extLst>
              <a:ext uri="{FF2B5EF4-FFF2-40B4-BE49-F238E27FC236}">
                <a16:creationId xmlns:a16="http://schemas.microsoft.com/office/drawing/2014/main" id="{9290DDAB-830E-5C66-5E7D-D3A07A7ED206}"/>
              </a:ext>
            </a:extLst>
          </p:cNvPr>
          <p:cNvSpPr txBox="1"/>
          <p:nvPr/>
        </p:nvSpPr>
        <p:spPr>
          <a:xfrm>
            <a:off x="4572000" y="1143000"/>
            <a:ext cx="4191000" cy="492891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nSpc>
                <a:spcPct val="2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 Collection</a:t>
            </a:r>
          </a:p>
          <a:p>
            <a:pPr marL="342900" indent="-342900">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Processing and Analysis</a:t>
            </a:r>
          </a:p>
          <a:p>
            <a:pPr marL="342900" indent="-342900">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 of Preferences</a:t>
            </a:r>
          </a:p>
          <a:p>
            <a:pPr marL="342900" indent="-342900">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Recommendation Generation</a:t>
            </a:r>
          </a:p>
          <a:p>
            <a:pPr marL="342900" indent="-342900">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Personalization</a:t>
            </a:r>
          </a:p>
          <a:p>
            <a:pPr marL="342900" indent="-342900">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Filtering</a:t>
            </a:r>
          </a:p>
          <a:p>
            <a:pPr marL="342900" indent="-342900">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Adaptation</a:t>
            </a:r>
          </a:p>
          <a:p>
            <a:pPr marL="342900" indent="-342900">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Presentation</a:t>
            </a:r>
            <a:endParaRPr lang="en-IN" sz="2000" dirty="0"/>
          </a:p>
        </p:txBody>
      </p:sp>
      <p:sp>
        <p:nvSpPr>
          <p:cNvPr id="4" name="TextBox 3">
            <a:extLst>
              <a:ext uri="{FF2B5EF4-FFF2-40B4-BE49-F238E27FC236}">
                <a16:creationId xmlns:a16="http://schemas.microsoft.com/office/drawing/2014/main" id="{A4527F30-41FE-C11D-7FB2-F39726721226}"/>
              </a:ext>
            </a:extLst>
          </p:cNvPr>
          <p:cNvSpPr txBox="1"/>
          <p:nvPr/>
        </p:nvSpPr>
        <p:spPr>
          <a:xfrm>
            <a:off x="4454951" y="381000"/>
            <a:ext cx="4572000" cy="369332"/>
          </a:xfrm>
          <a:prstGeom prst="rect">
            <a:avLst/>
          </a:prstGeom>
          <a:noFill/>
        </p:spPr>
        <p:txBody>
          <a:bodyPr wrap="square">
            <a:spAutoFit/>
          </a:bodyPr>
          <a:lstStyle/>
          <a:p>
            <a:pPr algn="just"/>
            <a:r>
              <a:rPr lang="en-US" sz="1800" b="1" dirty="0">
                <a:latin typeface="Times New Roman" panose="02020603050405020304" pitchFamily="18" charset="0"/>
                <a:cs typeface="Times New Roman" panose="02020603050405020304" pitchFamily="18" charset="0"/>
              </a:rPr>
              <a:t>Key Functions of Recommendation Systems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095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D84327-D964-E482-E261-405B732AB610}"/>
              </a:ext>
            </a:extLst>
          </p:cNvPr>
          <p:cNvSpPr txBox="1"/>
          <p:nvPr/>
        </p:nvSpPr>
        <p:spPr>
          <a:xfrm>
            <a:off x="0" y="0"/>
            <a:ext cx="9144000" cy="6463308"/>
          </a:xfrm>
          <a:prstGeom prst="rect">
            <a:avLst/>
          </a:prstGeom>
          <a:noFill/>
        </p:spPr>
        <p:txBody>
          <a:bodyPr wrap="square">
            <a:spAutoFit/>
          </a:bodyPr>
          <a:lstStyle/>
          <a:p>
            <a:pPr algn="just"/>
            <a:r>
              <a:rPr lang="en-US" b="1" dirty="0">
                <a:solidFill>
                  <a:srgbClr val="FF0000"/>
                </a:solidFill>
                <a:latin typeface="Cambria" panose="02040503050406030204" pitchFamily="18" charset="0"/>
                <a:ea typeface="Cambria" panose="02040503050406030204" pitchFamily="18" charset="0"/>
              </a:rPr>
              <a:t>User Data Entry: </a:t>
            </a:r>
            <a:r>
              <a:rPr lang="en-US" dirty="0">
                <a:latin typeface="Cambria" panose="02040503050406030204" pitchFamily="18" charset="0"/>
                <a:ea typeface="Cambria" panose="02040503050406030204" pitchFamily="18" charset="0"/>
              </a:rPr>
              <a:t>The process begins with users entering their data, such as location and interests. This initial input is critical as it forms the foundation of the recommendation system.</a:t>
            </a:r>
          </a:p>
          <a:p>
            <a:pPr algn="just"/>
            <a:endParaRPr lang="en-US" dirty="0">
              <a:latin typeface="Cambria" panose="02040503050406030204" pitchFamily="18" charset="0"/>
              <a:ea typeface="Cambria" panose="02040503050406030204" pitchFamily="18" charset="0"/>
            </a:endParaRPr>
          </a:p>
          <a:p>
            <a:pPr algn="just"/>
            <a:r>
              <a:rPr lang="en-US" b="1" dirty="0">
                <a:solidFill>
                  <a:srgbClr val="FF0000"/>
                </a:solidFill>
                <a:latin typeface="Cambria" panose="02040503050406030204" pitchFamily="18" charset="0"/>
                <a:ea typeface="Cambria" panose="02040503050406030204" pitchFamily="18" charset="0"/>
              </a:rPr>
              <a:t>Determining Comparison Parameters: </a:t>
            </a:r>
            <a:r>
              <a:rPr lang="en-US" dirty="0">
                <a:latin typeface="Cambria" panose="02040503050406030204" pitchFamily="18" charset="0"/>
                <a:ea typeface="Cambria" panose="02040503050406030204" pitchFamily="18" charset="0"/>
              </a:rPr>
              <a:t>The next step is to determine the parameters for comparison. These parameters could include factors like community size, activity level, and the relevance of topics to the user's interests.</a:t>
            </a:r>
          </a:p>
          <a:p>
            <a:pPr algn="just"/>
            <a:endParaRPr lang="en-US" dirty="0">
              <a:latin typeface="Cambria" panose="02040503050406030204" pitchFamily="18" charset="0"/>
              <a:ea typeface="Cambria" panose="02040503050406030204" pitchFamily="18" charset="0"/>
            </a:endParaRPr>
          </a:p>
          <a:p>
            <a:pPr algn="just"/>
            <a:r>
              <a:rPr lang="en-US" b="1" dirty="0">
                <a:solidFill>
                  <a:srgbClr val="FF0000"/>
                </a:solidFill>
                <a:latin typeface="Cambria" panose="02040503050406030204" pitchFamily="18" charset="0"/>
                <a:ea typeface="Cambria" panose="02040503050406030204" pitchFamily="18" charset="0"/>
              </a:rPr>
              <a:t>Specifying User's Data Based on Parameters: </a:t>
            </a:r>
            <a:r>
              <a:rPr lang="en-US" dirty="0">
                <a:latin typeface="Cambria" panose="02040503050406030204" pitchFamily="18" charset="0"/>
                <a:ea typeface="Cambria" panose="02040503050406030204" pitchFamily="18" charset="0"/>
              </a:rPr>
              <a:t>Once the parameters are set, the system refines the user's data accordingly. This involves filtering and organizing the input data to match the comparison criteria.</a:t>
            </a:r>
          </a:p>
          <a:p>
            <a:pPr algn="just"/>
            <a:endParaRPr lang="en-US" dirty="0">
              <a:latin typeface="Cambria" panose="02040503050406030204" pitchFamily="18" charset="0"/>
              <a:ea typeface="Cambria" panose="02040503050406030204" pitchFamily="18" charset="0"/>
            </a:endParaRPr>
          </a:p>
          <a:p>
            <a:pPr algn="just"/>
            <a:r>
              <a:rPr lang="en-US" b="1" dirty="0">
                <a:solidFill>
                  <a:srgbClr val="FF0000"/>
                </a:solidFill>
                <a:latin typeface="Cambria" panose="02040503050406030204" pitchFamily="18" charset="0"/>
                <a:ea typeface="Cambria" panose="02040503050406030204" pitchFamily="18" charset="0"/>
              </a:rPr>
              <a:t>Community Data Determination: </a:t>
            </a:r>
            <a:r>
              <a:rPr lang="en-US" dirty="0">
                <a:latin typeface="Cambria" panose="02040503050406030204" pitchFamily="18" charset="0"/>
                <a:ea typeface="Cambria" panose="02040503050406030204" pitchFamily="18" charset="0"/>
              </a:rPr>
              <a:t>The system then processes community data based on the refined user data. This step ensures that only the most relevant communities are considered for recommendations.</a:t>
            </a:r>
          </a:p>
          <a:p>
            <a:pPr algn="just"/>
            <a:endParaRPr lang="en-US" dirty="0">
              <a:latin typeface="Cambria" panose="02040503050406030204" pitchFamily="18" charset="0"/>
              <a:ea typeface="Cambria" panose="02040503050406030204" pitchFamily="18" charset="0"/>
            </a:endParaRPr>
          </a:p>
          <a:p>
            <a:pPr algn="just"/>
            <a:r>
              <a:rPr lang="en-US" b="1" dirty="0">
                <a:solidFill>
                  <a:srgbClr val="FF0000"/>
                </a:solidFill>
                <a:latin typeface="Cambria" panose="02040503050406030204" pitchFamily="18" charset="0"/>
                <a:ea typeface="Cambria" panose="02040503050406030204" pitchFamily="18" charset="0"/>
              </a:rPr>
              <a:t>Iterative Parameter Refinement: </a:t>
            </a:r>
            <a:r>
              <a:rPr lang="en-US" dirty="0">
                <a:latin typeface="Cambria" panose="02040503050406030204" pitchFamily="18" charset="0"/>
                <a:ea typeface="Cambria" panose="02040503050406030204" pitchFamily="18" charset="0"/>
              </a:rPr>
              <a:t>If additional parameters are needed, the system revisits the comparison parameters and further refines the user's data. This iterative process continues until the system is ready to display the recommendations.</a:t>
            </a:r>
          </a:p>
          <a:p>
            <a:pPr algn="just"/>
            <a:endParaRPr lang="en-US" dirty="0">
              <a:latin typeface="Cambria" panose="02040503050406030204" pitchFamily="18" charset="0"/>
              <a:ea typeface="Cambria" panose="02040503050406030204" pitchFamily="18" charset="0"/>
            </a:endParaRPr>
          </a:p>
          <a:p>
            <a:pPr algn="just"/>
            <a:r>
              <a:rPr lang="en-US" b="1" dirty="0">
                <a:solidFill>
                  <a:srgbClr val="FF0000"/>
                </a:solidFill>
                <a:latin typeface="Cambria" panose="02040503050406030204" pitchFamily="18" charset="0"/>
                <a:ea typeface="Cambria" panose="02040503050406030204" pitchFamily="18" charset="0"/>
              </a:rPr>
              <a:t>Displaying Recommendations: </a:t>
            </a:r>
            <a:r>
              <a:rPr lang="en-US" dirty="0">
                <a:latin typeface="Cambria" panose="02040503050406030204" pitchFamily="18" charset="0"/>
                <a:ea typeface="Cambria" panose="02040503050406030204" pitchFamily="18" charset="0"/>
              </a:rPr>
              <a:t>Finally, the system displays the recommended communities to the user. These recommendations are tailored to the user's location and interests, ensuring a personalized and engaging experience.</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7398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5FCC75-6FA3-6E57-945F-33ABED0B476D}"/>
              </a:ext>
            </a:extLst>
          </p:cNvPr>
          <p:cNvSpPr txBox="1"/>
          <p:nvPr/>
        </p:nvSpPr>
        <p:spPr>
          <a:xfrm>
            <a:off x="346435" y="762000"/>
            <a:ext cx="4191000" cy="492891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nSpc>
                <a:spcPct val="20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 Collection</a:t>
            </a:r>
          </a:p>
          <a:p>
            <a:pPr marL="342900" indent="-342900">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Processing and Analysis</a:t>
            </a:r>
          </a:p>
          <a:p>
            <a:pPr marL="342900" indent="-342900">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Prediction of Preferences</a:t>
            </a:r>
          </a:p>
          <a:p>
            <a:pPr marL="342900" indent="-342900">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Recommendation Generation</a:t>
            </a:r>
          </a:p>
          <a:p>
            <a:pPr marL="342900" indent="-342900">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Personalization</a:t>
            </a:r>
          </a:p>
          <a:p>
            <a:pPr marL="342900" indent="-342900">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Filtering</a:t>
            </a:r>
          </a:p>
          <a:p>
            <a:pPr marL="342900" indent="-342900">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Adaptation</a:t>
            </a:r>
          </a:p>
          <a:p>
            <a:pPr marL="342900" indent="-342900">
              <a:lnSpc>
                <a:spcPct val="20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Presentation</a:t>
            </a:r>
            <a:endParaRPr lang="en-IN" sz="2000" dirty="0"/>
          </a:p>
        </p:txBody>
      </p:sp>
      <p:sp>
        <p:nvSpPr>
          <p:cNvPr id="4" name="TextBox 3">
            <a:extLst>
              <a:ext uri="{FF2B5EF4-FFF2-40B4-BE49-F238E27FC236}">
                <a16:creationId xmlns:a16="http://schemas.microsoft.com/office/drawing/2014/main" id="{10DFED38-4199-C739-E1AF-D5B444AFE258}"/>
              </a:ext>
            </a:extLst>
          </p:cNvPr>
          <p:cNvSpPr txBox="1"/>
          <p:nvPr/>
        </p:nvSpPr>
        <p:spPr>
          <a:xfrm>
            <a:off x="0" y="0"/>
            <a:ext cx="9144000" cy="523220"/>
          </a:xfrm>
          <a:prstGeom prst="rect">
            <a:avLst/>
          </a:prstGeom>
          <a:solidFill>
            <a:srgbClr val="002060"/>
          </a:solidFill>
        </p:spPr>
        <p:txBody>
          <a:bodyPr wrap="square">
            <a:spAutoFit/>
          </a:bodyPr>
          <a:lstStyle/>
          <a:p>
            <a:r>
              <a:rPr lang="en-US" sz="2800" b="1" dirty="0">
                <a:solidFill>
                  <a:schemeClr val="bg1"/>
                </a:solidFill>
                <a:latin typeface="Times New Roman" panose="02020603050405020304" pitchFamily="18" charset="0"/>
                <a:cs typeface="Times New Roman" panose="02020603050405020304" pitchFamily="18" charset="0"/>
              </a:rPr>
              <a:t>1. Recommendation Systems Functions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823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3D76F7-84DA-0B71-5F45-69A1FAF4E80D}"/>
              </a:ext>
            </a:extLst>
          </p:cNvPr>
          <p:cNvSpPr txBox="1"/>
          <p:nvPr/>
        </p:nvSpPr>
        <p:spPr>
          <a:xfrm>
            <a:off x="0" y="457200"/>
            <a:ext cx="9144000" cy="5293757"/>
          </a:xfrm>
          <a:prstGeom prst="rect">
            <a:avLst/>
          </a:prstGeom>
          <a:noFill/>
        </p:spPr>
        <p:txBody>
          <a:bodyPr wrap="square">
            <a:spAutoFit/>
          </a:bodyPr>
          <a:lstStyle/>
          <a:p>
            <a:pPr algn="just"/>
            <a:r>
              <a:rPr lang="en-US" sz="2000" b="1" dirty="0">
                <a:solidFill>
                  <a:srgbClr val="0000FF"/>
                </a:solidFill>
                <a:latin typeface="Cambria" panose="02040503050406030204" pitchFamily="18" charset="0"/>
                <a:ea typeface="Cambria" panose="02040503050406030204" pitchFamily="18" charset="0"/>
              </a:rPr>
              <a:t>1. Data Collection: </a:t>
            </a:r>
            <a:r>
              <a:rPr lang="en-US" sz="2000" dirty="0">
                <a:latin typeface="Times New Roman" panose="02020603050405020304" pitchFamily="18" charset="0"/>
                <a:ea typeface="Cambria" panose="02040503050406030204" pitchFamily="18" charset="0"/>
                <a:cs typeface="Times New Roman" panose="02020603050405020304" pitchFamily="18" charset="0"/>
              </a:rPr>
              <a:t>The journey begins with collecting data from users. This data includes user </a:t>
            </a:r>
            <a:r>
              <a:rPr lang="en-US" sz="2000" b="1" dirty="0">
                <a:solidFill>
                  <a:srgbClr val="FF0000"/>
                </a:solidFill>
                <a:latin typeface="Cambria" panose="02040503050406030204" pitchFamily="18" charset="0"/>
                <a:ea typeface="Cambria" panose="02040503050406030204" pitchFamily="18" charset="0"/>
              </a:rPr>
              <a:t>preferences, behaviors, interactions, and feedback</a:t>
            </a:r>
            <a:r>
              <a:rPr lang="en-US" sz="2000" dirty="0">
                <a:latin typeface="Cambria" panose="02040503050406030204" pitchFamily="18" charset="0"/>
                <a:ea typeface="Cambria" panose="02040503050406030204" pitchFamily="18" charset="0"/>
              </a:rPr>
              <a:t>. </a:t>
            </a:r>
            <a:r>
              <a:rPr lang="en-US" sz="2000" dirty="0">
                <a:latin typeface="Times New Roman" panose="02020603050405020304" pitchFamily="18" charset="0"/>
                <a:ea typeface="Cambria" panose="02040503050406030204" pitchFamily="18" charset="0"/>
                <a:cs typeface="Times New Roman" panose="02020603050405020304" pitchFamily="18" charset="0"/>
              </a:rPr>
              <a:t>It serves as the foundation for building effective recommendation models.</a:t>
            </a:r>
          </a:p>
          <a:p>
            <a:pPr algn="just"/>
            <a:endParaRPr lang="en-US" sz="2000" dirty="0">
              <a:latin typeface="Cambria" panose="02040503050406030204" pitchFamily="18" charset="0"/>
              <a:ea typeface="Cambria" panose="02040503050406030204" pitchFamily="18" charset="0"/>
            </a:endParaRPr>
          </a:p>
          <a:p>
            <a:pPr algn="just"/>
            <a:r>
              <a:rPr lang="en-US" sz="2000" b="1" dirty="0">
                <a:solidFill>
                  <a:srgbClr val="0000FF"/>
                </a:solidFill>
                <a:latin typeface="Cambria" panose="02040503050406030204" pitchFamily="18" charset="0"/>
                <a:ea typeface="Cambria" panose="02040503050406030204" pitchFamily="18" charset="0"/>
              </a:rPr>
              <a:t>2. Data Processing and Analysis: </a:t>
            </a:r>
            <a:r>
              <a:rPr lang="en-US" sz="2000" dirty="0">
                <a:latin typeface="Times New Roman" panose="02020603050405020304" pitchFamily="18" charset="0"/>
                <a:ea typeface="Cambria" panose="02040503050406030204" pitchFamily="18" charset="0"/>
                <a:cs typeface="Times New Roman" panose="02020603050405020304" pitchFamily="18" charset="0"/>
              </a:rPr>
              <a:t>Once collected, the data undergoes processing and analysis. This step involves</a:t>
            </a:r>
            <a:r>
              <a:rPr lang="en-US" sz="2000" dirty="0">
                <a:latin typeface="Cambria" panose="02040503050406030204" pitchFamily="18" charset="0"/>
                <a:ea typeface="Cambria" panose="02040503050406030204" pitchFamily="18" charset="0"/>
              </a:rPr>
              <a:t> </a:t>
            </a:r>
            <a:r>
              <a:rPr lang="en-US" sz="2000" b="1" dirty="0">
                <a:solidFill>
                  <a:srgbClr val="FF0000"/>
                </a:solidFill>
                <a:latin typeface="Cambria" panose="02040503050406030204" pitchFamily="18" charset="0"/>
                <a:ea typeface="Cambria" panose="02040503050406030204" pitchFamily="18" charset="0"/>
              </a:rPr>
              <a:t>cleaning, organizing, and transforming raw data into a structured format</a:t>
            </a:r>
            <a:r>
              <a:rPr lang="en-US" sz="2000" dirty="0">
                <a:latin typeface="Cambria" panose="02040503050406030204" pitchFamily="18" charset="0"/>
                <a:ea typeface="Cambria" panose="02040503050406030204" pitchFamily="18" charset="0"/>
              </a:rPr>
              <a:t>. </a:t>
            </a:r>
            <a:r>
              <a:rPr lang="en-US" sz="2000" dirty="0">
                <a:latin typeface="Times New Roman" panose="02020603050405020304" pitchFamily="18" charset="0"/>
                <a:ea typeface="Cambria" panose="02040503050406030204" pitchFamily="18" charset="0"/>
                <a:cs typeface="Times New Roman" panose="02020603050405020304" pitchFamily="18" charset="0"/>
              </a:rPr>
              <a:t>Advanced analytical techniques are applied to extract meaningful patterns and insights.</a:t>
            </a:r>
          </a:p>
          <a:p>
            <a:pPr algn="just"/>
            <a:endParaRPr lang="en-US" sz="2000" dirty="0">
              <a:latin typeface="Cambria" panose="02040503050406030204" pitchFamily="18" charset="0"/>
              <a:ea typeface="Cambria" panose="02040503050406030204" pitchFamily="18" charset="0"/>
            </a:endParaRPr>
          </a:p>
          <a:p>
            <a:pPr algn="just"/>
            <a:r>
              <a:rPr lang="en-US" sz="2000" b="1" dirty="0">
                <a:solidFill>
                  <a:srgbClr val="0000FF"/>
                </a:solidFill>
                <a:latin typeface="Cambria" panose="02040503050406030204" pitchFamily="18" charset="0"/>
                <a:ea typeface="Cambria" panose="02040503050406030204" pitchFamily="18" charset="0"/>
              </a:rPr>
              <a:t>3. Prediction of Preferences: </a:t>
            </a:r>
            <a:r>
              <a:rPr lang="en-US" sz="2000" dirty="0">
                <a:latin typeface="Times New Roman" panose="02020603050405020304" pitchFamily="18" charset="0"/>
                <a:ea typeface="Cambria" panose="02040503050406030204" pitchFamily="18" charset="0"/>
                <a:cs typeface="Times New Roman" panose="02020603050405020304" pitchFamily="18" charset="0"/>
              </a:rPr>
              <a:t>With analyzed data, the system predicts user preferences.</a:t>
            </a:r>
            <a:r>
              <a:rPr lang="en-US" sz="2000" dirty="0">
                <a:latin typeface="Cambria" panose="02040503050406030204" pitchFamily="18" charset="0"/>
                <a:ea typeface="Cambria" panose="02040503050406030204" pitchFamily="18" charset="0"/>
              </a:rPr>
              <a:t> </a:t>
            </a:r>
            <a:r>
              <a:rPr lang="en-US" sz="2000" b="1" dirty="0">
                <a:solidFill>
                  <a:srgbClr val="FF0000"/>
                </a:solidFill>
                <a:latin typeface="Cambria" panose="02040503050406030204" pitchFamily="18" charset="0"/>
                <a:ea typeface="Cambria" panose="02040503050406030204" pitchFamily="18" charset="0"/>
              </a:rPr>
              <a:t>Machine learning algorithms</a:t>
            </a:r>
            <a:r>
              <a:rPr lang="en-US" sz="2000" dirty="0">
                <a:latin typeface="Cambria" panose="02040503050406030204" pitchFamily="18" charset="0"/>
                <a:ea typeface="Cambria" panose="02040503050406030204" pitchFamily="18" charset="0"/>
              </a:rPr>
              <a:t> </a:t>
            </a:r>
            <a:r>
              <a:rPr lang="en-US" sz="2000" dirty="0">
                <a:latin typeface="Times New Roman" panose="02020603050405020304" pitchFamily="18" charset="0"/>
                <a:ea typeface="Cambria" panose="02040503050406030204" pitchFamily="18" charset="0"/>
                <a:cs typeface="Times New Roman" panose="02020603050405020304" pitchFamily="18" charset="0"/>
              </a:rPr>
              <a:t>are employed to identify trends and anticipate what users might like</a:t>
            </a:r>
            <a:r>
              <a:rPr lang="en-US" sz="2000" dirty="0">
                <a:latin typeface="Cambria" panose="02040503050406030204" pitchFamily="18" charset="0"/>
                <a:ea typeface="Cambria" panose="02040503050406030204" pitchFamily="18" charset="0"/>
              </a:rPr>
              <a:t> </a:t>
            </a:r>
            <a:r>
              <a:rPr lang="en-US" sz="2000" b="1" dirty="0">
                <a:solidFill>
                  <a:srgbClr val="FF0000"/>
                </a:solidFill>
                <a:latin typeface="Cambria" panose="02040503050406030204" pitchFamily="18" charset="0"/>
                <a:ea typeface="Cambria" panose="02040503050406030204" pitchFamily="18" charset="0"/>
              </a:rPr>
              <a:t>based on their past behavior and preferences</a:t>
            </a:r>
            <a:r>
              <a:rPr lang="en-US" sz="2000" dirty="0">
                <a:solidFill>
                  <a:srgbClr val="33CC33"/>
                </a:solidFill>
                <a:latin typeface="Cambria" panose="02040503050406030204" pitchFamily="18" charset="0"/>
                <a:ea typeface="Cambria" panose="02040503050406030204" pitchFamily="18" charset="0"/>
              </a:rPr>
              <a:t>.</a:t>
            </a:r>
          </a:p>
          <a:p>
            <a:pPr algn="just"/>
            <a:endParaRPr lang="en-US" sz="2000" dirty="0">
              <a:latin typeface="Cambria" panose="02040503050406030204" pitchFamily="18" charset="0"/>
              <a:ea typeface="Cambria" panose="02040503050406030204" pitchFamily="18" charset="0"/>
            </a:endParaRPr>
          </a:p>
          <a:p>
            <a:pPr algn="just"/>
            <a:r>
              <a:rPr lang="en-US" sz="2000" b="1" dirty="0">
                <a:solidFill>
                  <a:srgbClr val="0000FF"/>
                </a:solidFill>
                <a:latin typeface="Cambria" panose="02040503050406030204" pitchFamily="18" charset="0"/>
                <a:ea typeface="Cambria" panose="02040503050406030204" pitchFamily="18" charset="0"/>
              </a:rPr>
              <a:t>4. Recommendation Generation: </a:t>
            </a:r>
            <a:r>
              <a:rPr lang="en-US" sz="2000" dirty="0">
                <a:latin typeface="Times New Roman" panose="02020603050405020304" pitchFamily="18" charset="0"/>
                <a:ea typeface="Cambria" panose="02040503050406030204" pitchFamily="18" charset="0"/>
                <a:cs typeface="Times New Roman" panose="02020603050405020304" pitchFamily="18" charset="0"/>
              </a:rPr>
              <a:t>Using the</a:t>
            </a:r>
            <a:r>
              <a:rPr lang="en-US" sz="2000" dirty="0">
                <a:latin typeface="Cambria" panose="02040503050406030204" pitchFamily="18" charset="0"/>
                <a:ea typeface="Cambria" panose="02040503050406030204" pitchFamily="18" charset="0"/>
              </a:rPr>
              <a:t> </a:t>
            </a:r>
            <a:r>
              <a:rPr lang="en-US" sz="2000" b="1" dirty="0">
                <a:solidFill>
                  <a:srgbClr val="FF0000"/>
                </a:solidFill>
                <a:latin typeface="Cambria" panose="02040503050406030204" pitchFamily="18" charset="0"/>
                <a:ea typeface="Cambria" panose="02040503050406030204" pitchFamily="18" charset="0"/>
              </a:rPr>
              <a:t>predicted preferences</a:t>
            </a:r>
            <a:r>
              <a:rPr lang="en-US" sz="2000" dirty="0">
                <a:latin typeface="Cambria" panose="02040503050406030204" pitchFamily="18" charset="0"/>
                <a:ea typeface="Cambria" panose="02040503050406030204" pitchFamily="18" charset="0"/>
              </a:rPr>
              <a:t>, </a:t>
            </a:r>
            <a:r>
              <a:rPr lang="en-US" sz="2000" dirty="0">
                <a:latin typeface="Times New Roman" panose="02020603050405020304" pitchFamily="18" charset="0"/>
                <a:ea typeface="Cambria" panose="02040503050406030204" pitchFamily="18" charset="0"/>
                <a:cs typeface="Times New Roman" panose="02020603050405020304" pitchFamily="18" charset="0"/>
              </a:rPr>
              <a:t>the system generates recommendations. These suggestions are </a:t>
            </a:r>
            <a:r>
              <a:rPr lang="en-US" sz="2000" b="1" dirty="0">
                <a:solidFill>
                  <a:srgbClr val="FF0000"/>
                </a:solidFill>
                <a:latin typeface="Cambria" panose="02040503050406030204" pitchFamily="18" charset="0"/>
                <a:ea typeface="Cambria" panose="02040503050406030204" pitchFamily="18" charset="0"/>
              </a:rPr>
              <a:t>tailored to individual users</a:t>
            </a:r>
            <a:r>
              <a:rPr lang="en-US" sz="2000" dirty="0">
                <a:latin typeface="Cambria" panose="02040503050406030204" pitchFamily="18" charset="0"/>
                <a:ea typeface="Cambria" panose="02040503050406030204" pitchFamily="18" charset="0"/>
              </a:rPr>
              <a:t>, </a:t>
            </a:r>
            <a:r>
              <a:rPr lang="en-US" sz="2000" dirty="0">
                <a:latin typeface="Times New Roman" panose="02020603050405020304" pitchFamily="18" charset="0"/>
                <a:ea typeface="Cambria" panose="02040503050406030204" pitchFamily="18" charset="0"/>
                <a:cs typeface="Times New Roman" panose="02020603050405020304" pitchFamily="18" charset="0"/>
              </a:rPr>
              <a:t>aiming to provide content that aligns with their interests and needs.</a:t>
            </a:r>
          </a:p>
          <a:p>
            <a:pPr algn="just"/>
            <a:endParaRPr lang="en-US" b="1" dirty="0">
              <a:solidFill>
                <a:srgbClr val="0000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30988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9A6203-2566-4ED2-A65E-51E247B532DA}"/>
              </a:ext>
            </a:extLst>
          </p:cNvPr>
          <p:cNvSpPr txBox="1"/>
          <p:nvPr/>
        </p:nvSpPr>
        <p:spPr>
          <a:xfrm>
            <a:off x="0" y="228600"/>
            <a:ext cx="9144000" cy="4708981"/>
          </a:xfrm>
          <a:prstGeom prst="rect">
            <a:avLst/>
          </a:prstGeom>
          <a:noFill/>
        </p:spPr>
        <p:txBody>
          <a:bodyPr wrap="square">
            <a:spAutoFit/>
          </a:bodyPr>
          <a:lstStyle/>
          <a:p>
            <a:pPr algn="just"/>
            <a:r>
              <a:rPr lang="en-US" sz="2000" b="1" dirty="0">
                <a:solidFill>
                  <a:srgbClr val="0000FF"/>
                </a:solidFill>
                <a:latin typeface="Cambria" panose="02040503050406030204" pitchFamily="18" charset="0"/>
                <a:ea typeface="Cambria" panose="02040503050406030204" pitchFamily="18" charset="0"/>
              </a:rPr>
              <a:t>5. Personalization: </a:t>
            </a:r>
            <a:r>
              <a:rPr lang="en-US" sz="2000" dirty="0">
                <a:latin typeface="Times New Roman" panose="02020603050405020304" pitchFamily="18" charset="0"/>
                <a:ea typeface="Cambria" panose="02040503050406030204" pitchFamily="18" charset="0"/>
                <a:cs typeface="Times New Roman" panose="02020603050405020304" pitchFamily="18" charset="0"/>
              </a:rPr>
              <a:t>Personalization is key in a successful recommender system. The system adapts the recommendations to </a:t>
            </a:r>
            <a:r>
              <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each user's unique profile</a:t>
            </a:r>
            <a:r>
              <a:rPr lang="en-US" sz="2000" dirty="0">
                <a:latin typeface="Times New Roman" panose="02020603050405020304" pitchFamily="18" charset="0"/>
                <a:ea typeface="Cambria" panose="02040503050406030204" pitchFamily="18" charset="0"/>
                <a:cs typeface="Times New Roman" panose="02020603050405020304" pitchFamily="18" charset="0"/>
              </a:rPr>
              <a:t>, ensuring that the suggestions feel relevant and engaging</a:t>
            </a:r>
            <a:r>
              <a:rPr lang="en-US" sz="2000" dirty="0">
                <a:latin typeface="Cambria" panose="02040503050406030204" pitchFamily="18" charset="0"/>
                <a:ea typeface="Cambria" panose="02040503050406030204" pitchFamily="18" charset="0"/>
              </a:rPr>
              <a:t>.</a:t>
            </a:r>
          </a:p>
          <a:p>
            <a:pPr algn="just"/>
            <a:endParaRPr lang="en-US" sz="2000" dirty="0">
              <a:latin typeface="Cambria" panose="02040503050406030204" pitchFamily="18" charset="0"/>
              <a:ea typeface="Cambria" panose="02040503050406030204" pitchFamily="18" charset="0"/>
            </a:endParaRPr>
          </a:p>
          <a:p>
            <a:pPr algn="just"/>
            <a:r>
              <a:rPr lang="en-US" sz="2000" b="1" dirty="0">
                <a:solidFill>
                  <a:srgbClr val="0000FF"/>
                </a:solidFill>
                <a:latin typeface="Cambria" panose="02040503050406030204" pitchFamily="18" charset="0"/>
                <a:ea typeface="Cambria" panose="02040503050406030204" pitchFamily="18" charset="0"/>
              </a:rPr>
              <a:t>6. Filtering: </a:t>
            </a:r>
            <a:r>
              <a:rPr lang="en-US" sz="2000" dirty="0">
                <a:latin typeface="Times New Roman" panose="02020603050405020304" pitchFamily="18" charset="0"/>
                <a:ea typeface="Cambria" panose="02040503050406030204" pitchFamily="18" charset="0"/>
                <a:cs typeface="Times New Roman" panose="02020603050405020304" pitchFamily="18" charset="0"/>
              </a:rPr>
              <a:t>To improve accuracy, the </a:t>
            </a:r>
            <a:r>
              <a:rPr lang="en-US"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system filters out irrelevant or less relevant </a:t>
            </a:r>
            <a:r>
              <a:rPr lang="en-US" sz="2000" dirty="0">
                <a:latin typeface="Times New Roman" panose="02020603050405020304" pitchFamily="18" charset="0"/>
                <a:ea typeface="Cambria" panose="02040503050406030204" pitchFamily="18" charset="0"/>
                <a:cs typeface="Times New Roman" panose="02020603050405020304" pitchFamily="18" charset="0"/>
              </a:rPr>
              <a:t>content. This step ensures that users receive only the most prominent recommendations, enhancing their overall experience.</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algn="just"/>
            <a:endParaRPr lang="en-US" sz="2000" b="1" dirty="0">
              <a:solidFill>
                <a:srgbClr val="0000FF"/>
              </a:solidFill>
              <a:latin typeface="+mj-lt"/>
            </a:endParaRPr>
          </a:p>
          <a:p>
            <a:pPr algn="just"/>
            <a:r>
              <a:rPr lang="en-US" sz="2000" b="1" dirty="0">
                <a:solidFill>
                  <a:srgbClr val="0000FF"/>
                </a:solidFill>
                <a:latin typeface="Cambria" panose="02040503050406030204" pitchFamily="18" charset="0"/>
                <a:ea typeface="Cambria" panose="02040503050406030204" pitchFamily="18" charset="0"/>
              </a:rPr>
              <a:t>7. Adaptation: </a:t>
            </a:r>
            <a:r>
              <a:rPr lang="en-US" sz="2000" dirty="0">
                <a:latin typeface="Times New Roman" panose="02020603050405020304" pitchFamily="18" charset="0"/>
                <a:ea typeface="Cambria" panose="02040503050406030204" pitchFamily="18" charset="0"/>
                <a:cs typeface="Times New Roman" panose="02020603050405020304" pitchFamily="18" charset="0"/>
              </a:rPr>
              <a:t>The system continuously adapts and </a:t>
            </a:r>
            <a:r>
              <a:rPr lang="en-US" sz="2000" b="1" dirty="0">
                <a:solidFill>
                  <a:srgbClr val="FF0000"/>
                </a:solidFill>
                <a:latin typeface="Cambria" panose="02040503050406030204" pitchFamily="18" charset="0"/>
                <a:ea typeface="Cambria" panose="02040503050406030204" pitchFamily="18" charset="0"/>
              </a:rPr>
              <a:t>refines</a:t>
            </a:r>
            <a:r>
              <a:rPr lang="en-US" sz="2000" dirty="0">
                <a:latin typeface="+mj-lt"/>
              </a:rPr>
              <a:t> </a:t>
            </a:r>
            <a:r>
              <a:rPr lang="en-US" sz="2000" dirty="0">
                <a:latin typeface="Times New Roman" panose="02020603050405020304" pitchFamily="18" charset="0"/>
                <a:ea typeface="Cambria" panose="02040503050406030204" pitchFamily="18" charset="0"/>
                <a:cs typeface="Times New Roman" panose="02020603050405020304" pitchFamily="18" charset="0"/>
              </a:rPr>
              <a:t>its recommendations based on </a:t>
            </a:r>
            <a:r>
              <a:rPr lang="en-US" sz="2000" b="1" dirty="0">
                <a:solidFill>
                  <a:srgbClr val="FF0000"/>
                </a:solidFill>
                <a:latin typeface="Cambria" panose="02040503050406030204" pitchFamily="18" charset="0"/>
                <a:ea typeface="Cambria" panose="02040503050406030204" pitchFamily="18" charset="0"/>
              </a:rPr>
              <a:t>new data and user interactions</a:t>
            </a:r>
            <a:r>
              <a:rPr lang="en-US" sz="2000" dirty="0">
                <a:latin typeface="Cambria" panose="02040503050406030204" pitchFamily="18" charset="0"/>
                <a:ea typeface="Cambria" panose="02040503050406030204" pitchFamily="18" charset="0"/>
              </a:rPr>
              <a:t>. </a:t>
            </a:r>
            <a:r>
              <a:rPr lang="en-US" sz="2000" dirty="0">
                <a:latin typeface="Times New Roman" panose="02020603050405020304" pitchFamily="18" charset="0"/>
                <a:ea typeface="Cambria" panose="02040503050406030204" pitchFamily="18" charset="0"/>
                <a:cs typeface="Times New Roman" panose="02020603050405020304" pitchFamily="18" charset="0"/>
              </a:rPr>
              <a:t>This iterative process helps in maintaining the relevance and effectiveness of the suggestions.</a:t>
            </a:r>
          </a:p>
          <a:p>
            <a:pPr algn="just"/>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US" sz="2000" b="1" dirty="0">
                <a:solidFill>
                  <a:srgbClr val="0000FF"/>
                </a:solidFill>
                <a:latin typeface="Cambria" panose="02040503050406030204" pitchFamily="18" charset="0"/>
                <a:ea typeface="Cambria" panose="02040503050406030204" pitchFamily="18" charset="0"/>
              </a:rPr>
              <a:t>8. Presentation: </a:t>
            </a:r>
            <a:r>
              <a:rPr lang="en-US" sz="2000" dirty="0">
                <a:latin typeface="Times New Roman" panose="02020603050405020304" pitchFamily="18" charset="0"/>
                <a:ea typeface="Cambria" panose="02040503050406030204" pitchFamily="18" charset="0"/>
                <a:cs typeface="Times New Roman" panose="02020603050405020304" pitchFamily="18" charset="0"/>
              </a:rPr>
              <a:t>Finally, the recommendations are presented to the user. The way suggestions are displayed can significantly impact user engagement, so it's essential to present them in a user-friendly and appealing manner.</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53554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2208"/>
            <a:ext cx="4114800" cy="3674339"/>
          </a:xfrm>
          <a:prstGeom prst="rect">
            <a:avLst/>
          </a:prstGeom>
        </p:spPr>
        <p:txBody>
          <a:bodyPr wrap="square">
            <a:spAutoFit/>
          </a:bodyPr>
          <a:lstStyle/>
          <a:p>
            <a:r>
              <a:rPr lang="en-IN" sz="2000" b="1" dirty="0">
                <a:solidFill>
                  <a:srgbClr val="FF0000"/>
                </a:solidFill>
                <a:latin typeface="Times New Roman" panose="02020603050405020304" pitchFamily="18" charset="0"/>
                <a:cs typeface="Times New Roman" panose="02020603050405020304" pitchFamily="18" charset="0"/>
              </a:rPr>
              <a:t>1. Recommender Systems Function </a:t>
            </a:r>
          </a:p>
          <a:p>
            <a:pPr marL="800100" lvl="1" indent="-342900">
              <a:lnSpc>
                <a:spcPct val="150000"/>
              </a:lnSpc>
              <a:buFont typeface="+mj-lt"/>
              <a:buAutoNum type="arabicPeriod"/>
            </a:pPr>
            <a:r>
              <a:rPr lang="en-IN" b="1" i="1" dirty="0">
                <a:solidFill>
                  <a:srgbClr val="000000"/>
                </a:solidFill>
                <a:latin typeface="Times New Roman" panose="02020603050405020304" pitchFamily="18" charset="0"/>
              </a:rPr>
              <a:t>Data Collection</a:t>
            </a:r>
          </a:p>
          <a:p>
            <a:pPr marL="800100" lvl="1" indent="-342900">
              <a:lnSpc>
                <a:spcPct val="150000"/>
              </a:lnSpc>
              <a:buFont typeface="+mj-lt"/>
              <a:buAutoNum type="arabicPeriod"/>
            </a:pPr>
            <a:r>
              <a:rPr lang="en-US" b="1" i="1" dirty="0">
                <a:solidFill>
                  <a:srgbClr val="000000"/>
                </a:solidFill>
                <a:latin typeface="Times New Roman" panose="02020603050405020304" pitchFamily="18" charset="0"/>
              </a:rPr>
              <a:t>Data Processing and Analysis</a:t>
            </a:r>
          </a:p>
          <a:p>
            <a:pPr marL="800100" lvl="1" indent="-342900">
              <a:lnSpc>
                <a:spcPct val="150000"/>
              </a:lnSpc>
              <a:buFont typeface="+mj-lt"/>
              <a:buAutoNum type="arabicPeriod"/>
            </a:pPr>
            <a:r>
              <a:rPr lang="en-US" b="1" i="1" dirty="0">
                <a:solidFill>
                  <a:srgbClr val="000000"/>
                </a:solidFill>
                <a:latin typeface="Times New Roman" panose="02020603050405020304" pitchFamily="18" charset="0"/>
              </a:rPr>
              <a:t>Prediction of Preferences</a:t>
            </a:r>
          </a:p>
          <a:p>
            <a:pPr marL="800100" lvl="1" indent="-342900">
              <a:lnSpc>
                <a:spcPct val="150000"/>
              </a:lnSpc>
              <a:buFont typeface="+mj-lt"/>
              <a:buAutoNum type="arabicPeriod"/>
            </a:pPr>
            <a:r>
              <a:rPr lang="en-US" b="1" i="1" dirty="0">
                <a:solidFill>
                  <a:srgbClr val="000000"/>
                </a:solidFill>
                <a:latin typeface="Times New Roman" panose="02020603050405020304" pitchFamily="18" charset="0"/>
              </a:rPr>
              <a:t>Recommendation Generation</a:t>
            </a:r>
          </a:p>
          <a:p>
            <a:pPr marL="800100" lvl="1" indent="-342900">
              <a:lnSpc>
                <a:spcPct val="150000"/>
              </a:lnSpc>
              <a:buFont typeface="+mj-lt"/>
              <a:buAutoNum type="arabicPeriod"/>
            </a:pPr>
            <a:r>
              <a:rPr lang="en-US" b="1" i="1" dirty="0">
                <a:solidFill>
                  <a:srgbClr val="000000"/>
                </a:solidFill>
                <a:latin typeface="Times New Roman" panose="02020603050405020304" pitchFamily="18" charset="0"/>
              </a:rPr>
              <a:t>Personalization</a:t>
            </a:r>
          </a:p>
          <a:p>
            <a:pPr marL="800100" lvl="1" indent="-342900">
              <a:lnSpc>
                <a:spcPct val="150000"/>
              </a:lnSpc>
              <a:buFont typeface="+mj-lt"/>
              <a:buAutoNum type="arabicPeriod"/>
            </a:pPr>
            <a:r>
              <a:rPr lang="en-US" b="1" i="1" dirty="0">
                <a:solidFill>
                  <a:srgbClr val="000000"/>
                </a:solidFill>
                <a:latin typeface="Times New Roman" panose="02020603050405020304" pitchFamily="18" charset="0"/>
              </a:rPr>
              <a:t>Filtering</a:t>
            </a:r>
          </a:p>
          <a:p>
            <a:pPr marL="800100" lvl="1" indent="-342900">
              <a:lnSpc>
                <a:spcPct val="150000"/>
              </a:lnSpc>
              <a:buFont typeface="+mj-lt"/>
              <a:buAutoNum type="arabicPeriod"/>
            </a:pPr>
            <a:r>
              <a:rPr lang="en-US" b="1" i="1" dirty="0">
                <a:solidFill>
                  <a:srgbClr val="000000"/>
                </a:solidFill>
                <a:latin typeface="Times New Roman" panose="02020603050405020304" pitchFamily="18" charset="0"/>
              </a:rPr>
              <a:t>Adaptation</a:t>
            </a:r>
          </a:p>
          <a:p>
            <a:pPr marL="800100" lvl="1" indent="-342900">
              <a:lnSpc>
                <a:spcPct val="150000"/>
              </a:lnSpc>
              <a:buFont typeface="+mj-lt"/>
              <a:buAutoNum type="arabicPeriod"/>
            </a:pPr>
            <a:r>
              <a:rPr lang="en-US" b="1" i="1" dirty="0">
                <a:solidFill>
                  <a:srgbClr val="000000"/>
                </a:solidFill>
                <a:latin typeface="Times New Roman" panose="02020603050405020304" pitchFamily="18" charset="0"/>
              </a:rPr>
              <a:t>Presentation</a:t>
            </a:r>
            <a:endParaRPr lang="en-IN" b="1" i="1" dirty="0">
              <a:solidFill>
                <a:srgbClr val="000000"/>
              </a:solidFill>
              <a:latin typeface="Times New Roman" panose="02020603050405020304" pitchFamily="18" charset="0"/>
            </a:endParaRPr>
          </a:p>
        </p:txBody>
      </p:sp>
      <p:sp>
        <p:nvSpPr>
          <p:cNvPr id="5" name="TextBox 4">
            <a:extLst>
              <a:ext uri="{FF2B5EF4-FFF2-40B4-BE49-F238E27FC236}">
                <a16:creationId xmlns:a16="http://schemas.microsoft.com/office/drawing/2014/main" id="{A3386A90-2EBE-C1D0-F36F-E76A6FF53B48}"/>
              </a:ext>
            </a:extLst>
          </p:cNvPr>
          <p:cNvSpPr txBox="1"/>
          <p:nvPr/>
        </p:nvSpPr>
        <p:spPr>
          <a:xfrm>
            <a:off x="4510726" y="32208"/>
            <a:ext cx="4633274" cy="1596847"/>
          </a:xfrm>
          <a:prstGeom prst="rect">
            <a:avLst/>
          </a:prstGeom>
          <a:noFill/>
        </p:spPr>
        <p:txBody>
          <a:bodyPr wrap="square">
            <a:spAutoFit/>
          </a:bodyPr>
          <a:lstStyle/>
          <a:p>
            <a:r>
              <a:rPr lang="en-IN" sz="2000" b="1" dirty="0">
                <a:solidFill>
                  <a:srgbClr val="FF0000"/>
                </a:solidFill>
                <a:latin typeface="Times New Roman" panose="02020603050405020304" pitchFamily="18" charset="0"/>
                <a:cs typeface="Times New Roman" panose="02020603050405020304" pitchFamily="18" charset="0"/>
              </a:rPr>
              <a:t>2. Recommendation Techniques</a:t>
            </a:r>
          </a:p>
          <a:p>
            <a:pPr marL="800100" lvl="1" indent="-342900">
              <a:lnSpc>
                <a:spcPct val="150000"/>
              </a:lnSpc>
              <a:buFont typeface="+mj-lt"/>
              <a:buAutoNum type="arabicPeriod"/>
            </a:pPr>
            <a:r>
              <a:rPr lang="en-IN" b="1" i="1" dirty="0">
                <a:solidFill>
                  <a:srgbClr val="000000"/>
                </a:solidFill>
                <a:latin typeface="Times New Roman" panose="02020603050405020304" pitchFamily="18" charset="0"/>
              </a:rPr>
              <a:t>Content-Based Filtering (CBF)</a:t>
            </a:r>
          </a:p>
          <a:p>
            <a:pPr marL="800100" lvl="1" indent="-342900">
              <a:lnSpc>
                <a:spcPct val="150000"/>
              </a:lnSpc>
              <a:buFont typeface="+mj-lt"/>
              <a:buAutoNum type="arabicPeriod"/>
            </a:pPr>
            <a:r>
              <a:rPr lang="en-US" b="1" i="1" dirty="0">
                <a:solidFill>
                  <a:srgbClr val="000000"/>
                </a:solidFill>
                <a:latin typeface="Times New Roman" panose="02020603050405020304" pitchFamily="18" charset="0"/>
              </a:rPr>
              <a:t>Collaborative Filtering</a:t>
            </a:r>
            <a:endParaRPr lang="en-IN" b="1" i="1" dirty="0">
              <a:solidFill>
                <a:srgbClr val="000000"/>
              </a:solidFill>
              <a:latin typeface="Times New Roman" panose="02020603050405020304" pitchFamily="18" charset="0"/>
            </a:endParaRPr>
          </a:p>
          <a:p>
            <a:pPr marL="800100" lvl="1" indent="-342900">
              <a:lnSpc>
                <a:spcPct val="150000"/>
              </a:lnSpc>
              <a:buFont typeface="+mj-lt"/>
              <a:buAutoNum type="arabicPeriod"/>
            </a:pPr>
            <a:r>
              <a:rPr lang="en-IN" b="1" i="1" dirty="0">
                <a:solidFill>
                  <a:srgbClr val="000000"/>
                </a:solidFill>
                <a:latin typeface="Times New Roman" panose="02020603050405020304" pitchFamily="18" charset="0"/>
              </a:rPr>
              <a:t>Hybrid Filtering</a:t>
            </a:r>
          </a:p>
        </p:txBody>
      </p:sp>
      <p:sp>
        <p:nvSpPr>
          <p:cNvPr id="7" name="TextBox 6">
            <a:extLst>
              <a:ext uri="{FF2B5EF4-FFF2-40B4-BE49-F238E27FC236}">
                <a16:creationId xmlns:a16="http://schemas.microsoft.com/office/drawing/2014/main" id="{038F85FC-B457-82E4-3705-26855A859945}"/>
              </a:ext>
            </a:extLst>
          </p:cNvPr>
          <p:cNvSpPr txBox="1"/>
          <p:nvPr/>
        </p:nvSpPr>
        <p:spPr>
          <a:xfrm>
            <a:off x="4876800" y="1892808"/>
            <a:ext cx="4114800" cy="4812792"/>
          </a:xfrm>
          <a:prstGeom prst="rect">
            <a:avLst/>
          </a:prstGeom>
          <a:noFill/>
        </p:spPr>
        <p:txBody>
          <a:bodyPr wrap="square">
            <a:spAutoFit/>
          </a:bodyPr>
          <a:lstStyle/>
          <a:p>
            <a:r>
              <a:rPr lang="en-IN" sz="2000" b="1" dirty="0">
                <a:solidFill>
                  <a:srgbClr val="FF0000"/>
                </a:solidFill>
                <a:latin typeface="Times New Roman" panose="02020603050405020304" pitchFamily="18" charset="0"/>
                <a:cs typeface="Times New Roman" panose="02020603050405020304" pitchFamily="18" charset="0"/>
              </a:rPr>
              <a:t>3. Recommender Systems </a:t>
            </a:r>
            <a:r>
              <a:rPr lang="en-US" sz="2000" b="1" dirty="0">
                <a:solidFill>
                  <a:srgbClr val="FF0000"/>
                </a:solidFill>
                <a:latin typeface="Times New Roman" panose="02020603050405020304" pitchFamily="18" charset="0"/>
                <a:cs typeface="Times New Roman" panose="02020603050405020304" pitchFamily="18" charset="0"/>
              </a:rPr>
              <a:t>as a      </a:t>
            </a:r>
          </a:p>
          <a:p>
            <a:r>
              <a:rPr lang="en-US" sz="2000" b="1" dirty="0">
                <a:solidFill>
                  <a:srgbClr val="FF0000"/>
                </a:solidFill>
                <a:latin typeface="Times New Roman" panose="02020603050405020304" pitchFamily="18" charset="0"/>
                <a:cs typeface="Times New Roman" panose="02020603050405020304" pitchFamily="18" charset="0"/>
              </a:rPr>
              <a:t>    Multi-Disciplinary Field</a:t>
            </a:r>
          </a:p>
          <a:p>
            <a:pPr>
              <a:lnSpc>
                <a:spcPct val="150000"/>
              </a:lnSpc>
            </a:pPr>
            <a:r>
              <a:rPr lang="en-US" b="1" i="1" dirty="0">
                <a:solidFill>
                  <a:srgbClr val="000000"/>
                </a:solidFill>
                <a:latin typeface="Times New Roman" panose="02020603050405020304" pitchFamily="18" charset="0"/>
              </a:rPr>
              <a:t>1. Computer Science and Engineering</a:t>
            </a:r>
          </a:p>
          <a:p>
            <a:pPr>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2. Machine Learning and AI</a:t>
            </a:r>
            <a:endParaRPr lang="en-IN" sz="1800" dirty="0">
              <a:solidFill>
                <a:srgbClr val="000000"/>
              </a:solidFill>
              <a:effectLst/>
              <a:latin typeface="Arial" panose="020B0604020202020204" pitchFamily="34" charset="0"/>
              <a:ea typeface="Times New Roman" panose="02020603050405020304" pitchFamily="18" charset="0"/>
            </a:endParaRPr>
          </a:p>
          <a:p>
            <a:pPr>
              <a:lnSpc>
                <a:spcPct val="150000"/>
              </a:lnSpc>
            </a:pPr>
            <a:r>
              <a:rPr lang="en-IN" sz="1800" b="1" i="1" dirty="0">
                <a:solidFill>
                  <a:srgbClr val="000000"/>
                </a:solidFill>
                <a:effectLst/>
                <a:latin typeface="Times New Roman" panose="02020603050405020304" pitchFamily="18" charset="0"/>
                <a:ea typeface="Times New Roman" panose="02020603050405020304" pitchFamily="18" charset="0"/>
              </a:rPr>
              <a:t>3. Mathematics and Statistics</a:t>
            </a:r>
            <a:endParaRPr lang="en-IN" sz="1800" dirty="0">
              <a:solidFill>
                <a:srgbClr val="000000"/>
              </a:solidFill>
              <a:effectLst/>
              <a:latin typeface="Arial" panose="020B0604020202020204" pitchFamily="34" charset="0"/>
              <a:ea typeface="Times New Roman" panose="02020603050405020304" pitchFamily="18" charset="0"/>
            </a:endParaRPr>
          </a:p>
          <a:p>
            <a:pPr>
              <a:lnSpc>
                <a:spcPct val="150000"/>
              </a:lnSpc>
            </a:pPr>
            <a:r>
              <a:rPr lang="en-IN" sz="1800" b="1" i="1" dirty="0">
                <a:solidFill>
                  <a:srgbClr val="000000"/>
                </a:solidFill>
                <a:effectLst/>
                <a:latin typeface="Times New Roman" panose="02020603050405020304" pitchFamily="18" charset="0"/>
                <a:ea typeface="Times New Roman" panose="02020603050405020304" pitchFamily="18" charset="0"/>
              </a:rPr>
              <a:t>4. Information Retrieval (IR)</a:t>
            </a:r>
            <a:endParaRPr lang="en-IN" sz="1800" dirty="0">
              <a:solidFill>
                <a:srgbClr val="000000"/>
              </a:solidFill>
              <a:effectLst/>
              <a:latin typeface="Arial" panose="020B0604020202020204" pitchFamily="34" charset="0"/>
              <a:ea typeface="Times New Roman" panose="02020603050405020304" pitchFamily="18" charset="0"/>
            </a:endParaRPr>
          </a:p>
          <a:p>
            <a:pPr>
              <a:lnSpc>
                <a:spcPct val="150000"/>
              </a:lnSpc>
            </a:pPr>
            <a:r>
              <a:rPr lang="en-IN" sz="1800" b="1" i="1" dirty="0">
                <a:solidFill>
                  <a:srgbClr val="000000"/>
                </a:solidFill>
                <a:effectLst/>
                <a:latin typeface="Times New Roman" panose="02020603050405020304" pitchFamily="18" charset="0"/>
                <a:ea typeface="Times New Roman" panose="02020603050405020304" pitchFamily="18" charset="0"/>
              </a:rPr>
              <a:t>5. Cognitive Science and Psychology</a:t>
            </a:r>
            <a:endParaRPr lang="en-IN" sz="1800" dirty="0">
              <a:solidFill>
                <a:srgbClr val="000000"/>
              </a:solidFill>
              <a:effectLst/>
              <a:latin typeface="Arial" panose="020B0604020202020204" pitchFamily="34" charset="0"/>
              <a:ea typeface="Times New Roman" panose="02020603050405020304" pitchFamily="18" charset="0"/>
            </a:endParaRPr>
          </a:p>
          <a:p>
            <a:pPr>
              <a:lnSpc>
                <a:spcPct val="150000"/>
              </a:lnSpc>
            </a:pPr>
            <a:r>
              <a:rPr lang="en-IN" sz="1800" b="1" i="1" dirty="0">
                <a:solidFill>
                  <a:srgbClr val="000000"/>
                </a:solidFill>
                <a:effectLst/>
                <a:latin typeface="Times New Roman" panose="02020603050405020304" pitchFamily="18" charset="0"/>
                <a:ea typeface="Times New Roman" panose="02020603050405020304" pitchFamily="18" charset="0"/>
              </a:rPr>
              <a:t>6. Human-Computer Interaction (HCI)</a:t>
            </a:r>
            <a:endParaRPr lang="en-IN" sz="1800" dirty="0">
              <a:solidFill>
                <a:srgbClr val="000000"/>
              </a:solidFill>
              <a:effectLst/>
              <a:latin typeface="Arial" panose="020B0604020202020204" pitchFamily="34" charset="0"/>
              <a:ea typeface="Times New Roman" panose="02020603050405020304" pitchFamily="18" charset="0"/>
            </a:endParaRPr>
          </a:p>
          <a:p>
            <a:pPr>
              <a:lnSpc>
                <a:spcPct val="150000"/>
              </a:lnSpc>
            </a:pPr>
            <a:r>
              <a:rPr lang="en-IN" sz="1800" b="1" i="1" dirty="0">
                <a:solidFill>
                  <a:srgbClr val="000000"/>
                </a:solidFill>
                <a:effectLst/>
                <a:latin typeface="Times New Roman" panose="02020603050405020304" pitchFamily="18" charset="0"/>
                <a:ea typeface="Times New Roman" panose="02020603050405020304" pitchFamily="18" charset="0"/>
              </a:rPr>
              <a:t>7. Data Science</a:t>
            </a:r>
            <a:endParaRPr lang="en-IN" sz="1800" dirty="0">
              <a:solidFill>
                <a:srgbClr val="000000"/>
              </a:solidFill>
              <a:effectLst/>
              <a:latin typeface="Arial" panose="020B0604020202020204" pitchFamily="34" charset="0"/>
              <a:ea typeface="Times New Roman" panose="02020603050405020304" pitchFamily="18" charset="0"/>
            </a:endParaRPr>
          </a:p>
          <a:p>
            <a:pPr>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8. Economics and Game Theory</a:t>
            </a:r>
            <a:endParaRPr lang="en-IN" sz="1800" dirty="0">
              <a:solidFill>
                <a:srgbClr val="000000"/>
              </a:solidFill>
              <a:effectLst/>
              <a:latin typeface="Arial" panose="020B0604020202020204" pitchFamily="34" charset="0"/>
              <a:ea typeface="Times New Roman" panose="02020603050405020304" pitchFamily="18" charset="0"/>
            </a:endParaRPr>
          </a:p>
          <a:p>
            <a:pPr>
              <a:lnSpc>
                <a:spcPct val="150000"/>
              </a:lnSpc>
            </a:pPr>
            <a:r>
              <a:rPr lang="en-IN" sz="1800" b="1" i="1" dirty="0">
                <a:solidFill>
                  <a:srgbClr val="000000"/>
                </a:solidFill>
                <a:effectLst/>
                <a:latin typeface="Times New Roman" panose="02020603050405020304" pitchFamily="18" charset="0"/>
                <a:ea typeface="Times New Roman" panose="02020603050405020304" pitchFamily="18" charset="0"/>
              </a:rPr>
              <a:t>9. Ethics and Privacy</a:t>
            </a:r>
            <a:endParaRPr lang="en-IN" sz="1800" dirty="0">
              <a:solidFill>
                <a:srgbClr val="000000"/>
              </a:solidFill>
              <a:effectLst/>
              <a:latin typeface="Arial" panose="020B0604020202020204" pitchFamily="34" charset="0"/>
              <a:ea typeface="Times New Roman" panose="02020603050405020304" pitchFamily="18" charset="0"/>
            </a:endParaRPr>
          </a:p>
          <a:p>
            <a:pPr>
              <a:lnSpc>
                <a:spcPct val="150000"/>
              </a:lnSpc>
            </a:pPr>
            <a:r>
              <a:rPr lang="en-US" sz="1800" b="1" i="1" dirty="0">
                <a:solidFill>
                  <a:srgbClr val="000000"/>
                </a:solidFill>
                <a:effectLst/>
                <a:latin typeface="Times New Roman" panose="02020603050405020304" pitchFamily="18" charset="0"/>
                <a:ea typeface="Times New Roman" panose="02020603050405020304" pitchFamily="18" charset="0"/>
              </a:rPr>
              <a:t>10. Marketing and Consumer Behavior</a:t>
            </a:r>
            <a:endParaRPr lang="en-IN" sz="1800" dirty="0">
              <a:solidFill>
                <a:srgbClr val="000000"/>
              </a:solidFill>
              <a:effectLst/>
              <a:latin typeface="Arial" panose="020B0604020202020204" pitchFamily="34" charset="0"/>
              <a:ea typeface="Times New Roman" panose="02020603050405020304" pitchFamily="18" charset="0"/>
            </a:endParaRPr>
          </a:p>
        </p:txBody>
      </p:sp>
      <p:sp>
        <p:nvSpPr>
          <p:cNvPr id="9" name="TextBox 8">
            <a:extLst>
              <a:ext uri="{FF2B5EF4-FFF2-40B4-BE49-F238E27FC236}">
                <a16:creationId xmlns:a16="http://schemas.microsoft.com/office/drawing/2014/main" id="{6C6874DD-D07D-05FD-6106-4CEDA33F56A7}"/>
              </a:ext>
            </a:extLst>
          </p:cNvPr>
          <p:cNvSpPr txBox="1"/>
          <p:nvPr/>
        </p:nvSpPr>
        <p:spPr>
          <a:xfrm>
            <a:off x="0" y="3599479"/>
            <a:ext cx="4815840" cy="3258521"/>
          </a:xfrm>
          <a:prstGeom prst="rect">
            <a:avLst/>
          </a:prstGeom>
          <a:noFill/>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4. Challenges </a:t>
            </a:r>
          </a:p>
          <a:p>
            <a:pPr lvl="1">
              <a:lnSpc>
                <a:spcPct val="150000"/>
              </a:lnSpc>
            </a:pPr>
            <a:r>
              <a:rPr lang="en-IN" b="1" i="1" dirty="0">
                <a:solidFill>
                  <a:srgbClr val="000000"/>
                </a:solidFill>
                <a:effectLst/>
                <a:latin typeface="Times New Roman" panose="02020603050405020304" pitchFamily="18" charset="0"/>
                <a:ea typeface="Times New Roman" panose="02020603050405020304" pitchFamily="18" charset="0"/>
              </a:rPr>
              <a:t>1. Data Challenges</a:t>
            </a:r>
            <a:endParaRPr lang="en-IN" dirty="0">
              <a:solidFill>
                <a:srgbClr val="000000"/>
              </a:solidFill>
              <a:effectLst/>
              <a:latin typeface="Arial" panose="020B0604020202020204" pitchFamily="34" charset="0"/>
              <a:ea typeface="Times New Roman" panose="02020603050405020304" pitchFamily="18" charset="0"/>
            </a:endParaRPr>
          </a:p>
          <a:p>
            <a:pPr lvl="1">
              <a:lnSpc>
                <a:spcPct val="150000"/>
              </a:lnSpc>
            </a:pPr>
            <a:r>
              <a:rPr lang="en-US" b="1" i="1" dirty="0">
                <a:solidFill>
                  <a:srgbClr val="000000"/>
                </a:solidFill>
                <a:effectLst/>
                <a:latin typeface="Times New Roman" panose="02020603050405020304" pitchFamily="18" charset="0"/>
                <a:ea typeface="Times New Roman" panose="02020603050405020304" pitchFamily="18" charset="0"/>
              </a:rPr>
              <a:t>2. Algorithmic Challenges</a:t>
            </a:r>
            <a:endParaRPr lang="en-IN" dirty="0">
              <a:solidFill>
                <a:srgbClr val="000000"/>
              </a:solidFill>
              <a:effectLst/>
              <a:latin typeface="Arial" panose="020B0604020202020204" pitchFamily="34" charset="0"/>
              <a:ea typeface="Times New Roman" panose="02020603050405020304" pitchFamily="18" charset="0"/>
            </a:endParaRPr>
          </a:p>
          <a:p>
            <a:pPr lvl="1">
              <a:lnSpc>
                <a:spcPct val="150000"/>
              </a:lnSpc>
            </a:pPr>
            <a:r>
              <a:rPr lang="en-IN" b="1" i="1" dirty="0">
                <a:solidFill>
                  <a:srgbClr val="000000"/>
                </a:solidFill>
                <a:effectLst/>
                <a:latin typeface="Times New Roman" panose="02020603050405020304" pitchFamily="18" charset="0"/>
                <a:ea typeface="Times New Roman" panose="02020603050405020304" pitchFamily="18" charset="0"/>
              </a:rPr>
              <a:t>3. User-Related Challenges</a:t>
            </a:r>
            <a:endParaRPr lang="en-IN" dirty="0">
              <a:solidFill>
                <a:srgbClr val="000000"/>
              </a:solidFill>
              <a:effectLst/>
              <a:latin typeface="Arial" panose="020B0604020202020204" pitchFamily="34" charset="0"/>
              <a:ea typeface="Times New Roman" panose="02020603050405020304" pitchFamily="18" charset="0"/>
            </a:endParaRPr>
          </a:p>
          <a:p>
            <a:pPr lvl="1">
              <a:lnSpc>
                <a:spcPct val="150000"/>
              </a:lnSpc>
            </a:pPr>
            <a:r>
              <a:rPr lang="en-US" b="1" i="1" dirty="0">
                <a:solidFill>
                  <a:srgbClr val="000000"/>
                </a:solidFill>
                <a:effectLst/>
                <a:latin typeface="Times New Roman" panose="02020603050405020304" pitchFamily="18" charset="0"/>
                <a:ea typeface="Times New Roman" panose="02020603050405020304" pitchFamily="18" charset="0"/>
              </a:rPr>
              <a:t>4. Ethical and Social Challenges</a:t>
            </a:r>
            <a:endParaRPr lang="en-IN" dirty="0">
              <a:solidFill>
                <a:srgbClr val="000000"/>
              </a:solidFill>
              <a:effectLst/>
              <a:latin typeface="Arial" panose="020B0604020202020204" pitchFamily="34" charset="0"/>
              <a:ea typeface="Times New Roman" panose="02020603050405020304" pitchFamily="18" charset="0"/>
            </a:endParaRPr>
          </a:p>
          <a:p>
            <a:pPr lvl="1">
              <a:lnSpc>
                <a:spcPct val="150000"/>
              </a:lnSpc>
            </a:pPr>
            <a:r>
              <a:rPr lang="en-IN" b="1" i="1" dirty="0">
                <a:solidFill>
                  <a:srgbClr val="000000"/>
                </a:solidFill>
                <a:effectLst/>
                <a:latin typeface="Times New Roman" panose="02020603050405020304" pitchFamily="18" charset="0"/>
                <a:ea typeface="Times New Roman" panose="02020603050405020304" pitchFamily="18" charset="0"/>
              </a:rPr>
              <a:t>5. Domain-Specific Challenges</a:t>
            </a:r>
            <a:endParaRPr lang="en-IN" dirty="0">
              <a:solidFill>
                <a:srgbClr val="000000"/>
              </a:solidFill>
              <a:effectLst/>
              <a:latin typeface="Arial" panose="020B0604020202020204" pitchFamily="34" charset="0"/>
              <a:ea typeface="Times New Roman" panose="02020603050405020304" pitchFamily="18" charset="0"/>
            </a:endParaRPr>
          </a:p>
          <a:p>
            <a:pPr lvl="1">
              <a:lnSpc>
                <a:spcPct val="150000"/>
              </a:lnSpc>
            </a:pPr>
            <a:r>
              <a:rPr lang="en-US" b="1" i="1" dirty="0">
                <a:solidFill>
                  <a:srgbClr val="000000"/>
                </a:solidFill>
                <a:effectLst/>
                <a:latin typeface="Times New Roman" panose="02020603050405020304" pitchFamily="18" charset="0"/>
                <a:ea typeface="Times New Roman" panose="02020603050405020304" pitchFamily="18" charset="0"/>
              </a:rPr>
              <a:t>6. Evaluation Challenges</a:t>
            </a:r>
            <a:endParaRPr lang="en-IN" dirty="0">
              <a:solidFill>
                <a:srgbClr val="000000"/>
              </a:solidFill>
              <a:effectLst/>
              <a:latin typeface="Arial" panose="020B0604020202020204" pitchFamily="34" charset="0"/>
              <a:ea typeface="Times New Roman" panose="02020603050405020304" pitchFamily="18" charset="0"/>
            </a:endParaRPr>
          </a:p>
          <a:p>
            <a:pPr lvl="1">
              <a:lnSpc>
                <a:spcPct val="150000"/>
              </a:lnSpc>
            </a:pPr>
            <a:r>
              <a:rPr lang="en-US" b="1" i="1" dirty="0">
                <a:solidFill>
                  <a:srgbClr val="000000"/>
                </a:solidFill>
                <a:effectLst/>
                <a:latin typeface="Times New Roman" panose="02020603050405020304" pitchFamily="18" charset="0"/>
                <a:ea typeface="Times New Roman" panose="02020603050405020304" pitchFamily="18" charset="0"/>
              </a:rPr>
              <a:t>7. Scalability and Infrastructure Challenges</a:t>
            </a:r>
            <a:endParaRPr lang="en-IN" dirty="0">
              <a:solidFill>
                <a:srgbClr val="000000"/>
              </a:solidFill>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271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3831690" cy="400110"/>
          </a:xfrm>
          <a:prstGeom prst="rect">
            <a:avLst/>
          </a:prstGeom>
        </p:spPr>
        <p:txBody>
          <a:bodyPr wrap="none">
            <a:spAutoFit/>
          </a:bodyPr>
          <a:lstStyle/>
          <a:p>
            <a:pPr algn="just"/>
            <a:r>
              <a:rPr lang="en-IN" sz="2000" b="1" dirty="0">
                <a:solidFill>
                  <a:srgbClr val="C00000"/>
                </a:solidFill>
                <a:latin typeface="Times New Roman" panose="02020603050405020304" pitchFamily="18" charset="0"/>
                <a:cs typeface="Times New Roman" panose="02020603050405020304" pitchFamily="18" charset="0"/>
              </a:rPr>
              <a:t>Recommender Systems Function </a:t>
            </a:r>
          </a:p>
        </p:txBody>
      </p:sp>
      <p:sp>
        <p:nvSpPr>
          <p:cNvPr id="3" name="Rectangle 2"/>
          <p:cNvSpPr/>
          <p:nvPr/>
        </p:nvSpPr>
        <p:spPr>
          <a:xfrm>
            <a:off x="381000" y="914400"/>
            <a:ext cx="8229600" cy="1754326"/>
          </a:xfrm>
          <a:prstGeom prst="rect">
            <a:avLst/>
          </a:prstGeom>
        </p:spPr>
        <p:txBody>
          <a:bodyPr wrap="square">
            <a:spAutoFit/>
          </a:bodyPr>
          <a:lstStyle/>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A recommendation system's primary </a:t>
            </a:r>
            <a:r>
              <a:rPr lang="en-US"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function</a:t>
            </a:r>
            <a:r>
              <a:rPr lang="en-US" b="1" dirty="0">
                <a:latin typeface="Cambria" panose="02040503050406030204" pitchFamily="18" charset="0"/>
                <a:ea typeface="Cambria" panose="02040503050406030204" pitchFamily="18" charset="0"/>
                <a:cs typeface="Times New Roman" panose="02020603050405020304" pitchFamily="18" charset="0"/>
              </a:rPr>
              <a:t> </a:t>
            </a:r>
            <a:r>
              <a:rPr lang="en-US" dirty="0">
                <a:latin typeface="Cambria" panose="02040503050406030204" pitchFamily="18" charset="0"/>
                <a:ea typeface="Cambria" panose="02040503050406030204" pitchFamily="18" charset="0"/>
                <a:cs typeface="Times New Roman" panose="02020603050405020304" pitchFamily="18" charset="0"/>
              </a:rPr>
              <a:t>is to analyze user </a:t>
            </a:r>
            <a:r>
              <a:rPr lang="en-US" dirty="0">
                <a:solidFill>
                  <a:srgbClr val="3333FF"/>
                </a:solidFill>
                <a:latin typeface="Cambria" panose="02040503050406030204" pitchFamily="18" charset="0"/>
                <a:ea typeface="Cambria" panose="02040503050406030204" pitchFamily="18" charset="0"/>
                <a:cs typeface="Times New Roman" panose="02020603050405020304" pitchFamily="18" charset="0"/>
              </a:rPr>
              <a:t>behavior, preferences,</a:t>
            </a:r>
            <a:r>
              <a:rPr lang="en-US" dirty="0">
                <a:latin typeface="Cambria" panose="02040503050406030204" pitchFamily="18" charset="0"/>
                <a:ea typeface="Cambria" panose="02040503050406030204" pitchFamily="18" charset="0"/>
                <a:cs typeface="Times New Roman" panose="02020603050405020304" pitchFamily="18" charset="0"/>
              </a:rPr>
              <a:t> and </a:t>
            </a:r>
            <a:r>
              <a:rPr lang="en-US" dirty="0">
                <a:solidFill>
                  <a:srgbClr val="3333FF"/>
                </a:solidFill>
                <a:latin typeface="Cambria" panose="02040503050406030204" pitchFamily="18" charset="0"/>
                <a:ea typeface="Cambria" panose="02040503050406030204" pitchFamily="18" charset="0"/>
                <a:cs typeface="Times New Roman" panose="02020603050405020304" pitchFamily="18" charset="0"/>
              </a:rPr>
              <a:t>data </a:t>
            </a:r>
            <a:r>
              <a:rPr lang="en-US" dirty="0">
                <a:latin typeface="Cambria" panose="02040503050406030204" pitchFamily="18" charset="0"/>
                <a:ea typeface="Cambria" panose="02040503050406030204" pitchFamily="18" charset="0"/>
                <a:cs typeface="Times New Roman" panose="02020603050405020304" pitchFamily="18" charset="0"/>
              </a:rPr>
              <a:t>to provide </a:t>
            </a:r>
            <a:r>
              <a:rPr lang="en-US"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personalized</a:t>
            </a:r>
            <a:r>
              <a:rPr lang="en-US" b="1" dirty="0">
                <a:latin typeface="Cambria" panose="02040503050406030204" pitchFamily="18" charset="0"/>
                <a:ea typeface="Cambria" panose="02040503050406030204" pitchFamily="18" charset="0"/>
                <a:cs typeface="Times New Roman" panose="02020603050405020304" pitchFamily="18" charset="0"/>
              </a:rPr>
              <a:t> </a:t>
            </a:r>
            <a:r>
              <a:rPr lang="en-US"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suggestions</a:t>
            </a:r>
            <a:r>
              <a:rPr lang="en-US" b="1" dirty="0">
                <a:latin typeface="Cambria" panose="02040503050406030204" pitchFamily="18" charset="0"/>
                <a:ea typeface="Cambria" panose="02040503050406030204" pitchFamily="18" charset="0"/>
                <a:cs typeface="Times New Roman" panose="02020603050405020304" pitchFamily="18" charset="0"/>
              </a:rPr>
              <a:t> </a:t>
            </a:r>
            <a:r>
              <a:rPr lang="en-US" dirty="0">
                <a:latin typeface="Cambria" panose="02040503050406030204" pitchFamily="18" charset="0"/>
                <a:ea typeface="Cambria" panose="02040503050406030204" pitchFamily="18" charset="0"/>
                <a:cs typeface="Times New Roman" panose="02020603050405020304" pitchFamily="18" charset="0"/>
              </a:rPr>
              <a:t>for </a:t>
            </a:r>
            <a:r>
              <a:rPr lang="en-US" dirty="0">
                <a:solidFill>
                  <a:srgbClr val="3333FF"/>
                </a:solidFill>
                <a:latin typeface="Cambria" panose="02040503050406030204" pitchFamily="18" charset="0"/>
                <a:ea typeface="Cambria" panose="02040503050406030204" pitchFamily="18" charset="0"/>
                <a:cs typeface="Times New Roman" panose="02020603050405020304" pitchFamily="18" charset="0"/>
              </a:rPr>
              <a:t>items, products, or content. </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These systems aim to improve user experience and engagement by reducing the effort users need to find relevant content.</a:t>
            </a:r>
            <a:endParaRPr lang="en-IN" dirty="0">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457200" y="2895600"/>
            <a:ext cx="5562600" cy="400110"/>
          </a:xfrm>
          <a:prstGeom prst="rect">
            <a:avLst/>
          </a:prstGeom>
        </p:spPr>
        <p:txBody>
          <a:bodyPr wrap="square">
            <a:spAutoFit/>
          </a:bodyPr>
          <a:lstStyle/>
          <a:p>
            <a:pPr algn="just"/>
            <a:r>
              <a:rPr lang="en-US" sz="2000" b="1" dirty="0">
                <a:solidFill>
                  <a:srgbClr val="C00000"/>
                </a:solidFill>
                <a:latin typeface="Times New Roman" panose="02020603050405020304" pitchFamily="18" charset="0"/>
                <a:cs typeface="Times New Roman" panose="02020603050405020304" pitchFamily="18" charset="0"/>
              </a:rPr>
              <a:t>Key Functions of Recommendation Systems</a:t>
            </a:r>
            <a:endParaRPr lang="en-IN" sz="2000" dirty="0">
              <a:solidFill>
                <a:srgbClr val="C0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457200" y="3581400"/>
            <a:ext cx="8153400" cy="2585323"/>
          </a:xfrm>
          <a:prstGeom prst="rect">
            <a:avLst/>
          </a:prstGeom>
        </p:spPr>
        <p:txBody>
          <a:bodyPr wrap="square">
            <a:spAutoFit/>
          </a:bodyPr>
          <a:lstStyle/>
          <a:p>
            <a:pPr marL="342900" indent="-342900" algn="just">
              <a:buAutoNum type="arabicPeriod"/>
            </a:pPr>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Data Collection</a:t>
            </a:r>
          </a:p>
          <a:p>
            <a:pPr algn="just"/>
            <a:endParaRPr lang="en-US" b="1"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Collects data from users, items, and interactions to understand preferences and behavior.</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Types of data collected:</a:t>
            </a:r>
          </a:p>
          <a:p>
            <a:pPr marL="742950" lvl="1"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Explicit feedback</a:t>
            </a:r>
            <a:r>
              <a:rPr lang="en-US" dirty="0">
                <a:latin typeface="Cambria" panose="02040503050406030204" pitchFamily="18" charset="0"/>
                <a:ea typeface="Cambria" panose="02040503050406030204" pitchFamily="18" charset="0"/>
                <a:cs typeface="Times New Roman" panose="02020603050405020304" pitchFamily="18" charset="0"/>
              </a:rPr>
              <a:t>: User ratings, likes, or reviews.</a:t>
            </a:r>
          </a:p>
          <a:p>
            <a:pPr marL="742950" lvl="1"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cs typeface="Times New Roman" panose="02020603050405020304" pitchFamily="18" charset="0"/>
              </a:rPr>
              <a:t>Implicit feedback</a:t>
            </a:r>
            <a:r>
              <a:rPr lang="en-US" dirty="0">
                <a:latin typeface="Cambria" panose="02040503050406030204" pitchFamily="18" charset="0"/>
                <a:ea typeface="Cambria" panose="02040503050406030204" pitchFamily="18" charset="0"/>
                <a:cs typeface="Times New Roman" panose="02020603050405020304" pitchFamily="18" charset="0"/>
              </a:rPr>
              <a:t>: Browsing history, click-</a:t>
            </a:r>
            <a:r>
              <a:rPr lang="en-US" dirty="0" err="1">
                <a:latin typeface="Cambria" panose="02040503050406030204" pitchFamily="18" charset="0"/>
                <a:ea typeface="Cambria" panose="02040503050406030204" pitchFamily="18" charset="0"/>
                <a:cs typeface="Times New Roman" panose="02020603050405020304" pitchFamily="18" charset="0"/>
              </a:rPr>
              <a:t>throughs</a:t>
            </a:r>
            <a:r>
              <a:rPr lang="en-US" dirty="0">
                <a:latin typeface="Cambria" panose="02040503050406030204" pitchFamily="18" charset="0"/>
                <a:ea typeface="Cambria" panose="02040503050406030204" pitchFamily="18" charset="0"/>
                <a:cs typeface="Times New Roman" panose="02020603050405020304" pitchFamily="18" charset="0"/>
              </a:rPr>
              <a:t>, purchases, or time spent on content.</a:t>
            </a:r>
          </a:p>
        </p:txBody>
      </p:sp>
    </p:spTree>
    <p:extLst>
      <p:ext uri="{BB962C8B-B14F-4D97-AF65-F5344CB8AC3E}">
        <p14:creationId xmlns:p14="http://schemas.microsoft.com/office/powerpoint/2010/main" val="3306459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534400" cy="6414909"/>
          </a:xfrm>
          <a:prstGeom prst="rect">
            <a:avLst/>
          </a:prstGeom>
        </p:spPr>
        <p:txBody>
          <a:bodyPr wrap="square">
            <a:spAutoFit/>
          </a:bodyPr>
          <a:lstStyle/>
          <a:p>
            <a:pPr algn="just"/>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2. Data Processing and Analysis</a:t>
            </a:r>
          </a:p>
          <a:p>
            <a:pPr algn="just"/>
            <a:endParaRPr lang="en-US" b="1"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Processes collected data to </a:t>
            </a:r>
            <a:r>
              <a:rPr lang="en-US" dirty="0">
                <a:solidFill>
                  <a:srgbClr val="3333FF"/>
                </a:solidFill>
                <a:latin typeface="Cambria" panose="02040503050406030204" pitchFamily="18" charset="0"/>
                <a:ea typeface="Cambria" panose="02040503050406030204" pitchFamily="18" charset="0"/>
                <a:cs typeface="Times New Roman" panose="02020603050405020304" pitchFamily="18" charset="0"/>
              </a:rPr>
              <a:t>extract patterns and relationships</a:t>
            </a: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Uses techniques like:</a:t>
            </a:r>
          </a:p>
          <a:p>
            <a:pPr marL="742950" lvl="1" indent="-285750" algn="just">
              <a:buFont typeface="Courier New" panose="02070309020205020404" pitchFamily="49" charset="0"/>
              <a:buChar char="o"/>
            </a:pPr>
            <a:r>
              <a:rPr lang="en-US" dirty="0">
                <a:latin typeface="Cambria" panose="02040503050406030204" pitchFamily="18" charset="0"/>
                <a:ea typeface="Cambria" panose="02040503050406030204" pitchFamily="18" charset="0"/>
                <a:cs typeface="Times New Roman" panose="02020603050405020304" pitchFamily="18" charset="0"/>
              </a:rPr>
              <a:t>Analyzing user-item interactions</a:t>
            </a:r>
          </a:p>
          <a:p>
            <a:pPr marL="742950" lvl="1" indent="-285750" algn="just">
              <a:buFont typeface="Courier New" panose="02070309020205020404" pitchFamily="49" charset="0"/>
              <a:buChar char="o"/>
            </a:pPr>
            <a:r>
              <a:rPr lang="en-US" dirty="0">
                <a:latin typeface="Cambria" panose="02040503050406030204" pitchFamily="18" charset="0"/>
                <a:ea typeface="Cambria" panose="02040503050406030204" pitchFamily="18" charset="0"/>
                <a:cs typeface="Times New Roman" panose="02020603050405020304" pitchFamily="18" charset="0"/>
              </a:rPr>
              <a:t>Identifying similar items or users</a:t>
            </a:r>
          </a:p>
          <a:p>
            <a:pPr lvl="1"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algn="just"/>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3. Prediction of Preferences</a:t>
            </a:r>
          </a:p>
          <a:p>
            <a:pPr algn="just"/>
            <a:endParaRPr lang="en-US" b="1"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Predicts what the user might like or be interested in based on </a:t>
            </a:r>
            <a:r>
              <a:rPr lang="en-US" dirty="0">
                <a:solidFill>
                  <a:srgbClr val="3333FF"/>
                </a:solidFill>
                <a:latin typeface="Cambria" panose="02040503050406030204" pitchFamily="18" charset="0"/>
                <a:ea typeface="Cambria" panose="02040503050406030204" pitchFamily="18" charset="0"/>
                <a:cs typeface="Times New Roman" panose="02020603050405020304" pitchFamily="18" charset="0"/>
              </a:rPr>
              <a:t>historical data </a:t>
            </a:r>
            <a:r>
              <a:rPr lang="en-US" dirty="0">
                <a:latin typeface="Cambria" panose="02040503050406030204" pitchFamily="18" charset="0"/>
                <a:ea typeface="Cambria" panose="02040503050406030204" pitchFamily="18" charset="0"/>
                <a:cs typeface="Times New Roman" panose="02020603050405020304" pitchFamily="18" charset="0"/>
              </a:rPr>
              <a:t>and </a:t>
            </a:r>
            <a:r>
              <a:rPr lang="en-US" dirty="0">
                <a:solidFill>
                  <a:srgbClr val="3333FF"/>
                </a:solidFill>
                <a:latin typeface="Cambria" panose="02040503050406030204" pitchFamily="18" charset="0"/>
                <a:ea typeface="Cambria" panose="02040503050406030204" pitchFamily="18" charset="0"/>
                <a:cs typeface="Times New Roman" panose="02020603050405020304" pitchFamily="18" charset="0"/>
              </a:rPr>
              <a:t>current behavior.</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Example: If a user listens to </a:t>
            </a:r>
            <a:r>
              <a:rPr lang="en-US" dirty="0">
                <a:solidFill>
                  <a:srgbClr val="3333FF"/>
                </a:solidFill>
                <a:latin typeface="Cambria" panose="02040503050406030204" pitchFamily="18" charset="0"/>
                <a:ea typeface="Cambria" panose="02040503050406030204" pitchFamily="18" charset="0"/>
                <a:cs typeface="Times New Roman" panose="02020603050405020304" pitchFamily="18" charset="0"/>
              </a:rPr>
              <a:t>pop songs</a:t>
            </a:r>
            <a:r>
              <a:rPr lang="en-US" dirty="0">
                <a:latin typeface="Cambria" panose="02040503050406030204" pitchFamily="18" charset="0"/>
                <a:ea typeface="Cambria" panose="02040503050406030204" pitchFamily="18" charset="0"/>
                <a:cs typeface="Times New Roman" panose="02020603050405020304" pitchFamily="18" charset="0"/>
              </a:rPr>
              <a:t>, the system predicts other </a:t>
            </a:r>
            <a:r>
              <a:rPr lang="en-US" dirty="0">
                <a:solidFill>
                  <a:srgbClr val="3333FF"/>
                </a:solidFill>
                <a:latin typeface="Cambria" panose="02040503050406030204" pitchFamily="18" charset="0"/>
                <a:ea typeface="Cambria" panose="02040503050406030204" pitchFamily="18" charset="0"/>
                <a:cs typeface="Times New Roman" panose="02020603050405020304" pitchFamily="18" charset="0"/>
              </a:rPr>
              <a:t>pop songs they might enjoy.</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4. Recommendation Generation</a:t>
            </a:r>
          </a:p>
          <a:p>
            <a:pPr algn="just"/>
            <a:endParaRPr lang="en-US" b="1"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Generates a list of suggested items tailored to the user.</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The suggestions can be ranked </a:t>
            </a:r>
            <a:r>
              <a:rPr lang="en-US" dirty="0">
                <a:solidFill>
                  <a:srgbClr val="3333FF"/>
                </a:solidFill>
                <a:latin typeface="Cambria" panose="02040503050406030204" pitchFamily="18" charset="0"/>
                <a:ea typeface="Cambria" panose="02040503050406030204" pitchFamily="18" charset="0"/>
                <a:cs typeface="Times New Roman" panose="02020603050405020304" pitchFamily="18" charset="0"/>
              </a:rPr>
              <a:t>by relevance, popularity, or other metrics</a:t>
            </a:r>
            <a:r>
              <a:rPr lang="en-US" dirty="0">
                <a:latin typeface="Cambria" panose="02040503050406030204" pitchFamily="18" charset="0"/>
                <a:ea typeface="Cambria" panose="02040503050406030204" pitchFamily="18" charset="0"/>
                <a:cs typeface="Times New Roman" panose="02020603050405020304" pitchFamily="18" charset="0"/>
              </a:rPr>
              <a:t>.</a:t>
            </a:r>
          </a:p>
          <a:p>
            <a:pPr lvl="1" algn="just"/>
            <a:endParaRPr lang="en-US"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137969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517147" cy="5909310"/>
          </a:xfrm>
          <a:prstGeom prst="rect">
            <a:avLst/>
          </a:prstGeom>
        </p:spPr>
        <p:txBody>
          <a:bodyPr wrap="square">
            <a:spAutoFit/>
          </a:bodyPr>
          <a:lstStyle/>
          <a:p>
            <a:pPr algn="just"/>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5. Personalization</a:t>
            </a:r>
          </a:p>
          <a:p>
            <a:pPr algn="just"/>
            <a:endParaRPr lang="en-US" b="1" dirty="0">
              <a:latin typeface="Cambria" panose="02040503050406030204" pitchFamily="18" charset="0"/>
              <a:ea typeface="Cambria" panose="02040503050406030204" pitchFamily="18" charset="0"/>
              <a:cs typeface="Times New Roman" panose="02020603050405020304" pitchFamily="18" charset="0"/>
            </a:endParaRPr>
          </a:p>
          <a:p>
            <a:pPr algn="just"/>
            <a:r>
              <a:rPr lang="en-US" dirty="0">
                <a:latin typeface="Cambria" panose="02040503050406030204" pitchFamily="18" charset="0"/>
                <a:ea typeface="Cambria" panose="02040503050406030204" pitchFamily="18" charset="0"/>
                <a:cs typeface="Times New Roman" panose="02020603050405020304" pitchFamily="18" charset="0"/>
              </a:rPr>
              <a:t>Customizes recommendations for each user based on their unique preferences and history.</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6. Filtering </a:t>
            </a:r>
          </a:p>
          <a:p>
            <a:pPr algn="just"/>
            <a:endParaRPr lang="en-US" b="1" dirty="0">
              <a:latin typeface="Cambria" panose="02040503050406030204" pitchFamily="18" charset="0"/>
              <a:ea typeface="Cambria" panose="02040503050406030204" pitchFamily="18" charset="0"/>
              <a:cs typeface="Times New Roman" panose="02020603050405020304" pitchFamily="18" charset="0"/>
            </a:endParaRPr>
          </a:p>
          <a:p>
            <a:pPr algn="just"/>
            <a:r>
              <a:rPr lang="en-US" dirty="0">
                <a:latin typeface="Cambria" panose="02040503050406030204" pitchFamily="18" charset="0"/>
                <a:ea typeface="Cambria" panose="02040503050406030204" pitchFamily="18" charset="0"/>
                <a:cs typeface="Times New Roman" panose="02020603050405020304" pitchFamily="18" charset="0"/>
              </a:rPr>
              <a:t>Filters out irrelevant, inappropriate, or already-seen content to enhance relevance.</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7. Adaptation </a:t>
            </a:r>
          </a:p>
          <a:p>
            <a:pPr algn="just"/>
            <a:endParaRPr lang="en-US" b="1"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Continuously learns and updates recommendations based on new interactions and feedback.</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Example: A user’s preferences for genres, styles, or topics can evolve over time.</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8. Presentation </a:t>
            </a:r>
          </a:p>
          <a:p>
            <a:pPr algn="just"/>
            <a:endParaRPr lang="en-US" b="1"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Displays recommendations in a way that encourages user engagement</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Example: A carousel of "Recommended for You" on Netflix or Amazon</a:t>
            </a:r>
          </a:p>
        </p:txBody>
      </p:sp>
    </p:spTree>
    <p:extLst>
      <p:ext uri="{BB962C8B-B14F-4D97-AF65-F5344CB8AC3E}">
        <p14:creationId xmlns:p14="http://schemas.microsoft.com/office/powerpoint/2010/main" val="1700373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4572000" cy="400110"/>
          </a:xfrm>
          <a:prstGeom prst="rect">
            <a:avLst/>
          </a:prstGeom>
        </p:spPr>
        <p:txBody>
          <a:bodyPr>
            <a:spAutoFit/>
          </a:bodyPr>
          <a:lstStyle/>
          <a:p>
            <a:pPr algn="just"/>
            <a:r>
              <a:rPr lang="en-IN"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Examples  Use Cases </a:t>
            </a:r>
            <a:endParaRPr lang="en-IN" sz="2000" dirty="0">
              <a:solidFill>
                <a:srgbClr val="FF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609600" y="1112808"/>
            <a:ext cx="7924800" cy="3139321"/>
          </a:xfrm>
          <a:prstGeom prst="rect">
            <a:avLst/>
          </a:prstGeom>
        </p:spPr>
        <p:txBody>
          <a:bodyPr wrap="square">
            <a:spAutoFit/>
          </a:bodyPr>
          <a:lstStyle/>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Amazon</a:t>
            </a:r>
            <a:r>
              <a:rPr lang="en-US" dirty="0">
                <a:latin typeface="Cambria" panose="02040503050406030204" pitchFamily="18" charset="0"/>
                <a:ea typeface="Cambria" panose="02040503050406030204" pitchFamily="18" charset="0"/>
                <a:cs typeface="Times New Roman" panose="02020603050405020304" pitchFamily="18" charset="0"/>
              </a:rPr>
              <a:t>: Recommends products based on past purchases, browsing history, and similar users.</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Netflix</a:t>
            </a:r>
            <a:r>
              <a:rPr lang="en-US" dirty="0">
                <a:latin typeface="Cambria" panose="02040503050406030204" pitchFamily="18" charset="0"/>
                <a:ea typeface="Cambria" panose="02040503050406030204" pitchFamily="18" charset="0"/>
                <a:cs typeface="Times New Roman" panose="02020603050405020304" pitchFamily="18" charset="0"/>
              </a:rPr>
              <a:t>: Suggests shows or movies using collaborative filtering and user viewing history.</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Spotify</a:t>
            </a:r>
            <a:r>
              <a:rPr lang="en-US" dirty="0">
                <a:latin typeface="Cambria" panose="02040503050406030204" pitchFamily="18" charset="0"/>
                <a:ea typeface="Cambria" panose="02040503050406030204" pitchFamily="18" charset="0"/>
                <a:cs typeface="Times New Roman" panose="02020603050405020304" pitchFamily="18" charset="0"/>
              </a:rPr>
              <a:t>: Creates playlists like "Discover Weekly" using music preferences and listening behavior.</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YouTube</a:t>
            </a:r>
            <a:r>
              <a:rPr lang="en-US" dirty="0">
                <a:latin typeface="Cambria" panose="02040503050406030204" pitchFamily="18" charset="0"/>
                <a:ea typeface="Cambria" panose="02040503050406030204" pitchFamily="18" charset="0"/>
                <a:cs typeface="Times New Roman" panose="02020603050405020304" pitchFamily="18" charset="0"/>
              </a:rPr>
              <a:t>: Recommends videos based on watch history and trending content.</a:t>
            </a:r>
          </a:p>
        </p:txBody>
      </p:sp>
    </p:spTree>
    <p:extLst>
      <p:ext uri="{BB962C8B-B14F-4D97-AF65-F5344CB8AC3E}">
        <p14:creationId xmlns:p14="http://schemas.microsoft.com/office/powerpoint/2010/main" val="1530039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02758" cy="523220"/>
          </a:xfrm>
          <a:prstGeom prst="rect">
            <a:avLst/>
          </a:prstGeom>
          <a:solidFill>
            <a:srgbClr val="002060"/>
          </a:solidFill>
        </p:spPr>
        <p:txBody>
          <a:bodyPr wrap="square">
            <a:spAutoFit/>
          </a:bodyPr>
          <a:lstStyle/>
          <a:p>
            <a:pPr algn="just"/>
            <a:r>
              <a:rPr lang="en-IN" sz="2800" b="1" dirty="0">
                <a:solidFill>
                  <a:schemeClr val="bg1"/>
                </a:solidFill>
                <a:latin typeface="Times New Roman" panose="02020603050405020304" pitchFamily="18" charset="0"/>
                <a:cs typeface="Times New Roman" panose="02020603050405020304" pitchFamily="18" charset="0"/>
              </a:rPr>
              <a:t>2. Recommendation Techniques </a:t>
            </a:r>
          </a:p>
        </p:txBody>
      </p:sp>
      <p:sp>
        <p:nvSpPr>
          <p:cNvPr id="4" name="Rectangle 3"/>
          <p:cNvSpPr/>
          <p:nvPr/>
        </p:nvSpPr>
        <p:spPr>
          <a:xfrm>
            <a:off x="0" y="1671784"/>
            <a:ext cx="9067800" cy="5078313"/>
          </a:xfrm>
          <a:prstGeom prst="rect">
            <a:avLst/>
          </a:prstGeom>
        </p:spPr>
        <p:txBody>
          <a:bodyPr wrap="square">
            <a:spAutoFit/>
          </a:bodyPr>
          <a:lstStyle/>
          <a:p>
            <a:pPr marL="342900" indent="-342900" algn="just">
              <a:buAutoNum type="arabicPeriod"/>
            </a:pPr>
            <a:r>
              <a:rPr lang="en-IN" sz="2000" b="1" dirty="0">
                <a:solidFill>
                  <a:srgbClr val="0000FF"/>
                </a:solidFill>
                <a:latin typeface="Times New Roman" panose="02020603050405020304" pitchFamily="18" charset="0"/>
                <a:cs typeface="Times New Roman" panose="02020603050405020304" pitchFamily="18" charset="0"/>
              </a:rPr>
              <a:t>Content-Based Filtering (CBF)</a:t>
            </a:r>
          </a:p>
          <a:p>
            <a:pPr marL="342900" indent="-342900" algn="just">
              <a:buAutoNum type="arabicPeriod"/>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How it works</a:t>
            </a:r>
            <a:r>
              <a:rPr lang="en-US" dirty="0">
                <a:latin typeface="Times New Roman" panose="02020603050405020304" pitchFamily="18" charset="0"/>
                <a:cs typeface="Times New Roman" panose="02020603050405020304" pitchFamily="18" charset="0"/>
              </a:rPr>
              <a:t>: Recommends items similar to what a user has interacted with or liked based on item attributes</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Core idea</a:t>
            </a:r>
            <a:r>
              <a:rPr lang="en-US" dirty="0">
                <a:latin typeface="Times New Roman" panose="02020603050405020304" pitchFamily="18" charset="0"/>
                <a:cs typeface="Times New Roman" panose="02020603050405020304" pitchFamily="18" charset="0"/>
              </a:rPr>
              <a:t>: Focuses on the similarity between items rather than user behavior</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If you watch a movie with the genre "sci-fi," the system recommends other sci-fi movies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Pros:</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 need for user interaction data (works well for new users)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Highly personalized to the user</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Cons:</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Struggles with diversity (may suggest only similar items, leading to a "filter bubble")</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Requires detailed and structured metadata about items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Algorithms used:</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Cosine similarity        TF-IDF (for text-based attributes)       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p>
        </p:txBody>
      </p:sp>
      <p:sp>
        <p:nvSpPr>
          <p:cNvPr id="5" name="TextBox 4">
            <a:extLst>
              <a:ext uri="{FF2B5EF4-FFF2-40B4-BE49-F238E27FC236}">
                <a16:creationId xmlns:a16="http://schemas.microsoft.com/office/drawing/2014/main" id="{DD13AA0A-AB75-2EC4-0DD7-5739DC990B8D}"/>
              </a:ext>
            </a:extLst>
          </p:cNvPr>
          <p:cNvSpPr txBox="1"/>
          <p:nvPr/>
        </p:nvSpPr>
        <p:spPr>
          <a:xfrm>
            <a:off x="34958" y="685800"/>
            <a:ext cx="9067800"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Recommendation techniques are the methods or algorithms used by recommendation systems to suggest items or content to users. These techniques below is an overview of the main recommendation techniques: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4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81957"/>
            <a:ext cx="8077200" cy="6494085"/>
          </a:xfrm>
          <a:prstGeom prst="rect">
            <a:avLst/>
          </a:prstGeom>
        </p:spPr>
        <p:txBody>
          <a:bodyPr wrap="square">
            <a:spAutoFit/>
          </a:bodyPr>
          <a:lstStyle/>
          <a:p>
            <a:pPr algn="just"/>
            <a:r>
              <a:rPr lang="en-IN" sz="2000" b="1" dirty="0">
                <a:solidFill>
                  <a:srgbClr val="0000FF"/>
                </a:solidFill>
                <a:latin typeface="Times New Roman" panose="02020603050405020304" pitchFamily="18" charset="0"/>
                <a:cs typeface="Times New Roman" panose="02020603050405020304" pitchFamily="18" charset="0"/>
              </a:rPr>
              <a:t>2. Collaborative Filtering (CF)</a:t>
            </a:r>
          </a:p>
          <a:p>
            <a:pPr algn="just"/>
            <a:endParaRPr lang="en-IN" dirty="0">
              <a:latin typeface="Times New Roman" panose="02020603050405020304" pitchFamily="18" charset="0"/>
              <a:cs typeface="Times New Roman" panose="02020603050405020304" pitchFamily="18" charset="0"/>
            </a:endParaRPr>
          </a:p>
          <a:p>
            <a:pPr algn="just"/>
            <a:r>
              <a:rPr lang="en-US" dirty="0">
                <a:latin typeface="Cambria" panose="02040503050406030204" pitchFamily="18" charset="0"/>
                <a:ea typeface="Cambria" panose="02040503050406030204" pitchFamily="18" charset="0"/>
                <a:cs typeface="Times New Roman" panose="02020603050405020304" pitchFamily="18" charset="0"/>
              </a:rPr>
              <a:t>Collaborative filtering focuses on the interaction between users and items.</a:t>
            </a: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AutoNum type="alphaLcParenR"/>
            </a:pPr>
            <a:r>
              <a:rPr lang="en-IN" b="1" dirty="0">
                <a:solidFill>
                  <a:srgbClr val="00B050"/>
                </a:solidFill>
                <a:latin typeface="Cambria" panose="02040503050406030204" pitchFamily="18" charset="0"/>
                <a:ea typeface="Cambria" panose="02040503050406030204" pitchFamily="18" charset="0"/>
                <a:cs typeface="Times New Roman" panose="02020603050405020304" pitchFamily="18" charset="0"/>
              </a:rPr>
              <a:t>User-User Collaborative Filtering</a:t>
            </a:r>
          </a:p>
          <a:p>
            <a:pPr marL="342900" indent="-342900" algn="just">
              <a:buAutoNum type="alphaLcParenR"/>
            </a:pPr>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How it works</a:t>
            </a:r>
            <a:r>
              <a:rPr lang="en-US" dirty="0">
                <a:latin typeface="Cambria" panose="02040503050406030204" pitchFamily="18" charset="0"/>
                <a:ea typeface="Cambria" panose="02040503050406030204" pitchFamily="18" charset="0"/>
                <a:cs typeface="Times New Roman" panose="02020603050405020304" pitchFamily="18" charset="0"/>
              </a:rPr>
              <a:t>: Finds similar users based on their preferences or behavior and recommends items that similar users liked.</a:t>
            </a: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If user A and user B have similar purchase histories, items liked by user A may be recommended to user B</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solidFill>
                  <a:srgbClr val="00B050"/>
                </a:solidFill>
                <a:latin typeface="Cambria" panose="02040503050406030204" pitchFamily="18" charset="0"/>
                <a:ea typeface="Cambria" panose="02040503050406030204" pitchFamily="18" charset="0"/>
                <a:cs typeface="Times New Roman" panose="02020603050405020304" pitchFamily="18" charset="0"/>
              </a:rPr>
              <a:t>b) Item-Item Collaborative Filtering</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How it works</a:t>
            </a:r>
            <a:r>
              <a:rPr lang="en-US" dirty="0">
                <a:latin typeface="Cambria" panose="02040503050406030204" pitchFamily="18" charset="0"/>
                <a:ea typeface="Cambria" panose="02040503050406030204" pitchFamily="18" charset="0"/>
                <a:cs typeface="Times New Roman" panose="02020603050405020304" pitchFamily="18" charset="0"/>
              </a:rPr>
              <a:t>: Finds similar items based on user interactions and recommends items similar to what the user interacted with</a:t>
            </a: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If you bought a camera, it might recommend accessories like tripods or memory cards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latin typeface="Cambria" panose="02040503050406030204" pitchFamily="18" charset="0"/>
                <a:ea typeface="Cambria" panose="02040503050406030204" pitchFamily="18" charset="0"/>
                <a:cs typeface="Times New Roman" panose="02020603050405020304" pitchFamily="18" charset="0"/>
              </a:rPr>
              <a:t>Pros:</a:t>
            </a:r>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No need for item attribute data</a:t>
            </a: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Good at finding patterns in large user bases</a:t>
            </a:r>
          </a:p>
        </p:txBody>
      </p:sp>
    </p:spTree>
    <p:extLst>
      <p:ext uri="{BB962C8B-B14F-4D97-AF65-F5344CB8AC3E}">
        <p14:creationId xmlns:p14="http://schemas.microsoft.com/office/powerpoint/2010/main" val="1019318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8077200" cy="2308324"/>
          </a:xfrm>
          <a:prstGeom prst="rect">
            <a:avLst/>
          </a:prstGeom>
        </p:spPr>
        <p:txBody>
          <a:bodyPr wrap="square">
            <a:spAutoFit/>
          </a:bodyPr>
          <a:lstStyle/>
          <a:p>
            <a:pPr algn="just"/>
            <a:r>
              <a:rPr lang="en-IN" b="1" dirty="0">
                <a:latin typeface="Cambria" panose="02040503050406030204" pitchFamily="18" charset="0"/>
                <a:ea typeface="Cambria" panose="02040503050406030204" pitchFamily="18" charset="0"/>
                <a:cs typeface="Times New Roman" panose="02020603050405020304" pitchFamily="18" charset="0"/>
              </a:rPr>
              <a:t>Cons:</a:t>
            </a:r>
            <a:endParaRPr lang="en-IN"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Suffers from the </a:t>
            </a:r>
            <a:r>
              <a:rPr lang="en-US" b="1" dirty="0">
                <a:latin typeface="Cambria" panose="02040503050406030204" pitchFamily="18" charset="0"/>
                <a:ea typeface="Cambria" panose="02040503050406030204" pitchFamily="18" charset="0"/>
                <a:cs typeface="Times New Roman" panose="02020603050405020304" pitchFamily="18" charset="0"/>
              </a:rPr>
              <a:t>cold start problem </a:t>
            </a:r>
            <a:r>
              <a:rPr lang="en-US" dirty="0">
                <a:latin typeface="Cambria" panose="02040503050406030204" pitchFamily="18" charset="0"/>
                <a:ea typeface="Cambria" panose="02040503050406030204" pitchFamily="18" charset="0"/>
                <a:cs typeface="Times New Roman" panose="02020603050405020304" pitchFamily="18" charset="0"/>
              </a:rPr>
              <a:t>for new users or items</a:t>
            </a:r>
          </a:p>
          <a:p>
            <a:pPr marL="342900" indent="-34290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Computationally expensive for very large datasets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latin typeface="Cambria" panose="02040503050406030204" pitchFamily="18" charset="0"/>
                <a:ea typeface="Cambria" panose="02040503050406030204" pitchFamily="18" charset="0"/>
                <a:cs typeface="Times New Roman" panose="02020603050405020304" pitchFamily="18" charset="0"/>
              </a:rPr>
              <a:t>Algorithms used:</a:t>
            </a:r>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Matrix factorization (e.g., Singular Value Decomposition - SVD)</a:t>
            </a:r>
          </a:p>
          <a:p>
            <a:pPr marL="285750" indent="-285750" algn="just">
              <a:buFont typeface="Wingdings" panose="05000000000000000000" pitchFamily="2" charset="2"/>
              <a:buChar char="Ø"/>
            </a:pPr>
            <a:r>
              <a:rPr lang="en-IN" dirty="0">
                <a:latin typeface="Cambria" panose="02040503050406030204" pitchFamily="18" charset="0"/>
                <a:ea typeface="Cambria" panose="02040503050406030204" pitchFamily="18" charset="0"/>
                <a:cs typeface="Times New Roman" panose="02020603050405020304" pitchFamily="18" charset="0"/>
              </a:rPr>
              <a:t>K-Nearest </a:t>
            </a:r>
            <a:r>
              <a:rPr lang="en-IN" dirty="0" err="1">
                <a:latin typeface="Cambria" panose="02040503050406030204" pitchFamily="18" charset="0"/>
                <a:ea typeface="Cambria" panose="02040503050406030204" pitchFamily="18" charset="0"/>
                <a:cs typeface="Times New Roman" panose="02020603050405020304" pitchFamily="18" charset="0"/>
              </a:rPr>
              <a:t>Neighbors</a:t>
            </a:r>
            <a:r>
              <a:rPr lang="en-IN" dirty="0">
                <a:latin typeface="Cambria" panose="02040503050406030204" pitchFamily="18" charset="0"/>
                <a:ea typeface="Cambria" panose="02040503050406030204" pitchFamily="18" charset="0"/>
                <a:cs typeface="Times New Roman" panose="02020603050405020304" pitchFamily="18" charset="0"/>
              </a:rPr>
              <a:t> (KNN)</a:t>
            </a:r>
          </a:p>
          <a:p>
            <a:pPr marL="285750" indent="-285750" algn="just">
              <a:buFont typeface="Wingdings" panose="05000000000000000000" pitchFamily="2" charset="2"/>
              <a:buChar char="Ø"/>
            </a:pPr>
            <a:r>
              <a:rPr lang="en-IN" dirty="0">
                <a:latin typeface="Cambria" panose="02040503050406030204" pitchFamily="18" charset="0"/>
                <a:ea typeface="Cambria" panose="02040503050406030204" pitchFamily="18" charset="0"/>
                <a:cs typeface="Times New Roman" panose="02020603050405020304" pitchFamily="18" charset="0"/>
              </a:rPr>
              <a:t>Alternating Least Squares (ALS)</a:t>
            </a:r>
          </a:p>
        </p:txBody>
      </p:sp>
    </p:spTree>
    <p:extLst>
      <p:ext uri="{BB962C8B-B14F-4D97-AF65-F5344CB8AC3E}">
        <p14:creationId xmlns:p14="http://schemas.microsoft.com/office/powerpoint/2010/main" val="4176097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81000"/>
            <a:ext cx="8001000" cy="6217087"/>
          </a:xfrm>
          <a:prstGeom prst="rect">
            <a:avLst/>
          </a:prstGeom>
        </p:spPr>
        <p:txBody>
          <a:bodyPr wrap="square">
            <a:spAutoFit/>
          </a:bodyPr>
          <a:lstStyle/>
          <a:p>
            <a:pPr algn="just"/>
            <a:r>
              <a:rPr lang="en-IN"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3. Hybrid Recommendation Systems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How it works</a:t>
            </a:r>
            <a:r>
              <a:rPr lang="en-US" dirty="0">
                <a:latin typeface="Cambria" panose="02040503050406030204" pitchFamily="18" charset="0"/>
                <a:ea typeface="Cambria" panose="02040503050406030204" pitchFamily="18" charset="0"/>
                <a:cs typeface="Times New Roman" panose="02020603050405020304" pitchFamily="18" charset="0"/>
              </a:rPr>
              <a:t>: Combines content-based filtering and collaborative filtering techniques to improve performance</a:t>
            </a:r>
          </a:p>
          <a:p>
            <a:pPr marL="342900" indent="-34290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Netflix combines collaborative filtering (user behavior) with content-based filtering (movie metadata)</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latin typeface="Cambria" panose="02040503050406030204" pitchFamily="18" charset="0"/>
                <a:ea typeface="Cambria" panose="02040503050406030204" pitchFamily="18" charset="0"/>
                <a:cs typeface="Times New Roman" panose="02020603050405020304" pitchFamily="18" charset="0"/>
              </a:rPr>
              <a:t>Pros: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Mitigates the limitations of individual techniques (e.g., cold start, sparsity)</a:t>
            </a: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More accurate and diverse recommendations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latin typeface="Cambria" panose="02040503050406030204" pitchFamily="18" charset="0"/>
                <a:ea typeface="Cambria" panose="02040503050406030204" pitchFamily="18" charset="0"/>
                <a:cs typeface="Times New Roman" panose="02020603050405020304" pitchFamily="18" charset="0"/>
              </a:rPr>
              <a:t>Cons: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ambria" panose="02040503050406030204" pitchFamily="18" charset="0"/>
                <a:ea typeface="Cambria" panose="02040503050406030204" pitchFamily="18" charset="0"/>
                <a:cs typeface="Times New Roman" panose="02020603050405020304" pitchFamily="18" charset="0"/>
              </a:rPr>
              <a:t>Increased complexity in implementation</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latin typeface="Cambria" panose="02040503050406030204" pitchFamily="18" charset="0"/>
                <a:ea typeface="Cambria" panose="02040503050406030204" pitchFamily="18" charset="0"/>
                <a:cs typeface="Times New Roman" panose="02020603050405020304" pitchFamily="18" charset="0"/>
              </a:rPr>
              <a:t>Approaches: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Weighted hybrid: Combines scores from multiple models</a:t>
            </a: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Switching hybrid: Switches between techniques based on context or availability of data</a:t>
            </a:r>
          </a:p>
        </p:txBody>
      </p:sp>
    </p:spTree>
    <p:extLst>
      <p:ext uri="{BB962C8B-B14F-4D97-AF65-F5344CB8AC3E}">
        <p14:creationId xmlns:p14="http://schemas.microsoft.com/office/powerpoint/2010/main" val="740297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457200"/>
            <a:ext cx="7924800" cy="4832092"/>
          </a:xfrm>
          <a:prstGeom prst="rect">
            <a:avLst/>
          </a:prstGeom>
        </p:spPr>
        <p:txBody>
          <a:bodyPr wrap="square">
            <a:spAutoFit/>
          </a:bodyPr>
          <a:lstStyle/>
          <a:p>
            <a:pPr algn="just"/>
            <a:r>
              <a:rPr lang="en-IN"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4. Knowledge-Based Recommendation</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How it works</a:t>
            </a:r>
            <a:r>
              <a:rPr lang="en-US" dirty="0">
                <a:latin typeface="Cambria" panose="02040503050406030204" pitchFamily="18" charset="0"/>
                <a:ea typeface="Cambria" panose="02040503050406030204" pitchFamily="18" charset="0"/>
                <a:cs typeface="Times New Roman" panose="02020603050405020304" pitchFamily="18" charset="0"/>
              </a:rPr>
              <a:t>: Uses domain-specific knowledge and rules to recommend items based on user requirements or constraints</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Travel websites suggest destinations based on user inputs like budget, preferred climate, or activities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latin typeface="Cambria" panose="02040503050406030204" pitchFamily="18" charset="0"/>
                <a:ea typeface="Cambria" panose="02040503050406030204" pitchFamily="18" charset="0"/>
                <a:cs typeface="Times New Roman" panose="02020603050405020304" pitchFamily="18" charset="0"/>
              </a:rPr>
              <a:t>Pros: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Works well when user preferences are explicit</a:t>
            </a:r>
          </a:p>
          <a:p>
            <a:pPr marL="285750" indent="-285750" algn="just">
              <a:buFont typeface="Wingdings" panose="05000000000000000000" pitchFamily="2" charset="2"/>
              <a:buChar char="Ø"/>
            </a:pPr>
            <a:r>
              <a:rPr lang="en-IN" dirty="0">
                <a:latin typeface="Cambria" panose="02040503050406030204" pitchFamily="18" charset="0"/>
                <a:ea typeface="Cambria" panose="02040503050406030204" pitchFamily="18" charset="0"/>
                <a:cs typeface="Times New Roman" panose="02020603050405020304" pitchFamily="18" charset="0"/>
              </a:rPr>
              <a:t>No reliance on historical data</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latin typeface="Cambria" panose="02040503050406030204" pitchFamily="18" charset="0"/>
                <a:ea typeface="Cambria" panose="02040503050406030204" pitchFamily="18" charset="0"/>
                <a:cs typeface="Times New Roman" panose="02020603050405020304" pitchFamily="18" charset="0"/>
              </a:rPr>
              <a:t>Cons: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Requires predefined knowledge and rules</a:t>
            </a: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Less flexible in adapting to evolving user behavior</a:t>
            </a:r>
          </a:p>
        </p:txBody>
      </p:sp>
    </p:spTree>
    <p:extLst>
      <p:ext uri="{BB962C8B-B14F-4D97-AF65-F5344CB8AC3E}">
        <p14:creationId xmlns:p14="http://schemas.microsoft.com/office/powerpoint/2010/main" val="100647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8034" y="457200"/>
            <a:ext cx="8022566" cy="4801314"/>
          </a:xfrm>
          <a:prstGeom prst="rect">
            <a:avLst/>
          </a:prstGeom>
        </p:spPr>
        <p:txBody>
          <a:bodyPr wrap="square">
            <a:spAutoFit/>
          </a:bodyPr>
          <a:lstStyle/>
          <a:p>
            <a:pPr algn="just"/>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5. Context-Aware Recommendations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How it works</a:t>
            </a:r>
            <a:r>
              <a:rPr lang="en-US" dirty="0">
                <a:latin typeface="Cambria" panose="02040503050406030204" pitchFamily="18" charset="0"/>
                <a:ea typeface="Cambria" panose="02040503050406030204" pitchFamily="18" charset="0"/>
                <a:cs typeface="Times New Roman" panose="02020603050405020304" pitchFamily="18" charset="0"/>
              </a:rPr>
              <a:t>: Incorporates contextual information (e.g., time, location, weather, device) to generate recommendations.</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A food delivery app recommends breakfast items in the morning or nearby restaurants when traveling.</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latin typeface="Cambria" panose="02040503050406030204" pitchFamily="18" charset="0"/>
                <a:ea typeface="Cambria" panose="02040503050406030204" pitchFamily="18" charset="0"/>
                <a:cs typeface="Times New Roman" panose="02020603050405020304" pitchFamily="18" charset="0"/>
              </a:rPr>
              <a:t>Pros: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More relevant recommendations based on the user’s situation.</a:t>
            </a: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Adds depth to user-item interaction modeling.</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latin typeface="Cambria" panose="02040503050406030204" pitchFamily="18" charset="0"/>
                <a:ea typeface="Cambria" panose="02040503050406030204" pitchFamily="18" charset="0"/>
                <a:cs typeface="Times New Roman" panose="02020603050405020304" pitchFamily="18" charset="0"/>
              </a:rPr>
              <a:t>Cons: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Requires access to context data, which can raise privacy concerns.</a:t>
            </a:r>
          </a:p>
          <a:p>
            <a:pPr marL="285750" indent="-285750" algn="just">
              <a:buFont typeface="Wingdings" panose="05000000000000000000" pitchFamily="2" charset="2"/>
              <a:buChar char="Ø"/>
            </a:pPr>
            <a:r>
              <a:rPr lang="en-IN" dirty="0">
                <a:latin typeface="Cambria" panose="02040503050406030204" pitchFamily="18" charset="0"/>
                <a:ea typeface="Cambria" panose="02040503050406030204" pitchFamily="18" charset="0"/>
                <a:cs typeface="Times New Roman" panose="02020603050405020304" pitchFamily="18" charset="0"/>
              </a:rPr>
              <a:t>Increased complexity in </a:t>
            </a:r>
            <a:r>
              <a:rPr lang="en-IN" dirty="0" err="1">
                <a:latin typeface="Cambria" panose="02040503050406030204" pitchFamily="18" charset="0"/>
                <a:ea typeface="Cambria" panose="02040503050406030204" pitchFamily="18" charset="0"/>
                <a:cs typeface="Times New Roman" panose="02020603050405020304" pitchFamily="18" charset="0"/>
              </a:rPr>
              <a:t>modeling</a:t>
            </a:r>
            <a:r>
              <a:rPr lang="en-IN" dirty="0">
                <a:latin typeface="Cambria" panose="02040503050406030204" pitchFamily="18" charset="0"/>
                <a:ea typeface="Cambria" panose="02040503050406030204" pitchFamily="18" charset="0"/>
                <a:cs typeface="Times New Roman" panose="02020603050405020304" pitchFamily="18" charset="0"/>
              </a:rPr>
              <a:t>.</a:t>
            </a:r>
          </a:p>
        </p:txBody>
      </p:sp>
    </p:spTree>
    <p:extLst>
      <p:ext uri="{BB962C8B-B14F-4D97-AF65-F5344CB8AC3E}">
        <p14:creationId xmlns:p14="http://schemas.microsoft.com/office/powerpoint/2010/main" val="2744707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76200"/>
            <a:ext cx="8839200" cy="6186309"/>
          </a:xfrm>
          <a:prstGeom prst="rect">
            <a:avLst/>
          </a:prstGeom>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Recommendation Engine </a:t>
            </a: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a:t>
            </a:r>
            <a:r>
              <a:rPr lang="en-US" sz="2200" b="1" dirty="0">
                <a:solidFill>
                  <a:srgbClr val="0000FF"/>
                </a:solidFill>
                <a:latin typeface="Times New Roman" panose="02020603050405020304" pitchFamily="18" charset="0"/>
                <a:cs typeface="Times New Roman" panose="02020603050405020304" pitchFamily="18" charset="0"/>
              </a:rPr>
              <a:t>recommendation engine</a:t>
            </a:r>
            <a:r>
              <a:rPr lang="en-US" sz="2200" dirty="0">
                <a:latin typeface="Times New Roman" panose="02020603050405020304" pitchFamily="18" charset="0"/>
                <a:cs typeface="Times New Roman" panose="02020603050405020304" pitchFamily="18" charset="0"/>
              </a:rPr>
              <a:t>, also called a recommender, is an artificial intelligence (AI) system that suggests </a:t>
            </a:r>
            <a:r>
              <a:rPr lang="en-US" sz="2200" dirty="0">
                <a:solidFill>
                  <a:srgbClr val="0000FF"/>
                </a:solidFill>
                <a:latin typeface="Times New Roman" panose="02020603050405020304" pitchFamily="18" charset="0"/>
                <a:cs typeface="Times New Roman" panose="02020603050405020304" pitchFamily="18" charset="0"/>
              </a:rPr>
              <a:t>items to a user.</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Recommendation systems rely on </a:t>
            </a:r>
            <a:r>
              <a:rPr lang="en-US" sz="2200" dirty="0">
                <a:solidFill>
                  <a:srgbClr val="3333FF"/>
                </a:solidFill>
                <a:latin typeface="Times New Roman" panose="02020603050405020304" pitchFamily="18" charset="0"/>
                <a:cs typeface="Times New Roman" panose="02020603050405020304" pitchFamily="18" charset="0"/>
              </a:rPr>
              <a:t>big data analytics</a:t>
            </a:r>
            <a:r>
              <a:rPr lang="en-US" sz="2200" dirty="0">
                <a:latin typeface="Times New Roman" panose="02020603050405020304" pitchFamily="18" charset="0"/>
                <a:cs typeface="Times New Roman" panose="02020603050405020304" pitchFamily="18" charset="0"/>
              </a:rPr>
              <a:t> and </a:t>
            </a:r>
            <a:r>
              <a:rPr lang="en-US" sz="2200" dirty="0">
                <a:solidFill>
                  <a:srgbClr val="3333FF"/>
                </a:solidFill>
                <a:latin typeface="Times New Roman" panose="02020603050405020304" pitchFamily="18" charset="0"/>
                <a:cs typeface="Times New Roman" panose="02020603050405020304" pitchFamily="18" charset="0"/>
              </a:rPr>
              <a:t>machine learning (ML) algorithms </a:t>
            </a:r>
            <a:r>
              <a:rPr lang="en-US" sz="2200" dirty="0">
                <a:latin typeface="Times New Roman" panose="02020603050405020304" pitchFamily="18" charset="0"/>
                <a:cs typeface="Times New Roman" panose="02020603050405020304" pitchFamily="18" charset="0"/>
              </a:rPr>
              <a:t>to find </a:t>
            </a:r>
            <a:r>
              <a:rPr lang="en-US" sz="2200" dirty="0">
                <a:solidFill>
                  <a:srgbClr val="3333FF"/>
                </a:solidFill>
                <a:latin typeface="Times New Roman" panose="02020603050405020304" pitchFamily="18" charset="0"/>
                <a:cs typeface="Times New Roman" panose="02020603050405020304" pitchFamily="18" charset="0"/>
              </a:rPr>
              <a:t>patterns</a:t>
            </a:r>
            <a:r>
              <a:rPr lang="en-US" sz="2200" dirty="0">
                <a:latin typeface="Times New Roman" panose="02020603050405020304" pitchFamily="18" charset="0"/>
                <a:cs typeface="Times New Roman" panose="02020603050405020304" pitchFamily="18" charset="0"/>
              </a:rPr>
              <a:t> in user behavior data and </a:t>
            </a:r>
            <a:r>
              <a:rPr lang="en-US" sz="2200" dirty="0">
                <a:solidFill>
                  <a:srgbClr val="3333FF"/>
                </a:solidFill>
                <a:latin typeface="Times New Roman" panose="02020603050405020304" pitchFamily="18" charset="0"/>
                <a:cs typeface="Times New Roman" panose="02020603050405020304" pitchFamily="18" charset="0"/>
              </a:rPr>
              <a:t>recommend relevant items </a:t>
            </a:r>
            <a:r>
              <a:rPr lang="en-US" sz="2200" dirty="0">
                <a:latin typeface="Times New Roman" panose="02020603050405020304" pitchFamily="18" charset="0"/>
                <a:cs typeface="Times New Roman" panose="02020603050405020304" pitchFamily="18" charset="0"/>
              </a:rPr>
              <a:t>based on those patterns. </a:t>
            </a:r>
          </a:p>
          <a:p>
            <a:pPr algn="just"/>
            <a:endParaRPr lang="en-US" sz="2200" dirty="0">
              <a:latin typeface="Times New Roman" panose="02020603050405020304" pitchFamily="18" charset="0"/>
              <a:cs typeface="Times New Roman" panose="02020603050405020304" pitchFamily="18" charset="0"/>
            </a:endParaRPr>
          </a:p>
          <a:p>
            <a:pPr algn="ctr"/>
            <a:r>
              <a:rPr lang="en-US" sz="3200" b="1" dirty="0">
                <a:solidFill>
                  <a:srgbClr val="FF0000"/>
                </a:solidFill>
                <a:latin typeface="Times New Roman" panose="02020603050405020304" pitchFamily="18" charset="0"/>
                <a:cs typeface="Times New Roman" panose="02020603050405020304" pitchFamily="18" charset="0"/>
              </a:rPr>
              <a:t>or</a:t>
            </a:r>
            <a:endParaRPr lang="en-US" sz="2200" b="1" dirty="0">
              <a:solidFill>
                <a:srgbClr val="FF0000"/>
              </a:solidFill>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a:t>
            </a:r>
            <a:r>
              <a:rPr lang="en-US" sz="2200" b="1" dirty="0">
                <a:solidFill>
                  <a:srgbClr val="3333FF"/>
                </a:solidFill>
                <a:latin typeface="Times New Roman" panose="02020603050405020304" pitchFamily="18" charset="0"/>
                <a:cs typeface="Times New Roman" panose="02020603050405020304" pitchFamily="18" charset="0"/>
              </a:rPr>
              <a:t>recommendation engine </a:t>
            </a:r>
            <a:r>
              <a:rPr lang="en-US" sz="2200" dirty="0">
                <a:latin typeface="Times New Roman" panose="02020603050405020304" pitchFamily="18" charset="0"/>
                <a:cs typeface="Times New Roman" panose="02020603050405020304" pitchFamily="18" charset="0"/>
              </a:rPr>
              <a:t>(or recommender system) is a type of </a:t>
            </a:r>
            <a:r>
              <a:rPr lang="en-US" sz="2200" dirty="0">
                <a:solidFill>
                  <a:srgbClr val="3333FF"/>
                </a:solidFill>
                <a:latin typeface="Times New Roman" panose="02020603050405020304" pitchFamily="18" charset="0"/>
                <a:cs typeface="Times New Roman" panose="02020603050405020304" pitchFamily="18" charset="0"/>
              </a:rPr>
              <a:t>software tool or algorithm </a:t>
            </a:r>
            <a:r>
              <a:rPr lang="en-US" sz="2200" dirty="0">
                <a:latin typeface="Times New Roman" panose="02020603050405020304" pitchFamily="18" charset="0"/>
                <a:cs typeface="Times New Roman" panose="02020603050405020304" pitchFamily="18" charset="0"/>
              </a:rPr>
              <a:t>designed to suggest relevant items or content to users based on their </a:t>
            </a:r>
            <a:r>
              <a:rPr lang="en-US" sz="2200" dirty="0">
                <a:solidFill>
                  <a:srgbClr val="3333FF"/>
                </a:solidFill>
                <a:latin typeface="Times New Roman" panose="02020603050405020304" pitchFamily="18" charset="0"/>
                <a:cs typeface="Times New Roman" panose="02020603050405020304" pitchFamily="18" charset="0"/>
              </a:rPr>
              <a:t>preferences, behavior, or historical data. </a:t>
            </a:r>
          </a:p>
          <a:p>
            <a:pPr algn="just"/>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is widely used in industries like e- commerce, entertainment, and social media to personalize user experiences and increase engagement.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351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
            <a:ext cx="8229600" cy="6463308"/>
          </a:xfrm>
          <a:prstGeom prst="rect">
            <a:avLst/>
          </a:prstGeom>
        </p:spPr>
        <p:txBody>
          <a:bodyPr wrap="square">
            <a:spAutoFit/>
          </a:bodyPr>
          <a:lstStyle/>
          <a:p>
            <a:pPr algn="just"/>
            <a:r>
              <a:rPr lang="en-IN" b="1" dirty="0">
                <a:solidFill>
                  <a:srgbClr val="0000FF"/>
                </a:solidFill>
                <a:latin typeface="Times New Roman" panose="02020603050405020304" pitchFamily="18" charset="0"/>
                <a:cs typeface="Times New Roman" panose="02020603050405020304" pitchFamily="18" charset="0"/>
              </a:rPr>
              <a:t>6. Deep Learning-Based Recommendations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How it works</a:t>
            </a:r>
            <a:r>
              <a:rPr lang="en-US" dirty="0">
                <a:latin typeface="Times New Roman" panose="02020603050405020304" pitchFamily="18" charset="0"/>
                <a:cs typeface="Times New Roman" panose="02020603050405020304" pitchFamily="18" charset="0"/>
              </a:rPr>
              <a:t>: Uses neural networks to model complex relationships in user-item interactions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YouTube uses deep learning to recommend videos by analyzing user behavior patterns</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Techniques:</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Neural Collaborative Filtering (NCF)</a:t>
            </a:r>
            <a:r>
              <a:rPr lang="en-US" dirty="0">
                <a:latin typeface="Times New Roman" panose="02020603050405020304" pitchFamily="18" charset="0"/>
                <a:cs typeface="Times New Roman" panose="02020603050405020304" pitchFamily="18" charset="0"/>
              </a:rPr>
              <a:t>: Combines collaborative filtering with neural networks</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Recurrent Neural Networks (RNNs)</a:t>
            </a:r>
            <a:r>
              <a:rPr lang="en-US" dirty="0">
                <a:latin typeface="Times New Roman" panose="02020603050405020304" pitchFamily="18" charset="0"/>
                <a:cs typeface="Times New Roman" panose="02020603050405020304" pitchFamily="18" charset="0"/>
              </a:rPr>
              <a:t>: For sequence-aware recommendations(e.g., music playlists)</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Convolutional Neural Networks (CNNs)</a:t>
            </a:r>
            <a:r>
              <a:rPr lang="en-US" dirty="0">
                <a:latin typeface="Times New Roman" panose="02020603050405020304" pitchFamily="18" charset="0"/>
                <a:cs typeface="Times New Roman" panose="02020603050405020304" pitchFamily="18" charset="0"/>
              </a:rPr>
              <a:t>: For image-based recommendations(e.g., fashion or design)</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Pros:</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Can handle highly complex datasets and relationships</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Highly scalable and adaptable</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Cons:</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Requires significant computational resources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Needs large amounts of training data</a:t>
            </a:r>
          </a:p>
        </p:txBody>
      </p:sp>
    </p:spTree>
    <p:extLst>
      <p:ext uri="{BB962C8B-B14F-4D97-AF65-F5344CB8AC3E}">
        <p14:creationId xmlns:p14="http://schemas.microsoft.com/office/powerpoint/2010/main" val="30198779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8001000" cy="4247317"/>
          </a:xfrm>
          <a:prstGeom prst="rect">
            <a:avLst/>
          </a:prstGeom>
        </p:spPr>
        <p:txBody>
          <a:bodyPr wrap="square">
            <a:spAutoFit/>
          </a:bodyPr>
          <a:lstStyle/>
          <a:p>
            <a:pPr algn="just"/>
            <a:r>
              <a:rPr lang="en-IN" b="1" dirty="0">
                <a:solidFill>
                  <a:srgbClr val="0000FF"/>
                </a:solidFill>
                <a:latin typeface="Times New Roman" panose="02020603050405020304" pitchFamily="18" charset="0"/>
                <a:cs typeface="Times New Roman" panose="02020603050405020304" pitchFamily="18" charset="0"/>
              </a:rPr>
              <a:t>7. </a:t>
            </a:r>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Popularity-Based Recommendations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How it works</a:t>
            </a:r>
            <a:r>
              <a:rPr lang="en-US" dirty="0">
                <a:latin typeface="Cambria" panose="02040503050406030204" pitchFamily="18" charset="0"/>
                <a:ea typeface="Cambria" panose="02040503050406030204" pitchFamily="18" charset="0"/>
                <a:cs typeface="Times New Roman" panose="02020603050405020304" pitchFamily="18" charset="0"/>
              </a:rPr>
              <a:t>: Recommends the most popular or trending items</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Suggesting best-sellers on Amazon or trending videos on YouTube</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latin typeface="Cambria" panose="02040503050406030204" pitchFamily="18" charset="0"/>
                <a:ea typeface="Cambria" panose="02040503050406030204" pitchFamily="18" charset="0"/>
                <a:cs typeface="Times New Roman" panose="02020603050405020304" pitchFamily="18" charset="0"/>
              </a:rPr>
              <a:t>Pros: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Simple and easy to implement</a:t>
            </a: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No need for user interaction data</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latin typeface="Cambria" panose="02040503050406030204" pitchFamily="18" charset="0"/>
                <a:ea typeface="Cambria" panose="02040503050406030204" pitchFamily="18" charset="0"/>
                <a:cs typeface="Times New Roman" panose="02020603050405020304" pitchFamily="18" charset="0"/>
              </a:rPr>
              <a:t>Cons: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Cambria" panose="02040503050406030204" pitchFamily="18" charset="0"/>
                <a:ea typeface="Cambria" panose="02040503050406030204" pitchFamily="18" charset="0"/>
                <a:cs typeface="Times New Roman" panose="02020603050405020304" pitchFamily="18" charset="0"/>
              </a:rPr>
              <a:t>No personalization</a:t>
            </a: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May not be effective for niche users</a:t>
            </a:r>
          </a:p>
        </p:txBody>
      </p:sp>
    </p:spTree>
    <p:extLst>
      <p:ext uri="{BB962C8B-B14F-4D97-AF65-F5344CB8AC3E}">
        <p14:creationId xmlns:p14="http://schemas.microsoft.com/office/powerpoint/2010/main" val="9495614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458200" cy="4801314"/>
          </a:xfrm>
          <a:prstGeom prst="rect">
            <a:avLst/>
          </a:prstGeom>
        </p:spPr>
        <p:txBody>
          <a:bodyPr wrap="square">
            <a:spAutoFit/>
          </a:bodyPr>
          <a:lstStyle/>
          <a:p>
            <a:pPr algn="just"/>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8. Association Rule Mining</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How it works</a:t>
            </a:r>
            <a:r>
              <a:rPr lang="en-US" dirty="0">
                <a:latin typeface="Cambria" panose="02040503050406030204" pitchFamily="18" charset="0"/>
                <a:ea typeface="Cambria" panose="02040503050406030204" pitchFamily="18" charset="0"/>
                <a:cs typeface="Times New Roman" panose="02020603050405020304" pitchFamily="18" charset="0"/>
              </a:rPr>
              <a:t>: Uses rules derived from data to recommend items frequently purchased or used together</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Market basket analysis suggests "Customers who bought bread also bought butter"</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latin typeface="Cambria" panose="02040503050406030204" pitchFamily="18" charset="0"/>
                <a:ea typeface="Cambria" panose="02040503050406030204" pitchFamily="18" charset="0"/>
                <a:cs typeface="Times New Roman" panose="02020603050405020304" pitchFamily="18" charset="0"/>
              </a:rPr>
              <a:t>Pros: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Works well for cross-selling or bundling</a:t>
            </a: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Simple to understand and interpret</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latin typeface="Cambria" panose="02040503050406030204" pitchFamily="18" charset="0"/>
                <a:ea typeface="Cambria" panose="02040503050406030204" pitchFamily="18" charset="0"/>
                <a:cs typeface="Times New Roman" panose="02020603050405020304" pitchFamily="18" charset="0"/>
              </a:rPr>
              <a:t>Cons: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Doesn’t account for user preferences</a:t>
            </a:r>
          </a:p>
          <a:p>
            <a:pPr marL="285750" indent="-285750" algn="just">
              <a:buFont typeface="Wingdings" panose="05000000000000000000" pitchFamily="2" charset="2"/>
              <a:buChar char="Ø"/>
            </a:pPr>
            <a:r>
              <a:rPr lang="en-US" dirty="0">
                <a:latin typeface="Cambria" panose="02040503050406030204" pitchFamily="18" charset="0"/>
                <a:ea typeface="Cambria" panose="02040503050406030204" pitchFamily="18" charset="0"/>
                <a:cs typeface="Times New Roman" panose="02020603050405020304" pitchFamily="18" charset="0"/>
              </a:rPr>
              <a:t>May not adapt to changing trends</a:t>
            </a:r>
          </a:p>
        </p:txBody>
      </p:sp>
    </p:spTree>
    <p:extLst>
      <p:ext uri="{BB962C8B-B14F-4D97-AF65-F5344CB8AC3E}">
        <p14:creationId xmlns:p14="http://schemas.microsoft.com/office/powerpoint/2010/main" val="2964527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711" y="76200"/>
            <a:ext cx="4572000" cy="461665"/>
          </a:xfrm>
          <a:prstGeom prst="rect">
            <a:avLst/>
          </a:prstGeom>
        </p:spPr>
        <p:txBody>
          <a:bodyPr>
            <a:spAutoFit/>
          </a:bodyPr>
          <a:lstStyle/>
          <a:p>
            <a:pPr algn="just"/>
            <a:r>
              <a:rPr lang="en-IN" sz="2400" b="1" dirty="0">
                <a:solidFill>
                  <a:srgbClr val="C00000"/>
                </a:solidFill>
                <a:latin typeface="Times New Roman" panose="02020603050405020304" pitchFamily="18" charset="0"/>
                <a:cs typeface="Times New Roman" panose="02020603050405020304" pitchFamily="18" charset="0"/>
              </a:rPr>
              <a:t>Summary of Techniques</a:t>
            </a:r>
            <a:endParaRPr lang="en-IN" sz="2400" dirty="0">
              <a:solidFill>
                <a:srgbClr val="C00000"/>
              </a:solidFill>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734EBE00-7EFD-3529-8FEA-1D1F5E2CEE6D}"/>
              </a:ext>
            </a:extLst>
          </p:cNvPr>
          <p:cNvGrpSpPr/>
          <p:nvPr/>
        </p:nvGrpSpPr>
        <p:grpSpPr>
          <a:xfrm>
            <a:off x="152400" y="704910"/>
            <a:ext cx="8481584" cy="6076890"/>
            <a:chOff x="381000" y="990600"/>
            <a:chExt cx="6697590" cy="4766339"/>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990600"/>
              <a:ext cx="6678613"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839" y="5162550"/>
              <a:ext cx="6635751" cy="594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073652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61665"/>
          </a:xfrm>
          <a:prstGeom prst="rect">
            <a:avLst/>
          </a:prstGeom>
          <a:solidFill>
            <a:srgbClr val="002060"/>
          </a:solidFill>
        </p:spPr>
        <p:txBody>
          <a:bodyPr wrap="square">
            <a:spAutoFit/>
          </a:bodyPr>
          <a:lstStyle/>
          <a:p>
            <a:r>
              <a:rPr lang="en-IN" sz="24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3. Recommender Systems as a Multi-Disciplinary Field </a:t>
            </a:r>
          </a:p>
        </p:txBody>
      </p:sp>
      <p:sp>
        <p:nvSpPr>
          <p:cNvPr id="3" name="Rectangle 2"/>
          <p:cNvSpPr/>
          <p:nvPr/>
        </p:nvSpPr>
        <p:spPr>
          <a:xfrm>
            <a:off x="381000" y="685800"/>
            <a:ext cx="8305800" cy="1477328"/>
          </a:xfrm>
          <a:prstGeom prst="rect">
            <a:avLst/>
          </a:prstGeom>
        </p:spPr>
        <p:txBody>
          <a:bodyPr wrap="square">
            <a:spAutoFit/>
          </a:bodyPr>
          <a:lstStyle/>
          <a:p>
            <a:pPr algn="just"/>
            <a:r>
              <a:rPr lang="en-US" dirty="0">
                <a:latin typeface="Cambria" panose="02040503050406030204" pitchFamily="18" charset="0"/>
                <a:ea typeface="Cambria" panose="02040503050406030204" pitchFamily="18" charset="0"/>
                <a:cs typeface="Times New Roman" panose="02020603050405020304" pitchFamily="18" charset="0"/>
              </a:rPr>
              <a:t>Recommender systems are a multidisciplinary field that integrates knowledge, techniques, and concepts from various domains. These systems require expertise from multiple disciplines to effectively model, process, and deliver personalized recommendations. Here's an overview of the key fields that contribute to the development and functioning of recommender systems:</a:t>
            </a:r>
            <a:endParaRPr lang="en-IN" dirty="0">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381000" y="2207994"/>
            <a:ext cx="8305800" cy="4524315"/>
          </a:xfrm>
          <a:prstGeom prst="rect">
            <a:avLst/>
          </a:prstGeom>
        </p:spPr>
        <p:txBody>
          <a:bodyPr wrap="square">
            <a:spAutoFit/>
          </a:bodyPr>
          <a:lstStyle/>
          <a:p>
            <a:pPr marL="342900" indent="-342900" algn="just">
              <a:buAutoNum type="arabicPeriod"/>
            </a:pPr>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Computer Science and Engineering</a:t>
            </a:r>
          </a:p>
          <a:p>
            <a:pPr marL="342900" indent="-342900" algn="just">
              <a:buAutoNum type="arabicPeriod"/>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Role</a:t>
            </a:r>
            <a:r>
              <a:rPr lang="en-US" dirty="0">
                <a:latin typeface="Cambria" panose="02040503050406030204" pitchFamily="18" charset="0"/>
                <a:ea typeface="Cambria" panose="02040503050406030204" pitchFamily="18" charset="0"/>
                <a:cs typeface="Times New Roman" panose="02020603050405020304" pitchFamily="18" charset="0"/>
              </a:rPr>
              <a:t>: Provides the foundational knowledge and tools for designing, implementing, and optimizing recommender systems.</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Key Contributions</a:t>
            </a:r>
            <a:r>
              <a:rPr lang="en-US" dirty="0">
                <a:latin typeface="Cambria" panose="02040503050406030204" pitchFamily="18" charset="0"/>
                <a:ea typeface="Cambria" panose="02040503050406030204" pitchFamily="18" charset="0"/>
                <a:cs typeface="Times New Roman" panose="02020603050405020304" pitchFamily="18" charset="0"/>
              </a:rPr>
              <a:t>:</a:t>
            </a: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Algorithms and Data Structures</a:t>
            </a:r>
            <a:r>
              <a:rPr lang="en-US" dirty="0">
                <a:latin typeface="Cambria" panose="02040503050406030204" pitchFamily="18" charset="0"/>
                <a:ea typeface="Cambria" panose="02040503050406030204" pitchFamily="18" charset="0"/>
                <a:cs typeface="Times New Roman" panose="02020603050405020304" pitchFamily="18" charset="0"/>
              </a:rPr>
              <a:t>: Efficient algorithms for searching, sorting, and ranking recommendations (e.g., matrix factorization, clustering).</a:t>
            </a:r>
          </a:p>
          <a:p>
            <a:pPr marL="742950" lvl="1" indent="-285750" algn="just">
              <a:buFont typeface="Courier New" panose="02070309020205020404" pitchFamily="49" charset="0"/>
              <a:buChar char="o"/>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Software Development</a:t>
            </a:r>
            <a:r>
              <a:rPr lang="en-US" dirty="0">
                <a:latin typeface="Cambria" panose="02040503050406030204" pitchFamily="18" charset="0"/>
                <a:ea typeface="Cambria" panose="02040503050406030204" pitchFamily="18" charset="0"/>
                <a:cs typeface="Times New Roman" panose="02020603050405020304" pitchFamily="18" charset="0"/>
              </a:rPr>
              <a:t>: Building scalable and robust recommendation systems.</a:t>
            </a:r>
          </a:p>
          <a:p>
            <a:pPr marL="742950" lvl="1" indent="-285750" algn="just">
              <a:buFont typeface="Courier New" panose="02070309020205020404" pitchFamily="49" charset="0"/>
              <a:buChar char="o"/>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Big Data Processing</a:t>
            </a:r>
            <a:r>
              <a:rPr lang="en-US" dirty="0">
                <a:latin typeface="Cambria" panose="02040503050406030204" pitchFamily="18" charset="0"/>
                <a:ea typeface="Cambria" panose="02040503050406030204" pitchFamily="18" charset="0"/>
                <a:cs typeface="Times New Roman" panose="02020603050405020304" pitchFamily="18" charset="0"/>
              </a:rPr>
              <a:t>: Handling massive datasets using distributed systems (e.g., Apache Spark, Hadoop).</a:t>
            </a:r>
          </a:p>
        </p:txBody>
      </p:sp>
    </p:spTree>
    <p:extLst>
      <p:ext uri="{BB962C8B-B14F-4D97-AF65-F5344CB8AC3E}">
        <p14:creationId xmlns:p14="http://schemas.microsoft.com/office/powerpoint/2010/main" val="2383467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457200"/>
            <a:ext cx="8077200" cy="5355312"/>
          </a:xfrm>
          <a:prstGeom prst="rect">
            <a:avLst/>
          </a:prstGeom>
        </p:spPr>
        <p:txBody>
          <a:bodyPr wrap="square">
            <a:spAutoFit/>
          </a:bodyPr>
          <a:lstStyle/>
          <a:p>
            <a:pPr algn="just"/>
            <a:r>
              <a:rPr lang="en-US" sz="2000" b="1" dirty="0">
                <a:solidFill>
                  <a:srgbClr val="0000FF"/>
                </a:solidFill>
                <a:latin typeface="Times New Roman" panose="02020603050405020304" pitchFamily="18" charset="0"/>
                <a:cs typeface="Times New Roman" panose="02020603050405020304" pitchFamily="18" charset="0"/>
              </a:rPr>
              <a:t>2. </a:t>
            </a:r>
            <a:r>
              <a:rPr lang="en-US"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Machine Learning and Artificial Intelligence (AI)</a:t>
            </a: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Role</a:t>
            </a:r>
            <a:r>
              <a:rPr lang="en-US" dirty="0">
                <a:latin typeface="Cambria" panose="02040503050406030204" pitchFamily="18" charset="0"/>
                <a:ea typeface="Cambria" panose="02040503050406030204" pitchFamily="18" charset="0"/>
                <a:cs typeface="Times New Roman" panose="02020603050405020304" pitchFamily="18" charset="0"/>
              </a:rPr>
              <a:t>: Powers the prediction and personalization capabilities of recommender systems</a:t>
            </a:r>
          </a:p>
          <a:p>
            <a:pPr marL="285750" indent="-285750" algn="just">
              <a:buFont typeface="Wingdings" panose="05000000000000000000" pitchFamily="2" charset="2"/>
              <a:buChar char="Ø"/>
            </a:pPr>
            <a:endParaRPr lang="en-US" b="1"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Key Contributions</a:t>
            </a:r>
            <a:r>
              <a:rPr lang="en-US" dirty="0">
                <a:latin typeface="Cambria" panose="02040503050406030204" pitchFamily="18" charset="0"/>
                <a:ea typeface="Cambria" panose="02040503050406030204" pitchFamily="18" charset="0"/>
                <a:cs typeface="Times New Roman" panose="02020603050405020304" pitchFamily="18" charset="0"/>
              </a:rPr>
              <a:t>:</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Supervised and Unsupervised Learning</a:t>
            </a:r>
            <a:r>
              <a:rPr lang="en-US" dirty="0">
                <a:latin typeface="Cambria" panose="02040503050406030204" pitchFamily="18" charset="0"/>
                <a:ea typeface="Cambria" panose="02040503050406030204" pitchFamily="18" charset="0"/>
                <a:cs typeface="Times New Roman" panose="02020603050405020304" pitchFamily="18" charset="0"/>
              </a:rPr>
              <a:t>: Techniques like classification, clustering, and reinforcement learning</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Deep Learning</a:t>
            </a:r>
            <a:r>
              <a:rPr lang="en-US" dirty="0">
                <a:latin typeface="Cambria" panose="02040503050406030204" pitchFamily="18" charset="0"/>
                <a:ea typeface="Cambria" panose="02040503050406030204" pitchFamily="18" charset="0"/>
                <a:cs typeface="Times New Roman" panose="02020603050405020304" pitchFamily="18" charset="0"/>
              </a:rPr>
              <a:t>: Neural networks for sophisticated recommendation tasks(e.g., Netflix's deep learning-based recommendation model)</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Model Optimization</a:t>
            </a:r>
            <a:r>
              <a:rPr lang="en-US" dirty="0">
                <a:latin typeface="Cambria" panose="02040503050406030204" pitchFamily="18" charset="0"/>
                <a:ea typeface="Cambria" panose="02040503050406030204" pitchFamily="18" charset="0"/>
                <a:cs typeface="Times New Roman" panose="02020603050405020304" pitchFamily="18" charset="0"/>
              </a:rPr>
              <a:t>: Training algorithms to improve accuracy and scalability (e.g., collaborative filtering, content-based models)</a:t>
            </a:r>
          </a:p>
          <a:p>
            <a:pPr marL="285750" indent="-285750" algn="just">
              <a:buFont typeface="Wingdings" panose="05000000000000000000" pitchFamily="2" charset="2"/>
              <a:buChar char="Ø"/>
            </a:pPr>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 Techniques</a:t>
            </a:r>
            <a:r>
              <a:rPr lang="en-US" dirty="0">
                <a:latin typeface="Cambria" panose="02040503050406030204" pitchFamily="18" charset="0"/>
                <a:ea typeface="Cambria" panose="02040503050406030204" pitchFamily="18" charset="0"/>
                <a:cs typeface="Times New Roman" panose="02020603050405020304" pitchFamily="18" charset="0"/>
              </a:rPr>
              <a:t>:</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742950" lvl="1" indent="-285750" algn="just">
              <a:buFont typeface="Courier New" panose="02070309020205020404" pitchFamily="49" charset="0"/>
              <a:buChar char="o"/>
            </a:pPr>
            <a:r>
              <a:rPr lang="en-US" dirty="0">
                <a:latin typeface="Cambria" panose="02040503050406030204" pitchFamily="18" charset="0"/>
                <a:ea typeface="Cambria" panose="02040503050406030204" pitchFamily="18" charset="0"/>
                <a:cs typeface="Times New Roman" panose="02020603050405020304" pitchFamily="18" charset="0"/>
              </a:rPr>
              <a:t>Gradient boosting methods like </a:t>
            </a:r>
            <a:r>
              <a:rPr lang="en-US" dirty="0" err="1">
                <a:latin typeface="Cambria" panose="02040503050406030204" pitchFamily="18" charset="0"/>
                <a:ea typeface="Cambria" panose="02040503050406030204" pitchFamily="18" charset="0"/>
                <a:cs typeface="Times New Roman" panose="02020603050405020304" pitchFamily="18" charset="0"/>
              </a:rPr>
              <a:t>XGBoost</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742950" lvl="1" indent="-285750" algn="just">
              <a:buFont typeface="Courier New" panose="02070309020205020404" pitchFamily="49" charset="0"/>
              <a:buChar char="o"/>
            </a:pPr>
            <a:r>
              <a:rPr lang="en-IN" dirty="0">
                <a:latin typeface="Cambria" panose="02040503050406030204" pitchFamily="18" charset="0"/>
                <a:ea typeface="Cambria" panose="02040503050406030204" pitchFamily="18" charset="0"/>
                <a:cs typeface="Times New Roman" panose="02020603050405020304" pitchFamily="18" charset="0"/>
              </a:rPr>
              <a:t>Neural Collaborative Filtering (NCF)</a:t>
            </a:r>
          </a:p>
          <a:p>
            <a:endParaRPr lang="en-IN" dirty="0"/>
          </a:p>
        </p:txBody>
      </p:sp>
    </p:spTree>
    <p:extLst>
      <p:ext uri="{BB962C8B-B14F-4D97-AF65-F5344CB8AC3E}">
        <p14:creationId xmlns:p14="http://schemas.microsoft.com/office/powerpoint/2010/main" val="253047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52400"/>
            <a:ext cx="8534400" cy="3416320"/>
          </a:xfrm>
          <a:prstGeom prst="rect">
            <a:avLst/>
          </a:prstGeom>
        </p:spPr>
        <p:txBody>
          <a:bodyPr wrap="square">
            <a:spAutoFit/>
          </a:bodyPr>
          <a:lstStyle/>
          <a:p>
            <a:pPr algn="just"/>
            <a:r>
              <a:rPr lang="en-IN"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3. Mathematics and Statistics</a:t>
            </a:r>
          </a:p>
          <a:p>
            <a:endParaRPr lang="en-IN"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Role</a:t>
            </a:r>
            <a:r>
              <a:rPr lang="en-US" dirty="0">
                <a:latin typeface="Cambria" panose="02040503050406030204" pitchFamily="18" charset="0"/>
                <a:ea typeface="Cambria" panose="02040503050406030204" pitchFamily="18" charset="0"/>
                <a:cs typeface="Times New Roman" panose="02020603050405020304" pitchFamily="18" charset="0"/>
              </a:rPr>
              <a:t>: Provides the theoretical foundation for modeling relationships, analyzing data, and making predictions</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Key Contributions</a:t>
            </a:r>
            <a:r>
              <a:rPr lang="en-US" dirty="0">
                <a:latin typeface="Cambria" panose="02040503050406030204" pitchFamily="18" charset="0"/>
                <a:ea typeface="Cambria" panose="02040503050406030204" pitchFamily="18" charset="0"/>
                <a:cs typeface="Times New Roman" panose="02020603050405020304" pitchFamily="18" charset="0"/>
              </a:rPr>
              <a:t>:</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Linear Algebra</a:t>
            </a:r>
            <a:r>
              <a:rPr lang="en-US" dirty="0">
                <a:latin typeface="Cambria" panose="02040503050406030204" pitchFamily="18" charset="0"/>
                <a:ea typeface="Cambria" panose="02040503050406030204" pitchFamily="18" charset="0"/>
                <a:cs typeface="Times New Roman" panose="02020603050405020304" pitchFamily="18" charset="0"/>
              </a:rPr>
              <a:t>: Matrix factorization methods (e.g., Singular Value Decomposition) for collaborative filtering.</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Probability and Statistics</a:t>
            </a:r>
            <a:r>
              <a:rPr lang="en-US" dirty="0">
                <a:latin typeface="Cambria" panose="02040503050406030204" pitchFamily="18" charset="0"/>
                <a:ea typeface="Cambria" panose="02040503050406030204" pitchFamily="18" charset="0"/>
                <a:cs typeface="Times New Roman" panose="02020603050405020304" pitchFamily="18" charset="0"/>
              </a:rPr>
              <a:t>: Bayesian models, probability distributions, and hypothesis testing.</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Optimization</a:t>
            </a:r>
            <a:r>
              <a:rPr lang="en-US" dirty="0">
                <a:latin typeface="Cambria" panose="02040503050406030204" pitchFamily="18" charset="0"/>
                <a:ea typeface="Cambria" panose="02040503050406030204" pitchFamily="18" charset="0"/>
                <a:cs typeface="Times New Roman" panose="02020603050405020304" pitchFamily="18" charset="0"/>
              </a:rPr>
              <a:t>: Solving complex problems for model tuning (e.g., gradient descent).</a:t>
            </a:r>
          </a:p>
        </p:txBody>
      </p:sp>
      <p:sp>
        <p:nvSpPr>
          <p:cNvPr id="4" name="Rectangle 3"/>
          <p:cNvSpPr/>
          <p:nvPr/>
        </p:nvSpPr>
        <p:spPr>
          <a:xfrm>
            <a:off x="304800" y="3578147"/>
            <a:ext cx="8534400" cy="3170099"/>
          </a:xfrm>
          <a:prstGeom prst="rect">
            <a:avLst/>
          </a:prstGeom>
        </p:spPr>
        <p:txBody>
          <a:bodyPr wrap="square">
            <a:spAutoFit/>
          </a:bodyPr>
          <a:lstStyle/>
          <a:p>
            <a:pPr algn="just"/>
            <a:r>
              <a:rPr lang="en-IN"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4. Information Retrieval (IR)</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Role</a:t>
            </a:r>
            <a:r>
              <a:rPr lang="en-US" dirty="0">
                <a:latin typeface="Cambria" panose="02040503050406030204" pitchFamily="18" charset="0"/>
                <a:ea typeface="Cambria" panose="02040503050406030204" pitchFamily="18" charset="0"/>
                <a:cs typeface="Times New Roman" panose="02020603050405020304" pitchFamily="18" charset="0"/>
              </a:rPr>
              <a:t>: Focuses on retrieving relevant items from large datasets</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Key Contributions</a:t>
            </a:r>
            <a:r>
              <a:rPr lang="en-US" dirty="0">
                <a:latin typeface="Cambria" panose="02040503050406030204" pitchFamily="18" charset="0"/>
                <a:ea typeface="Cambria" panose="02040503050406030204" pitchFamily="18" charset="0"/>
                <a:cs typeface="Times New Roman" panose="02020603050405020304" pitchFamily="18" charset="0"/>
              </a:rPr>
              <a:t>:</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Ranking</a:t>
            </a:r>
            <a:r>
              <a:rPr lang="en-US" dirty="0">
                <a:latin typeface="Cambria" panose="02040503050406030204" pitchFamily="18" charset="0"/>
                <a:ea typeface="Cambria" panose="02040503050406030204" pitchFamily="18" charset="0"/>
                <a:cs typeface="Times New Roman" panose="02020603050405020304" pitchFamily="18" charset="0"/>
              </a:rPr>
              <a:t>: Developing ranking algorithms (e.g., PageRank, BM25) to prioritize items</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Similarity Metrics</a:t>
            </a:r>
            <a:r>
              <a:rPr lang="en-US" dirty="0">
                <a:latin typeface="Cambria" panose="02040503050406030204" pitchFamily="18" charset="0"/>
                <a:ea typeface="Cambria" panose="02040503050406030204" pitchFamily="18" charset="0"/>
                <a:cs typeface="Times New Roman" panose="02020603050405020304" pitchFamily="18" charset="0"/>
              </a:rPr>
              <a:t>: Methods for measuring item-user and item-item similarity (e.g., cosine similarity, </a:t>
            </a:r>
            <a:r>
              <a:rPr lang="en-US" dirty="0" err="1">
                <a:latin typeface="Cambria" panose="02040503050406030204" pitchFamily="18" charset="0"/>
                <a:ea typeface="Cambria" panose="02040503050406030204" pitchFamily="18" charset="0"/>
                <a:cs typeface="Times New Roman" panose="02020603050405020304" pitchFamily="18" charset="0"/>
              </a:rPr>
              <a:t>Jaccard</a:t>
            </a:r>
            <a:r>
              <a:rPr lang="en-US" dirty="0">
                <a:latin typeface="Cambria" panose="02040503050406030204" pitchFamily="18" charset="0"/>
                <a:ea typeface="Cambria" panose="02040503050406030204" pitchFamily="18" charset="0"/>
                <a:cs typeface="Times New Roman" panose="02020603050405020304" pitchFamily="18" charset="0"/>
              </a:rPr>
              <a:t> index)</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Relevance Feedback</a:t>
            </a:r>
            <a:r>
              <a:rPr lang="en-US" dirty="0">
                <a:latin typeface="Cambria" panose="02040503050406030204" pitchFamily="18" charset="0"/>
                <a:ea typeface="Cambria" panose="02040503050406030204" pitchFamily="18" charset="0"/>
                <a:cs typeface="Times New Roman" panose="02020603050405020304" pitchFamily="18" charset="0"/>
              </a:rPr>
              <a:t>: Learning from user interactions to improve future recommendations</a:t>
            </a:r>
          </a:p>
        </p:txBody>
      </p:sp>
    </p:spTree>
    <p:extLst>
      <p:ext uri="{BB962C8B-B14F-4D97-AF65-F5344CB8AC3E}">
        <p14:creationId xmlns:p14="http://schemas.microsoft.com/office/powerpoint/2010/main" val="303195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687" y="112144"/>
            <a:ext cx="8382000" cy="6740307"/>
          </a:xfrm>
          <a:prstGeom prst="rect">
            <a:avLst/>
          </a:prstGeom>
        </p:spPr>
        <p:txBody>
          <a:bodyPr wrap="square">
            <a:spAutoFit/>
          </a:bodyPr>
          <a:lstStyle/>
          <a:p>
            <a:pPr algn="just"/>
            <a:r>
              <a:rPr lang="en-IN" sz="2000" b="1" dirty="0">
                <a:solidFill>
                  <a:srgbClr val="0000FF"/>
                </a:solidFill>
                <a:latin typeface="Times New Roman" panose="02020603050405020304" pitchFamily="18" charset="0"/>
                <a:cs typeface="Times New Roman" panose="02020603050405020304" pitchFamily="18" charset="0"/>
              </a:rPr>
              <a:t>5. Cognitive Science and Psychology</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Role</a:t>
            </a:r>
            <a:r>
              <a:rPr lang="en-US" dirty="0">
                <a:latin typeface="Times New Roman" panose="02020603050405020304" pitchFamily="18" charset="0"/>
                <a:cs typeface="Times New Roman" panose="02020603050405020304" pitchFamily="18" charset="0"/>
              </a:rPr>
              <a:t>: Helps understand human decision-making, preferences, and behaviors,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which influence how recommendations are designed and presented.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Key Contributions</a:t>
            </a:r>
            <a:r>
              <a:rPr lang="en-US" dirty="0">
                <a:latin typeface="Times New Roman" panose="02020603050405020304" pitchFamily="18" charset="0"/>
                <a:cs typeface="Times New Roman" panose="02020603050405020304" pitchFamily="18" charset="0"/>
              </a:rPr>
              <a:t>:</a:t>
            </a:r>
          </a:p>
          <a:p>
            <a:pPr marL="742950" lvl="1" indent="-285750"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Behavioral Models</a:t>
            </a:r>
            <a:r>
              <a:rPr lang="en-US" dirty="0">
                <a:latin typeface="Times New Roman" panose="02020603050405020304" pitchFamily="18" charset="0"/>
                <a:cs typeface="Times New Roman" panose="02020603050405020304" pitchFamily="18" charset="0"/>
              </a:rPr>
              <a:t>: Studying how users interact with and perceive recommendations.</a:t>
            </a:r>
          </a:p>
          <a:p>
            <a:pPr marL="742950" lvl="1" indent="-285750"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Decision Theory</a:t>
            </a:r>
            <a:r>
              <a:rPr lang="en-US" dirty="0">
                <a:latin typeface="Times New Roman" panose="02020603050405020304" pitchFamily="18" charset="0"/>
                <a:cs typeface="Times New Roman" panose="02020603050405020304" pitchFamily="18" charset="0"/>
              </a:rPr>
              <a:t>: Understanding trade-offs, biases, and decision-making processes.</a:t>
            </a:r>
          </a:p>
          <a:p>
            <a:pPr marL="742950" lvl="1" indent="-285750"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User Satisfaction</a:t>
            </a:r>
            <a:r>
              <a:rPr lang="en-US" dirty="0">
                <a:latin typeface="Times New Roman" panose="02020603050405020304" pitchFamily="18" charset="0"/>
                <a:cs typeface="Times New Roman" panose="02020603050405020304" pitchFamily="18" charset="0"/>
              </a:rPr>
              <a:t>: Designing systems to increase user trust and engagement.</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sz="2000" b="1" dirty="0">
                <a:solidFill>
                  <a:srgbClr val="0000FF"/>
                </a:solidFill>
                <a:latin typeface="Times New Roman" panose="02020603050405020304" pitchFamily="18" charset="0"/>
                <a:cs typeface="Times New Roman" panose="02020603050405020304" pitchFamily="18" charset="0"/>
              </a:rPr>
              <a:t>6. Human-Computer Interaction (HCI)</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Role</a:t>
            </a:r>
            <a:r>
              <a:rPr lang="en-US" dirty="0">
                <a:latin typeface="Times New Roman" panose="02020603050405020304" pitchFamily="18" charset="0"/>
                <a:cs typeface="Times New Roman" panose="02020603050405020304" pitchFamily="18" charset="0"/>
              </a:rPr>
              <a:t>: Focuses on designing user-friendly interfaces and improving user experience (UX).</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Key Contributions</a:t>
            </a:r>
            <a:r>
              <a:rPr lang="en-US" dirty="0">
                <a:latin typeface="Times New Roman" panose="02020603050405020304" pitchFamily="18" charset="0"/>
                <a:cs typeface="Times New Roman" panose="02020603050405020304" pitchFamily="18" charset="0"/>
              </a:rPr>
              <a:t>:</a:t>
            </a:r>
          </a:p>
          <a:p>
            <a:pPr marL="742950" lvl="1" indent="-285750"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Interface Design</a:t>
            </a:r>
            <a:r>
              <a:rPr lang="en-US" dirty="0">
                <a:latin typeface="Times New Roman" panose="02020603050405020304" pitchFamily="18" charset="0"/>
                <a:cs typeface="Times New Roman" panose="02020603050405020304" pitchFamily="18" charset="0"/>
              </a:rPr>
              <a:t>: Creating intuitive layouts for displaying recommendations (e.g., recommendation carousels).</a:t>
            </a:r>
          </a:p>
          <a:p>
            <a:pPr marL="742950" lvl="1" indent="-285750"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Feedback Mechanisms</a:t>
            </a:r>
            <a:r>
              <a:rPr lang="en-US" dirty="0">
                <a:latin typeface="Times New Roman" panose="02020603050405020304" pitchFamily="18" charset="0"/>
                <a:cs typeface="Times New Roman" panose="02020603050405020304" pitchFamily="18" charset="0"/>
              </a:rPr>
              <a:t>: Allowing users to provide feedback (e.g., thumbs up/down, ratings) to refine recommendations.</a:t>
            </a:r>
          </a:p>
          <a:p>
            <a:pPr marL="742950" lvl="1" indent="-285750" algn="just">
              <a:buFont typeface="Courier New" panose="02070309020205020404" pitchFamily="49" charset="0"/>
              <a:buChar char="o"/>
            </a:pPr>
            <a:r>
              <a:rPr lang="en-US" b="1" dirty="0" err="1">
                <a:latin typeface="Times New Roman" panose="02020603050405020304" pitchFamily="18" charset="0"/>
                <a:cs typeface="Times New Roman" panose="02020603050405020304" pitchFamily="18" charset="0"/>
              </a:rPr>
              <a:t>Explainability</a:t>
            </a:r>
            <a:r>
              <a:rPr lang="en-US" dirty="0">
                <a:latin typeface="Times New Roman" panose="02020603050405020304" pitchFamily="18" charset="0"/>
                <a:cs typeface="Times New Roman" panose="02020603050405020304" pitchFamily="18" charset="0"/>
              </a:rPr>
              <a:t>: Making recommendations transparent and understandable for users.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381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340" y="106501"/>
            <a:ext cx="8153400" cy="3170099"/>
          </a:xfrm>
          <a:prstGeom prst="rect">
            <a:avLst/>
          </a:prstGeom>
        </p:spPr>
        <p:txBody>
          <a:bodyPr wrap="square">
            <a:spAutoFit/>
          </a:bodyPr>
          <a:lstStyle/>
          <a:p>
            <a:pPr algn="just"/>
            <a:r>
              <a:rPr lang="en-IN" sz="2000" b="1" dirty="0">
                <a:solidFill>
                  <a:srgbClr val="0000FF"/>
                </a:solidFill>
                <a:latin typeface="Times New Roman" panose="02020603050405020304" pitchFamily="18" charset="0"/>
                <a:cs typeface="Times New Roman" panose="02020603050405020304" pitchFamily="18" charset="0"/>
              </a:rPr>
              <a:t>7. </a:t>
            </a:r>
            <a:r>
              <a:rPr lang="en-IN"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Data Science</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Role</a:t>
            </a:r>
            <a:r>
              <a:rPr lang="en-US" dirty="0">
                <a:latin typeface="Cambria" panose="02040503050406030204" pitchFamily="18" charset="0"/>
                <a:ea typeface="Cambria" panose="02040503050406030204" pitchFamily="18" charset="0"/>
                <a:cs typeface="Times New Roman" panose="02020603050405020304" pitchFamily="18" charset="0"/>
              </a:rPr>
              <a:t>: Enables the collection, cleaning, and analysis of large-scale user and item data</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Key Contributions</a:t>
            </a:r>
            <a:r>
              <a:rPr lang="en-US" dirty="0">
                <a:latin typeface="Cambria" panose="02040503050406030204" pitchFamily="18" charset="0"/>
                <a:ea typeface="Cambria" panose="02040503050406030204" pitchFamily="18" charset="0"/>
                <a:cs typeface="Times New Roman" panose="02020603050405020304" pitchFamily="18" charset="0"/>
              </a:rPr>
              <a:t>:</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Data Preprocessing</a:t>
            </a:r>
            <a:r>
              <a:rPr lang="en-US" dirty="0">
                <a:latin typeface="Cambria" panose="02040503050406030204" pitchFamily="18" charset="0"/>
                <a:ea typeface="Cambria" panose="02040503050406030204" pitchFamily="18" charset="0"/>
                <a:cs typeface="Times New Roman" panose="02020603050405020304" pitchFamily="18" charset="0"/>
              </a:rPr>
              <a:t>: Cleaning, normalizing, and transforming data for modeling</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Feature Engineering</a:t>
            </a:r>
            <a:r>
              <a:rPr lang="en-US" dirty="0">
                <a:latin typeface="Cambria" panose="02040503050406030204" pitchFamily="18" charset="0"/>
                <a:ea typeface="Cambria" panose="02040503050406030204" pitchFamily="18" charset="0"/>
                <a:cs typeface="Times New Roman" panose="02020603050405020304" pitchFamily="18" charset="0"/>
              </a:rPr>
              <a:t>: Extracting meaningful features from raw data</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Analytics</a:t>
            </a:r>
            <a:r>
              <a:rPr lang="en-US" dirty="0">
                <a:latin typeface="Cambria" panose="02040503050406030204" pitchFamily="18" charset="0"/>
                <a:ea typeface="Cambria" panose="02040503050406030204" pitchFamily="18" charset="0"/>
                <a:cs typeface="Times New Roman" panose="02020603050405020304" pitchFamily="18" charset="0"/>
              </a:rPr>
              <a:t>: Evaluating system performance using metrics like precision, recall, and RMSE</a:t>
            </a:r>
            <a:endParaRPr lang="en-IN" dirty="0">
              <a:latin typeface="Cambria" panose="02040503050406030204" pitchFamily="18" charset="0"/>
              <a:ea typeface="Cambria" panose="02040503050406030204" pitchFamily="18" charset="0"/>
              <a:cs typeface="Times New Roman" panose="02020603050405020304" pitchFamily="18" charset="0"/>
            </a:endParaRPr>
          </a:p>
        </p:txBody>
      </p:sp>
      <p:sp>
        <p:nvSpPr>
          <p:cNvPr id="3" name="Rectangle 2"/>
          <p:cNvSpPr/>
          <p:nvPr/>
        </p:nvSpPr>
        <p:spPr>
          <a:xfrm>
            <a:off x="381000" y="3429000"/>
            <a:ext cx="8153400" cy="3170099"/>
          </a:xfrm>
          <a:prstGeom prst="rect">
            <a:avLst/>
          </a:prstGeom>
        </p:spPr>
        <p:txBody>
          <a:bodyPr wrap="square">
            <a:spAutoFit/>
          </a:bodyPr>
          <a:lstStyle/>
          <a:p>
            <a:pPr algn="just"/>
            <a:r>
              <a:rPr lang="en-US"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8. Economics and Game Theory</a:t>
            </a: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Role</a:t>
            </a:r>
            <a:r>
              <a:rPr lang="en-US" dirty="0">
                <a:latin typeface="Cambria" panose="02040503050406030204" pitchFamily="18" charset="0"/>
                <a:ea typeface="Cambria" panose="02040503050406030204" pitchFamily="18" charset="0"/>
                <a:cs typeface="Times New Roman" panose="02020603050405020304" pitchFamily="18" charset="0"/>
              </a:rPr>
              <a:t>: Helps in understanding incentives, market dynamics, and strategic behavior</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Key Contributions</a:t>
            </a:r>
            <a:r>
              <a:rPr lang="en-US" dirty="0">
                <a:latin typeface="Cambria" panose="02040503050406030204" pitchFamily="18" charset="0"/>
                <a:ea typeface="Cambria" panose="02040503050406030204" pitchFamily="18" charset="0"/>
                <a:cs typeface="Times New Roman" panose="02020603050405020304" pitchFamily="18" charset="0"/>
              </a:rPr>
              <a:t>:</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Personalization Trade-offs</a:t>
            </a:r>
            <a:r>
              <a:rPr lang="en-US" dirty="0">
                <a:latin typeface="Cambria" panose="02040503050406030204" pitchFamily="18" charset="0"/>
                <a:ea typeface="Cambria" panose="02040503050406030204" pitchFamily="18" charset="0"/>
                <a:cs typeface="Times New Roman" panose="02020603050405020304" pitchFamily="18" charset="0"/>
              </a:rPr>
              <a:t>: Balancing between revenue (e.g., promoting sponsored items) and user satisfaction</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Game Theory Models</a:t>
            </a:r>
            <a:r>
              <a:rPr lang="en-US" dirty="0">
                <a:latin typeface="Cambria" panose="02040503050406030204" pitchFamily="18" charset="0"/>
                <a:ea typeface="Cambria" panose="02040503050406030204" pitchFamily="18" charset="0"/>
                <a:cs typeface="Times New Roman" panose="02020603050405020304" pitchFamily="18" charset="0"/>
              </a:rPr>
              <a:t>: Analyzing user interactions with the system, such as in auctions or competition</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Pricing Optimization</a:t>
            </a:r>
            <a:r>
              <a:rPr lang="en-US" dirty="0">
                <a:latin typeface="Cambria" panose="02040503050406030204" pitchFamily="18" charset="0"/>
                <a:ea typeface="Cambria" panose="02040503050406030204" pitchFamily="18" charset="0"/>
                <a:cs typeface="Times New Roman" panose="02020603050405020304" pitchFamily="18" charset="0"/>
              </a:rPr>
              <a:t>: Suggesting items with optimal pricing strategies</a:t>
            </a:r>
          </a:p>
        </p:txBody>
      </p:sp>
    </p:spTree>
    <p:extLst>
      <p:ext uri="{BB962C8B-B14F-4D97-AF65-F5344CB8AC3E}">
        <p14:creationId xmlns:p14="http://schemas.microsoft.com/office/powerpoint/2010/main" val="1061654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
            <a:ext cx="8229600" cy="6247864"/>
          </a:xfrm>
          <a:prstGeom prst="rect">
            <a:avLst/>
          </a:prstGeom>
        </p:spPr>
        <p:txBody>
          <a:bodyPr wrap="square">
            <a:spAutoFit/>
          </a:bodyPr>
          <a:lstStyle/>
          <a:p>
            <a:pPr algn="just"/>
            <a:r>
              <a:rPr lang="en-IN"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9. Ethics and Privacy</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Role</a:t>
            </a:r>
            <a:r>
              <a:rPr lang="en-US" dirty="0">
                <a:latin typeface="Cambria" panose="02040503050406030204" pitchFamily="18" charset="0"/>
                <a:ea typeface="Cambria" panose="02040503050406030204" pitchFamily="18" charset="0"/>
                <a:cs typeface="Times New Roman" panose="02020603050405020304" pitchFamily="18" charset="0"/>
              </a:rPr>
              <a:t>: Ensures that recommender systems are fair, ethical, and protect user data</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Key Contributions</a:t>
            </a:r>
            <a:r>
              <a:rPr lang="en-US" dirty="0">
                <a:latin typeface="Cambria" panose="02040503050406030204" pitchFamily="18" charset="0"/>
                <a:ea typeface="Cambria" panose="02040503050406030204" pitchFamily="18" charset="0"/>
                <a:cs typeface="Times New Roman" panose="02020603050405020304" pitchFamily="18" charset="0"/>
              </a:rPr>
              <a:t>:</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Fairness</a:t>
            </a:r>
            <a:r>
              <a:rPr lang="en-US" dirty="0">
                <a:latin typeface="Cambria" panose="02040503050406030204" pitchFamily="18" charset="0"/>
                <a:ea typeface="Cambria" panose="02040503050406030204" pitchFamily="18" charset="0"/>
                <a:cs typeface="Times New Roman" panose="02020603050405020304" pitchFamily="18" charset="0"/>
              </a:rPr>
              <a:t>: Avoiding biases in recommendations (e.g., gender, race)</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Privacy</a:t>
            </a:r>
            <a:r>
              <a:rPr lang="en-US" dirty="0">
                <a:latin typeface="Cambria" panose="02040503050406030204" pitchFamily="18" charset="0"/>
                <a:ea typeface="Cambria" panose="02040503050406030204" pitchFamily="18" charset="0"/>
                <a:cs typeface="Times New Roman" panose="02020603050405020304" pitchFamily="18" charset="0"/>
              </a:rPr>
              <a:t>: Implementing secure data practices (e.g., federated learning, differential privacy)</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Transparency and Accountability</a:t>
            </a:r>
            <a:r>
              <a:rPr lang="en-US" dirty="0">
                <a:latin typeface="Cambria" panose="02040503050406030204" pitchFamily="18" charset="0"/>
                <a:ea typeface="Cambria" panose="02040503050406030204" pitchFamily="18" charset="0"/>
                <a:cs typeface="Times New Roman" panose="02020603050405020304" pitchFamily="18" charset="0"/>
              </a:rPr>
              <a:t>: Explaining how recommendations are generated to build trust</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US"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10. Marketing and Consumer Behavior</a:t>
            </a: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Role</a:t>
            </a:r>
            <a:r>
              <a:rPr lang="en-US" dirty="0">
                <a:latin typeface="Cambria" panose="02040503050406030204" pitchFamily="18" charset="0"/>
                <a:ea typeface="Cambria" panose="02040503050406030204" pitchFamily="18" charset="0"/>
                <a:cs typeface="Times New Roman" panose="02020603050405020304" pitchFamily="18" charset="0"/>
              </a:rPr>
              <a:t>: Helps align recommendations with business goals and customer needs</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Key Contributions</a:t>
            </a:r>
            <a:r>
              <a:rPr lang="en-US" dirty="0">
                <a:latin typeface="Cambria" panose="02040503050406030204" pitchFamily="18" charset="0"/>
                <a:ea typeface="Cambria" panose="02040503050406030204" pitchFamily="18" charset="0"/>
                <a:cs typeface="Times New Roman" panose="02020603050405020304" pitchFamily="18" charset="0"/>
              </a:rPr>
              <a:t>:</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Segmentation</a:t>
            </a:r>
            <a:r>
              <a:rPr lang="en-US" dirty="0">
                <a:latin typeface="Cambria" panose="02040503050406030204" pitchFamily="18" charset="0"/>
                <a:ea typeface="Cambria" panose="02040503050406030204" pitchFamily="18" charset="0"/>
                <a:cs typeface="Times New Roman" panose="02020603050405020304" pitchFamily="18" charset="0"/>
              </a:rPr>
              <a:t>: Understanding different customer groups to tailor recommendations</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Engagement Strategies</a:t>
            </a:r>
            <a:r>
              <a:rPr lang="en-US" dirty="0">
                <a:latin typeface="Cambria" panose="02040503050406030204" pitchFamily="18" charset="0"/>
                <a:ea typeface="Cambria" panose="02040503050406030204" pitchFamily="18" charset="0"/>
                <a:cs typeface="Times New Roman" panose="02020603050405020304" pitchFamily="18" charset="0"/>
              </a:rPr>
              <a:t>: Designing recommendations to maximize clicks, purchases, or user retention</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Cross-Selling and Upselling</a:t>
            </a:r>
            <a:r>
              <a:rPr lang="en-US" dirty="0">
                <a:latin typeface="Cambria" panose="02040503050406030204" pitchFamily="18" charset="0"/>
                <a:ea typeface="Cambria" panose="02040503050406030204" pitchFamily="18" charset="0"/>
                <a:cs typeface="Times New Roman" panose="02020603050405020304" pitchFamily="18" charset="0"/>
              </a:rPr>
              <a:t>: Suggesting complementary or higher-value products</a:t>
            </a:r>
          </a:p>
        </p:txBody>
      </p:sp>
    </p:spTree>
    <p:extLst>
      <p:ext uri="{BB962C8B-B14F-4D97-AF65-F5344CB8AC3E}">
        <p14:creationId xmlns:p14="http://schemas.microsoft.com/office/powerpoint/2010/main" val="347029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C831A5-7584-16D0-A2B7-9950D2911C4C}"/>
              </a:ext>
            </a:extLst>
          </p:cNvPr>
          <p:cNvSpPr txBox="1"/>
          <p:nvPr/>
        </p:nvSpPr>
        <p:spPr>
          <a:xfrm>
            <a:off x="271759" y="1066800"/>
            <a:ext cx="8458200" cy="3785652"/>
          </a:xfrm>
          <a:prstGeom prst="rect">
            <a:avLst/>
          </a:prstGeom>
          <a:noFill/>
        </p:spPr>
        <p:txBody>
          <a:bodyPr wrap="square">
            <a:spAutoFit/>
          </a:bodyPr>
          <a:lstStyle/>
          <a:p>
            <a:pPr algn="just"/>
            <a:r>
              <a:rPr lang="en-US" sz="2000" b="1" dirty="0">
                <a:solidFill>
                  <a:srgbClr val="FF0000"/>
                </a:solidFill>
                <a:latin typeface="Cambria" panose="02040503050406030204" pitchFamily="18" charset="0"/>
                <a:ea typeface="Cambria" panose="02040503050406030204" pitchFamily="18" charset="0"/>
              </a:rPr>
              <a:t>Recommendation Engine:</a:t>
            </a:r>
          </a:p>
          <a:p>
            <a:pPr marL="342900" indent="-342900" algn="just">
              <a:buFont typeface="Arial" panose="020B0604020202020204" pitchFamily="34" charset="0"/>
              <a:buChar char="•"/>
            </a:pPr>
            <a:r>
              <a:rPr lang="en-US" sz="2000" b="1" dirty="0">
                <a:solidFill>
                  <a:srgbClr val="3333FF"/>
                </a:solidFill>
                <a:latin typeface="Cambria" panose="02040503050406030204" pitchFamily="18" charset="0"/>
                <a:ea typeface="Cambria" panose="02040503050406030204" pitchFamily="18" charset="0"/>
              </a:rPr>
              <a:t>Definition</a:t>
            </a:r>
            <a:r>
              <a:rPr lang="en-US" sz="2000" dirty="0">
                <a:solidFill>
                  <a:srgbClr val="3333FF"/>
                </a:solidFill>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Refers specifically to the </a:t>
            </a:r>
            <a:r>
              <a:rPr lang="en-US" sz="2000" b="1" dirty="0">
                <a:solidFill>
                  <a:srgbClr val="3333FF"/>
                </a:solidFill>
                <a:latin typeface="Cambria" panose="02040503050406030204" pitchFamily="18" charset="0"/>
                <a:ea typeface="Cambria" panose="02040503050406030204" pitchFamily="18" charset="0"/>
              </a:rPr>
              <a:t>core algorithm</a:t>
            </a:r>
            <a:r>
              <a:rPr lang="en-US" sz="2000" dirty="0">
                <a:solidFill>
                  <a:srgbClr val="3333FF"/>
                </a:solidFill>
                <a:latin typeface="Cambria" panose="02040503050406030204" pitchFamily="18" charset="0"/>
                <a:ea typeface="Cambria" panose="02040503050406030204" pitchFamily="18" charset="0"/>
              </a:rPr>
              <a:t> or </a:t>
            </a:r>
            <a:r>
              <a:rPr lang="en-US" sz="2000" b="1" dirty="0">
                <a:solidFill>
                  <a:srgbClr val="3333FF"/>
                </a:solidFill>
                <a:latin typeface="Cambria" panose="02040503050406030204" pitchFamily="18" charset="0"/>
                <a:ea typeface="Cambria" panose="02040503050406030204" pitchFamily="18" charset="0"/>
              </a:rPr>
              <a:t>software component</a:t>
            </a:r>
            <a:r>
              <a:rPr lang="en-US" sz="2000" dirty="0">
                <a:latin typeface="Cambria" panose="02040503050406030204" pitchFamily="18" charset="0"/>
                <a:ea typeface="Cambria" panose="02040503050406030204" pitchFamily="18" charset="0"/>
              </a:rPr>
              <a:t> responsible for generating recommendations. It is the technical "engine" that processes user data, item data, and interactions to produce personalized suggestions.</a:t>
            </a:r>
          </a:p>
          <a:p>
            <a:pPr marL="342900" indent="-342900" algn="just">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r>
              <a:rPr lang="en-US" sz="2000" b="1" dirty="0">
                <a:solidFill>
                  <a:srgbClr val="FF0000"/>
                </a:solidFill>
                <a:latin typeface="Cambria" panose="02040503050406030204" pitchFamily="18" charset="0"/>
                <a:ea typeface="Cambria" panose="02040503050406030204" pitchFamily="18" charset="0"/>
              </a:rPr>
              <a:t>Recommendation System:</a:t>
            </a:r>
          </a:p>
          <a:p>
            <a:pPr marL="342900" indent="-342900" algn="just">
              <a:buFont typeface="Arial" panose="020B0604020202020204" pitchFamily="34" charset="0"/>
              <a:buChar char="•"/>
            </a:pPr>
            <a:r>
              <a:rPr lang="en-US" sz="2000" b="1" dirty="0">
                <a:solidFill>
                  <a:srgbClr val="3333FF"/>
                </a:solidFill>
                <a:latin typeface="Cambria" panose="02040503050406030204" pitchFamily="18" charset="0"/>
                <a:ea typeface="Cambria" panose="02040503050406030204" pitchFamily="18" charset="0"/>
              </a:rPr>
              <a:t>Definition</a:t>
            </a:r>
            <a:r>
              <a:rPr lang="en-US" sz="2000" dirty="0">
                <a:solidFill>
                  <a:srgbClr val="3333FF"/>
                </a:solidFill>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Encompasses the </a:t>
            </a:r>
            <a:r>
              <a:rPr lang="en-US" sz="2000" b="1" dirty="0">
                <a:solidFill>
                  <a:srgbClr val="3333FF"/>
                </a:solidFill>
                <a:latin typeface="Cambria" panose="02040503050406030204" pitchFamily="18" charset="0"/>
                <a:ea typeface="Cambria" panose="02040503050406030204" pitchFamily="18" charset="0"/>
              </a:rPr>
              <a:t>entire system</a:t>
            </a:r>
            <a:r>
              <a:rPr lang="en-US" sz="2000" dirty="0">
                <a:latin typeface="Cambria" panose="02040503050406030204" pitchFamily="18" charset="0"/>
                <a:ea typeface="Cambria" panose="02040503050406030204" pitchFamily="18" charset="0"/>
              </a:rPr>
              <a:t> that delivers recommendations, including </a:t>
            </a:r>
            <a:r>
              <a:rPr lang="en-US" sz="2000" dirty="0">
                <a:solidFill>
                  <a:srgbClr val="3333FF"/>
                </a:solidFill>
                <a:latin typeface="Cambria" panose="02040503050406030204" pitchFamily="18" charset="0"/>
                <a:ea typeface="Cambria" panose="02040503050406030204" pitchFamily="18" charset="0"/>
              </a:rPr>
              <a:t>not just the engine </a:t>
            </a:r>
            <a:r>
              <a:rPr lang="en-US" sz="2000" dirty="0">
                <a:latin typeface="Cambria" panose="02040503050406030204" pitchFamily="18" charset="0"/>
                <a:ea typeface="Cambria" panose="02040503050406030204" pitchFamily="18" charset="0"/>
              </a:rPr>
              <a:t>but also the interfaces, data pipelines, user experience, and any supporting infrastructure.</a:t>
            </a:r>
          </a:p>
        </p:txBody>
      </p:sp>
    </p:spTree>
    <p:extLst>
      <p:ext uri="{BB962C8B-B14F-4D97-AF65-F5344CB8AC3E}">
        <p14:creationId xmlns:p14="http://schemas.microsoft.com/office/powerpoint/2010/main" val="2609387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8229600" cy="3416320"/>
          </a:xfrm>
          <a:prstGeom prst="rect">
            <a:avLst/>
          </a:prstGeom>
        </p:spPr>
        <p:txBody>
          <a:bodyPr wrap="square">
            <a:spAutoFit/>
          </a:bodyPr>
          <a:lstStyle/>
          <a:p>
            <a:pPr algn="just"/>
            <a:r>
              <a:rPr lang="en-US" sz="2000"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11. Natural Language Processing (NLP)</a:t>
            </a: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Role</a:t>
            </a:r>
            <a:r>
              <a:rPr lang="en-US" dirty="0">
                <a:latin typeface="Cambria" panose="02040503050406030204" pitchFamily="18" charset="0"/>
                <a:ea typeface="Cambria" panose="02040503050406030204" pitchFamily="18" charset="0"/>
                <a:cs typeface="Times New Roman" panose="02020603050405020304" pitchFamily="18" charset="0"/>
              </a:rPr>
              <a:t>: Useful for processing textual data like reviews, descriptions, and queries in recommendation systems.</a:t>
            </a:r>
          </a:p>
          <a:p>
            <a:pPr marL="285750" indent="-285750" algn="just">
              <a:buFont typeface="Wingdings" panose="05000000000000000000" pitchFamily="2" charset="2"/>
              <a:buChar char="Ø"/>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Key Contributions</a:t>
            </a:r>
            <a:r>
              <a:rPr lang="en-US" dirty="0">
                <a:latin typeface="Cambria" panose="02040503050406030204" pitchFamily="18" charset="0"/>
                <a:ea typeface="Cambria" panose="02040503050406030204" pitchFamily="18" charset="0"/>
                <a:cs typeface="Times New Roman" panose="02020603050405020304" pitchFamily="18" charset="0"/>
              </a:rPr>
              <a:t>:</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Text Embedding</a:t>
            </a:r>
            <a:r>
              <a:rPr lang="en-US" dirty="0">
                <a:latin typeface="Cambria" panose="02040503050406030204" pitchFamily="18" charset="0"/>
                <a:ea typeface="Cambria" panose="02040503050406030204" pitchFamily="18" charset="0"/>
                <a:cs typeface="Times New Roman" panose="02020603050405020304" pitchFamily="18" charset="0"/>
              </a:rPr>
              <a:t>: Transforming textual data into numerical formats for analysis (e.g., Word2Vec, BERT).</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Sentiment Analysis</a:t>
            </a:r>
            <a:r>
              <a:rPr lang="en-US" dirty="0">
                <a:latin typeface="Cambria" panose="02040503050406030204" pitchFamily="18" charset="0"/>
                <a:ea typeface="Cambria" panose="02040503050406030204" pitchFamily="18" charset="0"/>
                <a:cs typeface="Times New Roman" panose="02020603050405020304" pitchFamily="18" charset="0"/>
              </a:rPr>
              <a:t>: Understanding user sentiment from reviews to refine recommendations.</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Conversational Recommenders</a:t>
            </a:r>
            <a:r>
              <a:rPr lang="en-US" dirty="0">
                <a:latin typeface="Cambria" panose="02040503050406030204" pitchFamily="18" charset="0"/>
                <a:ea typeface="Cambria" panose="02040503050406030204" pitchFamily="18" charset="0"/>
                <a:cs typeface="Times New Roman" panose="02020603050405020304" pitchFamily="18" charset="0"/>
              </a:rPr>
              <a:t>: Chat bots that provide personalized suggestions through dialogue.</a:t>
            </a:r>
          </a:p>
        </p:txBody>
      </p:sp>
    </p:spTree>
    <p:extLst>
      <p:ext uri="{BB962C8B-B14F-4D97-AF65-F5344CB8AC3E}">
        <p14:creationId xmlns:p14="http://schemas.microsoft.com/office/powerpoint/2010/main" val="14031968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457200" y="381000"/>
            <a:ext cx="8229600" cy="5355312"/>
          </a:xfrm>
          <a:prstGeom prst="rect">
            <a:avLst/>
          </a:prstGeom>
        </p:spPr>
        <p:txBody>
          <a:bodyPr wrap="square">
            <a:spAutoFit/>
          </a:bodyPr>
          <a:lstStyle/>
          <a:p>
            <a:pPr algn="just"/>
            <a:r>
              <a:rPr lang="en-IN" b="1" dirty="0">
                <a:latin typeface="Times New Roman" panose="02020603050405020304" pitchFamily="18" charset="0"/>
                <a:cs typeface="Times New Roman" panose="02020603050405020304" pitchFamily="18" charset="0"/>
              </a:rPr>
              <a:t>Multidisciplinary Synergy in Action</a:t>
            </a:r>
          </a:p>
          <a:p>
            <a:endParaRPr lang="en-IN" dirty="0"/>
          </a:p>
          <a:p>
            <a:pPr algn="just"/>
            <a:r>
              <a:rPr lang="en-US" dirty="0">
                <a:latin typeface="Times New Roman" panose="02020603050405020304" pitchFamily="18" charset="0"/>
                <a:cs typeface="Times New Roman" panose="02020603050405020304" pitchFamily="18" charset="0"/>
              </a:rPr>
              <a:t>Here’s an example that shows how these disciplines work together in a recommender system:</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Netflix's Recommender System</a:t>
            </a:r>
            <a:r>
              <a:rPr lang="en-US" dirty="0">
                <a:latin typeface="Times New Roman" panose="02020603050405020304" pitchFamily="18" charset="0"/>
                <a:cs typeface="Times New Roman" panose="02020603050405020304" pitchFamily="18" charset="0"/>
              </a:rPr>
              <a:t>:</a:t>
            </a:r>
          </a:p>
          <a:p>
            <a:pPr marL="742950" lvl="1" indent="-285750"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Computer Science</a:t>
            </a:r>
            <a:r>
              <a:rPr lang="en-US" dirty="0">
                <a:latin typeface="Times New Roman" panose="02020603050405020304" pitchFamily="18" charset="0"/>
                <a:cs typeface="Times New Roman" panose="02020603050405020304" pitchFamily="18" charset="0"/>
              </a:rPr>
              <a:t>: Handles massive datasets with distributed systems.</a:t>
            </a:r>
          </a:p>
          <a:p>
            <a:pPr marL="742950" lvl="1" indent="-285750"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Machine Learning</a:t>
            </a:r>
            <a:r>
              <a:rPr lang="en-US" dirty="0">
                <a:latin typeface="Times New Roman" panose="02020603050405020304" pitchFamily="18" charset="0"/>
                <a:cs typeface="Times New Roman" panose="02020603050405020304" pitchFamily="18" charset="0"/>
              </a:rPr>
              <a:t>: Uses collaborative and content-based filtering to predict user preferences.</a:t>
            </a:r>
          </a:p>
          <a:p>
            <a:pPr marL="742950" lvl="1" indent="-285750"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Human-Computer Interaction</a:t>
            </a:r>
            <a:r>
              <a:rPr lang="en-US" dirty="0">
                <a:latin typeface="Times New Roman" panose="02020603050405020304" pitchFamily="18" charset="0"/>
                <a:cs typeface="Times New Roman" panose="02020603050405020304" pitchFamily="18" charset="0"/>
              </a:rPr>
              <a:t>: Designs the user-friendly interface for "Recommended for You."</a:t>
            </a:r>
          </a:p>
          <a:p>
            <a:pPr marL="742950" lvl="1" indent="-285750"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Statistics</a:t>
            </a:r>
            <a:r>
              <a:rPr lang="en-US" dirty="0">
                <a:latin typeface="Times New Roman" panose="02020603050405020304" pitchFamily="18" charset="0"/>
                <a:cs typeface="Times New Roman" panose="02020603050405020304" pitchFamily="18" charset="0"/>
              </a:rPr>
              <a:t>: Evaluates recommendation accuracy with metrics like RMSE.</a:t>
            </a:r>
          </a:p>
          <a:p>
            <a:pPr marL="742950" lvl="1" indent="-285750"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Ethics</a:t>
            </a:r>
            <a:r>
              <a:rPr lang="en-US" dirty="0">
                <a:latin typeface="Times New Roman" panose="02020603050405020304" pitchFamily="18" charset="0"/>
                <a:cs typeface="Times New Roman" panose="02020603050405020304" pitchFamily="18" charset="0"/>
              </a:rPr>
              <a:t>: Ensures the algorithm doesn’t promote harmful content.</a:t>
            </a:r>
          </a:p>
          <a:p>
            <a:pPr marL="742950" lvl="1" indent="-285750" algn="just">
              <a:buFont typeface="Courier New" panose="02070309020205020404" pitchFamily="49" charset="0"/>
              <a:buChar char="o"/>
            </a:pPr>
            <a:r>
              <a:rPr lang="en-US" b="1" dirty="0">
                <a:latin typeface="Times New Roman" panose="02020603050405020304" pitchFamily="18" charset="0"/>
                <a:cs typeface="Times New Roman" panose="02020603050405020304" pitchFamily="18" charset="0"/>
              </a:rPr>
              <a:t>NLP</a:t>
            </a:r>
            <a:r>
              <a:rPr lang="en-US" dirty="0">
                <a:latin typeface="Times New Roman" panose="02020603050405020304" pitchFamily="18" charset="0"/>
                <a:cs typeface="Times New Roman" panose="02020603050405020304" pitchFamily="18" charset="0"/>
              </a:rPr>
              <a:t>: Analyzes subtitles or user reviews for better recommendations.</a:t>
            </a:r>
          </a:p>
          <a:p>
            <a:pPr marL="742950" lvl="1" indent="-285750" algn="just">
              <a:buFont typeface="Courier New" panose="02070309020205020404" pitchFamily="49" charset="0"/>
              <a:buChar char="o"/>
            </a:pP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By leveraging these multidisciplinary insights, recommender systems evolve into more accurate, scalable, and user-friendly tools, meeting the diverse needs of industries and users. Would you like further details on any specific discipline's role or an example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7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838200"/>
            <a:ext cx="8305800" cy="4616648"/>
          </a:xfrm>
          <a:prstGeom prst="rect">
            <a:avLst/>
          </a:prstGeom>
        </p:spPr>
        <p:txBody>
          <a:bodyPr wrap="square">
            <a:spAutoFit/>
          </a:bodyPr>
          <a:lstStyle/>
          <a:p>
            <a:pPr algn="just"/>
            <a:r>
              <a:rPr lang="en-US" dirty="0">
                <a:latin typeface="Cambria" panose="02040503050406030204" pitchFamily="18" charset="0"/>
                <a:ea typeface="Cambria" panose="02040503050406030204" pitchFamily="18" charset="0"/>
                <a:cs typeface="Times New Roman" panose="02020603050405020304" pitchFamily="18" charset="0"/>
              </a:rPr>
              <a:t>Recommender systems face a variety of challenges that stem from the complexity of user behavior, the diversity of data, and the need for scalability and fairness. Below are the key challenges grouped into various categories:</a:t>
            </a:r>
            <a:r>
              <a:rPr lang="en-IN" b="1" dirty="0">
                <a:latin typeface="Cambria" panose="02040503050406030204" pitchFamily="18" charset="0"/>
                <a:ea typeface="Cambria" panose="02040503050406030204" pitchFamily="18" charset="0"/>
                <a:cs typeface="Times New Roman" panose="02020603050405020304" pitchFamily="18" charset="0"/>
              </a:rPr>
              <a:t> </a:t>
            </a:r>
          </a:p>
          <a:p>
            <a:endParaRPr lang="en-IN" sz="2000" dirty="0">
              <a:latin typeface="Cambria" panose="02040503050406030204" pitchFamily="18" charset="0"/>
              <a:ea typeface="Cambria" panose="02040503050406030204" pitchFamily="18" charset="0"/>
            </a:endParaRPr>
          </a:p>
          <a:p>
            <a:pPr algn="just"/>
            <a:r>
              <a:rPr lang="en-IN"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1. Data Challenges</a:t>
            </a:r>
          </a:p>
          <a:p>
            <a:pPr marL="457200" indent="-457200" algn="just">
              <a:buAutoNum type="arabicPeriod"/>
            </a:pPr>
            <a:endParaRPr lang="en-IN"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AutoNum type="alphaLcParenR"/>
            </a:pPr>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Cold Start Problem</a:t>
            </a:r>
          </a:p>
          <a:p>
            <a:pPr marL="342900" indent="-342900" algn="just">
              <a:buAutoNum type="alphaLcParenR"/>
            </a:pPr>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Difficulty in making recommendations for:</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New Users</a:t>
            </a:r>
            <a:r>
              <a:rPr lang="en-US" dirty="0">
                <a:latin typeface="Cambria" panose="02040503050406030204" pitchFamily="18" charset="0"/>
                <a:ea typeface="Cambria" panose="02040503050406030204" pitchFamily="18" charset="0"/>
                <a:cs typeface="Times New Roman" panose="02020603050405020304" pitchFamily="18" charset="0"/>
              </a:rPr>
              <a:t>: No prior interaction or history available to base recommendations on.</a:t>
            </a:r>
          </a:p>
          <a:p>
            <a:pPr marL="742950" lvl="1" indent="-285750" algn="just">
              <a:buFont typeface="Courier New" panose="02070309020205020404" pitchFamily="49" charset="0"/>
              <a:buChar char="o"/>
            </a:pPr>
            <a:r>
              <a:rPr lang="en-US" b="1" dirty="0">
                <a:latin typeface="Cambria" panose="02040503050406030204" pitchFamily="18" charset="0"/>
                <a:ea typeface="Cambria" panose="02040503050406030204" pitchFamily="18" charset="0"/>
                <a:cs typeface="Times New Roman" panose="02020603050405020304" pitchFamily="18" charset="0"/>
              </a:rPr>
              <a:t>New Items</a:t>
            </a:r>
            <a:r>
              <a:rPr lang="en-US" dirty="0">
                <a:latin typeface="Cambria" panose="02040503050406030204" pitchFamily="18" charset="0"/>
                <a:ea typeface="Cambria" panose="02040503050406030204" pitchFamily="18" charset="0"/>
                <a:cs typeface="Times New Roman" panose="02020603050405020304" pitchFamily="18" charset="0"/>
              </a:rPr>
              <a:t>: Items that lack sufficient interaction data.</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Recommending books to a first-time user or a new book added to a platform.</a:t>
            </a:r>
          </a:p>
          <a:p>
            <a:pPr algn="just"/>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E88D1DF-7C0A-66C8-4FD1-CB4F06CE6B01}"/>
              </a:ext>
            </a:extLst>
          </p:cNvPr>
          <p:cNvSpPr txBox="1"/>
          <p:nvPr/>
        </p:nvSpPr>
        <p:spPr>
          <a:xfrm>
            <a:off x="0" y="0"/>
            <a:ext cx="9144000" cy="461665"/>
          </a:xfrm>
          <a:prstGeom prst="rect">
            <a:avLst/>
          </a:prstGeom>
          <a:solidFill>
            <a:srgbClr val="002060"/>
          </a:solidFill>
        </p:spPr>
        <p:txBody>
          <a:bodyPr wrap="square">
            <a:spAutoFit/>
          </a:bodyPr>
          <a:lstStyle/>
          <a:p>
            <a:pPr algn="just"/>
            <a:r>
              <a:rPr lang="en-IN" sz="2400" b="1" dirty="0">
                <a:solidFill>
                  <a:schemeClr val="bg1"/>
                </a:solidFill>
                <a:latin typeface="Cambria" panose="02040503050406030204" pitchFamily="18" charset="0"/>
                <a:ea typeface="Cambria" panose="02040503050406030204" pitchFamily="18" charset="0"/>
                <a:cs typeface="Times New Roman" panose="02020603050405020304" pitchFamily="18" charset="0"/>
              </a:rPr>
              <a:t>4. Challenges of Recommendation Systems</a:t>
            </a:r>
          </a:p>
        </p:txBody>
      </p:sp>
    </p:spTree>
    <p:extLst>
      <p:ext uri="{BB962C8B-B14F-4D97-AF65-F5344CB8AC3E}">
        <p14:creationId xmlns:p14="http://schemas.microsoft.com/office/powerpoint/2010/main" val="570827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229600" cy="3693319"/>
          </a:xfrm>
          <a:prstGeom prst="rect">
            <a:avLst/>
          </a:prstGeom>
        </p:spPr>
        <p:txBody>
          <a:bodyPr wrap="square">
            <a:spAutoFit/>
          </a:bodyPr>
          <a:lstStyle/>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c) Data Quality</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Recommender systems require clean, complete, and accurate data. Noisy, missing, or inconsistent data reduces performance</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Misleading ratings or fake reviews can distort recommendations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d) Scalability</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Systems need to handle massive datasets with millions of users and items</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Computing recommendations for Amazon's catalog with billions of products requires efficient algorithms and distributed systems</a:t>
            </a:r>
          </a:p>
        </p:txBody>
      </p:sp>
    </p:spTree>
    <p:extLst>
      <p:ext uri="{BB962C8B-B14F-4D97-AF65-F5344CB8AC3E}">
        <p14:creationId xmlns:p14="http://schemas.microsoft.com/office/powerpoint/2010/main" val="33285762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00" y="197346"/>
            <a:ext cx="8305800" cy="6463308"/>
          </a:xfrm>
          <a:prstGeom prst="rect">
            <a:avLst/>
          </a:prstGeom>
        </p:spPr>
        <p:txBody>
          <a:bodyPr wrap="square">
            <a:spAutoFit/>
          </a:bodyPr>
          <a:lstStyle/>
          <a:p>
            <a:pPr algn="just"/>
            <a:r>
              <a:rPr lang="en-IN"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2. Algorithmic Challenges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AutoNum type="alphaLcParenR"/>
            </a:pPr>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Balancing Accuracy and Diversity</a:t>
            </a:r>
          </a:p>
          <a:p>
            <a:pPr marL="342900" indent="-342900" algn="just">
              <a:buAutoNum type="alphaLcParenR"/>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While accuracy aims to predict user preferences, diversity ensures users are exposed to a variety of items</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A movie recommendation system might repeatedly suggest similar movies (e.g., sci-fi) but fail to expose users to different genres (e.g., drama, comedy)</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b) Overfitting</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Recommendation models may perform well on training data but fail to generalize to unseen data</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A content-based system might over-focus on specific features and recommend overly niche items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c) Real-Time Recommendations</a:t>
            </a:r>
          </a:p>
          <a:p>
            <a:pPr marL="285750" indent="-285750" algn="just">
              <a:buFont typeface="Wingdings" panose="05000000000000000000" pitchFamily="2" charset="2"/>
              <a:buChar char="Ø"/>
            </a:pPr>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Generating recommendations dynamically in response to user actions (e.g., streaming services or online shopping) is computationally expensive</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Recommending products instantly as users add items to their cart</a:t>
            </a:r>
          </a:p>
        </p:txBody>
      </p:sp>
    </p:spTree>
    <p:extLst>
      <p:ext uri="{BB962C8B-B14F-4D97-AF65-F5344CB8AC3E}">
        <p14:creationId xmlns:p14="http://schemas.microsoft.com/office/powerpoint/2010/main" val="8470772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305800" cy="1754326"/>
          </a:xfrm>
          <a:prstGeom prst="rect">
            <a:avLst/>
          </a:prstGeom>
        </p:spPr>
        <p:txBody>
          <a:bodyPr wrap="square">
            <a:spAutoFit/>
          </a:bodyPr>
          <a:lstStyle/>
          <a:p>
            <a:pPr algn="just"/>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d) Explainability</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Many recommendation algorithms (e.g., deep learning) are black-box models, making it hard to explain why an item was recommended</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Users often trust recommendations more if the system provides an explanation like, "You liked X, so we suggest Y"</a:t>
            </a:r>
          </a:p>
        </p:txBody>
      </p:sp>
      <p:sp>
        <p:nvSpPr>
          <p:cNvPr id="3" name="Rectangle 2"/>
          <p:cNvSpPr/>
          <p:nvPr/>
        </p:nvSpPr>
        <p:spPr>
          <a:xfrm>
            <a:off x="457200" y="2352136"/>
            <a:ext cx="8305800" cy="3693319"/>
          </a:xfrm>
          <a:prstGeom prst="rect">
            <a:avLst/>
          </a:prstGeom>
        </p:spPr>
        <p:txBody>
          <a:bodyPr wrap="square">
            <a:spAutoFit/>
          </a:bodyPr>
          <a:lstStyle/>
          <a:p>
            <a:pPr algn="just"/>
            <a:r>
              <a:rPr lang="en-IN"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3. User-Related Challenges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AutoNum type="alphaLcParenR"/>
            </a:pPr>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Dynamic Preferences</a:t>
            </a:r>
          </a:p>
          <a:p>
            <a:pPr marL="342900" indent="-342900" algn="just">
              <a:buAutoNum type="alphaLcParenR"/>
            </a:pPr>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User preferences change over time, requiring systems to adapt</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A user might prefer romance movies during one month and thrillers the next</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b) User Engagement</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Recommender systems need user feedback (explicit or implicit) to improve, but users may not provide enough interactions</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Users often skip rating items or providing direct feedback</a:t>
            </a:r>
          </a:p>
        </p:txBody>
      </p:sp>
    </p:spTree>
    <p:extLst>
      <p:ext uri="{BB962C8B-B14F-4D97-AF65-F5344CB8AC3E}">
        <p14:creationId xmlns:p14="http://schemas.microsoft.com/office/powerpoint/2010/main" val="15700060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7328" y="228600"/>
            <a:ext cx="8153400" cy="3693319"/>
          </a:xfrm>
          <a:prstGeom prst="rect">
            <a:avLst/>
          </a:prstGeom>
        </p:spPr>
        <p:txBody>
          <a:bodyPr wrap="square">
            <a:spAutoFit/>
          </a:bodyPr>
          <a:lstStyle/>
          <a:p>
            <a:pPr algn="just"/>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c) Filter Bubbles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Recommenders may reinforce existing preferences and isolate users from diverse or novel content</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A user who listens only to pop music on Spotify might never discover other genres like jazz or classical</a:t>
            </a:r>
          </a:p>
          <a:p>
            <a:pPr marL="285750" indent="-285750" algn="just">
              <a:buFont typeface="Wingdings" panose="05000000000000000000" pitchFamily="2" charset="2"/>
              <a:buChar char="Ø"/>
            </a:pPr>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d) Trust and Transparency</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Users may not trust recommendations if they suspect bias (e.g., promoting sponsored items)</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A system that pushes only paid content can lead to user dissatisfaction</a:t>
            </a:r>
          </a:p>
        </p:txBody>
      </p:sp>
      <p:sp>
        <p:nvSpPr>
          <p:cNvPr id="3" name="Rectangle 2"/>
          <p:cNvSpPr/>
          <p:nvPr/>
        </p:nvSpPr>
        <p:spPr>
          <a:xfrm>
            <a:off x="537328" y="4038600"/>
            <a:ext cx="8153400" cy="2339102"/>
          </a:xfrm>
          <a:prstGeom prst="rect">
            <a:avLst/>
          </a:prstGeom>
        </p:spPr>
        <p:txBody>
          <a:bodyPr wrap="square">
            <a:spAutoFit/>
          </a:bodyPr>
          <a:lstStyle/>
          <a:p>
            <a:pPr algn="just"/>
            <a:r>
              <a:rPr lang="en-US"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4. Ethical and Social Challenges</a:t>
            </a: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AutoNum type="alphaLcParenR"/>
            </a:pPr>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Bias in Recommendations</a:t>
            </a:r>
          </a:p>
          <a:p>
            <a:pPr marL="342900" indent="-342900" algn="just">
              <a:buAutoNum type="alphaLcParenR"/>
            </a:pPr>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Algorithms can inherit biases present in the data, leading to unfair or discriminatory recommendations</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Job recommendation systems might unintentionally prioritize male candidates for certain roles if the training data is biased</a:t>
            </a:r>
          </a:p>
        </p:txBody>
      </p:sp>
    </p:spTree>
    <p:extLst>
      <p:ext uri="{BB962C8B-B14F-4D97-AF65-F5344CB8AC3E}">
        <p14:creationId xmlns:p14="http://schemas.microsoft.com/office/powerpoint/2010/main" val="34303239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8574" y="381000"/>
            <a:ext cx="8229600" cy="3416320"/>
          </a:xfrm>
          <a:prstGeom prst="rect">
            <a:avLst/>
          </a:prstGeom>
        </p:spPr>
        <p:txBody>
          <a:bodyPr wrap="square">
            <a:spAutoFit/>
          </a:bodyPr>
          <a:lstStyle/>
          <a:p>
            <a:pPr algn="just"/>
            <a:r>
              <a:rPr lang="en-IN" b="1" dirty="0">
                <a:solidFill>
                  <a:srgbClr val="0000FF"/>
                </a:solidFill>
                <a:latin typeface="Times New Roman" panose="02020603050405020304" pitchFamily="18" charset="0"/>
                <a:cs typeface="Times New Roman" panose="02020603050405020304" pitchFamily="18" charset="0"/>
              </a:rPr>
              <a:t>b</a:t>
            </a:r>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 Privacy Concerns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Recommenders require user data (e.g., location, browsing history),raising privacy issues</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Users may hesitate to share personal information for fear of misuse</a:t>
            </a: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c) Manipulation and Fraud</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Systems can be manipulated by malicious actors (e.g., fake reviews, bot activity)</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Businesses might generate fake positive reviews for their products to appear at the top of recommendations</a:t>
            </a:r>
          </a:p>
        </p:txBody>
      </p:sp>
      <p:sp>
        <p:nvSpPr>
          <p:cNvPr id="3" name="Rectangle 2"/>
          <p:cNvSpPr/>
          <p:nvPr/>
        </p:nvSpPr>
        <p:spPr>
          <a:xfrm>
            <a:off x="448574" y="3962400"/>
            <a:ext cx="8229600" cy="2339102"/>
          </a:xfrm>
          <a:prstGeom prst="rect">
            <a:avLst/>
          </a:prstGeom>
        </p:spPr>
        <p:txBody>
          <a:bodyPr wrap="square">
            <a:spAutoFit/>
          </a:bodyPr>
          <a:lstStyle/>
          <a:p>
            <a:pPr algn="just"/>
            <a:r>
              <a:rPr lang="en-IN"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5. Domain-Specific Challenges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AutoNum type="alphaLcParenR"/>
            </a:pPr>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Context-Awareness</a:t>
            </a:r>
          </a:p>
          <a:p>
            <a:pPr marL="342900" indent="-342900" algn="just">
              <a:buAutoNum type="alphaLcParenR"/>
            </a:pPr>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Recommender systems often fail to account for contextual factors(e.g., time, location, device)</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A food delivery app recommending dinner dishes during breakfast hours</a:t>
            </a:r>
          </a:p>
        </p:txBody>
      </p:sp>
    </p:spTree>
    <p:extLst>
      <p:ext uri="{BB962C8B-B14F-4D97-AF65-F5344CB8AC3E}">
        <p14:creationId xmlns:p14="http://schemas.microsoft.com/office/powerpoint/2010/main" val="25397655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229600" cy="5355312"/>
          </a:xfrm>
          <a:prstGeom prst="rect">
            <a:avLst/>
          </a:prstGeom>
        </p:spPr>
        <p:txBody>
          <a:bodyPr wrap="square">
            <a:spAutoFit/>
          </a:bodyPr>
          <a:lstStyle/>
          <a:p>
            <a:pPr algn="just"/>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b) Multi-Objective Optimization</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Balancing multiple objectives, such as relevance, profitability, and user satisfaction, is complex</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An e-commerce platform may need to recommend profitable items without compromising on user preferences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c) Long-Tail Recommendations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Most items in a catalog receive little attention, but promoting such items can improve user experience and business goals</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Suggesting lesser-known books on a reading platform like Goodreads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US"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d) Cold Start in Specialized Domains</a:t>
            </a: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Certain domains (e.g., healthcare or education) require highly personalized recommendations with limited data</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Recommending medical treatments requires precise and sensitive data, which is often limited</a:t>
            </a:r>
          </a:p>
        </p:txBody>
      </p:sp>
    </p:spTree>
    <p:extLst>
      <p:ext uri="{BB962C8B-B14F-4D97-AF65-F5344CB8AC3E}">
        <p14:creationId xmlns:p14="http://schemas.microsoft.com/office/powerpoint/2010/main" val="10826289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229600" cy="5909310"/>
          </a:xfrm>
          <a:prstGeom prst="rect">
            <a:avLst/>
          </a:prstGeom>
        </p:spPr>
        <p:txBody>
          <a:bodyPr wrap="square">
            <a:spAutoFit/>
          </a:bodyPr>
          <a:lstStyle/>
          <a:p>
            <a:pPr algn="just"/>
            <a:r>
              <a:rPr lang="en-IN"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6. Evaluation Challenges</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AutoNum type="alphaLcParenR"/>
            </a:pPr>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Defining Success Metrics</a:t>
            </a:r>
          </a:p>
          <a:p>
            <a:pPr marL="342900" indent="-342900" algn="just">
              <a:buAutoNum type="alphaLcParenR"/>
            </a:pPr>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Selecting appropriate metrics to evaluate recommender systems is challenging</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Common Metrics</a:t>
            </a:r>
            <a:r>
              <a:rPr lang="en-US" dirty="0">
                <a:latin typeface="Cambria" panose="02040503050406030204" pitchFamily="18" charset="0"/>
                <a:ea typeface="Cambria" panose="02040503050406030204" pitchFamily="18" charset="0"/>
                <a:cs typeface="Times New Roman" panose="02020603050405020304" pitchFamily="18" charset="0"/>
              </a:rPr>
              <a:t>:</a:t>
            </a:r>
          </a:p>
          <a:p>
            <a:pPr marL="742950" lvl="1" indent="-285750" algn="just">
              <a:buFont typeface="Courier New" panose="02070309020205020404" pitchFamily="49" charset="0"/>
              <a:buChar char="o"/>
            </a:pPr>
            <a:r>
              <a:rPr lang="en-US" dirty="0">
                <a:latin typeface="Cambria" panose="02040503050406030204" pitchFamily="18" charset="0"/>
                <a:ea typeface="Cambria" panose="02040503050406030204" pitchFamily="18" charset="0"/>
                <a:cs typeface="Times New Roman" panose="02020603050405020304" pitchFamily="18" charset="0"/>
              </a:rPr>
              <a:t>Accuracy-based (e.g., Precision, Recall, RMSE)</a:t>
            </a:r>
          </a:p>
          <a:p>
            <a:pPr marL="742950" lvl="1" indent="-285750" algn="just">
              <a:buFont typeface="Courier New" panose="02070309020205020404" pitchFamily="49" charset="0"/>
              <a:buChar char="o"/>
            </a:pPr>
            <a:r>
              <a:rPr lang="en-US" dirty="0">
                <a:latin typeface="Cambria" panose="02040503050406030204" pitchFamily="18" charset="0"/>
                <a:ea typeface="Cambria" panose="02040503050406030204" pitchFamily="18" charset="0"/>
                <a:cs typeface="Times New Roman" panose="02020603050405020304" pitchFamily="18" charset="0"/>
              </a:rPr>
              <a:t>Engagement-based (e.g., Click-Through Rate, Conversion Rate)</a:t>
            </a:r>
          </a:p>
          <a:p>
            <a:pPr marL="742950" lvl="1" indent="-285750" algn="just">
              <a:buFont typeface="Courier New" panose="02070309020205020404" pitchFamily="49" charset="0"/>
              <a:buChar char="o"/>
            </a:pPr>
            <a:r>
              <a:rPr lang="en-US" dirty="0">
                <a:latin typeface="Cambria" panose="02040503050406030204" pitchFamily="18" charset="0"/>
                <a:ea typeface="Cambria" panose="02040503050406030204" pitchFamily="18" charset="0"/>
                <a:cs typeface="Times New Roman" panose="02020603050405020304" pitchFamily="18" charset="0"/>
              </a:rPr>
              <a:t>Diversity and Novelty (e.g., Serendipity Score)</a:t>
            </a:r>
          </a:p>
          <a:p>
            <a:pPr marL="742950" lvl="1" indent="-285750" algn="just">
              <a:buFont typeface="Courier New" panose="02070309020205020404" pitchFamily="49" charset="0"/>
              <a:buChar char="o"/>
            </a:pPr>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b) Offline vs. Online Evaluation</a:t>
            </a:r>
          </a:p>
          <a:p>
            <a:endParaRPr lang="en-IN" dirty="0">
              <a:latin typeface="Cambria" panose="02040503050406030204" pitchFamily="18" charset="0"/>
              <a:ea typeface="Cambria" panose="020405030504060302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a:t>
            </a:r>
          </a:p>
          <a:p>
            <a:pPr marL="742950" lvl="1" indent="-285750" algn="just">
              <a:buFont typeface="Courier New" panose="02070309020205020404" pitchFamily="49" charset="0"/>
              <a:buChar char="o"/>
            </a:pPr>
            <a:r>
              <a:rPr lang="en-US" dirty="0">
                <a:latin typeface="Cambria" panose="02040503050406030204" pitchFamily="18" charset="0"/>
                <a:ea typeface="Cambria" panose="02040503050406030204" pitchFamily="18" charset="0"/>
                <a:cs typeface="Times New Roman" panose="02020603050405020304" pitchFamily="18" charset="0"/>
              </a:rPr>
              <a:t>Offline evaluation uses historical data to test models, but it doesn’t capture real-world user behavior.</a:t>
            </a:r>
          </a:p>
          <a:p>
            <a:pPr marL="742950" lvl="1" indent="-285750" algn="just">
              <a:buFont typeface="Courier New" panose="02070309020205020404" pitchFamily="49" charset="0"/>
              <a:buChar char="o"/>
            </a:pPr>
            <a:r>
              <a:rPr lang="en-US" dirty="0">
                <a:latin typeface="Cambria" panose="02040503050406030204" pitchFamily="18" charset="0"/>
                <a:ea typeface="Cambria" panose="02040503050406030204" pitchFamily="18" charset="0"/>
                <a:cs typeface="Times New Roman" panose="02020603050405020304" pitchFamily="18" charset="0"/>
              </a:rPr>
              <a:t>Online evaluation (e.g., A/B testing) is more realistic but expensive and time-consuming.</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A recommender system might perform well in a lab setting but fail to engage users in practice.</a:t>
            </a:r>
          </a:p>
        </p:txBody>
      </p:sp>
    </p:spTree>
    <p:extLst>
      <p:ext uri="{BB962C8B-B14F-4D97-AF65-F5344CB8AC3E}">
        <p14:creationId xmlns:p14="http://schemas.microsoft.com/office/powerpoint/2010/main" val="327728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785B0D-155B-D28D-69EA-C1CE4ADDB81A}"/>
              </a:ext>
            </a:extLst>
          </p:cNvPr>
          <p:cNvSpPr txBox="1"/>
          <p:nvPr/>
        </p:nvSpPr>
        <p:spPr>
          <a:xfrm>
            <a:off x="76200" y="16935"/>
            <a:ext cx="4572000" cy="523220"/>
          </a:xfrm>
          <a:prstGeom prst="rect">
            <a:avLst/>
          </a:prstGeom>
          <a:noFill/>
        </p:spPr>
        <p:txBody>
          <a:bodyPr wrap="square">
            <a:spAutoFit/>
          </a:bodyPr>
          <a:lstStyle/>
          <a:p>
            <a:r>
              <a:rPr lang="en-IN" sz="2800" b="1" dirty="0">
                <a:solidFill>
                  <a:srgbClr val="3333FF"/>
                </a:solidFill>
              </a:rPr>
              <a:t>Recommendation Phase</a:t>
            </a:r>
          </a:p>
        </p:txBody>
      </p:sp>
      <p:grpSp>
        <p:nvGrpSpPr>
          <p:cNvPr id="11" name="Group 10">
            <a:extLst>
              <a:ext uri="{FF2B5EF4-FFF2-40B4-BE49-F238E27FC236}">
                <a16:creationId xmlns:a16="http://schemas.microsoft.com/office/drawing/2014/main" id="{D8CEF896-EDD3-399C-AB28-F23B8A2255A6}"/>
              </a:ext>
            </a:extLst>
          </p:cNvPr>
          <p:cNvGrpSpPr/>
          <p:nvPr/>
        </p:nvGrpSpPr>
        <p:grpSpPr>
          <a:xfrm>
            <a:off x="1066800" y="1282588"/>
            <a:ext cx="6842664" cy="5118212"/>
            <a:chOff x="2198016" y="1506672"/>
            <a:chExt cx="5257800" cy="3811196"/>
          </a:xfrm>
        </p:grpSpPr>
        <p:sp>
          <p:nvSpPr>
            <p:cNvPr id="2" name="TextBox 1">
              <a:extLst>
                <a:ext uri="{FF2B5EF4-FFF2-40B4-BE49-F238E27FC236}">
                  <a16:creationId xmlns:a16="http://schemas.microsoft.com/office/drawing/2014/main" id="{A75BBA60-F74D-1433-D51A-AAE74DDEFC14}"/>
                </a:ext>
              </a:extLst>
            </p:cNvPr>
            <p:cNvSpPr txBox="1"/>
            <p:nvPr/>
          </p:nvSpPr>
          <p:spPr>
            <a:xfrm>
              <a:off x="2198016" y="1506672"/>
              <a:ext cx="5257800" cy="435443"/>
            </a:xfrm>
            <a:prstGeom prst="rect">
              <a:avLst/>
            </a:prstGeom>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IN" sz="3200" b="1" dirty="0"/>
                <a:t>Information Collection Phase</a:t>
              </a:r>
            </a:p>
          </p:txBody>
        </p:sp>
        <p:sp>
          <p:nvSpPr>
            <p:cNvPr id="3" name="TextBox 2">
              <a:extLst>
                <a:ext uri="{FF2B5EF4-FFF2-40B4-BE49-F238E27FC236}">
                  <a16:creationId xmlns:a16="http://schemas.microsoft.com/office/drawing/2014/main" id="{169D2504-116C-BA91-C9C9-809FBE4ACC8C}"/>
                </a:ext>
              </a:extLst>
            </p:cNvPr>
            <p:cNvSpPr txBox="1"/>
            <p:nvPr/>
          </p:nvSpPr>
          <p:spPr>
            <a:xfrm>
              <a:off x="2198016" y="2814368"/>
              <a:ext cx="5257800" cy="584775"/>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defPPr>
                <a:defRPr lang="en-US"/>
              </a:defPPr>
              <a:lvl1pPr>
                <a:defRPr sz="3200" b="1"/>
              </a:lvl1pPr>
            </a:lstStyle>
            <a:p>
              <a:pPr algn="ctr"/>
              <a:r>
                <a:rPr lang="en-IN" dirty="0"/>
                <a:t>Learning Phase</a:t>
              </a:r>
            </a:p>
          </p:txBody>
        </p:sp>
        <p:sp>
          <p:nvSpPr>
            <p:cNvPr id="4" name="TextBox 3">
              <a:extLst>
                <a:ext uri="{FF2B5EF4-FFF2-40B4-BE49-F238E27FC236}">
                  <a16:creationId xmlns:a16="http://schemas.microsoft.com/office/drawing/2014/main" id="{33A29239-BDAC-4712-CD22-C04B66659E13}"/>
                </a:ext>
              </a:extLst>
            </p:cNvPr>
            <p:cNvSpPr txBox="1"/>
            <p:nvPr/>
          </p:nvSpPr>
          <p:spPr>
            <a:xfrm>
              <a:off x="2198016" y="4240650"/>
              <a:ext cx="5257800" cy="1077218"/>
            </a:xfrm>
            <a:prstGeom prst="rect">
              <a:avLst/>
            </a:prstGeom>
            <a:ln/>
          </p:spPr>
          <p:style>
            <a:lnRef idx="1">
              <a:schemeClr val="accent4"/>
            </a:lnRef>
            <a:fillRef idx="3">
              <a:schemeClr val="accent4"/>
            </a:fillRef>
            <a:effectRef idx="2">
              <a:schemeClr val="accent4"/>
            </a:effectRef>
            <a:fontRef idx="minor">
              <a:schemeClr val="lt1"/>
            </a:fontRef>
          </p:style>
          <p:txBody>
            <a:bodyPr wrap="square" rtlCol="0">
              <a:spAutoFit/>
            </a:bodyPr>
            <a:lstStyle>
              <a:defPPr>
                <a:defRPr lang="en-US"/>
              </a:defPPr>
              <a:lvl1pPr>
                <a:defRPr sz="3200" b="1"/>
              </a:lvl1pPr>
            </a:lstStyle>
            <a:p>
              <a:pPr algn="ctr"/>
              <a:r>
                <a:rPr lang="en-IN" dirty="0"/>
                <a:t>Prediction/</a:t>
              </a:r>
            </a:p>
            <a:p>
              <a:pPr algn="ctr"/>
              <a:r>
                <a:rPr lang="en-IN" dirty="0"/>
                <a:t>Recommendation Phase</a:t>
              </a:r>
            </a:p>
          </p:txBody>
        </p:sp>
        <p:sp>
          <p:nvSpPr>
            <p:cNvPr id="7" name="Arrow: Down 6">
              <a:extLst>
                <a:ext uri="{FF2B5EF4-FFF2-40B4-BE49-F238E27FC236}">
                  <a16:creationId xmlns:a16="http://schemas.microsoft.com/office/drawing/2014/main" id="{95FA8B9E-4930-B638-9EB3-FB7AA25B8108}"/>
                </a:ext>
              </a:extLst>
            </p:cNvPr>
            <p:cNvSpPr/>
            <p:nvPr/>
          </p:nvSpPr>
          <p:spPr>
            <a:xfrm>
              <a:off x="4343400" y="1953466"/>
              <a:ext cx="838200" cy="838200"/>
            </a:xfrm>
            <a:prstGeom prst="downArrow">
              <a:avLst/>
            </a:prstGeom>
            <a:solidFill>
              <a:srgbClr val="92D05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C1D77A84-FA4B-AD49-A2FC-7CEFC3AA771A}"/>
                </a:ext>
              </a:extLst>
            </p:cNvPr>
            <p:cNvSpPr/>
            <p:nvPr/>
          </p:nvSpPr>
          <p:spPr>
            <a:xfrm>
              <a:off x="4343400" y="3399143"/>
              <a:ext cx="838200" cy="838200"/>
            </a:xfrm>
            <a:prstGeom prst="downArrow">
              <a:avLst/>
            </a:prstGeom>
            <a:solidFill>
              <a:srgbClr val="92D05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5614328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229600" cy="4247317"/>
          </a:xfrm>
          <a:prstGeom prst="rect">
            <a:avLst/>
          </a:prstGeom>
        </p:spPr>
        <p:txBody>
          <a:bodyPr wrap="square">
            <a:spAutoFit/>
          </a:bodyPr>
          <a:lstStyle/>
          <a:p>
            <a:pPr algn="just"/>
            <a:r>
              <a:rPr lang="en-US" sz="2000" b="1" dirty="0">
                <a:solidFill>
                  <a:srgbClr val="FF0000"/>
                </a:solidFill>
                <a:latin typeface="Cambria" panose="02040503050406030204" pitchFamily="18" charset="0"/>
                <a:ea typeface="Cambria" panose="02040503050406030204" pitchFamily="18" charset="0"/>
                <a:cs typeface="Times New Roman" panose="02020603050405020304" pitchFamily="18" charset="0"/>
              </a:rPr>
              <a:t>7. Scalability and Infrastructure Challenges</a:t>
            </a:r>
          </a:p>
          <a:p>
            <a:pPr algn="just"/>
            <a:endParaRPr lang="en-US" dirty="0">
              <a:latin typeface="Cambria" panose="02040503050406030204" pitchFamily="18" charset="0"/>
              <a:ea typeface="Cambria" panose="02040503050406030204" pitchFamily="18" charset="0"/>
              <a:cs typeface="Times New Roman" panose="02020603050405020304" pitchFamily="18" charset="0"/>
            </a:endParaRPr>
          </a:p>
          <a:p>
            <a:pPr marL="342900" indent="-342900" algn="just">
              <a:buAutoNum type="alphaLcParenR"/>
            </a:pPr>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Large-Scale Data Handling</a:t>
            </a:r>
          </a:p>
          <a:p>
            <a:pPr marL="342900" indent="-342900" algn="just">
              <a:buAutoNum type="alphaLcParenR"/>
            </a:pPr>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Modern recommendation systems deal with millions of users and billions of items, requiring robust infrastructure</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Netflix processes vast amounts of data daily to keep recommendations updated</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algn="just"/>
            <a:r>
              <a:rPr lang="en-IN" b="1" dirty="0">
                <a:solidFill>
                  <a:srgbClr val="0000FF"/>
                </a:solidFill>
                <a:latin typeface="Cambria" panose="02040503050406030204" pitchFamily="18" charset="0"/>
                <a:ea typeface="Cambria" panose="02040503050406030204" pitchFamily="18" charset="0"/>
                <a:cs typeface="Times New Roman" panose="02020603050405020304" pitchFamily="18" charset="0"/>
              </a:rPr>
              <a:t>b) Latency</a:t>
            </a:r>
          </a:p>
          <a:p>
            <a:pPr algn="just"/>
            <a:endParaRPr lang="en-IN" dirty="0">
              <a:latin typeface="Cambria" panose="02040503050406030204" pitchFamily="18" charset="0"/>
              <a:ea typeface="Cambria" panose="020405030504060302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Definition</a:t>
            </a:r>
            <a:r>
              <a:rPr lang="en-US" dirty="0">
                <a:latin typeface="Cambria" panose="02040503050406030204" pitchFamily="18" charset="0"/>
                <a:ea typeface="Cambria" panose="02040503050406030204" pitchFamily="18" charset="0"/>
                <a:cs typeface="Times New Roman" panose="02020603050405020304" pitchFamily="18" charset="0"/>
              </a:rPr>
              <a:t>: Delivering real-time recommendations with minimal delay is crucial for user experience</a:t>
            </a:r>
          </a:p>
          <a:p>
            <a:pPr marL="285750" indent="-285750" algn="just">
              <a:buFont typeface="Wingdings" panose="05000000000000000000" pitchFamily="2" charset="2"/>
              <a:buChar char="Ø"/>
            </a:pPr>
            <a:r>
              <a:rPr lang="en-US" b="1" dirty="0">
                <a:latin typeface="Cambria" panose="02040503050406030204" pitchFamily="18" charset="0"/>
                <a:ea typeface="Cambria" panose="02040503050406030204" pitchFamily="18" charset="0"/>
                <a:cs typeface="Times New Roman" panose="02020603050405020304" pitchFamily="18" charset="0"/>
              </a:rPr>
              <a:t>Example</a:t>
            </a:r>
            <a:r>
              <a:rPr lang="en-US" dirty="0">
                <a:latin typeface="Cambria" panose="02040503050406030204" pitchFamily="18" charset="0"/>
                <a:ea typeface="Cambria" panose="02040503050406030204" pitchFamily="18" charset="0"/>
                <a:cs typeface="Times New Roman" panose="02020603050405020304" pitchFamily="18" charset="0"/>
              </a:rPr>
              <a:t>: Generating recommendations instantly as users browse items on Amazon</a:t>
            </a:r>
          </a:p>
        </p:txBody>
      </p:sp>
    </p:spTree>
    <p:extLst>
      <p:ext uri="{BB962C8B-B14F-4D97-AF65-F5344CB8AC3E}">
        <p14:creationId xmlns:p14="http://schemas.microsoft.com/office/powerpoint/2010/main" val="35636374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80945"/>
            <a:ext cx="8458200"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Summary of Challenges and Mitigation Strategies</a:t>
            </a:r>
            <a:endParaRPr lang="en-IN" sz="2000" dirty="0">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28" y="838200"/>
            <a:ext cx="8528344"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23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0A2A37D-B89C-E0FD-FC4B-10FBC30CCBF0}"/>
              </a:ext>
            </a:extLst>
          </p:cNvPr>
          <p:cNvGrpSpPr/>
          <p:nvPr/>
        </p:nvGrpSpPr>
        <p:grpSpPr>
          <a:xfrm>
            <a:off x="115760" y="178788"/>
            <a:ext cx="8912480" cy="6500423"/>
            <a:chOff x="33779" y="35351"/>
            <a:chExt cx="8912480" cy="6500423"/>
          </a:xfrm>
        </p:grpSpPr>
        <p:pic>
          <p:nvPicPr>
            <p:cNvPr id="5" name="Picture 4">
              <a:extLst>
                <a:ext uri="{FF2B5EF4-FFF2-40B4-BE49-F238E27FC236}">
                  <a16:creationId xmlns:a16="http://schemas.microsoft.com/office/drawing/2014/main" id="{3FFCFB35-D5F7-7672-4895-9D5B7DC80B48}"/>
                </a:ext>
              </a:extLst>
            </p:cNvPr>
            <p:cNvPicPr>
              <a:picLocks noChangeAspect="1"/>
            </p:cNvPicPr>
            <p:nvPr/>
          </p:nvPicPr>
          <p:blipFill>
            <a:blip r:embed="rId2"/>
            <a:stretch>
              <a:fillRect/>
            </a:stretch>
          </p:blipFill>
          <p:spPr>
            <a:xfrm>
              <a:off x="197741" y="35351"/>
              <a:ext cx="8748518" cy="6500423"/>
            </a:xfrm>
            <a:prstGeom prst="rect">
              <a:avLst/>
            </a:prstGeom>
          </p:spPr>
        </p:pic>
        <p:sp>
          <p:nvSpPr>
            <p:cNvPr id="3" name="TextBox 2">
              <a:extLst>
                <a:ext uri="{FF2B5EF4-FFF2-40B4-BE49-F238E27FC236}">
                  <a16:creationId xmlns:a16="http://schemas.microsoft.com/office/drawing/2014/main" id="{63FB90E8-C936-4E4C-9FBC-E4302FA28EEA}"/>
                </a:ext>
              </a:extLst>
            </p:cNvPr>
            <p:cNvSpPr txBox="1"/>
            <p:nvPr/>
          </p:nvSpPr>
          <p:spPr>
            <a:xfrm>
              <a:off x="33779" y="307300"/>
              <a:ext cx="3319021" cy="400110"/>
            </a:xfrm>
            <a:prstGeom prst="rect">
              <a:avLst/>
            </a:prstGeom>
            <a:noFill/>
          </p:spPr>
          <p:txBody>
            <a:bodyPr wrap="square">
              <a:spAutoFit/>
            </a:bodyPr>
            <a:lstStyle/>
            <a:p>
              <a:r>
                <a:rPr lang="en-IN" sz="2000" b="1" i="0" u="none" strike="noStrike" baseline="0" dirty="0">
                  <a:solidFill>
                    <a:srgbClr val="FF0000"/>
                  </a:solidFill>
                </a:rPr>
                <a:t>Recommendation Techniques</a:t>
              </a:r>
              <a:endParaRPr lang="en-IN" sz="2000" b="1" dirty="0">
                <a:solidFill>
                  <a:srgbClr val="FF0000"/>
                </a:solidFill>
              </a:endParaRPr>
            </a:p>
          </p:txBody>
        </p:sp>
      </p:grpSp>
    </p:spTree>
    <p:extLst>
      <p:ext uri="{BB962C8B-B14F-4D97-AF65-F5344CB8AC3E}">
        <p14:creationId xmlns:p14="http://schemas.microsoft.com/office/powerpoint/2010/main" val="102044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Recommendation System Using Autoencode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09" y="914400"/>
            <a:ext cx="8846982" cy="5334000"/>
          </a:xfrm>
          <a:prstGeom prst="rect">
            <a:avLst/>
          </a:prstGeom>
          <a:solidFill>
            <a:schemeClr val="accent2"/>
          </a:solidFill>
        </p:spPr>
      </p:pic>
      <p:sp>
        <p:nvSpPr>
          <p:cNvPr id="2" name="TextBox 1">
            <a:extLst>
              <a:ext uri="{FF2B5EF4-FFF2-40B4-BE49-F238E27FC236}">
                <a16:creationId xmlns:a16="http://schemas.microsoft.com/office/drawing/2014/main" id="{BD576397-5FD8-A105-5BF2-AC45D2242F2E}"/>
              </a:ext>
            </a:extLst>
          </p:cNvPr>
          <p:cNvSpPr txBox="1"/>
          <p:nvPr/>
        </p:nvSpPr>
        <p:spPr>
          <a:xfrm>
            <a:off x="255977" y="326830"/>
            <a:ext cx="4311977" cy="400110"/>
          </a:xfrm>
          <a:prstGeom prst="rect">
            <a:avLst/>
          </a:prstGeom>
          <a:noFill/>
        </p:spPr>
        <p:txBody>
          <a:bodyPr wrap="square">
            <a:spAutoFit/>
          </a:bodyPr>
          <a:lstStyle/>
          <a:p>
            <a:r>
              <a:rPr lang="en-IN" sz="2000" b="1" i="0" u="none" strike="noStrike" baseline="0" dirty="0">
                <a:solidFill>
                  <a:srgbClr val="FF0000"/>
                </a:solidFill>
              </a:rPr>
              <a:t>Example for Recommendation System</a:t>
            </a:r>
            <a:endParaRPr lang="en-IN" sz="2000" b="1" dirty="0">
              <a:solidFill>
                <a:srgbClr val="FF0000"/>
              </a:solidFill>
            </a:endParaRPr>
          </a:p>
        </p:txBody>
      </p:sp>
    </p:spTree>
    <p:extLst>
      <p:ext uri="{BB962C8B-B14F-4D97-AF65-F5344CB8AC3E}">
        <p14:creationId xmlns:p14="http://schemas.microsoft.com/office/powerpoint/2010/main" val="1100082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7D179ED-AF63-A2BD-E25C-2B61459FA19C}"/>
              </a:ext>
            </a:extLst>
          </p:cNvPr>
          <p:cNvSpPr/>
          <p:nvPr/>
        </p:nvSpPr>
        <p:spPr>
          <a:xfrm>
            <a:off x="152400" y="76200"/>
            <a:ext cx="8839200" cy="2057400"/>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b="1" dirty="0">
                <a:solidFill>
                  <a:srgbClr val="FFFF00"/>
                </a:solidFill>
                <a:latin typeface="Cambria" panose="02040503050406030204" pitchFamily="18" charset="0"/>
                <a:ea typeface="Cambria" panose="02040503050406030204" pitchFamily="18" charset="0"/>
              </a:rPr>
              <a:t>1. User Interaction: </a:t>
            </a:r>
            <a:endParaRPr lang="en-US" sz="1800" dirty="0">
              <a:latin typeface="Cambria" panose="02040503050406030204" pitchFamily="18" charset="0"/>
              <a:ea typeface="Cambria" panose="02040503050406030204" pitchFamily="18" charset="0"/>
            </a:endParaRPr>
          </a:p>
          <a:p>
            <a:pPr algn="just"/>
            <a:r>
              <a:rPr lang="en-US" sz="2400" dirty="0">
                <a:latin typeface="+mj-lt"/>
              </a:rPr>
              <a:t>Users interact with applications by performing various actions -buying products, liking songs, watching movies, and disliking certain content. Each interaction provides valuable feedback, forming the basis of the recommendation process.</a:t>
            </a:r>
          </a:p>
        </p:txBody>
      </p:sp>
      <p:sp>
        <p:nvSpPr>
          <p:cNvPr id="5" name="Rectangle: Rounded Corners 4">
            <a:extLst>
              <a:ext uri="{FF2B5EF4-FFF2-40B4-BE49-F238E27FC236}">
                <a16:creationId xmlns:a16="http://schemas.microsoft.com/office/drawing/2014/main" id="{2253F158-87F3-2DD7-5E40-9B53F398F282}"/>
              </a:ext>
            </a:extLst>
          </p:cNvPr>
          <p:cNvSpPr/>
          <p:nvPr/>
        </p:nvSpPr>
        <p:spPr>
          <a:xfrm>
            <a:off x="152400" y="2209800"/>
            <a:ext cx="8839200" cy="2057400"/>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b="1" dirty="0">
                <a:solidFill>
                  <a:srgbClr val="FF0000"/>
                </a:solidFill>
                <a:latin typeface="Cambria" panose="02040503050406030204" pitchFamily="18" charset="0"/>
                <a:ea typeface="Cambria" panose="02040503050406030204" pitchFamily="18" charset="0"/>
              </a:rPr>
              <a:t>2. Application's Role: </a:t>
            </a:r>
            <a:endParaRPr lang="en-US" sz="2400" b="1" dirty="0">
              <a:solidFill>
                <a:schemeClr val="tx1"/>
              </a:solidFill>
              <a:latin typeface="Cambria" panose="02040503050406030204" pitchFamily="18" charset="0"/>
              <a:ea typeface="Cambria" panose="02040503050406030204" pitchFamily="18" charset="0"/>
            </a:endParaRPr>
          </a:p>
          <a:p>
            <a:pPr algn="just"/>
            <a:r>
              <a:rPr lang="en-US" sz="2400" dirty="0">
                <a:solidFill>
                  <a:schemeClr val="tx1"/>
                </a:solidFill>
                <a:latin typeface="+mj-lt"/>
              </a:rPr>
              <a:t>The application acts as a channel, gathering feedback from users and providing it to the recommender system. This process helps in categorizing user preferences and behaviors, essential for accurate recommendations.</a:t>
            </a:r>
          </a:p>
        </p:txBody>
      </p:sp>
      <p:sp>
        <p:nvSpPr>
          <p:cNvPr id="6" name="Rectangle: Rounded Corners 5">
            <a:extLst>
              <a:ext uri="{FF2B5EF4-FFF2-40B4-BE49-F238E27FC236}">
                <a16:creationId xmlns:a16="http://schemas.microsoft.com/office/drawing/2014/main" id="{D26A7084-D134-2871-8AD9-12A2CEB4896C}"/>
              </a:ext>
            </a:extLst>
          </p:cNvPr>
          <p:cNvSpPr/>
          <p:nvPr/>
        </p:nvSpPr>
        <p:spPr>
          <a:xfrm>
            <a:off x="152400" y="4343400"/>
            <a:ext cx="8839200" cy="243840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400" b="1" dirty="0">
                <a:solidFill>
                  <a:srgbClr val="FF0000"/>
                </a:solidFill>
                <a:latin typeface="Cambria" panose="02040503050406030204" pitchFamily="18" charset="0"/>
                <a:ea typeface="Cambria" panose="02040503050406030204" pitchFamily="18" charset="0"/>
              </a:rPr>
              <a:t>3. Recommender System's Function: </a:t>
            </a:r>
          </a:p>
          <a:p>
            <a:pPr algn="just"/>
            <a:r>
              <a:rPr lang="en-US" sz="2400" dirty="0">
                <a:solidFill>
                  <a:schemeClr val="tx1"/>
                </a:solidFill>
                <a:latin typeface="+mj-lt"/>
              </a:rPr>
              <a:t>The recommender system processes the user feedback using sophisticated algorithms. It generates personalized suggestions, ensuring that users receive relevant and engaging content. This continuous loop of feedback and recommendations enhances user satisfaction and engagement.</a:t>
            </a:r>
            <a:endParaRPr lang="en-IN" sz="2400" dirty="0">
              <a:solidFill>
                <a:schemeClr val="tx1"/>
              </a:solidFill>
              <a:latin typeface="+mj-lt"/>
            </a:endParaRPr>
          </a:p>
        </p:txBody>
      </p:sp>
    </p:spTree>
    <p:extLst>
      <p:ext uri="{BB962C8B-B14F-4D97-AF65-F5344CB8AC3E}">
        <p14:creationId xmlns:p14="http://schemas.microsoft.com/office/powerpoint/2010/main" val="2749095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4605</Words>
  <Application>Microsoft Office PowerPoint</Application>
  <PresentationFormat>On-screen Show (4:3)</PresentationFormat>
  <Paragraphs>651</Paragraphs>
  <Slides>61</Slides>
  <Notes>0</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Bahnschrift</vt:lpstr>
      <vt:lpstr>Bookman Old Style</vt:lpstr>
      <vt:lpstr>Calibri</vt:lpstr>
      <vt:lpstr>Cambria</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MRUH</dc:creator>
  <cp:lastModifiedBy>Dell</cp:lastModifiedBy>
  <cp:revision>194</cp:revision>
  <dcterms:created xsi:type="dcterms:W3CDTF">2006-08-16T00:00:00Z</dcterms:created>
  <dcterms:modified xsi:type="dcterms:W3CDTF">2025-01-20T04:41:57Z</dcterms:modified>
</cp:coreProperties>
</file>