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85" r:id="rId12"/>
    <p:sldId id="286" r:id="rId13"/>
    <p:sldId id="267" r:id="rId14"/>
    <p:sldId id="268" r:id="rId15"/>
    <p:sldId id="269" r:id="rId16"/>
    <p:sldId id="292" r:id="rId17"/>
    <p:sldId id="270" r:id="rId18"/>
    <p:sldId id="271" r:id="rId19"/>
    <p:sldId id="272" r:id="rId20"/>
    <p:sldId id="293" r:id="rId21"/>
    <p:sldId id="294" r:id="rId22"/>
    <p:sldId id="295" r:id="rId23"/>
    <p:sldId id="296" r:id="rId24"/>
    <p:sldId id="297" r:id="rId25"/>
    <p:sldId id="287" r:id="rId26"/>
    <p:sldId id="288" r:id="rId27"/>
    <p:sldId id="289" r:id="rId28"/>
    <p:sldId id="290" r:id="rId29"/>
    <p:sldId id="291" r:id="rId30"/>
    <p:sldId id="274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40056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categorical feedback) 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numerical feedback) to relate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interests to item attributes.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Recommendation: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users in real-time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is crucial since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need to be performed quickly.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6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229600" cy="28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077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66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6411220" cy="117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66908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5762805"/>
            <a:ext cx="64976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78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Utilization: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the learning phase.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can use these models as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components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focusing on how they relate user profiles to item attributes.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Notes: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phase is often based on well-known classification or regression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Feature Extraction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phase in content-based systems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discriminative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items effectively.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interests and vary based on the application (e.g., product recommendation vs. web pages).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item descriptions into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or structured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for processing.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Keywords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text descriptions and convert them into keyword-based vectors.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numerical (e.g., price) or categorical attributes (e.g., color, genre).</a:t>
            </a:r>
          </a:p>
        </p:txBody>
      </p:sp>
    </p:spTree>
    <p:extLst>
      <p:ext uri="{BB962C8B-B14F-4D97-AF65-F5344CB8AC3E}">
        <p14:creationId xmlns:p14="http://schemas.microsoft.com/office/powerpoint/2010/main" val="421293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Weighting: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different levels of importance to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Approaches: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Knowledge: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to decide keyword weights (e.g., title and main actor in movies).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Methods: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feature weights algorithmically (closely related to feature selection).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8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Feature Extraction in Various Applications: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(e.g., IMDb):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include movie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synopsis, director, actors, and genre.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For the movie 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 like "ogre," "princess," and "magical creatures" form the keyword set.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features (e.g., actors vs. synopsis) can be determined using:</a:t>
            </a:r>
          </a:p>
          <a:p>
            <a:pPr lvl="2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Knowledge: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features like title or primary actor higher.</a:t>
            </a:r>
          </a:p>
          <a:p>
            <a:pPr lvl="2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Methods: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feature weighting or selection algorithms.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8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Recommendation: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structured data from HTML fields like title, meta-data, and body.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fields differently; for instance, title and meta-data are given higher importance than the body.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irrelevant blocks (e.g., ads or disclaimers) using: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Tree-Matching Algorithms: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document layouts and extract main content blocks.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main content versus irrelevant blocks.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(e.g., Pandora):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extracted from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Genome Project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attributes like: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“Trance roots,” “synth riffs,” “tonal harmonies,” “straight drum beats.”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a "station" by specifying one track, and similar songs are recommended.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(likes/dislikes) refines recommendations over time.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or structured attributes (e.g., genres or beats) form the basis for recommendation.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Basic Components of Content-Based Systems, Pre-processing and Feature Extraction, Learning User Profiles and Filtering, Nearest Neighbor Classification.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67262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2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799"/>
            <a:ext cx="8001000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5162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57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02758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2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059011" cy="266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543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19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6258799" cy="18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626903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92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32101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79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924800" cy="543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1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10985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33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458200" cy="27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30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760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6115904" cy="192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64881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449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Collaborative Systems: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systems use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in user ratings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content-based systems rely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attributes and user preferences.</a:t>
            </a: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do not require other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users'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suitable for scenarios where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user-specific data is sufficient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Techniques: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 and weighting are tailored to specific applications (e.g., movies vs. music vs. web pages).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Attributes: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unstructured (text-based) and structured (numerical/categorical) attributes can be combined for robust recommendations.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cases like Pandora, the initial track specification resembles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user feedback transitions the approach to content-based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9388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106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 and Cleaning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product descriptions, web pages) into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and structured format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analysis.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text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 of 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processing.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in the Cleaning Process: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Stop-Word Removal: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high-frequency, non-informative 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"a," "an," "the") that are not specific to the item.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stop-words include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articles, prepositions, conjunctions, and pronouns.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stop-word lists are available for various languages.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 variations of words into their root forms.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"hoping" → "hop," "machines" → "machine."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Stemming can sometimes lead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meaning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"hop" as a word itself).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Extraction: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significant word combinations that occur frequently.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"hot dog" has a distinct meaning compared to "hot" and "dog."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Use manually defined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or automated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</p:txBody>
      </p:sp>
    </p:spTree>
    <p:extLst>
      <p:ext uri="{BB962C8B-B14F-4D97-AF65-F5344CB8AC3E}">
        <p14:creationId xmlns:p14="http://schemas.microsoft.com/office/powerpoint/2010/main" val="3316770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Vector-Space Representation: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 is converted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of 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term is associated with its frequency.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occurring words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discriminative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may bias results.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weighting methods to emphasize more meaningful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381000"/>
                <a:ext cx="8305800" cy="57451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with TF-IDF:</a:t>
                </a: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Frequency (TF):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 a term in a document.</a:t>
                </a: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Document Frequency (IDF):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terms inversely proportional to their occurrence in the entire dataset.</a:t>
                </a: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  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Total number of documents.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documents containing the term.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381000"/>
                <a:ext cx="8305800" cy="5745163"/>
              </a:xfrm>
              <a:blipFill rotWithShape="1">
                <a:blip r:embed="rId2"/>
                <a:stretch>
                  <a:fillRect l="-1542" t="-1062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44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57200"/>
                <a:ext cx="8686800" cy="6019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TF-IDF Formula: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term frequency and inverse document frequency</a:t>
                </a:r>
              </a:p>
              <a:p>
                <a:pPr algn="just"/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).IDF</a:t>
                </a:r>
              </a:p>
              <a:p>
                <a:pPr algn="just"/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Damping function (optional) to reduce the influence of high-frequency terms.</a:t>
                </a: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 of TF-IDF:</a:t>
                </a: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Improves </a:t>
                </a:r>
                <a:r>
                  <a:rPr 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recommendation quality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prioritizing discriminative terms.</a:t>
                </a: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the </a:t>
                </a:r>
                <a:r>
                  <a:rPr 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influence of frequently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occurring but unimportant words (e.g., "common" vs. "rare" terms).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57200"/>
                <a:ext cx="8686800" cy="6019800"/>
              </a:xfrm>
              <a:blipFill rotWithShape="1">
                <a:blip r:embed="rId2"/>
                <a:stretch>
                  <a:fillRect l="-1684" t="-1721" r="-1614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196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Feature Representation and Cleaning with TF-IDF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634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65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24800" cy="597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391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116169" cy="18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315200" cy="417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81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572638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905000"/>
            <a:ext cx="521181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Functionality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to items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they have liked in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attributes rather than ratings correlations.</a:t>
            </a:r>
          </a:p>
          <a:p>
            <a:pPr marL="0" indent="0" algn="just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two main data sources: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Descriptions: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Content-centric attributes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keywords, genre, and manufacturer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from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(ratings)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(actions)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feedback, or specified keywords of interest.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8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46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57800"/>
            <a:ext cx="70596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08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47134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User Likes and Dislikes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user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(likes and dislikes) during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phase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recommendations during the online phase.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 preferences with content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predictions for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user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user interacting with the system at any given time).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7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477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User Feedback: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explicitly specify ratings for items.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ratings:</a:t>
            </a:r>
          </a:p>
          <a:p>
            <a:pPr lvl="2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(e.g., like/dislike).</a:t>
            </a:r>
          </a:p>
          <a:p>
            <a:pPr lvl="2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Interval-based (e.g., 1–5 stars).</a:t>
            </a:r>
          </a:p>
          <a:p>
            <a:pPr lvl="2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or real-valued ratings.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rating influences the model used for learning user profiles.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user actions such as: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preferences: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Buying, browsing, or clicking an item.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typically include negative preferences.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72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Opinions: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express preferences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descriptions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reviews or comments).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are extracted using techniques like: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specify examples or cases of items they are interested in.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cases are used: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implicit feedback for models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Rocchio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recommender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domain knowledge is used to find matches.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8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Notes: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blend knowledge-based and content-based approaches: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as a knowledge-based system (user specifies an initial case, such as a favorite music album).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to a content-based and collaborative system using user feedback.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Representation: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(likes/dislikes) is ultimately converted into:</a:t>
            </a:r>
          </a:p>
          <a:p>
            <a:pPr lvl="2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Unary, binary, interval-based, or real ratings.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ratings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dependent variable for learning purposes.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85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Feature Selection and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Feature Selection &amp; Weighting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only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 words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retained in the vector-space representation.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risk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filtering out noisy features.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recommendation accuracy, especially when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recommender systems to limit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between 50 and 300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90678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Aspects of Feature Selection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words.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Weighting: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importance to words.</a:t>
            </a:r>
          </a:p>
          <a:p>
            <a:pPr algn="just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unsupervised selection methods: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Stop-word removal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(IDF)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selection methods: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user ratings to rank features.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8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8305800" cy="559276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 for Feature Selection &amp; Weighting</a:t>
                </a:r>
              </a:p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1.Gini Index (For Categorical Ratings)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how well a word discriminates between rating values.</a:t>
                </a: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: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Gini (w) =1-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Properties: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Gini values → Higher discriminative power.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word always corresponds to a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rating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its Gini score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word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distributed across ratings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its Gini score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1 - 1/t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8305800" cy="5592763"/>
              </a:xfrm>
              <a:blipFill>
                <a:blip r:embed="rId2"/>
                <a:stretch>
                  <a:fillRect l="-1762" t="-1418" r="-1689" b="-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572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81000"/>
                <a:ext cx="8382000" cy="57451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Entropy (Information Theory-Based)</a:t>
                </a: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Gini Index but based on information theory.</a:t>
                </a: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Entropy(w)=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Properties: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entropy → More informative word.</a:t>
                </a: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Often yields results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Gini Index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is based 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principles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81000"/>
                <a:ext cx="8382000" cy="5745163"/>
              </a:xfrm>
              <a:blipFill>
                <a:blip r:embed="rId2"/>
                <a:stretch>
                  <a:fillRect l="-1455" t="-1168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05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Chi-Square (χ²) Statistic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if a word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predicting ratings.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vs. observed word occurrences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rating categories.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a 2×2 contingency table: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χ² value → Stronger correlation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word and rating.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= observed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χ²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(word is irrelevant).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words with highest χ² scores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retained.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7254"/>
            <a:ext cx="46101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9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scenarios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items (new items with no user ratings).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text-rich and unstructured domains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web pages and product descriptions.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based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solely on the user’s past interactions.</a:t>
            </a:r>
          </a:p>
          <a:p>
            <a:pPr algn="just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novelty in recommendations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items are often too similar to past preferences.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problem for new users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requires prior user interaction data.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may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surprise or creativity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53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534400" cy="589756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Normalized Deviation (For Continuous Ratings)</a:t>
                </a: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how </a:t>
                </a: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occurrences affect rating averages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:r>
                  <a:rPr lang="en-US" sz="3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|µ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)|</m:t>
                        </m:r>
                      </m:num>
                      <m:den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μ⁺(w):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Average rating when word </a:t>
                </a: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present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μ⁻(w):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Average rating when word </a:t>
                </a: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absent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σ: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Overall rating variance.</a:t>
                </a:r>
              </a:p>
              <a:p>
                <a:pPr algn="just"/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Properties :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deviation → More discriminative word.</a:t>
                </a: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when ratings have </a:t>
                </a: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possible values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continuous scores).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534400" cy="5897563"/>
              </a:xfrm>
              <a:blipFill>
                <a:blip r:embed="rId2"/>
                <a:stretch>
                  <a:fillRect l="-1643" t="-2068" r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8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" y="2199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Weighting (Soft Selection)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removing words,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Weighting Formula: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g(w)=a−Gini(w)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Adjustable sensitivity parameter.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Higher sensitivity to Gini scores.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weight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 to refine recommendations.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weighting strategies: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Entropy-based weighting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(IDF)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fine-tune weights.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43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efficiency by removing noisy words.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methods use ratings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most useful words.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selection techniques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based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vs. continuous ratings).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weighting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fine-tunes importance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hard removal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 (Selection + Weighting)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 the best recommendation performance.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65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307-97FF-3B01-2987-1641D62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38"/>
            <a:ext cx="9144000" cy="381000"/>
          </a:xfrm>
        </p:spPr>
        <p:txBody>
          <a:bodyPr>
            <a:noAutofit/>
          </a:bodyPr>
          <a:lstStyle/>
          <a:p>
            <a:pPr algn="l"/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User Profiles and Filtering</a:t>
            </a:r>
            <a:endParaRPr lang="en-IN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C684-2FB4-BAFC-4ADD-DC43EC73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9737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 and Recommendation Learning: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learning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classification and regression modeling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can be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“thumbs up” or “thumbs down”) → Similar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can be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Similar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vs. Unstructured Learning: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 can be applied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structured and unstructured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discussion,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item descriptions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assumed.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32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8E1B-E7D0-3F25-9388-74B28B66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(DL) and Active User: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(Labeled Training Documents)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item descriptions and ratings assigned by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active 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ratings form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collaborative filtering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Ratings from other users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builds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instead of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79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DBAD-D5F0-E013-68D9-164DDDC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 (DU) for Recommendations: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(Unlabeled Test Documents)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item descriptions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items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 yet.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varies based on domain, e.g.: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DU contains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news articles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DU contains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product suggestions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0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A056-E1F4-FD3A-9515-27090C98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Process Using the Model: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 (from DL) is applied to 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DU items.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top-k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Collaborative Filtering: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matrix factorization):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separate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cross-user data sharing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requiring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users' preferences.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6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99D3-4780-B372-8C59-638BB34E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Text Classification &amp; Regression: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structure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classification and regression modeling in 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for classification can be adapted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8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A194-B2D2-B9D3-C1EE-B0554684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Classification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216A-D628-6E0B-902B-FCE2C1C0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Similarity Function: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classifier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effective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technique.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compare documents.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common measure in text-based classification: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similarity measures: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Euclidean distance, Manhattan distance for structured data.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94" y="4876800"/>
            <a:ext cx="38844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389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D4B6-0247-E73F-254D-7F9635CC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in DU (test set)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(training set)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cosine similarity.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k-nearest neighbors.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document in DU.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Ratings: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k-nearest neighbors.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Content-Based Systems: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domains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text-rich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browsing history.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product descriptions and relational attributes (e.g., price, manufacturer).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vs. Unstructured Representations: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(text-based)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numerical, relational).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be combined into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structured representation for recommendation tasks.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25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F7D-FEAF-3316-E5F9-C7014B3E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Computational Complexity: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nearest neighbors is expensive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(complexity = ∣DL∣×∣DU∣)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in DU requires comparisons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all documents in DL.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method computationally expensive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2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Using Clustering: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number of training documents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groups per rating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is represented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aggregated document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clusters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compared with test documents.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maintaining accuracy.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21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 Prototype-Based Approach: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documents of a rating value are combined into a single prototype vector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finding k-nearest neighbors: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 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the 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to the test document.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Rocchio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incorporates relevance feedback.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3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00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" y="1371599"/>
            <a:ext cx="7965057" cy="331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72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8759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74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848600" cy="365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77724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114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7200"/>
            <a:ext cx="81592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02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774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9703654-9D7C-0751-DC70-AA9CC821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582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BADA6-B88A-F840-BB5E-7D2C94970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05887"/>
              </p:ext>
            </p:extLst>
          </p:nvPr>
        </p:nvGraphicFramePr>
        <p:xfrm>
          <a:off x="6019800" y="76200"/>
          <a:ext cx="2921000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81939059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49047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Algorithm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Regression, </a:t>
                      </a:r>
                      <a:br>
                        <a:rPr lang="en-IN" sz="1400" b="1" u="none" strike="noStrike" dirty="0">
                          <a:effectLst/>
                        </a:rPr>
                      </a:br>
                      <a:r>
                        <a:rPr lang="en-IN" sz="1400" b="1" u="none" strike="noStrike" dirty="0">
                          <a:effectLst/>
                        </a:rPr>
                        <a:t>Classification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074180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Linear Regression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404674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Logistic Regression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Classification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304959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Decision Trees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595027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Random Forests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388404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SVM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014017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KNN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4619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Gradient Boosting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5176268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Naive Bayes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Classification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93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0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Knowledge-Based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systems use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attributes for recommendations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allow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specification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requirements and interactive interfaces.</a:t>
            </a:r>
          </a:p>
          <a:p>
            <a:pPr lvl="1"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user behavior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learning-based approaches.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and collaborative methods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limitations of each approach.</a:t>
            </a: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framework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both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and interactive aspects of recommendations.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 of Content-Based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Characteristics: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unstructured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descriptions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vector-space representations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largely operate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domain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commonly used in applications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recommendation systems.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and regression modeling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primary tools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96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of Content-Based Systems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Feature Extraction: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various sources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web pages, product descriptions, news articles).</a:t>
            </a: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features into a keyword-based vector-space representation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feature extraction is critical and domain-specific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Learning of User Profiles: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user-specific models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interactions (e.g., ratings, purchases).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feedback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ratings) or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activity logs)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training data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8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2882</Words>
  <Application>Microsoft Office PowerPoint</Application>
  <PresentationFormat>On-screen Show (4:3)</PresentationFormat>
  <Paragraphs>331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Cambria Math</vt:lpstr>
      <vt:lpstr>Times New Roman</vt:lpstr>
      <vt:lpstr>Office Theme</vt:lpstr>
      <vt:lpstr>Content-Based Recommender Systems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Basic Components of Content-Based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 and 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Feature Representation and Cleaning with TF-IDF</vt:lpstr>
      <vt:lpstr>PowerPoint Presentation</vt:lpstr>
      <vt:lpstr>PowerPoint Presentation</vt:lpstr>
      <vt:lpstr>PowerPoint Presentation</vt:lpstr>
      <vt:lpstr>PowerPoint Presentation</vt:lpstr>
      <vt:lpstr>Collecting User Likes and Dislikes</vt:lpstr>
      <vt:lpstr>PowerPoint Presentation</vt:lpstr>
      <vt:lpstr>PowerPoint Presentation</vt:lpstr>
      <vt:lpstr>PowerPoint Presentation</vt:lpstr>
      <vt:lpstr>Supervised Feature Selection and Weighting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Weighting (Soft Selection)</vt:lpstr>
      <vt:lpstr>PowerPoint Presentation</vt:lpstr>
      <vt:lpstr>Learning User Profiles and Filtering</vt:lpstr>
      <vt:lpstr>PowerPoint Presentation</vt:lpstr>
      <vt:lpstr>PowerPoint Presentation</vt:lpstr>
      <vt:lpstr>PowerPoint Presentation</vt:lpstr>
      <vt:lpstr>PowerPoint Presentation</vt:lpstr>
      <vt:lpstr>Nearest Neighbor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Recommender Systems</dc:title>
  <dc:creator>Naveen_MRU</dc:creator>
  <cp:lastModifiedBy>burra mythili</cp:lastModifiedBy>
  <cp:revision>94</cp:revision>
  <dcterms:created xsi:type="dcterms:W3CDTF">2006-08-16T00:00:00Z</dcterms:created>
  <dcterms:modified xsi:type="dcterms:W3CDTF">2025-02-07T10:13:14Z</dcterms:modified>
</cp:coreProperties>
</file>