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01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685801"/>
            <a:ext cx="8458200" cy="3200400"/>
          </a:xfrm>
        </p:spPr>
        <p:txBody>
          <a:bodyPr/>
          <a:lstStyle/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III: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User-Based collaborative filtering, Similarity Function Variants, Variants of the Prediction Function, Item-Based Collaborative filtering, Comparing User-Based and Item-Based Methods, Strengths and Weaknesses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Methods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784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Ratings with Neighborhood-Based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5029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Concept of Neighborhood-Based Methods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user-user similarity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item-item similarity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recommendations.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Relies on the principle that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users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items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similar ratings.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Two Basic Principles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User-Based Models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with similar rating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 tend to rate items similarly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If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 and Bob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rated movies similarly in the past, Alice’s rating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"Terminator"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predict Bob’s rating for the same movie.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85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382000" cy="574516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Item-Based Models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items receive similar ratings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same user.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Bob's ratings for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"Alien" and "Predator"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predict his rating for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"Terminator."</a:t>
            </a:r>
          </a:p>
          <a:p>
            <a:pPr marL="0" indent="0" algn="just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Connection to Nearest Neighbor Classification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 is a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of classification/regression modeling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Neighborhood-based models are similar to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nearest neighbor classifiers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machine learning.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classification, collaborative filtering determines nearest neighbors using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rows (users)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 (items)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857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382000" cy="57451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User-User Similarity Computation (Example from Table 2.1)</a:t>
            </a:r>
          </a:p>
          <a:p>
            <a:pPr algn="just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similarity measures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Pearson correlation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with higher similarity scores are considered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closer neighbors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6" y="3124200"/>
            <a:ext cx="794319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288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5821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Item-Item Similarity Computation (Example from Table 2.2)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cosine similarity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for item similarity calculations.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 are compared after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mean-centering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ratings to eliminate user bias.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 scores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 their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levels.</a:t>
            </a:r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76599"/>
            <a:ext cx="6400800" cy="306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818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55" y="304800"/>
            <a:ext cx="8305800" cy="2876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352801"/>
            <a:ext cx="8229600" cy="2760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8196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7039958" cy="2114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696436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352512"/>
            <a:ext cx="5963642" cy="1472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4680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304800"/>
            <a:ext cx="8839200" cy="6400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User-Based Neighborhood Models</a:t>
            </a:r>
          </a:p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Concept of User-Based Neighborhoods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neighborhoods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identifying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users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user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these similar users'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missing ratings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user.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similarity function is required, but it must account for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rating scales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among users.</a:t>
            </a:r>
          </a:p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Key Challenges in User-Based Similarity Computation</a:t>
            </a:r>
          </a:p>
          <a:p>
            <a:pPr lvl="1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rating scales: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 users consistently give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or lower ratings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others.</a:t>
            </a:r>
          </a:p>
          <a:p>
            <a:pPr lvl="1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 ratings: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Many users rate only a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subset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items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similarity computation challenging.</a:t>
            </a:r>
          </a:p>
          <a:p>
            <a:pPr lvl="1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rating sets: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Similarity is computed only for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overlapping rated items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two users</a:t>
            </a:r>
            <a:r>
              <a:rPr lang="en-US" sz="2400" dirty="0"/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862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228600"/>
                <a:ext cx="8458200" cy="62484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Steps to Compute User Similarity</a:t>
                </a:r>
              </a:p>
              <a:p>
                <a:pPr algn="just"/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Rated Items for Each User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sz="2400" i="1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​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Set of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items rated by user 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sz="2400" i="1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​ = Items rated by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users u and v.</a:t>
                </a:r>
              </a:p>
              <a:p>
                <a:pPr algn="just"/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Mean Rating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µ</m:t>
                        </m:r>
                      </m:e>
                      <m:sub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​) for Each User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mean rating of a user is computed as:</a:t>
                </a: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µ</m:t>
                        </m:r>
                      </m:e>
                      <m:sub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𝜖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I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𝑢𝑘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|</m:t>
                        </m:r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ensures normalization across different rating scales.</a:t>
                </a:r>
              </a:p>
              <a:p>
                <a:pPr algn="just"/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Pearson Correlation Similarity</a:t>
                </a:r>
              </a:p>
              <a:p>
                <a:pPr lvl="1"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Pearson similarity between two users </a:t>
                </a:r>
                <a:r>
                  <a:rPr 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 and v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computed as:</a:t>
                </a:r>
              </a:p>
              <a:p>
                <a:pPr marL="457200" lvl="1" indent="0" algn="just">
                  <a:buNone/>
                </a:pPr>
                <a:endParaRPr lang="en-US" sz="2000" dirty="0"/>
              </a:p>
              <a:p>
                <a:pPr marL="457200" lvl="1" indent="0" algn="just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Measures how strongly correlated two users' rating patterns are</a:t>
                </a:r>
              </a:p>
              <a:p>
                <a:pPr lvl="1"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28600"/>
                <a:ext cx="8458200" cy="6248400"/>
              </a:xfrm>
              <a:blipFill rotWithShape="1">
                <a:blip r:embed="rId2"/>
                <a:stretch>
                  <a:fillRect l="-1154" t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4800600"/>
            <a:ext cx="631977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957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00800"/>
          </a:xfrm>
        </p:spPr>
        <p:txBody>
          <a:bodyPr/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Top-k Similar Users for Each Item Prediction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most similar users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have rated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item are selected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with negative or very low similarity may be excluded for better predictions.</a:t>
            </a: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Predicting Missing Ratings Using Neighborhood-Based Approach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 need to be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mean-centered to avoid bias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different rating scales:</a:t>
            </a: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417498"/>
            <a:ext cx="1622430" cy="468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23" y="3962400"/>
            <a:ext cx="73919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9655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6248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Variations &amp; Enhancements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implementations compute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ratings dynamically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overlapping items.</a:t>
            </a: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 filtering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removes users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or negative similarity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improve accuracy.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allows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similarity measures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weighting strategies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fine-tune recommendations.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797505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58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Neighborhood-Based Collaborative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754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Neighborhood-based collaborative filtering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(also called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memory-based filtering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relies on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and item similarity.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main types:</a:t>
            </a:r>
          </a:p>
          <a:p>
            <a:pPr lvl="1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User-based collaborative filtering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Predicts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ratings based on similar users' ratings.</a:t>
            </a:r>
          </a:p>
          <a:p>
            <a:pPr lvl="1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Item-based collaborative filtering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Predicts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ratings based on a user's ratings of similar items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602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19" y="381000"/>
            <a:ext cx="8692127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5984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28600"/>
            <a:ext cx="8293561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979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799"/>
            <a:ext cx="7391400" cy="4616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800600"/>
            <a:ext cx="7693301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6321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799"/>
            <a:ext cx="4495800" cy="6199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1" y="380999"/>
            <a:ext cx="4267692" cy="6006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6481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289426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085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6248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Function Variants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Cosine Similarity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Computes similarity using raw ratings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mean-centered ratings.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(Mutually Rated Items Only):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Formula (All Rated Items Used for Normalization):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40584"/>
            <a:ext cx="5257800" cy="86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495800"/>
            <a:ext cx="5287662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6476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304800"/>
                <a:ext cx="8610600" cy="61722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Preference for Pearson Correlation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Pearson correlation is better than raw cosine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because it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adjusts for user bias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using mean-centering.</a:t>
                </a:r>
              </a:p>
              <a:p>
                <a:pPr lvl="1"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Accounts for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differences in users' rating tendencies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(e.g., generous vs. strict raters).</a:t>
                </a:r>
              </a:p>
              <a:p>
                <a:pPr marL="0" indent="0" algn="just">
                  <a:buNone/>
                </a:pP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Significance Weighting for Similarity Adjustment</a:t>
                </a:r>
              </a:p>
              <a:p>
                <a:pPr lvl="1" algn="just"/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Issue: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Similarity scores are unreliable if users have very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few common ratings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 algn="just"/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Apply a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discount factor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when the number of common ratings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IN" sz="2400" i="1">
                        <a:solidFill>
                          <a:srgbClr val="FF000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low.</a:t>
                </a:r>
              </a:p>
              <a:p>
                <a:pPr lvl="1" algn="just"/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304800"/>
                <a:ext cx="8610600" cy="6172200"/>
              </a:xfrm>
              <a:blipFill rotWithShape="1">
                <a:blip r:embed="rId2"/>
                <a:stretch>
                  <a:fillRect l="-1487" t="-790" r="-1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724400"/>
            <a:ext cx="618193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7940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458200" cy="6096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Usage of Discounted Similarity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in:</a:t>
            </a:r>
          </a:p>
          <a:p>
            <a:pPr lvl="1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peer groups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recommendations.</a:t>
            </a:r>
          </a:p>
          <a:p>
            <a:pPr lvl="1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weighted predictions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missing ratings.</a:t>
            </a:r>
          </a:p>
          <a:p>
            <a:pPr marL="0" indent="0" algn="just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Variants of the Prediction Function</a:t>
            </a:r>
          </a:p>
          <a:p>
            <a:pPr marL="0" indent="0" algn="just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81400"/>
            <a:ext cx="67818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1051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381000"/>
            <a:ext cx="7677997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87506"/>
            <a:ext cx="8001000" cy="237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8655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13084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143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534400" cy="6019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Differences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User-based filtering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Uses peer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users' ratings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(rows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matrix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Item-based filtering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Uses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user's ratings on similar items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(columns of rating matrix).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complementary but produce different recommendation types.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missing ratings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Estimate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unknown rating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user-item pair.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top-k items or users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practical in real-world applications (e.g., recommending top-k items to users).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Top-k users can help merchants with targeted marketing.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510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Item-Based Neighborhood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199"/>
            <a:ext cx="8534400" cy="59027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Concept of Item-Based Neighborhood Models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similar users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this model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finds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items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is computed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items (columns in the ratings matrix)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rather than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users.</a:t>
            </a:r>
          </a:p>
          <a:p>
            <a:pPr lvl="1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row is mean-centered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similarities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Mean-Centering Process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user-based filtering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performed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column-wise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(on items).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rating of each item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subtracted from individual ratings: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410200"/>
            <a:ext cx="5105400" cy="1330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781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77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Adjusted Cosine Similarity for Items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Adjusts cosine similarity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mean-centering ratings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computing similarity.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Formula: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Predicting Missing Ratings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user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's rating for item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top-k most similar items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only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 that user u has rated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average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user u's ratings on these similar items.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66" y="1981200"/>
            <a:ext cx="7409334" cy="1970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40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77597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2551837"/>
            <a:ext cx="8305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Example: Movie Recommendation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user has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rated several sci-fi movies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model can predict their rating for another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sci-fi movie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similarity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recommendations align with the user's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interests and rating patterns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5754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534400" cy="6248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Similarities to User-Based Models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core structure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items replace users in the similarity computation.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Variants of similarity and prediction functions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(like Z-score and weighting adjustments) can also be applied to item-based filtering.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Item-Based Collaborative Filtering Algorithm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Item-Based Collaborative Filtering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ratings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2.1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its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mean-centered form (Table 2.2)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b="1" dirty="0"/>
              <a:t>1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Problem Setup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3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missing ratings for Item 1 and Item 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these missing ratings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item-based collaborative filtering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829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534400" cy="6248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Compute Adjusted Cosine Similarity Between Items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between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computed after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mean-centering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mean-centered ratings matrix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given 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2.2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Cosine Similarity Formula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7400"/>
            <a:ext cx="5563486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43" y="3200400"/>
            <a:ext cx="7162800" cy="3371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511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324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Predicting User 3’s Missing Ratings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are made by taking a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 average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User 3’s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ratings on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similar items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Key Observations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Item-Based Filtering Predicts: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1 → Rating 3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6 → Rating 1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499110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809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10600" cy="61722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User-Based Filtering: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User-Based Prediction for Item 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was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the valid range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Item-Based Prediction for Item 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the allowed range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Item-Based Filtering uses User 3’s own ratings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predictions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 better with her past ratings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Item-Based Filtering Improves Stability: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similarities remain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stable over time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user similarities.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leads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prediction accuracy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many cases.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though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top-k recommended items are similar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ratings can differ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45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324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Comparing User-Based and Item-Based Methods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Accuracy Comparison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Item-Based Methods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often provide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accurate recommendations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they use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user’s own past ratings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predict new ratings.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User-Based Methods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rely on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users’ ratings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might introduce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due to different interests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Item-based filtering works well when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items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clearly identified (e.g., recommending historical movies based on past historical movies).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Robustness to Shilling Attacks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Item-Based Methods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resistant to shilling attacks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(fake user profiles attempting to manipulate recommendations).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User-Based Methods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vulnerable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such attacks.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346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763000" cy="6248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Diversity in Recommendations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User-Based Methods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tend to provide more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recommendations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item-based methods.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 ensures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receive overly similar recommendations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discover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and unexpected items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(serendipity).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Item-Based Methods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sometimes recommend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obvious choices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items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similar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what the user has already consumed.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Explanation of Recommendations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Item-Based Filtering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explanations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e.g.,</a:t>
            </a:r>
          </a:p>
          <a:p>
            <a:pPr lvl="1"/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"Because you watched X, we recommend Y."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(like Netflix does).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3434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4770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User-Based Filtering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explanations are harder: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 histogram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neighboring users’ ratings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shown to explain why a movie is recommended.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these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anonymous neighbors are not personally known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user, reducing trust in the explanation.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Stability of Recommendations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Item-Based Recommendations are More Stable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because:</a:t>
            </a:r>
          </a:p>
          <a:p>
            <a:pPr lvl="1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Fewer items exist than users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item similarity calculations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reliable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User-Based Methods are sensitive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new ratings, as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new ratings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change similarity scores significantly.</a:t>
            </a:r>
          </a:p>
          <a:p>
            <a:pPr lvl="1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User-Based Methods require frequent updates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 to the continuous addition of new users.</a:t>
            </a:r>
          </a:p>
          <a:p>
            <a:pPr lvl="1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Item-Based Models need less frequent updates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items are added at a much slower rate than users.</a:t>
            </a:r>
          </a:p>
          <a:p>
            <a:pPr marL="457200" lvl="1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01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Ratings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5715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Definition and Structure of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Ratings Matrices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ratings matrix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× 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matrix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 are typically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only a small subset of the entries specified.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 entries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Unspecified entries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is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classification and regression problems.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678391"/>
            <a:ext cx="7162800" cy="189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191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458200" cy="58213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Ratings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Ratings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 can take any value within a range (e.g.,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Jester joke system: -10 to 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Users find it difficult to choose from an infinite set of values.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Interval-Based Ratings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 are selected from a fixed scale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e.g., 1-5, -2 to 2, 1-7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Assumes equal distance between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levels.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Ordinal Ratings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but ordered values (e.g.,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“Strongly Disagree”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“Strongly Agree”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assumption that differences between categories are equal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80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305800" cy="6324600"/>
          </a:xfrm>
        </p:spPr>
        <p:txBody>
          <a:bodyPr>
            <a:noAutofit/>
          </a:bodyPr>
          <a:lstStyle/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Forced choice method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Omits neutral options to ensure decisive responses.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Ratings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two options (e.g.,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Like/Dislike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Thumbs up/Thumbs down).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in systems like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Pandora Radio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Forced choice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imposed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users cannot express neutrality.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Unary Ratings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express only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preferences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Facebook "Like").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derived from implicit feedback (e.g., purchasing an item implies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rating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explicit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feedback option.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64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305800" cy="6248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Implicit Feedback &amp; Unary Ratings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feedback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 actions (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e.g., purchases, clicks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interpreted as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preferences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common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explicit ratings, as users interact more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frequently than they rate.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seen as a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positive-unlabeled (PU) learning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in classification.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 Long-Tail Property in Ratings Distribution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fraction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items are rated frequently (popular items), while the majority have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few ratings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(long-tail items).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representation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X-axis: Items ranked by frequency of ratings.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Y-axis: Number of ratings per item.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in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skewed distribution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470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6477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Implications of the Long-Tail Property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Merchant Profitability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items are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low-profit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popular items (long-tail)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often have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profit margins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Amazon’s strategy).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599"/>
            <a:ext cx="4419600" cy="3292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822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Long-Tail Predictions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Sparse ratings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tail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predictions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accurate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recommendation algorithms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favor popular items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reducing diversity.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on Neighborhood-Based Filtering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High-frequency items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neighborhoods, leading to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biased predictions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items do not always represent rare items, causing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misleading recommendations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also become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misleading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 to this bias.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55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2084</Words>
  <Application>Microsoft Office PowerPoint</Application>
  <PresentationFormat>On-screen Show (4:3)</PresentationFormat>
  <Paragraphs>237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Cambria Math</vt:lpstr>
      <vt:lpstr>Times New Roman</vt:lpstr>
      <vt:lpstr>Office Theme</vt:lpstr>
      <vt:lpstr>PowerPoint Presentation</vt:lpstr>
      <vt:lpstr>Neighborhood-Based Collaborative Filtering</vt:lpstr>
      <vt:lpstr>PowerPoint Presentation</vt:lpstr>
      <vt:lpstr>Key Properties of Ratings Matrices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Predicting Ratings with Neighborhood-Based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Item-Based Neighborhood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Naveen_MRU</dc:creator>
  <cp:lastModifiedBy>Dell</cp:lastModifiedBy>
  <cp:revision>77</cp:revision>
  <dcterms:created xsi:type="dcterms:W3CDTF">2006-08-16T00:00:00Z</dcterms:created>
  <dcterms:modified xsi:type="dcterms:W3CDTF">2025-03-01T07:43:38Z</dcterms:modified>
</cp:coreProperties>
</file>