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8" r:id="rId9"/>
    <p:sldId id="281" r:id="rId10"/>
    <p:sldId id="279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82" r:id="rId23"/>
    <p:sldId id="283" r:id="rId24"/>
    <p:sldId id="339" r:id="rId25"/>
    <p:sldId id="285" r:id="rId26"/>
    <p:sldId id="296" r:id="rId27"/>
    <p:sldId id="275" r:id="rId28"/>
    <p:sldId id="276" r:id="rId29"/>
    <p:sldId id="277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  <p:sldId id="302" r:id="rId43"/>
    <p:sldId id="303" r:id="rId44"/>
    <p:sldId id="304" r:id="rId45"/>
    <p:sldId id="305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5" r:id="rId72"/>
    <p:sldId id="336" r:id="rId73"/>
    <p:sldId id="337" r:id="rId74"/>
    <p:sldId id="33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2667" autoAdjust="0"/>
  </p:normalViewPr>
  <p:slideViewPr>
    <p:cSldViewPr>
      <p:cViewPr varScale="1">
        <p:scale>
          <a:sx n="106" d="100"/>
          <a:sy n="106" d="100"/>
        </p:scale>
        <p:origin x="17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5-03-12T04:18:55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11307 4463 0,'17'0'172,"-17"17"-109,0 1-17,18-18-30,-18 18 0,0-1 15,0 1 16,17-18-32,1 0 1,0 0 15,-18 17-15,17-17 93,1 0-62,0 0-47,-1 0 16,1 18-1,0-18 1,-1 18 0,1-18-1,-1 17 17,1-17-17,0 0 1,-18 18-1,17-18 48,-17 18-47,0-1 62</inkml:trace>
  <inkml:trace contextRef="#ctx0" brushRef="#br0" timeOffset="1406.12">11536 4392 0,'-18'18'141,"1"-18"-125,17 17-16,-18-17 15,0 18 1,1-18-1,-1 18 1,0 17 0,1-17-1,-1-1 1,0-17 0,18 18-1,-17-18 1,17 17 15,-18-17-15,18 18 77,-17-18-77,17 18 15,-18-1-15,0 1 15,18 0 16,-17-18-31,-1 0 46</inkml:trace>
  <inkml:trace contextRef="#ctx0" brushRef="#br0" timeOffset="4067.506">11165 4110 0,'18'0'156,"-18"18"-140,18-18-1,-1 17 1,19 1-1,-19-1 1,1-17 0,-18 18-1,18-18 1,-1 0 0,1 0-1,-18 18 1,17-18 31,1 17 15,-18-34 219,-18 17-249,18-18 15,-17 18-47,-1 0 31,18-18-16,-17 18 1,17-17 0,0-1-1,-18 18 17,18-17-17,-18-1 16,18 0 1,0 1-17,-17 17 1,17-18 0,0 0 46,0 1-31,0-1 1,17 0 30,1 18-46,0 0-1,-1 0 1,1 0 0,-1 0 15,1 0-16,0 0 17,-1 0-17,1 0 17,-18 18-17,0 0 48,18-18-48,-18 17 32,0 1-47,0 0 16,0-1 15,0 1-15,0 0 15,-18-18-15,18 17-1,-18 1 1,1-18-1,-1 0 17,18 17-17,-18-17 1,1 0 0,-1 0-1,1 0 16,-1 0 1,0 0 15</inkml:trace>
  <inkml:trace contextRef="#ctx0" brushRef="#br0" timeOffset="4786.197">11518 4145 0</inkml:trace>
  <inkml:trace contextRef="#ctx0" brushRef="#br0" timeOffset="6942.355">11659 3969 0,'-17'0'187,"17"17"-62,0 1-109,0 0-1,0-1 1,17-17 93,-17 18-109,18-18 94,0 0 109,-1 0-140,1 0-48,-18 18 17,18-1-1,-18 1 63,0 0-48,-18-1-46,0-17 16,18 18-16,-17-18 16,-1 17-1,0-17 1,1 18 15,-1-18-15,0 0-1,1 18 1,-1-18 0,18 17 15,-18-17-15</inkml:trace>
  <inkml:trace contextRef="#ctx0" brushRef="#br0" timeOffset="8332.964">11695 3951 0,'17'0'94,"1"0"-79,0 0 1,-1 0 0,1 0-1,-1 0 17,1 0 14,0 0-30,-1 0 0,1 0-1,0 0 1,-1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5-03-12T04:22:36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14058 4692 0,'18'0'156,"-1"0"-141,19 0 1,-19 0 0,1 0-1,0 0 1,-1 0 0,1 0-1,0 0 1,-1 0-1,1 0 17,0 0-1,-54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40.336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5-03-12T04:23:05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14323 6862 0</inkml:trace>
  <inkml:trace contextRef="#ctx0" brushRef="#br0" timeOffset="20834.944">14288 4216 0,'-18'0'125,"18"17"-125,-18-17 15,1 36 1,-1-19 0,0 19-1,1-19 1,-1 18-1,0-17 1,18 0 0,-17 17-1,-1-17 1,18-1 15,0 1-15,-18 0-16,18-1 31,0 1 0,0-1 1,0 1-32,0 0 15,18-18 1,0 17-1,-18 19 1,17-19 0,1 1 15,0-18 0,-1 0-15,-17 18-1,18-18 1,-18 17 0,18-17-1,-1 0 32,-34-17 172,-1 17-172,18-18-47,-18 18 15,1-18 1,17 1 15,0-1-15,0 0 0,0 1 15</inkml:trace>
  <inkml:trace contextRef="#ctx0" brushRef="#br0" timeOffset="21131.945">14164 4533 0</inkml:trace>
  <inkml:trace contextRef="#ctx0" brushRef="#br0" timeOffset="23616.117">14129 4445 0,'0'18'109,"0"-1"-109,0 1 16,17-18-1,-17 18-15,18-18 16,0 17 0,-1 18-1,1-17 17,0-18-32,-18 18 15,17-18 1,1 17-1,0-17 32,-1 0-31,-17 18 0,18-18-1,-1 0 1,-34 0 140,17-18-156,-18 18 16,1 0-1,17-17 1,-18 17 0,0-18-1,1 18 1,-1 0-1,18-18 1,-18 1 0,1 17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4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55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5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7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FD35D-2FDC-4682-82AB-D8CEA8230B8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1410-6C3B-430C-B3C3-52B827BE2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3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3.png"/><Relationship Id="rId7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1.xml"/><Relationship Id="rId10" Type="http://schemas.openxmlformats.org/officeDocument/2006/relationships/image" Target="../media/image28.emf"/><Relationship Id="rId4" Type="http://schemas.openxmlformats.org/officeDocument/2006/relationships/image" Target="../media/image24.png"/><Relationship Id="rId9" Type="http://schemas.openxmlformats.org/officeDocument/2006/relationships/customXml" Target="../ink/ink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Collaborative Filtering, Association Rules, Naive Bayes Collaborative Filtering, Neural Network, Singular Value Decomposition, Stochastic Gradient Descent, Regularization.</a:t>
            </a:r>
          </a:p>
        </p:txBody>
      </p:sp>
    </p:spTree>
    <p:extLst>
      <p:ext uri="{BB962C8B-B14F-4D97-AF65-F5344CB8AC3E}">
        <p14:creationId xmlns:p14="http://schemas.microsoft.com/office/powerpoint/2010/main" val="3093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34400" cy="4804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68" y="5181600"/>
            <a:ext cx="7129732" cy="133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4164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Association Rules for Collaborative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and Unary Ratings Matrices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ratings matrices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arise from customer activities (e.g., purchases) where a customer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indicates a "like"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(not a dislike).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Data Representation: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 (liked) →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items (not purchased)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typical rating matrices,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unary matrices are approximated as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simplify processing.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matrices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most values are 0, making it acceptable to assume missing values are "not purchased."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is treated as binary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association rules to be applied.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3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Association Rules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are found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patterns of item co-occurrence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transactions.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Generate Association Rules: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frequent itemsets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minimum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threshold (s)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(X ⇒ Y)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minimum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threshold (c)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only rules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consequent contains exactly one 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 of rules is used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modeling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5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198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Items to a Customer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customer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 want to recommend relevant items.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rules "fired" for customer 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 antecedents of the rule match items A has purchased.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fired rules by decreasing confidence.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 items in the consequents of these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recommended to the customer.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0" y="4114800"/>
            <a:ext cx="711212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967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Numeric Ratings in Association Rules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matrices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capture "likes," but real-world ratings involve numeric values (e.g., 1-5 stars).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for Numeric Ratings: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each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(item, rating) pair into a pseudo-item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(Item = Bread, Rating = Dislike) is treated as a distinct item.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using pseudo-items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simple item names.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38" y="4114800"/>
            <a:ext cx="817393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78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Resolving Conflicts in Rule-Based Predictions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rules can contradict each other (e.g., one rule predicts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another predicts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conflicts must be resolved.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Conflict Resolution: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voting based on confidence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06" y="2609850"/>
            <a:ext cx="8356385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91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Voting for Prediction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strict rules, ratings can be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numerically aggregated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fired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predicting ratings for a given item.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up votes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rating based on the rule’s confidence.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weighted rating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predicted rating.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list of top-rated items is recommended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user.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Interval-Based Ratings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rating scale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possible values (e.g., 1-5 stars)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 scale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smaller set of intervals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1-2 = "Low", 3 = "Medium", 4-5 = "High").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interval-based ratings.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handling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ratings in a structured way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39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Item-Specific Support for Better Recommendations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global support threshold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different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can have different support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rarely purchased item may still be important, so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support threshold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used.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frequently purchased item should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support threshold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item-specific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improve the quality of recommendations.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55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324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Rule-Based Collaborative Filtering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require explicit user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useful for implicit feedback systems (e.g., e-commerce).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large transaction datasets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efficient frequent pattern mining algorithms.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sparse data well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association rules to infer recommendations.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binary and numeric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flexible recommendation models.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4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Model in Collaborative Filtering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610600" cy="54102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Used for predicting missing ratings in an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× 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matrix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where:</a:t>
                </a:r>
              </a:p>
              <a:p>
                <a:pPr lvl="1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users.</a:t>
                </a:r>
              </a:p>
              <a:p>
                <a:pPr lvl="1"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items.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𝑢𝑗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user u's rating for item j.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Ratings are treated as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categorical values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(unordered discrete values like {Like, Neutral, Dislike}).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objective is to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 missing ratings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observed ratings using a probabilistic framework.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610600" cy="5410200"/>
              </a:xfrm>
              <a:blipFill rotWithShape="1">
                <a:blip r:embed="rId2"/>
                <a:stretch>
                  <a:fillRect l="-920" t="-901" r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2" y="4724400"/>
            <a:ext cx="35337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34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828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Collaborative Filtering Using Association Rules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3733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Association Rules and Collaborative Filtering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mining was originally used to discover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in supermarket transaction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naturally defined over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can be extended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and numerical 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conversion.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supermarket transactions and implicit feedback datasets, unary data is common,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 indicate a purchase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 indicate missing 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(often approximated as "not purchased").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22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Bayes' Theorem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compute the probability of a missing rating based on observed ratings: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Conditional Probabilities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assumption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are independent given a specific rating for item 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6934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994694"/>
            <a:ext cx="7620001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416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to Estimate the Missing Rating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methods are used to predict the rating: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1: Maximum Probability Estimate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rating value with the highest probability.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2: Weighted Average Prediction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probability-weighted average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possible ratings.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457" y="2286000"/>
            <a:ext cx="5979543" cy="12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12102"/>
            <a:ext cx="6831921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051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Movie Ratings Using Naïve Bayes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ratings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users rate movies with either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(Like)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(Dislike)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Our goal is to predict the missing ratings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Bayes' Theorem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predict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3’s rating for Movie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7173913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568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Apply Bayes’ Theorem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Bayes' Rule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compute: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2063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229600" cy="4903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7995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1" y="3018"/>
            <a:ext cx="852873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7DCD8D-422C-4CED-A83F-3784930B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5" t="15942" r="5398" b="3997"/>
          <a:stretch/>
        </p:blipFill>
        <p:spPr>
          <a:xfrm>
            <a:off x="197667" y="4803618"/>
            <a:ext cx="6623739" cy="19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26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1" y="3018"/>
            <a:ext cx="8528738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7DCD8D-422C-4CED-A83F-3784930B8C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5" t="15942" r="5398" b="3997"/>
          <a:stretch/>
        </p:blipFill>
        <p:spPr>
          <a:xfrm>
            <a:off x="197667" y="4803618"/>
            <a:ext cx="6623739" cy="191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88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534400" cy="358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14800"/>
            <a:ext cx="45815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976687"/>
            <a:ext cx="190874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F4EF39-6FAE-4C97-9D3A-B5563CCF908A}"/>
                  </a:ext>
                </a:extLst>
              </p14:cNvPr>
              <p14:cNvContentPartPr/>
              <p14:nvPr/>
            </p14:nvContentPartPr>
            <p14:xfrm>
              <a:off x="4019400" y="1422360"/>
              <a:ext cx="267120" cy="260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F4EF39-6FAE-4C97-9D3A-B5563CCF9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0040" y="1413000"/>
                <a:ext cx="28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E403647-A732-4785-80E2-C2084AEEAEDD}"/>
                  </a:ext>
                </a:extLst>
              </p14:cNvPr>
              <p14:cNvContentPartPr/>
              <p14:nvPr/>
            </p14:nvContentPartPr>
            <p14:xfrm>
              <a:off x="5060880" y="1689120"/>
              <a:ext cx="831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E403647-A732-4785-80E2-C2084AEEAE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1520" y="1679760"/>
                <a:ext cx="1018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48D2D0-3183-4236-8DE1-C2A0009F01E7}"/>
                  </a:ext>
                </a:extLst>
              </p14:cNvPr>
              <p14:cNvContentPartPr/>
              <p14:nvPr/>
            </p14:nvContentPartPr>
            <p14:xfrm>
              <a:off x="5073480" y="1517760"/>
              <a:ext cx="89280" cy="9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48D2D0-3183-4236-8DE1-C2A0009F01E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64120" y="1508400"/>
                <a:ext cx="108000" cy="97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8050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629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vs. User-Based Naïve Bayes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Item-Based Naïve Bayes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a user's rating for an item based on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 other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User-Based Naïve Bayes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a user's rating for an item based on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other users rated the same item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both item-based and user-based probabilities for a better prediction.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Scenario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Movie Recommendation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streaming service wants to predict whether a user will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Like, Neutral, or Dislike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movie based on their past ratings.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ratings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users rate different movies.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estimate missing ratings using observed ones.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Probability Estimate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Average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predict the most likely rating.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movies with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predicted ratings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32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Neural Networks as a Black-Box in Collaborative Filtering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Classification Model in Collaborative Filtering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classification/regression methods can be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to collaborative filtering.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challenge is handling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missing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data (where missing values are assumed to be 0) can be used in sparse high-dimensional scenarios.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like support vector machines (SVMs) and regression models can be adapted.</a:t>
            </a:r>
          </a:p>
        </p:txBody>
      </p:sp>
    </p:spTree>
    <p:extLst>
      <p:ext uri="{BB962C8B-B14F-4D97-AF65-F5344CB8AC3E}">
        <p14:creationId xmlns:p14="http://schemas.microsoft.com/office/powerpoint/2010/main" val="356704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in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non-unary data cannot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replaced with 0 without bias.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techniques can be used to transform data into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specified low-dimensional representation.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 can work as meta-algorithms with iterative refinement.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Refinement for Prediction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initially filled using: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or column averages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collaborative filtering algorithms (e.g., user-based methods)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removal (mean-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centering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row) helps improve accuracy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686800" cy="64008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Transaction Database and Itemset Representation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transaction database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{T1, T2, ..., Tm}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contains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transactions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transaction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items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universal set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of association rule mining is to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sets of items that are highly correlated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confidence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Support: Measuring Itemset Frequency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support of an itemset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⊆ 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of transactions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appears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support(X) ≥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minimum support threshold (s)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X is called a 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 itemset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Frequent itemsets provide valuable insights into customer behavior.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686800" cy="6400800"/>
              </a:xfrm>
              <a:blipFill rotWithShape="1">
                <a:blip r:embed="rId2"/>
                <a:stretch>
                  <a:fillRect l="-1123" t="-762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1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1357BB6-B589-0538-6C34-C910D2A48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-32266"/>
            <a:ext cx="8610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iteratively refines missing values: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a classification/regression model to estimate missing values.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Update missing entries with predicted values and repeat.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as a Black-Box Model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simulate the human brain using neurons and weights.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Perceptron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(Basic single-layer neural network)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weights and an activation function to classify inputs.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Multilayer Neural Networks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(Deep learning models)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compute complex, nonlinear functions for better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229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BA87-45BE-E3FC-8CF9-E555E94C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Neural Networks for Collaborative Filtering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is predicted using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 of other items as 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Mean-centering is applied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normalize ratings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training.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model is iteratively updated using: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with available data.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missing ratings using predictions.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Repeating until convergence.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906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444D1-7633-B546-4CC3-C7AF1F78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Neural Network-Based Collaborative Filtering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Understanding the Input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a user-item rating matrix (Figure 3.4).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(U1 to U6) have rated movies (Gladiator, Ben-Hur, Godfather, Goodfellas).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ratings are missing and need to be predicted.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16A9A-EA4C-40B1-CE4B-11D07F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547" y="2971800"/>
            <a:ext cx="6310906" cy="3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3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9191A-221E-F3CB-D735-10657251E2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416194" cy="4724400"/>
          </a:xfrm>
        </p:spPr>
      </p:pic>
    </p:spTree>
    <p:extLst>
      <p:ext uri="{BB962C8B-B14F-4D97-AF65-F5344CB8AC3E}">
        <p14:creationId xmlns:p14="http://schemas.microsoft.com/office/powerpoint/2010/main" val="44206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1E4223-D293-A328-EAEB-FB4E3888D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"/>
            <a:ext cx="6477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74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E769-AF54-02BF-C202-C7571AFF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Pre-processing the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Mean-centering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 to each row to remove user biases.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entries are initially filled with zero to create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dataset.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transformation: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U1 originally rated Gladiator (2) and Goodfellas (5), but after mean-centering, these values are transformed.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Neural Network Model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(Figure 3.3) is used to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missing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(Figure 3.3a) is used for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predictions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multilayer neural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(Figure 3.3b)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predictions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learning patterns in user preferences.</a:t>
            </a:r>
          </a:p>
          <a:p>
            <a:pPr marL="457200" lvl="1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18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DA8-36C1-E2B2-BD8A-02270E9D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5344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Iterative Updates Using a Neural Network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movie (Gladiator, Ben-Hur, Godfather, Goodfellas) is treated as a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in different iterations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movie ratings serve as input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neural network is trained for each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prediction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 3.5).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predictions: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rated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Gladiator, Ben-Hur, and Godfather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neural network predicts their rating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repeated for all missing entries.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25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1C7C-2392-C1D6-7A23-33CED2099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Final Prediction &amp; Recommendation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Iteratively,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shaded missing values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3.4 are updated.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converge to final estimated ratings.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movies are based on the highest predicted scores.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Output</a:t>
            </a:r>
          </a:p>
          <a:p>
            <a:pPr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Missing Ratings for U3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U3's ratings: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(Gladiator = 1, Ben-Hur = 0, Godfather = -1, Goodfellas = 0)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trained on other users’ data to predict missing ratings.</a:t>
            </a:r>
          </a:p>
          <a:p>
            <a:pPr marL="0" indent="0"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Gladiator (1) → Correctly retained.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Ben-Hur (0) → Missing initially, replaced with 0.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Godfather (-1) → Correctly retained.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Goodfellas (0) → Missing initially, replaced with 0.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Gladiator is the best recommendation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U3.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07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5410200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Prediction for Godfather (-1) Works?</a:t>
            </a:r>
          </a:p>
          <a:p>
            <a:pPr marL="0" indent="0" algn="just">
              <a:buNone/>
            </a:pP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Similar Users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looks at other users who also rated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Gladiator = 3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Ben-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finds that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these users rated Godfather negatively (-1)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users who liked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Gladiator and Ben-</a:t>
            </a:r>
            <a:r>
              <a:rPr 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tended to dislike Godfather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Probability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neural network calculates the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U3 disliking Godfather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most similar users gave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Godfather a -1 rating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model assigns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U3’s missing rating for Godfather as -1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</a:t>
            </a:r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Godfather = -1</a:t>
            </a: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(U3 will likely dislike Godfather).</a:t>
            </a:r>
          </a:p>
        </p:txBody>
      </p:sp>
    </p:spTree>
    <p:extLst>
      <p:ext uri="{BB962C8B-B14F-4D97-AF65-F5344CB8AC3E}">
        <p14:creationId xmlns:p14="http://schemas.microsoft.com/office/powerpoint/2010/main" val="612718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763000" cy="655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 Prediction for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(0) Works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Similar 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again finds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rated Gladiator = 3 and Ben-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time, it finds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users liked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others disliked 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or negative pattern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Probability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some users gave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positive rating (1) and some gave it a negative rating (-1)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average rating leans toward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(0)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the conflicting opinions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a neutral rating (0) for U3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Prediction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(U3 is expected to feel neutral about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49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Support in Market Basket Data (Table 3.1)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frequent itemsets identified: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{Bread, Butter, Milk}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{Fish, Beef, Ham}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itemsets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of at least 0.2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they appear in at least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of transactions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 for Recommendation Systems: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buys {Butter, Milk}, they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to buy Bread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Mary in the table).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customer buys {Fish, Ham}, they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to buy Beef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(like John in the table).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67711"/>
            <a:ext cx="4572000" cy="2290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8072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E684-E0E8-431F-BCFD-6E9AB67F1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Factor and Matrix Factorization in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7FF6-44BB-4BFF-BF23-238A9C2F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839200" cy="54102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Latent Factor?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underlying feature or pattern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influences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directly observable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help explain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users and 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recommender system.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Latent Factors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latent factors can include: 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Preference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action, drama, comedy)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Actor/Director Influence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movies starring Tom Hanks)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classic vs. modern films)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factors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explicitly available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can be inferred from user ratings.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825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5264185-C81D-4C28-95D5-A68430A26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839200" cy="6477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 of Matrix Factorization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factorization decomposes a given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× n ratings matrix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into two smaller matrices: </a:t>
                </a: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matrix U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 × k)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Represents users’ affinities to latent concepts.</a:t>
                </a:r>
              </a:p>
              <a:p>
                <a:pPr lvl="1"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matrix 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 × k)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Represents items’ relationships with these concepts.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factorization is represented as: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R≈U×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Where: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(User Matrix) → Represents users in terms of latent factors.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(Item Matrix) → Represents items in terms of latent factors.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is the number of latent factors.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C5264185-C81D-4C28-95D5-A68430A26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839200" cy="6477000"/>
              </a:xfrm>
              <a:blipFill>
                <a:blip r:embed="rId2"/>
                <a:stretch>
                  <a:fillRect l="-1034" t="-753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897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686D6-DDEC-409B-88CC-0256F7042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839200" cy="6477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Factors and Vectors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Factors: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Underlying patterns or features that explain relationships in the ratings matrix.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vector in U,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how much user i prefers each latent concept.</a:t>
                </a:r>
              </a:p>
              <a:p>
                <a:pPr algn="just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Factor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Row vector in V,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representing how strongly an item j aligns with different concepts.</a:t>
                </a:r>
              </a:p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Prediction of Ratings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predicted rating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(user i for item j) is computed as: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equivalent to summing over all latent concepts k: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686D6-DDEC-409B-88CC-0256F7042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839200" cy="6477000"/>
              </a:xfrm>
              <a:blipFill>
                <a:blip r:embed="rId2"/>
                <a:stretch>
                  <a:fillRect l="-1034" t="-753" r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D74D4E5-0673-4E68-8833-3F629E215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86" y="5257800"/>
            <a:ext cx="78896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667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B055-BDC7-4027-8048-E075F8143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Matrix Factorization in a Recommender System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assume we have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user-movie ratings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users have rated different movies on a scale from 1 to 5.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ratings are missing, and we want to predict them 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CCF68-F451-42C0-A3EB-823320DC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590800"/>
            <a:ext cx="8077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76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E934F9-7676-4666-B3A6-51C0F79D1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2400"/>
            <a:ext cx="7696200" cy="4467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5224B9-09A1-436A-B0A6-19560F8C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4754213"/>
            <a:ext cx="4829902" cy="195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05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6D1DBB-FCB1-46C8-B532-47E7DC9F0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077200" cy="4077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8173F-3552-4072-8CC4-F8743B9A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5" y="4248719"/>
            <a:ext cx="8053385" cy="1829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F0AC1-CD41-4BAD-AC5A-52B2E165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2133600"/>
            <a:ext cx="3134162" cy="8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795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56E-14B9-486F-AD6D-274050B48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Unconstrained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212ED-9B50-4DCC-B740-6D4069BCF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685800"/>
                <a:ext cx="8763000" cy="601980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of Unconstrained Matrix Factorization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fundamental method of matrix factorization where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constraints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(like orthogonality or non-negativity) are imposed on the factor matrices U and V.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Often mistakenly referred to as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Value Decomposition (SVD)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recommendation literature, but they are distinct.</a:t>
                </a:r>
              </a:p>
              <a:p>
                <a:pPr marL="0" indent="0" algn="just">
                  <a:buNone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of Matrix Factorization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 the given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ratings matrix 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product of two lower-dimensional matrices: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R≈U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column in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and V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latent factors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capture hidden patterns in the data.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row of U (user factor) represents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affinity towards different concepts.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row of V (item factor) represents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 affinity towards different concepts.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212ED-9B50-4DCC-B740-6D4069BCF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685800"/>
                <a:ext cx="8763000" cy="6019800"/>
              </a:xfrm>
              <a:blipFill>
                <a:blip r:embed="rId2"/>
                <a:stretch>
                  <a:fillRect l="-1113" t="-1418" r="-1044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2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C4C9A-2E0C-4F53-AEB9-92027E77C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915400" cy="647700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Loss Function for Factorization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goal is to minimize the sum of squared errors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Frobenius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norm):</a:t>
                </a:r>
              </a:p>
              <a:p>
                <a:pPr algn="just"/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Error function:</a:t>
                </a:r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Measures how well 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reconstructs R. </a:t>
                </a:r>
              </a:p>
              <a:p>
                <a:pPr algn="just"/>
                <a:r>
                  <a:rPr lang="en-US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smaller the function value, the </a:t>
                </a:r>
                <a:r>
                  <a:rPr lang="en-US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better the factorization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Handling Missing Entries in R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real-world applications, many entries in R are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missing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set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observed user-item pairs:</a:t>
                </a:r>
              </a:p>
              <a:p>
                <a:pPr marL="0" indent="0" algn="just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Modify the loss function to only consider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observed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entries: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CC4C9A-2E0C-4F53-AEB9-92027E77C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915400" cy="6477000"/>
              </a:xfrm>
              <a:blipFill>
                <a:blip r:embed="rId2"/>
                <a:stretch>
                  <a:fillRect l="-1025" t="-753"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8A1DCC2-6235-4D13-B2FB-8E17B4E11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95400"/>
            <a:ext cx="1828800" cy="624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67AAC-1545-4585-80F9-5D0CF2212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399" y="4705464"/>
            <a:ext cx="3285249" cy="6244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1BB84C-E6C3-4970-87B4-7B193E81B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5882331"/>
            <a:ext cx="2895600" cy="84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5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D4EC8-2E4E-4ECB-9DA9-3A648DB07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Using Gradient Descent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update U and V.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calculation: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 residual error between predicted and actual ratings: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6BBFF-C900-4CD8-B3F9-9B888914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57400"/>
            <a:ext cx="3238500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B804E3-0270-4027-9FF9-83E9AF71D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438525"/>
            <a:ext cx="4781847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86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38752-A11B-40B3-BE97-7C628896D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for Gradient Descent (Step-by-Step)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30F89-7CF0-48A7-901F-F6C123EF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066800"/>
            <a:ext cx="763898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and Confidence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association rule is an implication of the form 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⇒ 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(antecedent):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already purchased.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(consequent):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that can be recommended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Rule: {Butter, Milk} ⇒ {Bread}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recommending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 to Mary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since she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bought Butter and Milk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Measure: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of the rule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measured by confidence: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499394"/>
            <a:ext cx="660668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10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2564-2C89-4A07-84EC-74119424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Unconstrained Matrix Factorization with Gradient Descent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41A30-A9B2-4AE1-A414-0F238A5C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14400"/>
            <a:ext cx="5106113" cy="2095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64D41-69BF-44E3-BE2D-CCDDB6E8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2" y="3801059"/>
            <a:ext cx="509658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1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B4420-4F51-4B27-AAA9-D3FBCD862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04800"/>
            <a:ext cx="803529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BF22C4-EB21-41FD-A17A-F768ADBCD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71951"/>
            <a:ext cx="8153401" cy="21902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E16E9F-9DB4-4336-9DA9-B3AAB9BE8D99}"/>
              </a:ext>
            </a:extLst>
          </p:cNvPr>
          <p:cNvSpPr/>
          <p:nvPr/>
        </p:nvSpPr>
        <p:spPr>
          <a:xfrm>
            <a:off x="457199" y="2598003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computed loss function J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22.5728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quantifies how far our predictions are from the actual values. 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3704B-4871-4B96-870E-A2F013114EFB}"/>
              </a:ext>
            </a:extLst>
          </p:cNvPr>
          <p:cNvSpPr/>
          <p:nvPr/>
        </p:nvSpPr>
        <p:spPr>
          <a:xfrm>
            <a:off x="457199" y="3645753"/>
            <a:ext cx="4038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Compute the Error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351F3-6138-45B8-AA73-57395BE2B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4287378"/>
            <a:ext cx="5410199" cy="242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65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2429-F762-4973-B585-7878D0163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Gradient Descent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F753E-B191-43BC-8A86-B2CE3790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716062" cy="276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857F2F-89F6-4451-8118-528A55CB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0000"/>
            <a:ext cx="4096322" cy="685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BD893D-EBE5-4280-BEE2-43CCF425E787}"/>
              </a:ext>
            </a:extLst>
          </p:cNvPr>
          <p:cNvSpPr/>
          <p:nvPr/>
        </p:nvSpPr>
        <p:spPr>
          <a:xfrm>
            <a:off x="304800" y="4524471"/>
            <a:ext cx="3675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Missing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2D66B-BC87-4D14-9924-A8D0A7E10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267321"/>
            <a:ext cx="565864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22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6238-7B3C-4622-892E-DEBAB1AD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 for Matrix Factorization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0080-4D07-40CB-B878-039A6AC3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876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SGD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 is a method for optimizing matrix factorization.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updates the matrices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entry at a time instead of considering all entries at once.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batch gradient descent (which updates using all data at once), SGD processes one observed rating at a time, making it more efficient for large datasets.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542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592A7-2E88-48A3-841D-08ED4C4A2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7410540" cy="457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8DD7F7-CA87-40DA-9CE5-6A9B42F5CD51}"/>
              </a:ext>
            </a:extLst>
          </p:cNvPr>
          <p:cNvSpPr/>
          <p:nvPr/>
        </p:nvSpPr>
        <p:spPr>
          <a:xfrm>
            <a:off x="609600" y="457200"/>
            <a:ext cx="274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Rule in SGD</a:t>
            </a:r>
          </a:p>
        </p:txBody>
      </p:sp>
    </p:spTree>
    <p:extLst>
      <p:ext uri="{BB962C8B-B14F-4D97-AF65-F5344CB8AC3E}">
        <p14:creationId xmlns:p14="http://schemas.microsoft.com/office/powerpoint/2010/main" val="27546682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415C7-F83B-49F0-8657-46C8C835D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3246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Algorithm for SGD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E1B3A-5D5A-434D-AA63-833931A8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4876800" cy="46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20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B7AF-1BFB-4A1E-84FA-1B5FBC09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0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&amp; Learning Rate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than batch gradient descent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has noisier convergence.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small (e.g.,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prevent large jumps in updates.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rate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 Driver Algorithm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can speed up convergence.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too many iterations may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observed data, reducing the generalization on unobserved entries.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Gradient Descent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processing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 at a time (SGD)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ratings at once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(Batch GD),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entries is processed at each step.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balances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524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99E4-6497-4255-8B95-9E0D204F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88584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Stochastic Gradient Descent in Matrix Factorization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5B621A-A16B-4FF0-9A2D-05CDDC119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371600"/>
            <a:ext cx="6982799" cy="262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E5BCA9-CCE2-4473-8FD8-5C79FB2A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4211982"/>
            <a:ext cx="6982799" cy="25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06F0D4-5A68-471F-A3B4-2C528547A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6732"/>
            <a:ext cx="6697010" cy="317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EDAB2C-BCA2-40FF-ABF3-6815143F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733801"/>
            <a:ext cx="6515100" cy="24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0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Association Rules: Two-Phase Algorithm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 Mining: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 itemsets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satisfying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support (s)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intensive phase (especially for large databases).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optimized algorithms exist to speed up this process.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Generation: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each frequent itemset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(antecedent)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(consequent)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rules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⇒ 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Retain rules that satisfy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confidence (c)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2972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CA6756-871B-419F-BB2D-F189F268B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228600"/>
            <a:ext cx="694930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506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0A8425-7624-4244-9DCE-F6704EB2E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04800"/>
            <a:ext cx="5306165" cy="30007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EA52EB-AF92-4283-9800-B4780143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10000"/>
            <a:ext cx="6629400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490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A8644-B796-4FAE-96FA-99F0FF89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in Matrix Factorization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B81C3-EFBE-4F49-9E6D-4C0135F1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used to prevent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sparse rating matrices by discouraging large values in factor matrices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Why Regularization?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real-world applications, rating matrices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(many missing values).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factorization without constraints may lead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bias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model, preferring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simpler solutions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58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1155-3D0A-44A0-95AC-3A9717ED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Regularized Objective Function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loss function now includes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penalty term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prevent overfitting: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1AC14-225E-4335-AD30-3CDE5FABD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01207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384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AC7D-EE64-4319-955A-EEC9661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6868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Gradient Descent Updates with Regularization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modifies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follows: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7DF35-48AD-4714-933F-A2A8E9F76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601133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424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214AF-2888-4249-AB94-73CB6461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Matrix Form Updates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updates can be written in matrix form: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Stochastic Gradient Descent (SGD) with Regularization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updating all values at once,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updates only one observed entry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 , j) at a time: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39667-BC2A-457C-9CA9-09EDE0E39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30537"/>
            <a:ext cx="6934200" cy="1785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14614-72CC-4AD6-8415-49306C6E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4724400"/>
            <a:ext cx="539692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7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B020-9DC9-4BF5-BBC4-F87FDD86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400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Choosing the Regularization Parameter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Hold-out 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Keep some ratings aside, tune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how well predictions match them.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Split the dataset into multiple parts and test different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Optimization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tune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Final Takeaways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prevents overfitting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discouraging extreme values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 updates are modified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shrink factor values in every step.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is often preferred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efficiency in large-scale recommendation systems.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λ\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lambdaλ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carefully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 balancing bias and variance.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172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C96B-46E5-4319-87C2-2AC985BD7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6294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Regularization in Matrix Factorization Using Gradient Descent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go step by step through matrix factorization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prevent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sparse rating matrices.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6E2D1-B575-4F8F-9740-19B81C54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647700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860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2C6E52-3FBE-48D6-94AE-BEED6AAB2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47207"/>
            <a:ext cx="6401693" cy="3172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49946-18D9-435D-BC86-C3B741466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580948"/>
            <a:ext cx="665890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433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BA8628-2AEF-4F53-BD57-11498CA44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03" y="76200"/>
            <a:ext cx="6353497" cy="3067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0985E8-ED5C-4D66-B519-B1A891B4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1" y="3294315"/>
            <a:ext cx="6353496" cy="356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71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Association Rule Mining in Collaborative Filtering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discovering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correlations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products in transactional data.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for: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suggesting items frequently bought together).</a:t>
            </a:r>
          </a:p>
          <a:p>
            <a:pPr lvl="1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marketing strategies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offering discounts on complementary items).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Collaborative Filtering: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not require user ratings.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effective in cases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feedback (purchase history) is available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0864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9928E-B7F9-4B3C-9C27-EFAB3A3CE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5391902" cy="2410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3225AB-8FCC-4810-9FB9-A656959A2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57600"/>
            <a:ext cx="644710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66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EE4B-19FC-4166-9FC5-2C950CF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30F9-4885-421F-BA51-DE9BBD2B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606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AC05-5E4C-4321-8FC9-C92D7E1C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3A61-C2C3-4C97-B964-AF2AD161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2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550-0672-4311-A1CD-52F8E6E8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8F88-2CBB-415E-B9CC-D19ED58D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44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0F49-AEBF-497B-B42B-49D5E529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C6A21-5F60-4F9B-BFD4-C69C15D4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46334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12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20124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87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3542</Words>
  <Application>Microsoft Office PowerPoint</Application>
  <PresentationFormat>On-screen Show (4:3)</PresentationFormat>
  <Paragraphs>352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Cambria Math</vt:lpstr>
      <vt:lpstr>Times New Roman</vt:lpstr>
      <vt:lpstr>Office Theme</vt:lpstr>
      <vt:lpstr>PowerPoint Presentation</vt:lpstr>
      <vt:lpstr>Rule-Based Collaborative Filtering Using Association Rules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Leveraging Association Rules for Collaborative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Naïve Bayes Model in Collaborative Filtering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Neural Networks as a Black-Box in Collaborative Filtering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Latent Factor and Matrix Factorization in Recommender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Unconstrained Matrix Factorization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Stochastic Gradient Descent (SGD) for Matrix Factorization</vt:lpstr>
      <vt:lpstr>PowerPoint Presentation</vt:lpstr>
      <vt:lpstr>PowerPoint Presentation</vt:lpstr>
      <vt:lpstr>PowerPoint Presentation</vt:lpstr>
      <vt:lpstr>Applying Stochastic Gradient Descent in Matrix Factorization</vt:lpstr>
      <vt:lpstr>PowerPoint Presentation</vt:lpstr>
      <vt:lpstr>PowerPoint Presentation</vt:lpstr>
      <vt:lpstr>PowerPoint Presentation</vt:lpstr>
      <vt:lpstr>Regularization in Matrix Factorization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Naveen_MRU</dc:creator>
  <cp:lastModifiedBy>Phani</cp:lastModifiedBy>
  <cp:revision>98</cp:revision>
  <dcterms:created xsi:type="dcterms:W3CDTF">2025-03-03T08:37:10Z</dcterms:created>
  <dcterms:modified xsi:type="dcterms:W3CDTF">2025-03-19T05:48:02Z</dcterms:modified>
</cp:coreProperties>
</file>