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8" r:id="rId3"/>
    <p:sldId id="272" r:id="rId4"/>
    <p:sldId id="269" r:id="rId5"/>
    <p:sldId id="273" r:id="rId6"/>
    <p:sldId id="274" r:id="rId7"/>
    <p:sldId id="275" r:id="rId8"/>
    <p:sldId id="276" r:id="rId9"/>
    <p:sldId id="270" r:id="rId10"/>
    <p:sldId id="271" r:id="rId11"/>
    <p:sldId id="261" r:id="rId12"/>
    <p:sldId id="262" r:id="rId13"/>
    <p:sldId id="263" r:id="rId14"/>
    <p:sldId id="264" r:id="rId15"/>
    <p:sldId id="280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4B86-4FD4-4AA2-A1C9-D1AC10ACC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C03A1-55C2-4DC3-8075-B45F56C36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D1B1-B711-406A-B4A5-132B1BE6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91F1-330D-4AF4-891F-9C2571AD842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09D5-EEB8-452A-9BEA-791EB378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9C1DF-3551-4B60-A597-C344F816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4930-82F0-4E21-AF71-39FAEE151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9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BBCF-8656-4BF6-A7C0-4F128D00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6C97E-AD60-464F-A6B4-94BDA994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BA58-B993-40E9-8E90-802EA388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91F1-330D-4AF4-891F-9C2571AD842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B61A1-1947-4E63-AD78-2A5969F9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B0A7F-BE3B-475E-93B6-7CCF1286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4930-82F0-4E21-AF71-39FAEE151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5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61F1E-A3D2-4869-88CB-2440716A6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61254-5D43-4464-997F-E14D38DE9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D9F65-5135-41D1-9E90-B21F523D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91F1-330D-4AF4-891F-9C2571AD842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56EF-E5FD-4180-99AA-406EAC50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082C3-C17F-491F-8624-F4AA273F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4930-82F0-4E21-AF71-39FAEE151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405A-06D6-4B24-8DC3-1169EE6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2DF1-B7C1-4844-A5C5-149F1740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DE90C-8103-4171-A038-E08D261E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91F1-330D-4AF4-891F-9C2571AD842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84E8-3297-4165-B30E-0293CE5E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D619-E5F5-43C8-9572-4EC66FB2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4930-82F0-4E21-AF71-39FAEE151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557F-01DC-4AD2-8046-58F6FC07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89D58-AEE7-46E8-B893-411534D43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F77EC-A07F-4216-9218-3D3361CE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91F1-330D-4AF4-891F-9C2571AD842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04AA-E4ED-47B8-8DC7-B465F14C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7778-9423-4EDF-97EE-185AD12D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4930-82F0-4E21-AF71-39FAEE151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3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B3C7-2F02-476B-BC6B-9C129145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9CFC-C676-49C6-BBBF-7ECE36868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35B74-B8E4-4B9F-80FA-434E4F18B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87B4A-FB6E-40A0-BA67-BD8266CD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91F1-330D-4AF4-891F-9C2571AD842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1DB75-BEF9-4F3C-89D5-836B40EC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1A1E0-9939-4946-A295-B1B801E7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4930-82F0-4E21-AF71-39FAEE151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B0B6-1E22-481A-BA84-67330FDC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DE48-7AE9-4190-A41B-D85B0720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2A4B8-3C40-4583-B878-262E45C40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62059-7F29-48D5-AB89-6057D9642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C5D3C-CC7B-4B08-91C0-8DC7B6B0D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BE4AD-629D-47DE-B8E8-6EE47F1B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91F1-330D-4AF4-891F-9C2571AD842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82F0E-9E70-4D8A-945E-9E693AA5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A9A37-A0E1-4DEF-9206-960D3F8E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4930-82F0-4E21-AF71-39FAEE151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5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FE40-AF6D-4B73-BCBB-7DCD8659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80CCF-AC2B-45A4-A669-19BF7B0E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91F1-330D-4AF4-891F-9C2571AD842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A4A03-F86C-45D2-8BA4-D7D9528F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F841A-F6E2-4440-9A1A-3279FD23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4930-82F0-4E21-AF71-39FAEE151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85ADF-804E-453B-954F-661DB204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91F1-330D-4AF4-891F-9C2571AD842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09E95-F37E-4B09-984A-9C78059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AED02-B715-412E-9836-F6292967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4930-82F0-4E21-AF71-39FAEE151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550B-BACC-418B-A87D-773A5DC8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430C-E17C-4368-B105-98F70784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EE0F2-162B-448C-B3A7-132B6773A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19674-6AD3-4EAB-822F-671293A3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91F1-330D-4AF4-891F-9C2571AD842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043D3-7275-41F9-AAC7-C6B11591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E7EA1-5106-4CE9-A462-2D1E28AE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4930-82F0-4E21-AF71-39FAEE151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6940-7123-4334-B3B7-D25412D0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B0688-1119-417D-9D52-D852FB8F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ADEDC-F01B-4E14-A71D-869E6C0A6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4BA87-D884-4E13-A5CB-04B876C6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91F1-330D-4AF4-891F-9C2571AD842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3ABC-CF49-475F-AEE7-CE0294F6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2EE7C-61E1-469C-BBCE-40E0C61F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B4930-82F0-4E21-AF71-39FAEE151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7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6715E-E36C-4FA8-9063-101BF9A3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241B9-722B-4899-9667-48E327133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8812-705A-49D2-ADC5-40E451409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891F1-330D-4AF4-891F-9C2571AD842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BA1B3-873C-4EE6-933D-CFC525944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F6416-96B7-43A7-8498-5096C709C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B4930-82F0-4E21-AF71-39FAEE151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253" y="1326485"/>
            <a:ext cx="108462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Goals of Evaluation Design: Accuracy, Coverage, Confidence and Trust, Novelty, Serendipity, Diversity, Scalability, Segmenting the Ratings for Training and Testing,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Metrics in Offline Evaluation.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0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1E18E0-2D7A-4B0A-B60C-EDF9B82F0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83" y="304554"/>
            <a:ext cx="11131840" cy="626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2B75-D1ED-403F-8638-52F00021F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23" y="158262"/>
            <a:ext cx="11843239" cy="655906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66440-EA7B-4CA4-AD35-D86F7F251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05" y="861877"/>
            <a:ext cx="6773220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7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95D1-4828-45B8-AC29-5E64EB24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Segmenting the Ratings for Training and Testing in Recommender Systems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2FC5-0E5B-4D28-A3E2-066EBDDFE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7" y="1371600"/>
            <a:ext cx="11720146" cy="54072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require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training, validation, and 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 for evaluation.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real-world datasets are not pre-partitioned, they must be split systematically.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most common methods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hold-out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BA810-388D-401D-99AC-6245B7E2A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49" y="2995671"/>
            <a:ext cx="5798236" cy="3158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EE125D-0FBB-4D91-8384-A10E6A74A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608" y="2697163"/>
            <a:ext cx="4610743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1E3CCA-07B6-4F31-ADF3-A873D106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838" y="220034"/>
            <a:ext cx="8207377" cy="3347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FD1AAB-D40D-4752-BA12-65EE9F2D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38" y="3503679"/>
            <a:ext cx="7767762" cy="31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8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BCFE0-B34A-42E4-804C-AC246396E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338" y="421867"/>
            <a:ext cx="684943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7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6997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Metrics in Offline Evaluation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363" y="963008"/>
            <a:ext cx="11205273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evaluation measures a recommendation system’s performance using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real-world deployment.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refine algorithms without exposing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to poor recommendations.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major categories of accuracy metrics: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accuracy metrics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how close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ratings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to actual ratings (e.g., RMSE, MAE).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accuracy metrics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how well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model ranks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items for users.</a:t>
            </a:r>
          </a:p>
        </p:txBody>
      </p:sp>
    </p:spTree>
    <p:extLst>
      <p:ext uri="{BB962C8B-B14F-4D97-AF65-F5344CB8AC3E}">
        <p14:creationId xmlns:p14="http://schemas.microsoft.com/office/powerpoint/2010/main" val="1222921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4663" y="103367"/>
            <a:ext cx="7267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Accuracy of Ratings Prediction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039" y="782074"/>
            <a:ext cx="11411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recommender systems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numerical ratings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Netflix ratings from 1-5 stars).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these predictions is assessed using metrics like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and MAE.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0780" y="2118780"/>
            <a:ext cx="2784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versus MAE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DBE0C-632A-4521-92CA-6072DE7F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4" y="2862895"/>
            <a:ext cx="8304431" cy="3416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E5AA8-4DAB-4BF0-8F1C-AEB896FB7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194" y="4299514"/>
            <a:ext cx="3563997" cy="177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8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D84A7-7CA3-4735-9FE9-1B5D9363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68" y="525911"/>
            <a:ext cx="6400995" cy="246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199" y="285393"/>
            <a:ext cx="1109662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Long Tail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Long Tail?</a:t>
            </a:r>
          </a:p>
          <a:p>
            <a:pPr algn="just"/>
            <a:endPara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recommender systems,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popular items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(head) get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engagement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less popular items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(long tail) have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interactions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On Netflix, a few blockbuster movies dominate while thousands of niche movies are rarely watched.</a:t>
            </a:r>
          </a:p>
          <a:p>
            <a:pPr algn="just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the Long Tail Important?</a:t>
            </a:r>
          </a:p>
          <a:p>
            <a:pPr algn="just"/>
            <a:endPara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favour popular items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lead to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diversity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might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discover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rare but relevant items.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Approach: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just RMSE/MAE, use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and novelty metrics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long-tail items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recommended.</a:t>
            </a:r>
          </a:p>
        </p:txBody>
      </p:sp>
    </p:spTree>
    <p:extLst>
      <p:ext uri="{BB962C8B-B14F-4D97-AF65-F5344CB8AC3E}">
        <p14:creationId xmlns:p14="http://schemas.microsoft.com/office/powerpoint/2010/main" val="2386479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450" y="128111"/>
            <a:ext cx="112204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Ranking via Correlation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just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ratings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recommendation systems should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items in the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 order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correlation measures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similar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ranking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the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user preferences.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66750" y="3034054"/>
            <a:ext cx="6173665" cy="35601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57A438-7641-48D1-B499-D7700C3A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44" y="3127699"/>
            <a:ext cx="631595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4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9AB8CF-AA09-4B1D-A2BE-36E468F40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525" y="348517"/>
            <a:ext cx="11002873" cy="58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00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790" y="211693"/>
            <a:ext cx="4886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Ranking via Utility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5790" y="928052"/>
            <a:ext cx="9160882" cy="53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86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260" y="320159"/>
            <a:ext cx="10309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Ranking via Receiver Operating Characteristic (ROC)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5260" y="957679"/>
            <a:ext cx="10435140" cy="5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40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151" y="282059"/>
            <a:ext cx="52837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Ranking Measure is Best?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88151" y="910054"/>
            <a:ext cx="11594299" cy="54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23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825" y="484912"/>
            <a:ext cx="111633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evaluation is crucial in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recommender systems before real deployment. No single metric is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—choosing the right one depends on the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379849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0580A1-72E2-4CF1-9FDA-254DA6B27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78" y="301121"/>
            <a:ext cx="1524213" cy="11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C84E6-AF65-4858-8722-4E23B6C5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78" y="1599026"/>
            <a:ext cx="1857634" cy="1057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1C9344-0AFB-4BF2-920D-49D9FFE4F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83" y="3162837"/>
            <a:ext cx="5048955" cy="2800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96F575-9EAE-4F19-8AF8-72AD03588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135" y="894422"/>
            <a:ext cx="6144482" cy="2686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95027A-7F9D-4E98-B8FF-C25F33D21199}"/>
              </a:ext>
            </a:extLst>
          </p:cNvPr>
          <p:cNvSpPr/>
          <p:nvPr/>
        </p:nvSpPr>
        <p:spPr>
          <a:xfrm>
            <a:off x="6013435" y="4543584"/>
            <a:ext cx="5963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Lower MSE and RMSE indicate better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97345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AA4ABC-BAB0-4F62-A613-0963EAFB0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22" y="454025"/>
            <a:ext cx="9696170" cy="58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3048D5-D361-4DD7-88B0-26EAE9877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00" y="261499"/>
            <a:ext cx="5582429" cy="190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961AA-7CE0-4EFC-B30F-12C42EC93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33" y="2279498"/>
            <a:ext cx="719237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6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31C2D4-7412-4D4F-9950-DCC92B69E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16" y="448945"/>
            <a:ext cx="7249537" cy="3658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CCBA3-9CC6-451C-934B-2D596C983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9" y="4471111"/>
            <a:ext cx="557290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8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26620D-8835-4CFA-BF8F-F999459E8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23" y="123663"/>
            <a:ext cx="6465408" cy="2515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306BB9-9FAD-4B1D-96AB-A4FCAEFE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4" y="2804748"/>
            <a:ext cx="7244861" cy="370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1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C2E7CF-F7FD-46B9-AFCE-19CF7F57E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745" y="349278"/>
            <a:ext cx="7259063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7DFFBA-4A55-4B6D-8EA2-87F496468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67" y="374894"/>
            <a:ext cx="10985547" cy="61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2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416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Segmenting the Ratings for Training and Testing in Recommender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Goals of Evaluation Design in Recommender Systems</dc:title>
  <dc:creator>Naveen_MRU</dc:creator>
  <cp:lastModifiedBy>Phani</cp:lastModifiedBy>
  <cp:revision>41</cp:revision>
  <dcterms:created xsi:type="dcterms:W3CDTF">2025-03-20T05:12:48Z</dcterms:created>
  <dcterms:modified xsi:type="dcterms:W3CDTF">2025-03-24T04:55:03Z</dcterms:modified>
</cp:coreProperties>
</file>