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5" r:id="rId12"/>
    <p:sldId id="267" r:id="rId13"/>
    <p:sldId id="268" r:id="rId14"/>
    <p:sldId id="269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70" r:id="rId28"/>
    <p:sldId id="271" r:id="rId29"/>
    <p:sldId id="272" r:id="rId30"/>
    <p:sldId id="273" r:id="rId31"/>
    <p:sldId id="274" r:id="rId3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330" y="920356"/>
            <a:ext cx="10359339" cy="182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22065" y="2771775"/>
            <a:ext cx="4547869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813039"/>
            <a:ext cx="10358120" cy="300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llareddyuniversity.ac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ivo.rocks/" TargetMode="External"/><Relationship Id="rId2" Type="http://schemas.openxmlformats.org/officeDocument/2006/relationships/hyperlink" Target="https://material-ui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ongodb.com/" TargetMode="External"/><Relationship Id="rId5" Type="http://schemas.openxmlformats.org/officeDocument/2006/relationships/hyperlink" Target="https://expressjs.com/" TargetMode="External"/><Relationship Id="rId4" Type="http://schemas.openxmlformats.org/officeDocument/2006/relationships/hyperlink" Target="https://nodejs.org/en/docs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6623" y="326136"/>
            <a:ext cx="6778752" cy="114604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231004" y="1201598"/>
            <a:ext cx="2854325" cy="359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 marR="5080" indent="-123825">
              <a:lnSpc>
                <a:spcPct val="115399"/>
              </a:lnSpc>
              <a:spcBef>
                <a:spcPts val="100"/>
              </a:spcBef>
            </a:pPr>
            <a:r>
              <a:rPr sz="950" spc="-10" dirty="0">
                <a:latin typeface="Times New Roman"/>
                <a:cs typeface="Times New Roman"/>
              </a:rPr>
              <a:t>(</a:t>
            </a:r>
            <a:r>
              <a:rPr sz="900" b="1" spc="-10" dirty="0">
                <a:latin typeface="Times New Roman"/>
                <a:cs typeface="Times New Roman"/>
              </a:rPr>
              <a:t>Telangana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State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Private</a:t>
            </a:r>
            <a:r>
              <a:rPr sz="900" b="1" spc="-5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Universities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Act</a:t>
            </a:r>
            <a:r>
              <a:rPr sz="900" b="1" spc="-4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No.</a:t>
            </a:r>
            <a:r>
              <a:rPr sz="900" b="1" spc="-1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13</a:t>
            </a:r>
            <a:r>
              <a:rPr sz="900" b="1" spc="-3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of</a:t>
            </a:r>
            <a:r>
              <a:rPr sz="900" b="1" spc="-4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2020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&amp; </a:t>
            </a:r>
            <a:r>
              <a:rPr sz="900" b="1" spc="-21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G.O.Ms.</a:t>
            </a:r>
            <a:r>
              <a:rPr sz="900" b="1" spc="-45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No.</a:t>
            </a:r>
            <a:r>
              <a:rPr sz="900" b="1" spc="-20" dirty="0">
                <a:latin typeface="Times New Roman"/>
                <a:cs typeface="Times New Roman"/>
              </a:rPr>
              <a:t> </a:t>
            </a:r>
            <a:r>
              <a:rPr sz="900" b="1" dirty="0">
                <a:latin typeface="Times New Roman"/>
                <a:cs typeface="Times New Roman"/>
              </a:rPr>
              <a:t>14,</a:t>
            </a:r>
            <a:r>
              <a:rPr sz="900" b="1" spc="-4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Higher</a:t>
            </a:r>
            <a:r>
              <a:rPr sz="900" b="1" spc="-3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Education</a:t>
            </a:r>
            <a:r>
              <a:rPr sz="900" b="1" spc="-15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(UE)</a:t>
            </a:r>
            <a:r>
              <a:rPr sz="900" b="1" spc="-40" dirty="0">
                <a:latin typeface="Times New Roman"/>
                <a:cs typeface="Times New Roman"/>
              </a:rPr>
              <a:t> </a:t>
            </a:r>
            <a:r>
              <a:rPr sz="900" b="1" spc="-5" dirty="0">
                <a:latin typeface="Times New Roman"/>
                <a:cs typeface="Times New Roman"/>
              </a:rPr>
              <a:t>Department</a:t>
            </a:r>
            <a:r>
              <a:rPr sz="950" spc="-5" dirty="0">
                <a:latin typeface="Times New Roman"/>
                <a:cs typeface="Times New Roman"/>
              </a:rPr>
              <a:t>)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85151" y="683501"/>
            <a:ext cx="196977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1800">
              <a:lnSpc>
                <a:spcPct val="100000"/>
              </a:lnSpc>
              <a:spcBef>
                <a:spcPts val="100"/>
              </a:spcBef>
            </a:pPr>
            <a:r>
              <a:rPr sz="950" b="1" spc="-5" dirty="0">
                <a:latin typeface="Times New Roman"/>
                <a:cs typeface="Times New Roman"/>
              </a:rPr>
              <a:t>Maisammaguda, Kompally, </a:t>
            </a:r>
            <a:r>
              <a:rPr sz="950" b="1" dirty="0">
                <a:latin typeface="Times New Roman"/>
                <a:cs typeface="Times New Roman"/>
              </a:rPr>
              <a:t> </a:t>
            </a:r>
            <a:r>
              <a:rPr sz="950" b="1" spc="-5" dirty="0">
                <a:latin typeface="Times New Roman"/>
                <a:cs typeface="Times New Roman"/>
              </a:rPr>
              <a:t>Medchal</a:t>
            </a:r>
            <a:r>
              <a:rPr sz="950" b="1" spc="-30" dirty="0">
                <a:latin typeface="Times New Roman"/>
                <a:cs typeface="Times New Roman"/>
              </a:rPr>
              <a:t> </a:t>
            </a:r>
            <a:r>
              <a:rPr sz="950" b="1" dirty="0">
                <a:latin typeface="Times New Roman"/>
                <a:cs typeface="Times New Roman"/>
              </a:rPr>
              <a:t>-</a:t>
            </a:r>
            <a:r>
              <a:rPr sz="950" b="1" spc="-15" dirty="0">
                <a:latin typeface="Times New Roman"/>
                <a:cs typeface="Times New Roman"/>
              </a:rPr>
              <a:t> </a:t>
            </a:r>
            <a:r>
              <a:rPr sz="950" b="1" spc="-5" dirty="0">
                <a:latin typeface="Times New Roman"/>
                <a:cs typeface="Times New Roman"/>
              </a:rPr>
              <a:t>Malkajgiri</a:t>
            </a:r>
            <a:r>
              <a:rPr sz="950" b="1" spc="-40" dirty="0">
                <a:latin typeface="Times New Roman"/>
                <a:cs typeface="Times New Roman"/>
              </a:rPr>
              <a:t> </a:t>
            </a:r>
            <a:r>
              <a:rPr sz="950" b="1" spc="-5" dirty="0">
                <a:latin typeface="Times New Roman"/>
                <a:cs typeface="Times New Roman"/>
              </a:rPr>
              <a:t>District</a:t>
            </a:r>
            <a:endParaRPr sz="950">
              <a:latin typeface="Times New Roman"/>
              <a:cs typeface="Times New Roman"/>
            </a:endParaRPr>
          </a:p>
          <a:p>
            <a:pPr marL="43815" marR="5080" indent="-31750">
              <a:lnSpc>
                <a:spcPct val="100000"/>
              </a:lnSpc>
            </a:pPr>
            <a:r>
              <a:rPr sz="950" b="1" spc="-5" dirty="0">
                <a:latin typeface="Times New Roman"/>
                <a:cs typeface="Times New Roman"/>
              </a:rPr>
              <a:t>Hyderabad </a:t>
            </a:r>
            <a:r>
              <a:rPr sz="950" b="1" dirty="0">
                <a:latin typeface="Times New Roman"/>
                <a:cs typeface="Times New Roman"/>
              </a:rPr>
              <a:t>- 500100,</a:t>
            </a:r>
            <a:r>
              <a:rPr sz="950" b="1" spc="5" dirty="0">
                <a:latin typeface="Times New Roman"/>
                <a:cs typeface="Times New Roman"/>
              </a:rPr>
              <a:t> </a:t>
            </a:r>
            <a:r>
              <a:rPr sz="950" b="1" spc="-5" dirty="0">
                <a:latin typeface="Times New Roman"/>
                <a:cs typeface="Times New Roman"/>
              </a:rPr>
              <a:t>Telangana</a:t>
            </a:r>
            <a:r>
              <a:rPr sz="950" b="1" spc="5" dirty="0">
                <a:latin typeface="Times New Roman"/>
                <a:cs typeface="Times New Roman"/>
              </a:rPr>
              <a:t> </a:t>
            </a:r>
            <a:r>
              <a:rPr sz="950" b="1" spc="-5" dirty="0">
                <a:latin typeface="Times New Roman"/>
                <a:cs typeface="Times New Roman"/>
              </a:rPr>
              <a:t>State </a:t>
            </a:r>
            <a:r>
              <a:rPr sz="950" b="1" spc="-225" dirty="0">
                <a:latin typeface="Times New Roman"/>
                <a:cs typeface="Times New Roman"/>
              </a:rPr>
              <a:t> </a:t>
            </a:r>
            <a:r>
              <a:rPr sz="950" b="1" u="sng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www.mallareddyuniversity</a:t>
            </a:r>
            <a:r>
              <a:rPr sz="950" b="1" spc="-5" dirty="0">
                <a:solidFill>
                  <a:srgbClr val="0562C1"/>
                </a:solidFill>
                <a:latin typeface="Times New Roman"/>
                <a:cs typeface="Times New Roman"/>
                <a:hlinkClick r:id="rId3"/>
              </a:rPr>
              <a:t>.</a:t>
            </a:r>
            <a:endParaRPr sz="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8422" y="1879727"/>
            <a:ext cx="4789805" cy="978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Department</a:t>
            </a:r>
            <a:r>
              <a:rPr sz="1800" b="1" dirty="0">
                <a:latin typeface="Times New Roman"/>
                <a:cs typeface="Times New Roman"/>
              </a:rPr>
              <a:t> of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Computer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Science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 </a:t>
            </a:r>
            <a:r>
              <a:rPr sz="1800" b="1" spc="-5" dirty="0">
                <a:latin typeface="Times New Roman"/>
                <a:cs typeface="Times New Roman"/>
              </a:rPr>
              <a:t>Engineering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R="67310" algn="ctr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“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Clever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Dash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”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24343" y="3963670"/>
            <a:ext cx="43307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Batch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No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141</a:t>
            </a:r>
            <a:endParaRPr sz="1800">
              <a:latin typeface="Times New Roman"/>
              <a:cs typeface="Times New Roman"/>
            </a:endParaRPr>
          </a:p>
          <a:p>
            <a:pPr marL="12700" marR="81915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1.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2211CS010547(SUBHAPREET </a:t>
            </a:r>
            <a:r>
              <a:rPr sz="1800" b="1" spc="-50" dirty="0">
                <a:latin typeface="Times New Roman"/>
                <a:cs typeface="Times New Roman"/>
              </a:rPr>
              <a:t>PATRO) </a:t>
            </a:r>
            <a:r>
              <a:rPr sz="1800" b="1" spc="-434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2.</a:t>
            </a:r>
            <a:r>
              <a:rPr sz="1800" b="1" spc="44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2211CS010557(T.</a:t>
            </a:r>
            <a:r>
              <a:rPr sz="1800" b="1" spc="-5" dirty="0">
                <a:latin typeface="Times New Roman"/>
                <a:cs typeface="Times New Roman"/>
              </a:rPr>
              <a:t> SANTHOSHI)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AutoNum type="arabicPeriod" startAt="3"/>
              <a:tabLst>
                <a:tab pos="298450" algn="l"/>
              </a:tabLst>
            </a:pPr>
            <a:r>
              <a:rPr sz="1800" b="1" dirty="0">
                <a:latin typeface="Times New Roman"/>
                <a:cs typeface="Times New Roman"/>
              </a:rPr>
              <a:t>22</a:t>
            </a:r>
            <a:r>
              <a:rPr sz="1800" b="1" spc="-100" dirty="0">
                <a:latin typeface="Times New Roman"/>
                <a:cs typeface="Times New Roman"/>
              </a:rPr>
              <a:t>1</a:t>
            </a:r>
            <a:r>
              <a:rPr sz="1800" b="1" dirty="0">
                <a:latin typeface="Times New Roman"/>
                <a:cs typeface="Times New Roman"/>
              </a:rPr>
              <a:t>1C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010390(MUN</a:t>
            </a:r>
            <a:r>
              <a:rPr sz="1800" b="1" spc="-5" dirty="0">
                <a:latin typeface="Times New Roman"/>
                <a:cs typeface="Times New Roman"/>
              </a:rPr>
              <a:t>I</a:t>
            </a:r>
            <a:r>
              <a:rPr sz="1800" b="1" dirty="0">
                <a:latin typeface="Times New Roman"/>
                <a:cs typeface="Times New Roman"/>
              </a:rPr>
              <a:t>MANDA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EH</a:t>
            </a:r>
            <a:r>
              <a:rPr sz="1800" b="1" dirty="0">
                <a:latin typeface="Times New Roman"/>
                <a:cs typeface="Times New Roman"/>
              </a:rPr>
              <a:t>A)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AutoNum type="arabicPeriod" startAt="3"/>
              <a:tabLst>
                <a:tab pos="298450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2211CS010620(DUBBAKA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PRASANNA)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52322" y="5440997"/>
            <a:ext cx="1527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Guide </a:t>
            </a:r>
            <a:r>
              <a:rPr sz="1800" b="1" dirty="0">
                <a:latin typeface="Times New Roman"/>
                <a:cs typeface="Times New Roman"/>
              </a:rPr>
              <a:t>Name: 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Mr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. </a:t>
            </a:r>
            <a:r>
              <a:rPr sz="1800" b="1" spc="-170" dirty="0">
                <a:latin typeface="Times New Roman"/>
                <a:cs typeface="Times New Roman"/>
              </a:rPr>
              <a:t>P</a:t>
            </a:r>
            <a:r>
              <a:rPr sz="1800" b="1" dirty="0">
                <a:latin typeface="Times New Roman"/>
                <a:cs typeface="Times New Roman"/>
              </a:rPr>
              <a:t>. </a:t>
            </a:r>
            <a:r>
              <a:rPr sz="1800" b="1" spc="-5" dirty="0">
                <a:latin typeface="Times New Roman"/>
                <a:cs typeface="Times New Roman"/>
              </a:rPr>
              <a:t>S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r>
              <a:rPr sz="1800" b="1" spc="-5" dirty="0">
                <a:latin typeface="Times New Roman"/>
                <a:cs typeface="Times New Roman"/>
              </a:rPr>
              <a:t>bi</a:t>
            </a:r>
            <a:r>
              <a:rPr sz="1800" b="1" dirty="0">
                <a:latin typeface="Times New Roman"/>
                <a:cs typeface="Times New Roman"/>
              </a:rPr>
              <a:t>t</a:t>
            </a:r>
            <a:r>
              <a:rPr sz="1800" b="1" spc="-5" dirty="0">
                <a:latin typeface="Times New Roman"/>
                <a:cs typeface="Times New Roman"/>
              </a:rPr>
              <a:t>h</a:t>
            </a:r>
            <a:r>
              <a:rPr sz="1800" b="1" dirty="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372287"/>
            <a:ext cx="10358120" cy="53187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294005">
              <a:lnSpc>
                <a:spcPct val="79900"/>
              </a:lnSpc>
              <a:spcBef>
                <a:spcPts val="675"/>
              </a:spcBef>
              <a:tabLst>
                <a:tab pos="241300" algn="l"/>
                <a:tab pos="3935095" algn="l"/>
                <a:tab pos="5122545" algn="l"/>
              </a:tabLst>
            </a:pPr>
            <a:r>
              <a:rPr sz="2400" b="1" dirty="0">
                <a:latin typeface="Times New Roman"/>
                <a:cs typeface="Times New Roman"/>
              </a:rPr>
              <a:t>3</a:t>
            </a:r>
            <a:r>
              <a:rPr sz="2400" dirty="0">
                <a:latin typeface="Times New Roman"/>
                <a:cs typeface="Times New Roman"/>
              </a:rPr>
              <a:t>. </a:t>
            </a:r>
            <a:r>
              <a:rPr sz="2400" b="1" spc="-5" dirty="0">
                <a:latin typeface="Times New Roman"/>
                <a:cs typeface="Times New Roman"/>
              </a:rPr>
              <a:t>Design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Prototyping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15" dirty="0">
                <a:latin typeface="Times New Roman"/>
                <a:cs typeface="Times New Roman"/>
              </a:rPr>
              <a:t>Wireframing: </a:t>
            </a:r>
            <a:r>
              <a:rPr sz="2400" spc="-5" dirty="0">
                <a:latin typeface="Times New Roman"/>
                <a:cs typeface="Times New Roman"/>
              </a:rPr>
              <a:t>Create wireframes to visualize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layout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navbar.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Prototyping: Develop interactive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prototypes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tools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Figma</a:t>
            </a:r>
            <a:r>
              <a:rPr sz="2400" dirty="0">
                <a:latin typeface="Times New Roman"/>
                <a:cs typeface="Times New Roman"/>
              </a:rPr>
              <a:t> 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Sketch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refine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feedback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refer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documentation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libraries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like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UI.</a:t>
            </a:r>
          </a:p>
          <a:p>
            <a:pPr marL="12700" marR="74295">
              <a:lnSpc>
                <a:spcPct val="79900"/>
              </a:lnSpc>
              <a:spcBef>
                <a:spcPts val="1000"/>
              </a:spcBef>
              <a:tabLst>
                <a:tab pos="241300" algn="l"/>
                <a:tab pos="4301490" algn="l"/>
                <a:tab pos="6612255" algn="l"/>
                <a:tab pos="7640955" algn="l"/>
                <a:tab pos="7783830" algn="l"/>
              </a:tabLst>
            </a:pPr>
            <a:r>
              <a:rPr sz="2400" b="1" dirty="0">
                <a:latin typeface="Times New Roman"/>
                <a:cs typeface="Times New Roman"/>
              </a:rPr>
              <a:t>4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Technology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Stack</a:t>
            </a:r>
            <a:r>
              <a:rPr sz="2400" b="1" spc="-1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Analysis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MongoDB: Assess the data storage needs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preferences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settings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navbar.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Express.js: Determine </a:t>
            </a:r>
            <a:r>
              <a:rPr sz="2400" dirty="0">
                <a:latin typeface="Times New Roman"/>
                <a:cs typeface="Times New Roman"/>
              </a:rPr>
              <a:t>how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server-side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logic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navbar-related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data.	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React.js: Plan the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navbar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React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along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pages,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considering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state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reusability.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Node.js: Outline </a:t>
            </a:r>
            <a:r>
              <a:rPr sz="2400" dirty="0">
                <a:latin typeface="Times New Roman"/>
                <a:cs typeface="Times New Roman"/>
              </a:rPr>
              <a:t> how </a:t>
            </a:r>
            <a:r>
              <a:rPr sz="2400" spc="-5" dirty="0">
                <a:latin typeface="Times New Roman"/>
                <a:cs typeface="Times New Roman"/>
              </a:rPr>
              <a:t>backend services will </a:t>
            </a:r>
            <a:r>
              <a:rPr sz="2400" dirty="0">
                <a:latin typeface="Times New Roman"/>
                <a:cs typeface="Times New Roman"/>
              </a:rPr>
              <a:t>support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navbar’s </a:t>
            </a:r>
            <a:r>
              <a:rPr sz="2400" spc="-15" dirty="0">
                <a:latin typeface="Times New Roman"/>
                <a:cs typeface="Times New Roman"/>
              </a:rPr>
              <a:t>functionality, </a:t>
            </a:r>
            <a:r>
              <a:rPr sz="2400" spc="-5" dirty="0">
                <a:latin typeface="Times New Roman"/>
                <a:cs typeface="Times New Roman"/>
              </a:rPr>
              <a:t>including </a:t>
            </a:r>
            <a:r>
              <a:rPr sz="2400" dirty="0">
                <a:latin typeface="Times New Roman"/>
                <a:cs typeface="Times New Roman"/>
              </a:rPr>
              <a:t>API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endpoints.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79900"/>
              </a:lnSpc>
              <a:spcBef>
                <a:spcPts val="1000"/>
              </a:spcBef>
              <a:tabLst>
                <a:tab pos="241300" algn="l"/>
                <a:tab pos="4117975" algn="l"/>
                <a:tab pos="6781165" algn="l"/>
                <a:tab pos="9591040" algn="l"/>
              </a:tabLst>
            </a:pPr>
            <a:r>
              <a:rPr sz="2400" b="1" dirty="0">
                <a:latin typeface="Times New Roman"/>
                <a:cs typeface="Times New Roman"/>
              </a:rPr>
              <a:t>5</a:t>
            </a:r>
            <a:r>
              <a:rPr sz="2400" dirty="0">
                <a:latin typeface="Times New Roman"/>
                <a:cs typeface="Times New Roman"/>
              </a:rPr>
              <a:t>.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Implementation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Strategy</a:t>
            </a:r>
            <a:r>
              <a:rPr sz="2400" spc="-5" dirty="0">
                <a:latin typeface="Times New Roman"/>
                <a:cs typeface="Times New Roman"/>
              </a:rPr>
              <a:t>:	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Plan: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Create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detailed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development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milestones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deliverables.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-5" dirty="0">
                <a:latin typeface="Times New Roman"/>
                <a:cs typeface="Times New Roman"/>
              </a:rPr>
              <a:t>Component Design: Design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React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components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navbar,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ensuring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modularity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maintainability.	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Integration: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Plan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integration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navbar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other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ensuring consistency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coherence.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142B-1662-26E1-52BE-0A9111EC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065" y="304800"/>
            <a:ext cx="4547869" cy="615553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0DD666-A264-8417-967B-0499B385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143000"/>
            <a:ext cx="8271772" cy="523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49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0592" y="553910"/>
            <a:ext cx="41084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Implementation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82053" y="1401419"/>
            <a:ext cx="10576560" cy="5146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CleverDash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comprehensive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various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streamline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operations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decision-making.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Below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implementation details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CleverDash:</a:t>
            </a:r>
            <a:endParaRPr sz="2400">
              <a:latin typeface="Times New Roman"/>
              <a:cs typeface="Times New Roman"/>
            </a:endParaRPr>
          </a:p>
          <a:p>
            <a:pPr marL="12700" marR="52705" indent="76200">
              <a:lnSpc>
                <a:spcPct val="100000"/>
              </a:lnSpc>
              <a:buFont typeface="Times New Roman"/>
              <a:buAutoNum type="arabicPeriod"/>
              <a:tabLst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Dashboard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Page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dashboard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serves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central </a:t>
            </a:r>
            <a:r>
              <a:rPr sz="2400" dirty="0">
                <a:latin typeface="Times New Roman"/>
                <a:cs typeface="Times New Roman"/>
              </a:rPr>
              <a:t>hub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accessing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key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metrics,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insights,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summaries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business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features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Displays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customizable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widgets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cards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monitoring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important</a:t>
            </a:r>
            <a:r>
              <a:rPr sz="2400" dirty="0">
                <a:latin typeface="Times New Roman"/>
                <a:cs typeface="Times New Roman"/>
              </a:rPr>
              <a:t> KPIs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sales,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revenue,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customer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acquisition.</a:t>
            </a:r>
            <a:endParaRPr sz="2400">
              <a:latin typeface="Times New Roman"/>
              <a:cs typeface="Times New Roman"/>
            </a:endParaRPr>
          </a:p>
          <a:p>
            <a:pPr marL="12700" marR="787400">
              <a:lnSpc>
                <a:spcPct val="100000"/>
              </a:lnSpc>
              <a:buFont typeface="Times New Roman"/>
              <a:buAutoNum type="arabicPeriod"/>
              <a:tabLst>
                <a:tab pos="311785" algn="l"/>
              </a:tabLst>
            </a:pPr>
            <a:r>
              <a:rPr sz="2400" b="1" spc="-50" dirty="0">
                <a:latin typeface="Times New Roman"/>
                <a:cs typeface="Times New Roman"/>
              </a:rPr>
              <a:t>Teams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Page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teams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provides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tools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members,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assignments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,and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collaboration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organization.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functionalities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such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adding,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editing,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removing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team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members.</a:t>
            </a:r>
            <a:endParaRPr sz="2400">
              <a:latin typeface="Times New Roman"/>
              <a:cs typeface="Times New Roman"/>
            </a:endParaRPr>
          </a:p>
          <a:p>
            <a:pPr marL="12700" marR="166370" indent="76200">
              <a:lnSpc>
                <a:spcPct val="100000"/>
              </a:lnSpc>
              <a:buFont typeface="Times New Roman"/>
              <a:buAutoNum type="arabicPeriod"/>
              <a:tabLst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Contacts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Page</a:t>
            </a:r>
            <a:r>
              <a:rPr sz="2400" spc="-5" dirty="0">
                <a:latin typeface="Times New Roman"/>
                <a:cs typeface="Times New Roman"/>
              </a:rPr>
              <a:t>: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contacts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enables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client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relationship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communication.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Contact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databases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details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including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names,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contact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interaction </a:t>
            </a:r>
            <a:r>
              <a:rPr sz="2400" spc="-25" dirty="0">
                <a:latin typeface="Times New Roman"/>
                <a:cs typeface="Times New Roman"/>
              </a:rPr>
              <a:t>history.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098" y="362953"/>
            <a:ext cx="10507345" cy="5637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65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4.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Invoices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Page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invoices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page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allows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users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create,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send,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manage</a:t>
            </a:r>
            <a:endParaRPr sz="2600">
              <a:latin typeface="Times New Roman"/>
              <a:cs typeface="Times New Roman"/>
            </a:endParaRPr>
          </a:p>
          <a:p>
            <a:pPr marL="241300" marR="367030">
              <a:lnSpc>
                <a:spcPct val="69900"/>
              </a:lnSpc>
              <a:spcBef>
                <a:spcPts val="470"/>
              </a:spcBef>
            </a:pPr>
            <a:r>
              <a:rPr sz="2600" spc="-5" dirty="0">
                <a:latin typeface="Times New Roman"/>
                <a:cs typeface="Times New Roman"/>
              </a:rPr>
              <a:t>invoices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billing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payment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processing.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Invoice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generation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customizable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templates and fields.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5.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Products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Page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products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page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provides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tools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inventory,</a:t>
            </a:r>
            <a:endParaRPr sz="2600">
              <a:latin typeface="Times New Roman"/>
              <a:cs typeface="Times New Roman"/>
            </a:endParaRPr>
          </a:p>
          <a:p>
            <a:pPr marL="241300" marR="969010">
              <a:lnSpc>
                <a:spcPct val="69900"/>
              </a:lnSpc>
              <a:spcBef>
                <a:spcPts val="465"/>
              </a:spcBef>
            </a:pPr>
            <a:r>
              <a:rPr sz="2600" spc="-5" dirty="0">
                <a:latin typeface="Times New Roman"/>
                <a:cs typeface="Times New Roman"/>
              </a:rPr>
              <a:t>product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catalogs,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sales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tracking.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Product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catalog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storing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product details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such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 descriptions,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prices,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inventory levels.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6.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Calendar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Page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calendar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page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allows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schedule,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manage,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endParaRPr sz="2600">
              <a:latin typeface="Times New Roman"/>
              <a:cs typeface="Times New Roman"/>
            </a:endParaRPr>
          </a:p>
          <a:p>
            <a:pPr marL="241300">
              <a:lnSpc>
                <a:spcPts val="2180"/>
              </a:lnSpc>
            </a:pPr>
            <a:r>
              <a:rPr sz="2600" spc="-5" dirty="0">
                <a:latin typeface="Times New Roman"/>
                <a:cs typeface="Times New Roman"/>
              </a:rPr>
              <a:t>track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events,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appointments,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important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dates.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Has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Integration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endParaRPr sz="2600">
              <a:latin typeface="Times New Roman"/>
              <a:cs typeface="Times New Roman"/>
            </a:endParaRPr>
          </a:p>
          <a:p>
            <a:pPr marL="241300" marR="83820">
              <a:lnSpc>
                <a:spcPct val="69900"/>
              </a:lnSpc>
              <a:spcBef>
                <a:spcPts val="470"/>
              </a:spcBef>
            </a:pPr>
            <a:r>
              <a:rPr sz="2600" spc="-5" dirty="0">
                <a:latin typeface="Times New Roman"/>
                <a:cs typeface="Times New Roman"/>
              </a:rPr>
              <a:t>FullCalendar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library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interactive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calendar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functionality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various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views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(month,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week, </a:t>
            </a:r>
            <a:r>
              <a:rPr sz="2600" spc="-45" dirty="0">
                <a:latin typeface="Times New Roman"/>
                <a:cs typeface="Times New Roman"/>
              </a:rPr>
              <a:t>day,</a:t>
            </a:r>
            <a:r>
              <a:rPr sz="2600" spc="-5" dirty="0">
                <a:latin typeface="Times New Roman"/>
                <a:cs typeface="Times New Roman"/>
              </a:rPr>
              <a:t> list).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7.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Bar</a:t>
            </a:r>
            <a:r>
              <a:rPr sz="2600" b="1" spc="-5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Chart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Page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bar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chart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page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displays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data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visualization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endParaRPr sz="2600">
              <a:latin typeface="Times New Roman"/>
              <a:cs typeface="Times New Roman"/>
            </a:endParaRPr>
          </a:p>
          <a:p>
            <a:pPr marL="241300">
              <a:lnSpc>
                <a:spcPts val="2180"/>
              </a:lnSpc>
            </a:pPr>
            <a:r>
              <a:rPr sz="2600" spc="-5" dirty="0">
                <a:latin typeface="Times New Roman"/>
                <a:cs typeface="Times New Roman"/>
              </a:rPr>
              <a:t>form of</a:t>
            </a:r>
            <a:r>
              <a:rPr sz="2600" dirty="0">
                <a:latin typeface="Times New Roman"/>
                <a:cs typeface="Times New Roman"/>
              </a:rPr>
              <a:t> a </a:t>
            </a:r>
            <a:r>
              <a:rPr sz="2600" spc="-5" dirty="0">
                <a:latin typeface="Times New Roman"/>
                <a:cs typeface="Times New Roman"/>
              </a:rPr>
              <a:t>bar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chart,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allowing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users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analyze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sales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quantity</a:t>
            </a:r>
            <a:r>
              <a:rPr sz="2600" dirty="0">
                <a:latin typeface="Times New Roman"/>
                <a:cs typeface="Times New Roman"/>
              </a:rPr>
              <a:t> by </a:t>
            </a:r>
            <a:r>
              <a:rPr sz="2600" spc="-5" dirty="0">
                <a:latin typeface="Times New Roman"/>
                <a:cs typeface="Times New Roman"/>
              </a:rPr>
              <a:t>product</a:t>
            </a:r>
            <a:endParaRPr sz="2600">
              <a:latin typeface="Times New Roman"/>
              <a:cs typeface="Times New Roman"/>
            </a:endParaRPr>
          </a:p>
          <a:p>
            <a:pPr marL="241300" marR="168275">
              <a:lnSpc>
                <a:spcPct val="69900"/>
              </a:lnSpc>
              <a:spcBef>
                <a:spcPts val="470"/>
              </a:spcBef>
            </a:pPr>
            <a:r>
              <a:rPr sz="2600" spc="-25" dirty="0">
                <a:latin typeface="Times New Roman"/>
                <a:cs typeface="Times New Roman"/>
              </a:rPr>
              <a:t>category.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Utilizes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ResponsiveBar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component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Nivo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library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responsive and interactive bar chart rendering.</a:t>
            </a:r>
            <a:endParaRPr sz="2600">
              <a:latin typeface="Times New Roman"/>
              <a:cs typeface="Times New Roman"/>
            </a:endParaRPr>
          </a:p>
          <a:p>
            <a:pPr marL="241300" indent="-228600">
              <a:lnSpc>
                <a:spcPts val="265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Times New Roman"/>
                <a:cs typeface="Times New Roman"/>
              </a:rPr>
              <a:t>8.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Pie</a:t>
            </a:r>
            <a:r>
              <a:rPr sz="2600" b="1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Chart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latin typeface="Times New Roman"/>
                <a:cs typeface="Times New Roman"/>
              </a:rPr>
              <a:t>Page</a:t>
            </a:r>
            <a:r>
              <a:rPr sz="2600" spc="-5" dirty="0">
                <a:latin typeface="Times New Roman"/>
                <a:cs typeface="Times New Roman"/>
              </a:rPr>
              <a:t>: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pie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chart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page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visualizes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product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demand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data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using</a:t>
            </a:r>
            <a:endParaRPr sz="2600">
              <a:latin typeface="Times New Roman"/>
              <a:cs typeface="Times New Roman"/>
            </a:endParaRPr>
          </a:p>
          <a:p>
            <a:pPr marL="241300">
              <a:lnSpc>
                <a:spcPts val="2180"/>
              </a:lnSpc>
            </a:pP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pie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chart,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providing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insights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into</a:t>
            </a:r>
            <a:r>
              <a:rPr sz="2600" dirty="0">
                <a:latin typeface="Times New Roman"/>
                <a:cs typeface="Times New Roman"/>
              </a:rPr>
              <a:t> 13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distribution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of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demand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across</a:t>
            </a:r>
            <a:endParaRPr sz="2600">
              <a:latin typeface="Times New Roman"/>
              <a:cs typeface="Times New Roman"/>
            </a:endParaRPr>
          </a:p>
          <a:p>
            <a:pPr marL="241300" marR="551815">
              <a:lnSpc>
                <a:spcPct val="69900"/>
              </a:lnSpc>
              <a:spcBef>
                <a:spcPts val="470"/>
              </a:spcBef>
            </a:pPr>
            <a:r>
              <a:rPr sz="2600" spc="-5" dirty="0">
                <a:latin typeface="Times New Roman"/>
                <a:cs typeface="Times New Roman"/>
              </a:rPr>
              <a:t>product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categories.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It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Implements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ResponsivePie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component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from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Nivo library for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creating responsive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 interactive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pie charts.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4347" y="260083"/>
            <a:ext cx="10659110" cy="53079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342265" indent="-228600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9.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Line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Chart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Page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visualizes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revenue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over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time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enabling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track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revenue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trends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performance.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Utilizes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ResponsiveLine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Nivo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 creating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responsive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interactive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line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charts.</a:t>
            </a:r>
            <a:endParaRPr sz="2800">
              <a:latin typeface="Times New Roman"/>
              <a:cs typeface="Times New Roman"/>
            </a:endParaRPr>
          </a:p>
          <a:p>
            <a:pPr marL="241300" marR="14605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Times New Roman"/>
                <a:cs typeface="Times New Roman"/>
              </a:rPr>
              <a:t>10.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Geography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Page</a:t>
            </a:r>
            <a:r>
              <a:rPr sz="2800" spc="-5" dirty="0">
                <a:latin typeface="Times New Roman"/>
                <a:cs typeface="Times New Roman"/>
              </a:rPr>
              <a:t>: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geography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displays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geographical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choropleth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map,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allowing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visualize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distribution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other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geographical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metrics.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ResponsiveChoropleth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component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from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Nivo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library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creating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responsive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interactive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choropleth maps.</a:t>
            </a:r>
            <a:endParaRPr sz="28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3020"/>
              </a:lnSpc>
              <a:spcBef>
                <a:spcPts val="1000"/>
              </a:spcBef>
              <a:buFont typeface="Arial MT"/>
              <a:buChar char="•"/>
              <a:tabLst>
                <a:tab pos="329565" algn="l"/>
                <a:tab pos="330200" algn="l"/>
              </a:tabLst>
            </a:pPr>
            <a:r>
              <a:rPr dirty="0"/>
              <a:t>	</a:t>
            </a:r>
            <a:r>
              <a:rPr sz="2800" spc="-5" dirty="0">
                <a:latin typeface="Times New Roman"/>
                <a:cs typeface="Times New Roman"/>
              </a:rPr>
              <a:t>CleverDash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user-friendly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interface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robust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functionalities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tailored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meet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diverse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businesses,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offering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efficiency, 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insights,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across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various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aspects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operations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management.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86B0-9575-7CD0-5EBA-F60953CA4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185" y="152400"/>
            <a:ext cx="4547869" cy="677108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735B87-6CAD-0A78-4062-97B3AD05C5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173" y="996687"/>
            <a:ext cx="3843654" cy="4864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6C17EF-CB27-32CB-7000-776BA29EFA07}"/>
              </a:ext>
            </a:extLst>
          </p:cNvPr>
          <p:cNvSpPr txBox="1"/>
          <p:nvPr/>
        </p:nvSpPr>
        <p:spPr>
          <a:xfrm>
            <a:off x="5474676" y="6035418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999899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583A69-1AA0-6F6E-7494-C88479AF4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783" y="228600"/>
            <a:ext cx="4144433" cy="57581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474675" y="617220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Page</a:t>
            </a:r>
          </a:p>
        </p:txBody>
      </p:sp>
    </p:spTree>
    <p:extLst>
      <p:ext uri="{BB962C8B-B14F-4D97-AF65-F5344CB8AC3E}">
        <p14:creationId xmlns:p14="http://schemas.microsoft.com/office/powerpoint/2010/main" val="6008608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274506-5C6A-C653-43CF-9757CF692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685800"/>
            <a:ext cx="9372600" cy="470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45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290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D462E-EA84-7009-E349-E1CA63207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762000"/>
            <a:ext cx="9372600" cy="471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51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54297C-758E-1242-1C56-F7ADA88FE0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713509"/>
            <a:ext cx="9372600" cy="47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7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7939" y="645794"/>
            <a:ext cx="211264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Overview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7846" y="1748904"/>
            <a:ext cx="4995545" cy="437007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Title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Explanation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latin typeface="Calibri"/>
                <a:cs typeface="Calibri"/>
              </a:rPr>
              <a:t>Abstract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of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the</a:t>
            </a:r>
            <a:r>
              <a:rPr sz="2200" b="1" spc="-10" dirty="0">
                <a:latin typeface="Calibri"/>
                <a:cs typeface="Calibri"/>
              </a:rPr>
              <a:t> Application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latin typeface="Calibri"/>
                <a:cs typeface="Calibri"/>
              </a:rPr>
              <a:t>Reviewers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Comments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in</a:t>
            </a:r>
            <a:r>
              <a:rPr sz="2200" b="1" spc="-10" dirty="0">
                <a:latin typeface="Calibri"/>
                <a:cs typeface="Calibri"/>
              </a:rPr>
              <a:t> Previous </a:t>
            </a:r>
            <a:r>
              <a:rPr sz="2200" b="1" spc="-15" dirty="0">
                <a:latin typeface="Calibri"/>
                <a:cs typeface="Calibri"/>
              </a:rPr>
              <a:t>Review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Introduction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Problem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Statement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Objectives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Methodology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Implementation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Results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&amp;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Discussion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Conclusions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&amp;</a:t>
            </a:r>
            <a:r>
              <a:rPr sz="2200" b="1" spc="-10" dirty="0">
                <a:latin typeface="Calibri"/>
                <a:cs typeface="Calibri"/>
              </a:rPr>
              <a:t> Future </a:t>
            </a:r>
            <a:r>
              <a:rPr sz="2200" b="1" spc="-5" dirty="0">
                <a:latin typeface="Calibri"/>
                <a:cs typeface="Calibri"/>
              </a:rPr>
              <a:t>Scope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latin typeface="Calibri"/>
                <a:cs typeface="Calibri"/>
              </a:rPr>
              <a:t>References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Invoices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BFF8D-2DCD-D7BD-578F-5ED87D1E6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838200"/>
            <a:ext cx="9372600" cy="471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8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A79C8-4377-74B2-1F43-FCC0B55A93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914400"/>
            <a:ext cx="9372600" cy="46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8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Calendar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4DAA01-A9E6-F431-7D14-6BEAE05BB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59" y="838200"/>
            <a:ext cx="9332320" cy="466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703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8C67BD-C0F9-BCE1-8C86-37ABD795C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783" y="713509"/>
            <a:ext cx="9332320" cy="45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53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66D34-C6D1-F545-28C1-FB8E6343F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51" y="838200"/>
            <a:ext cx="9291298" cy="457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355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Page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A5897-29EF-E8E9-3B4D-45225D54A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51" y="838200"/>
            <a:ext cx="9291298" cy="455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831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E01949-BBC6-2879-595E-770D9EED37A5}"/>
              </a:ext>
            </a:extLst>
          </p:cNvPr>
          <p:cNvSpPr txBox="1"/>
          <p:nvPr/>
        </p:nvSpPr>
        <p:spPr>
          <a:xfrm>
            <a:off x="5364555" y="5775159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Geography Page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E03BB0-8A47-7F29-3E83-7B5B8D505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351" y="948227"/>
            <a:ext cx="9291298" cy="45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3333" y="267030"/>
            <a:ext cx="495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5" dirty="0"/>
              <a:t>Result</a:t>
            </a:r>
            <a:r>
              <a:rPr sz="4800" spc="-35" dirty="0"/>
              <a:t> </a:t>
            </a:r>
            <a:r>
              <a:rPr sz="4800" dirty="0"/>
              <a:t>&amp;</a:t>
            </a:r>
            <a:r>
              <a:rPr sz="4800" spc="-35" dirty="0"/>
              <a:t> </a:t>
            </a:r>
            <a:r>
              <a:rPr sz="4800" spc="-5" dirty="0"/>
              <a:t>Discussion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785748" y="1605190"/>
            <a:ext cx="10504805" cy="4291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Implementing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navbar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CleverDash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MERN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yields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responsive,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scalable,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maintainable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solution.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combination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React's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efficient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rendering,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Node.js's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robust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backend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capabilities,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Express.js's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flexible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routing,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MongoDB's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scalable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database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infrastructure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ensures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that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navbar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well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under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varying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loads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while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great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experience.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results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 developing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implementing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CleverDash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app's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navbar using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MERN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stack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(MongoDB,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Express.js,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React.js,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Node.js)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can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assessed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across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various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dimensions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performance,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 experience,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scalability,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maintainability</a:t>
            </a:r>
            <a:r>
              <a:rPr sz="1800" spc="-5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9179" y="645794"/>
            <a:ext cx="245300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Conclusion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125662"/>
            <a:ext cx="10358755" cy="17068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5" dirty="0">
                <a:latin typeface="Times New Roman"/>
                <a:cs typeface="Times New Roman"/>
              </a:rPr>
              <a:t>Clever-Dash </a:t>
            </a:r>
            <a:r>
              <a:rPr sz="2400" dirty="0">
                <a:latin typeface="Times New Roman"/>
                <a:cs typeface="Times New Roman"/>
              </a:rPr>
              <a:t>offers a </a:t>
            </a:r>
            <a:r>
              <a:rPr sz="2400" spc="5" dirty="0">
                <a:latin typeface="Times New Roman"/>
                <a:cs typeface="Times New Roman"/>
              </a:rPr>
              <a:t>user-friendly </a:t>
            </a:r>
            <a:r>
              <a:rPr sz="2400" spc="10" dirty="0">
                <a:latin typeface="Times New Roman"/>
                <a:cs typeface="Times New Roman"/>
              </a:rPr>
              <a:t>platform for </a:t>
            </a:r>
            <a:r>
              <a:rPr sz="2400" spc="5" dirty="0">
                <a:latin typeface="Times New Roman"/>
                <a:cs typeface="Times New Roman"/>
              </a:rPr>
              <a:t>data </a:t>
            </a:r>
            <a:r>
              <a:rPr sz="2400" spc="10" dirty="0">
                <a:latin typeface="Times New Roman"/>
                <a:cs typeface="Times New Roman"/>
              </a:rPr>
              <a:t>visualization and </a:t>
            </a:r>
            <a:r>
              <a:rPr sz="2400" spc="15" dirty="0">
                <a:latin typeface="Times New Roman"/>
                <a:cs typeface="Times New Roman"/>
              </a:rPr>
              <a:t>management.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With </a:t>
            </a:r>
            <a:r>
              <a:rPr sz="2400" spc="55" dirty="0">
                <a:latin typeface="Times New Roman"/>
                <a:cs typeface="Times New Roman"/>
              </a:rPr>
              <a:t>its </a:t>
            </a:r>
            <a:r>
              <a:rPr sz="2400" spc="75" dirty="0">
                <a:latin typeface="Times New Roman"/>
                <a:cs typeface="Times New Roman"/>
              </a:rPr>
              <a:t>advanced features </a:t>
            </a:r>
            <a:r>
              <a:rPr sz="2400" spc="55" dirty="0">
                <a:latin typeface="Times New Roman"/>
                <a:cs typeface="Times New Roman"/>
              </a:rPr>
              <a:t>and </a:t>
            </a:r>
            <a:r>
              <a:rPr sz="2400" spc="75" dirty="0">
                <a:latin typeface="Times New Roman"/>
                <a:cs typeface="Times New Roman"/>
              </a:rPr>
              <a:t>seamless integration </a:t>
            </a:r>
            <a:r>
              <a:rPr sz="2400" spc="80" dirty="0">
                <a:latin typeface="Times New Roman"/>
                <a:cs typeface="Times New Roman"/>
              </a:rPr>
              <a:t>capabilities, </a:t>
            </a:r>
            <a:r>
              <a:rPr sz="2400" spc="75" dirty="0">
                <a:latin typeface="Times New Roman"/>
                <a:cs typeface="Times New Roman"/>
              </a:rPr>
              <a:t>Clever-Dash 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empowers users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5" dirty="0">
                <a:latin typeface="Times New Roman"/>
                <a:cs typeface="Times New Roman"/>
              </a:rPr>
              <a:t>unlock insights </a:t>
            </a:r>
            <a:r>
              <a:rPr sz="2400" spc="10" dirty="0">
                <a:latin typeface="Times New Roman"/>
                <a:cs typeface="Times New Roman"/>
              </a:rPr>
              <a:t>and make </a:t>
            </a:r>
            <a:r>
              <a:rPr sz="2400" spc="15" dirty="0">
                <a:latin typeface="Times New Roman"/>
                <a:cs typeface="Times New Roman"/>
              </a:rPr>
              <a:t>informed decisions. </a:t>
            </a:r>
            <a:r>
              <a:rPr sz="2400" spc="10" dirty="0">
                <a:latin typeface="Times New Roman"/>
                <a:cs typeface="Times New Roman"/>
              </a:rPr>
              <a:t>It </a:t>
            </a:r>
            <a:r>
              <a:rPr sz="2400" spc="15" dirty="0">
                <a:latin typeface="Times New Roman"/>
                <a:cs typeface="Times New Roman"/>
              </a:rPr>
              <a:t>serves </a:t>
            </a:r>
            <a:r>
              <a:rPr sz="2400" spc="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15" dirty="0">
                <a:latin typeface="Times New Roman"/>
                <a:cs typeface="Times New Roman"/>
              </a:rPr>
              <a:t>tool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that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intuitive and also is minimal in complexity that makes it easy </a:t>
            </a:r>
            <a:r>
              <a:rPr sz="2400" dirty="0">
                <a:latin typeface="Times New Roman"/>
                <a:cs typeface="Times New Roman"/>
              </a:rPr>
              <a:t>for a </a:t>
            </a:r>
            <a:r>
              <a:rPr sz="2400" spc="-5" dirty="0">
                <a:latin typeface="Times New Roman"/>
                <a:cs typeface="Times New Roman"/>
              </a:rPr>
              <a:t>wider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users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use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0790" y="645794"/>
            <a:ext cx="463042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Times New Roman"/>
                <a:cs typeface="Times New Roman"/>
              </a:rPr>
              <a:t>Future</a:t>
            </a:r>
            <a:r>
              <a:rPr sz="4000" spc="-4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Enhancement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1476" y="2031555"/>
            <a:ext cx="7773670" cy="367220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93675" indent="-181610">
              <a:lnSpc>
                <a:spcPct val="100000"/>
              </a:lnSpc>
              <a:spcBef>
                <a:spcPts val="415"/>
              </a:spcBef>
              <a:buSzPct val="94736"/>
              <a:buAutoNum type="arabicPeriod"/>
              <a:tabLst>
                <a:tab pos="194310" algn="l"/>
              </a:tabLst>
            </a:pPr>
            <a:r>
              <a:rPr sz="1900" b="1" spc="-5" dirty="0">
                <a:latin typeface="Times New Roman"/>
                <a:cs typeface="Times New Roman"/>
              </a:rPr>
              <a:t>Cross-Platform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Compatibility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Times New Roman"/>
                <a:cs typeface="Times New Roman"/>
              </a:rPr>
              <a:t>Ensure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Times New Roman"/>
                <a:cs typeface="Times New Roman"/>
              </a:rPr>
              <a:t>Clever-Dash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works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seamlessly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across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desktop,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web,</a:t>
            </a:r>
            <a:r>
              <a:rPr sz="1900" spc="1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mobile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devices.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SzPct val="94736"/>
              <a:buAutoNum type="arabicPeriod" startAt="2"/>
              <a:tabLst>
                <a:tab pos="194310" algn="l"/>
              </a:tabLst>
            </a:pPr>
            <a:r>
              <a:rPr sz="1900" b="1" spc="-5" dirty="0">
                <a:latin typeface="Times New Roman"/>
                <a:cs typeface="Times New Roman"/>
              </a:rPr>
              <a:t>Expanded Data</a:t>
            </a:r>
            <a:r>
              <a:rPr sz="1900" b="1" spc="-40" dirty="0">
                <a:latin typeface="Times New Roman"/>
                <a:cs typeface="Times New Roman"/>
              </a:rPr>
              <a:t> </a:t>
            </a:r>
            <a:r>
              <a:rPr sz="1900" b="1" spc="-10" dirty="0">
                <a:latin typeface="Times New Roman"/>
                <a:cs typeface="Times New Roman"/>
              </a:rPr>
              <a:t>Visualization</a:t>
            </a:r>
            <a:r>
              <a:rPr sz="1900" b="1" spc="-5" dirty="0">
                <a:latin typeface="Times New Roman"/>
                <a:cs typeface="Times New Roman"/>
              </a:rPr>
              <a:t> Options</a:t>
            </a:r>
            <a:r>
              <a:rPr sz="1900" b="1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Times New Roman"/>
                <a:cs typeface="Times New Roman"/>
              </a:rPr>
              <a:t>Introduce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more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chart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types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and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advanced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visualization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techniques.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00">
              <a:latin typeface="Times New Roman"/>
              <a:cs typeface="Times New Roman"/>
            </a:endParaRPr>
          </a:p>
          <a:p>
            <a:pPr marL="193675" indent="-181610">
              <a:lnSpc>
                <a:spcPct val="100000"/>
              </a:lnSpc>
              <a:buSzPct val="94736"/>
              <a:buAutoNum type="arabicPeriod" startAt="3"/>
              <a:tabLst>
                <a:tab pos="194310" algn="l"/>
              </a:tabLst>
            </a:pPr>
            <a:r>
              <a:rPr sz="1900" b="1" spc="-5" dirty="0">
                <a:latin typeface="Times New Roman"/>
                <a:cs typeface="Times New Roman"/>
              </a:rPr>
              <a:t>Personalized</a:t>
            </a:r>
            <a:r>
              <a:rPr sz="1900" b="1" spc="-15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Dashboards</a:t>
            </a:r>
            <a:r>
              <a:rPr sz="1900" b="1" spc="-1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:</a:t>
            </a:r>
            <a:endParaRPr sz="19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  <a:spcBef>
                <a:spcPts val="315"/>
              </a:spcBef>
            </a:pPr>
            <a:r>
              <a:rPr sz="1900" spc="-5" dirty="0">
                <a:latin typeface="Times New Roman"/>
                <a:cs typeface="Times New Roman"/>
              </a:rPr>
              <a:t>Enhance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customization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features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for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tailored</a:t>
            </a:r>
            <a:r>
              <a:rPr sz="1900" spc="5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user</a:t>
            </a:r>
            <a:r>
              <a:rPr sz="1900" spc="10" dirty="0">
                <a:latin typeface="Times New Roman"/>
                <a:cs typeface="Times New Roman"/>
              </a:rPr>
              <a:t> </a:t>
            </a:r>
            <a:r>
              <a:rPr sz="1900" spc="-5" dirty="0">
                <a:latin typeface="Times New Roman"/>
                <a:cs typeface="Times New Roman"/>
              </a:rPr>
              <a:t>experiences.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50">
              <a:latin typeface="Times New Roman"/>
              <a:cs typeface="Times New Roman"/>
            </a:endParaRPr>
          </a:p>
          <a:p>
            <a:pPr marL="203835" indent="-191770">
              <a:lnSpc>
                <a:spcPct val="100000"/>
              </a:lnSpc>
              <a:spcBef>
                <a:spcPts val="5"/>
              </a:spcBef>
              <a:buSzPct val="95000"/>
              <a:buAutoNum type="arabicPeriod" startAt="4"/>
              <a:tabLst>
                <a:tab pos="20447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Enhanced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Data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Fetching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2000" spc="-5" dirty="0">
                <a:latin typeface="Times New Roman"/>
                <a:cs typeface="Times New Roman"/>
              </a:rPr>
              <a:t>Strengthen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integration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capabilities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with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external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sources.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89729" y="645794"/>
            <a:ext cx="381190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>
                <a:latin typeface="Times New Roman"/>
                <a:cs typeface="Times New Roman"/>
              </a:rPr>
              <a:t>Title</a:t>
            </a:r>
            <a:r>
              <a:rPr sz="4000" spc="-5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Explanation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1454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75"/>
              </a:spcBef>
            </a:pPr>
            <a:r>
              <a:rPr spc="130" dirty="0"/>
              <a:t>Clever-Dash implies </a:t>
            </a:r>
            <a:r>
              <a:rPr spc="110" dirty="0"/>
              <a:t>that it's </a:t>
            </a:r>
            <a:r>
              <a:rPr spc="130" dirty="0"/>
              <a:t>clever because </a:t>
            </a:r>
            <a:r>
              <a:rPr spc="75" dirty="0"/>
              <a:t>it </a:t>
            </a:r>
            <a:r>
              <a:rPr spc="135" dirty="0"/>
              <a:t>utilizes advanced </a:t>
            </a:r>
            <a:r>
              <a:rPr spc="140" dirty="0"/>
              <a:t> </a:t>
            </a:r>
            <a:r>
              <a:rPr spc="-5" dirty="0"/>
              <a:t>technologies and libraries like Material UI, Material UI Data Grid, Nivo </a:t>
            </a:r>
            <a:r>
              <a:rPr dirty="0"/>
              <a:t> </a:t>
            </a:r>
            <a:r>
              <a:rPr spc="10" dirty="0"/>
              <a:t>Charts, Node.js, </a:t>
            </a:r>
            <a:r>
              <a:rPr spc="15" dirty="0"/>
              <a:t>Express.js, Mongoose, </a:t>
            </a:r>
            <a:r>
              <a:rPr spc="10" dirty="0"/>
              <a:t>and MongoDB </a:t>
            </a:r>
            <a:r>
              <a:rPr spc="5" dirty="0"/>
              <a:t>to </a:t>
            </a:r>
            <a:r>
              <a:rPr spc="10" dirty="0"/>
              <a:t>provide users </a:t>
            </a:r>
            <a:r>
              <a:rPr spc="-685" dirty="0"/>
              <a:t> </a:t>
            </a:r>
            <a:r>
              <a:rPr spc="10" dirty="0"/>
              <a:t>with </a:t>
            </a:r>
            <a:r>
              <a:rPr spc="5" dirty="0"/>
              <a:t>an </a:t>
            </a:r>
            <a:r>
              <a:rPr spc="15" dirty="0"/>
              <a:t>intelligent </a:t>
            </a:r>
            <a:r>
              <a:rPr spc="10" dirty="0"/>
              <a:t>and </a:t>
            </a:r>
            <a:r>
              <a:rPr spc="15" dirty="0"/>
              <a:t>insightful dashboard </a:t>
            </a:r>
            <a:r>
              <a:rPr spc="20" dirty="0"/>
              <a:t>experience. </a:t>
            </a:r>
            <a:r>
              <a:rPr spc="10" dirty="0"/>
              <a:t>So, </a:t>
            </a:r>
            <a:r>
              <a:rPr spc="5" dirty="0"/>
              <a:t>essentially, </a:t>
            </a:r>
            <a:r>
              <a:rPr spc="-685" dirty="0"/>
              <a:t> </a:t>
            </a:r>
            <a:r>
              <a:rPr spc="40" dirty="0"/>
              <a:t>"Clever-Dash" </a:t>
            </a:r>
            <a:r>
              <a:rPr spc="45" dirty="0"/>
              <a:t>signifies </a:t>
            </a:r>
            <a:r>
              <a:rPr spc="-5" dirty="0"/>
              <a:t>a </a:t>
            </a:r>
            <a:r>
              <a:rPr spc="45" dirty="0"/>
              <a:t>smart </a:t>
            </a:r>
            <a:r>
              <a:rPr spc="35" dirty="0"/>
              <a:t>and </a:t>
            </a:r>
            <a:r>
              <a:rPr spc="50" dirty="0"/>
              <a:t>sophisticated dashboard solution </a:t>
            </a:r>
            <a:r>
              <a:rPr spc="55" dirty="0"/>
              <a:t> </a:t>
            </a:r>
            <a:r>
              <a:rPr spc="-5" dirty="0"/>
              <a:t>powered by</a:t>
            </a:r>
            <a:r>
              <a:rPr dirty="0"/>
              <a:t> </a:t>
            </a:r>
            <a:r>
              <a:rPr spc="-5" dirty="0"/>
              <a:t>cutting-edge</a:t>
            </a:r>
            <a:r>
              <a:rPr dirty="0"/>
              <a:t> </a:t>
            </a:r>
            <a:r>
              <a:rPr spc="-5" dirty="0"/>
              <a:t>tools</a:t>
            </a:r>
            <a:r>
              <a:rPr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5" dirty="0"/>
              <a:t>frameworks.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5540" y="554989"/>
            <a:ext cx="228092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-5" dirty="0">
                <a:latin typeface="Times New Roman"/>
                <a:cs typeface="Times New Roman"/>
              </a:rPr>
              <a:t>References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26870"/>
            <a:ext cx="10358755" cy="48463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35" dirty="0">
                <a:latin typeface="Times New Roman"/>
                <a:cs typeface="Times New Roman"/>
              </a:rPr>
              <a:t>Material </a:t>
            </a:r>
            <a:r>
              <a:rPr sz="2400" spc="20" dirty="0">
                <a:latin typeface="Times New Roman"/>
                <a:cs typeface="Times New Roman"/>
              </a:rPr>
              <a:t>UI </a:t>
            </a:r>
            <a:r>
              <a:rPr sz="2400" spc="35" dirty="0">
                <a:latin typeface="Times New Roman"/>
                <a:cs typeface="Times New Roman"/>
              </a:rPr>
              <a:t>Documentation </a:t>
            </a:r>
            <a:r>
              <a:rPr sz="2400" spc="40" dirty="0">
                <a:latin typeface="Times New Roman"/>
                <a:cs typeface="Times New Roman"/>
              </a:rPr>
              <a:t>(</a:t>
            </a:r>
            <a:r>
              <a:rPr sz="2400" u="heavy" spc="4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2"/>
              </a:rPr>
              <a:t>https://material-ui.com/</a:t>
            </a:r>
            <a:r>
              <a:rPr sz="2400" spc="40" dirty="0">
                <a:latin typeface="Times New Roman"/>
                <a:cs typeface="Times New Roman"/>
              </a:rPr>
              <a:t>): Material-UI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40" dirty="0">
                <a:latin typeface="Times New Roman"/>
                <a:cs typeface="Times New Roman"/>
              </a:rPr>
              <a:t>popular 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React </a:t>
            </a:r>
            <a:r>
              <a:rPr sz="2400" spc="15" dirty="0">
                <a:latin typeface="Times New Roman"/>
                <a:cs typeface="Times New Roman"/>
              </a:rPr>
              <a:t>UI </a:t>
            </a:r>
            <a:r>
              <a:rPr sz="2400" spc="25" dirty="0">
                <a:latin typeface="Times New Roman"/>
                <a:cs typeface="Times New Roman"/>
              </a:rPr>
              <a:t>framework </a:t>
            </a:r>
            <a:r>
              <a:rPr sz="2400" spc="20" dirty="0">
                <a:latin typeface="Times New Roman"/>
                <a:cs typeface="Times New Roman"/>
              </a:rPr>
              <a:t>that </a:t>
            </a:r>
            <a:r>
              <a:rPr sz="2400" spc="25" dirty="0">
                <a:latin typeface="Times New Roman"/>
                <a:cs typeface="Times New Roman"/>
              </a:rPr>
              <a:t>provides </a:t>
            </a:r>
            <a:r>
              <a:rPr sz="2400" spc="30" dirty="0">
                <a:latin typeface="Times New Roman"/>
                <a:cs typeface="Times New Roman"/>
              </a:rPr>
              <a:t>pre-designed </a:t>
            </a:r>
            <a:r>
              <a:rPr sz="2400" spc="25" dirty="0">
                <a:latin typeface="Times New Roman"/>
                <a:cs typeface="Times New Roman"/>
              </a:rPr>
              <a:t>components following </a:t>
            </a:r>
            <a:r>
              <a:rPr sz="2400" spc="30" dirty="0">
                <a:latin typeface="Times New Roman"/>
                <a:cs typeface="Times New Roman"/>
              </a:rPr>
              <a:t>Google's 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principles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0" dirty="0">
                <a:latin typeface="Times New Roman"/>
                <a:cs typeface="Times New Roman"/>
              </a:rPr>
              <a:t>Nivo </a:t>
            </a:r>
            <a:r>
              <a:rPr sz="2400" spc="55" dirty="0">
                <a:latin typeface="Times New Roman"/>
                <a:cs typeface="Times New Roman"/>
              </a:rPr>
              <a:t>Charts </a:t>
            </a:r>
            <a:r>
              <a:rPr sz="2400" spc="60" dirty="0">
                <a:latin typeface="Times New Roman"/>
                <a:cs typeface="Times New Roman"/>
              </a:rPr>
              <a:t>Documentation </a:t>
            </a:r>
            <a:r>
              <a:rPr sz="2400" spc="65" dirty="0">
                <a:latin typeface="Times New Roman"/>
                <a:cs typeface="Times New Roman"/>
              </a:rPr>
              <a:t>(</a:t>
            </a:r>
            <a:r>
              <a:rPr sz="2400" u="heavy" spc="6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3"/>
              </a:rPr>
              <a:t>https://nivo.rocks/</a:t>
            </a:r>
            <a:r>
              <a:rPr sz="2400" spc="65" dirty="0">
                <a:latin typeface="Times New Roman"/>
                <a:cs typeface="Times New Roman"/>
              </a:rPr>
              <a:t>):</a:t>
            </a:r>
            <a:r>
              <a:rPr sz="2400" spc="7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Nivo </a:t>
            </a:r>
            <a:r>
              <a:rPr sz="2400" spc="3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0" dirty="0">
                <a:latin typeface="Times New Roman"/>
                <a:cs typeface="Times New Roman"/>
              </a:rPr>
              <a:t>rich </a:t>
            </a:r>
            <a:r>
              <a:rPr sz="2400" spc="55" dirty="0">
                <a:latin typeface="Times New Roman"/>
                <a:cs typeface="Times New Roman"/>
              </a:rPr>
              <a:t>collection </a:t>
            </a:r>
            <a:r>
              <a:rPr sz="2400" spc="35" dirty="0">
                <a:latin typeface="Times New Roman"/>
                <a:cs typeface="Times New Roman"/>
              </a:rPr>
              <a:t>of 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customizable React components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building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 visualization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charts.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Times New Roman"/>
                <a:cs typeface="Times New Roman"/>
              </a:rPr>
              <a:t>Node.js Documentation </a:t>
            </a:r>
            <a:r>
              <a:rPr sz="2400" spc="5" dirty="0">
                <a:latin typeface="Times New Roman"/>
                <a:cs typeface="Times New Roman"/>
              </a:rPr>
              <a:t>(</a:t>
            </a:r>
            <a:r>
              <a:rPr sz="2400" u="heavy" spc="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4"/>
              </a:rPr>
              <a:t>https://nodejs.org/en/docs/</a:t>
            </a:r>
            <a:r>
              <a:rPr sz="2400" spc="5" dirty="0">
                <a:latin typeface="Times New Roman"/>
                <a:cs typeface="Times New Roman"/>
              </a:rPr>
              <a:t>): Node.js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5" dirty="0">
                <a:latin typeface="Times New Roman"/>
                <a:cs typeface="Times New Roman"/>
              </a:rPr>
              <a:t>popular runtime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environment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building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server-side</a:t>
            </a:r>
            <a:r>
              <a:rPr sz="2400" spc="-5" dirty="0">
                <a:latin typeface="Times New Roman"/>
                <a:cs typeface="Times New Roman"/>
              </a:rPr>
              <a:t> applications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JavaScript</a:t>
            </a:r>
            <a:endParaRPr sz="2400">
              <a:latin typeface="Times New Roman"/>
              <a:cs typeface="Times New Roman"/>
            </a:endParaRPr>
          </a:p>
          <a:p>
            <a:pPr marL="241300" marR="46990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Express.js Documentation (</a:t>
            </a:r>
            <a:r>
              <a:rPr sz="2400" u="heavy" spc="-5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5"/>
              </a:rPr>
              <a:t>https://expressjs.com/</a:t>
            </a:r>
            <a:r>
              <a:rPr sz="2400" spc="-5" dirty="0">
                <a:latin typeface="Times New Roman"/>
                <a:cs typeface="Times New Roman"/>
              </a:rPr>
              <a:t>):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Express.js 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minimalist web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framework</a:t>
            </a:r>
            <a:r>
              <a:rPr sz="2400" dirty="0">
                <a:latin typeface="Times New Roman"/>
                <a:cs typeface="Times New Roman"/>
              </a:rPr>
              <a:t> for </a:t>
            </a:r>
            <a:r>
              <a:rPr sz="2400" spc="-5" dirty="0">
                <a:latin typeface="Times New Roman"/>
                <a:cs typeface="Times New Roman"/>
              </a:rPr>
              <a:t>Node.js,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designed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building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APIs.</a:t>
            </a:r>
            <a:endParaRPr sz="240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15" dirty="0">
                <a:latin typeface="Times New Roman"/>
                <a:cs typeface="Times New Roman"/>
              </a:rPr>
              <a:t>MongoDB Documentation </a:t>
            </a:r>
            <a:r>
              <a:rPr sz="2400" spc="20" dirty="0">
                <a:latin typeface="Times New Roman"/>
                <a:cs typeface="Times New Roman"/>
              </a:rPr>
              <a:t>(</a:t>
            </a:r>
            <a:r>
              <a:rPr sz="2400" u="heavy" spc="20" dirty="0">
                <a:solidFill>
                  <a:srgbClr val="0562C1"/>
                </a:solidFill>
                <a:uFill>
                  <a:solidFill>
                    <a:srgbClr val="0562C1"/>
                  </a:solidFill>
                </a:uFill>
                <a:latin typeface="Times New Roman"/>
                <a:cs typeface="Times New Roman"/>
                <a:hlinkClick r:id="rId6"/>
              </a:rPr>
              <a:t>https://docs.mongodb.com/</a:t>
            </a:r>
            <a:r>
              <a:rPr sz="2400" spc="20" dirty="0">
                <a:latin typeface="Times New Roman"/>
                <a:cs typeface="Times New Roman"/>
              </a:rPr>
              <a:t>):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MongoDB </a:t>
            </a:r>
            <a:r>
              <a:rPr sz="2400" spc="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20" dirty="0">
                <a:latin typeface="Times New Roman"/>
                <a:cs typeface="Times New Roman"/>
              </a:rPr>
              <a:t>popular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NoSQL database that provides flexibility and scalability for </a:t>
            </a:r>
            <a:r>
              <a:rPr sz="2400" spc="10" dirty="0">
                <a:latin typeface="Times New Roman"/>
                <a:cs typeface="Times New Roman"/>
              </a:rPr>
              <a:t>storing </a:t>
            </a:r>
            <a:r>
              <a:rPr sz="2400" spc="5" dirty="0">
                <a:latin typeface="Times New Roman"/>
                <a:cs typeface="Times New Roman"/>
              </a:rPr>
              <a:t>and </a:t>
            </a:r>
            <a:r>
              <a:rPr sz="2400" spc="10" dirty="0">
                <a:latin typeface="Times New Roman"/>
                <a:cs typeface="Times New Roman"/>
              </a:rPr>
              <a:t>managing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data. Its </a:t>
            </a:r>
            <a:r>
              <a:rPr sz="2400" spc="10" dirty="0">
                <a:latin typeface="Times New Roman"/>
                <a:cs typeface="Times New Roman"/>
              </a:rPr>
              <a:t>document-oriented nature and rich </a:t>
            </a:r>
            <a:r>
              <a:rPr sz="2400" spc="15" dirty="0">
                <a:latin typeface="Times New Roman"/>
                <a:cs typeface="Times New Roman"/>
              </a:rPr>
              <a:t>query </a:t>
            </a:r>
            <a:r>
              <a:rPr sz="2400" spc="10" dirty="0">
                <a:latin typeface="Times New Roman"/>
                <a:cs typeface="Times New Roman"/>
              </a:rPr>
              <a:t>capabilities make </a:t>
            </a:r>
            <a:r>
              <a:rPr sz="2400" spc="5" dirty="0">
                <a:latin typeface="Times New Roman"/>
                <a:cs typeface="Times New Roman"/>
              </a:rPr>
              <a:t>it </a:t>
            </a:r>
            <a:r>
              <a:rPr sz="2400" spc="15" dirty="0">
                <a:latin typeface="Times New Roman"/>
                <a:cs typeface="Times New Roman"/>
              </a:rPr>
              <a:t>suitable </a:t>
            </a:r>
            <a:r>
              <a:rPr sz="2400" spc="10" dirty="0">
                <a:latin typeface="Times New Roman"/>
                <a:cs typeface="Times New Roman"/>
              </a:rPr>
              <a:t>for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MERN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56560" algn="l"/>
              </a:tabLst>
            </a:pPr>
            <a:r>
              <a:rPr dirty="0"/>
              <a:t>T H</a:t>
            </a:r>
            <a:r>
              <a:rPr spc="-5" dirty="0"/>
              <a:t> </a:t>
            </a:r>
            <a:r>
              <a:rPr dirty="0"/>
              <a:t>A</a:t>
            </a:r>
            <a:r>
              <a:rPr spc="-5" dirty="0"/>
              <a:t> 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K	Y</a:t>
            </a:r>
            <a:r>
              <a:rPr spc="-55" dirty="0"/>
              <a:t> </a:t>
            </a:r>
            <a:r>
              <a:rPr dirty="0"/>
              <a:t>O</a:t>
            </a:r>
            <a:r>
              <a:rPr spc="-55" dirty="0"/>
              <a:t> </a:t>
            </a:r>
            <a:r>
              <a:rPr dirty="0"/>
              <a:t>U</a:t>
            </a:r>
          </a:p>
        </p:txBody>
      </p:sp>
      <p:sp>
        <p:nvSpPr>
          <p:cNvPr id="3" name="object 3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38420" y="645794"/>
            <a:ext cx="19157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Abs</a:t>
            </a:r>
            <a:r>
              <a:rPr sz="4000" spc="-10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ract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86140"/>
            <a:ext cx="10358755" cy="420243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marR="5080" algn="just">
              <a:lnSpc>
                <a:spcPct val="79900"/>
              </a:lnSpc>
              <a:spcBef>
                <a:spcPts val="770"/>
              </a:spcBef>
            </a:pPr>
            <a:r>
              <a:rPr sz="2800" spc="-5" dirty="0">
                <a:latin typeface="Times New Roman"/>
                <a:cs typeface="Times New Roman"/>
              </a:rPr>
              <a:t>“Clever Dash” is a sophisticated admin dashboard application built from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45" dirty="0">
                <a:latin typeface="Times New Roman"/>
                <a:cs typeface="Times New Roman"/>
              </a:rPr>
              <a:t>scratch using </a:t>
            </a:r>
            <a:r>
              <a:rPr sz="2800" spc="35" dirty="0">
                <a:latin typeface="Times New Roman"/>
                <a:cs typeface="Times New Roman"/>
              </a:rPr>
              <a:t>the </a:t>
            </a:r>
            <a:r>
              <a:rPr sz="2800" spc="40" dirty="0">
                <a:latin typeface="Times New Roman"/>
                <a:cs typeface="Times New Roman"/>
              </a:rPr>
              <a:t>MERN </a:t>
            </a:r>
            <a:r>
              <a:rPr sz="2800" spc="45" dirty="0">
                <a:latin typeface="Times New Roman"/>
                <a:cs typeface="Times New Roman"/>
              </a:rPr>
              <a:t>stack </a:t>
            </a:r>
            <a:r>
              <a:rPr sz="2800" spc="55" dirty="0">
                <a:latin typeface="Times New Roman"/>
                <a:cs typeface="Times New Roman"/>
              </a:rPr>
              <a:t>(MongoDB, </a:t>
            </a:r>
            <a:r>
              <a:rPr sz="2800" spc="50" dirty="0">
                <a:latin typeface="Times New Roman"/>
                <a:cs typeface="Times New Roman"/>
              </a:rPr>
              <a:t>Express, React, </a:t>
            </a:r>
            <a:r>
              <a:rPr sz="2800" spc="55" dirty="0">
                <a:latin typeface="Times New Roman"/>
                <a:cs typeface="Times New Roman"/>
              </a:rPr>
              <a:t>Node.js). </a:t>
            </a:r>
            <a:r>
              <a:rPr sz="2800" spc="60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This </a:t>
            </a:r>
            <a:r>
              <a:rPr sz="2800" spc="180" dirty="0">
                <a:latin typeface="Times New Roman"/>
                <a:cs typeface="Times New Roman"/>
              </a:rPr>
              <a:t>application </a:t>
            </a:r>
            <a:r>
              <a:rPr sz="2800" spc="175" dirty="0">
                <a:latin typeface="Times New Roman"/>
                <a:cs typeface="Times New Roman"/>
              </a:rPr>
              <a:t>includes </a:t>
            </a:r>
            <a:r>
              <a:rPr sz="2800" spc="170" dirty="0">
                <a:latin typeface="Times New Roman"/>
                <a:cs typeface="Times New Roman"/>
              </a:rPr>
              <a:t>setting </a:t>
            </a:r>
            <a:r>
              <a:rPr sz="2800" spc="100" dirty="0">
                <a:latin typeface="Times New Roman"/>
                <a:cs typeface="Times New Roman"/>
              </a:rPr>
              <a:t>up </a:t>
            </a:r>
            <a:r>
              <a:rPr sz="2800" spc="135" dirty="0">
                <a:latin typeface="Times New Roman"/>
                <a:cs typeface="Times New Roman"/>
              </a:rPr>
              <a:t>the </a:t>
            </a:r>
            <a:r>
              <a:rPr sz="2800" spc="175" dirty="0">
                <a:latin typeface="Times New Roman"/>
                <a:cs typeface="Times New Roman"/>
              </a:rPr>
              <a:t>backend </a:t>
            </a:r>
            <a:r>
              <a:rPr sz="2800" spc="135" dirty="0">
                <a:latin typeface="Times New Roman"/>
                <a:cs typeface="Times New Roman"/>
              </a:rPr>
              <a:t>and </a:t>
            </a:r>
            <a:r>
              <a:rPr sz="2800" spc="180" dirty="0">
                <a:latin typeface="Times New Roman"/>
                <a:cs typeface="Times New Roman"/>
              </a:rPr>
              <a:t>frontend </a:t>
            </a:r>
            <a:r>
              <a:rPr sz="2800" spc="1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environments, configuring themes and colors, creating components such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as </a:t>
            </a:r>
            <a:r>
              <a:rPr sz="2800" dirty="0">
                <a:latin typeface="Times New Roman"/>
                <a:cs typeface="Times New Roman"/>
              </a:rPr>
              <a:t>navbar, sidebar, </a:t>
            </a:r>
            <a:r>
              <a:rPr sz="2800" spc="15" dirty="0">
                <a:latin typeface="Times New Roman"/>
                <a:cs typeface="Times New Roman"/>
              </a:rPr>
              <a:t>user profile </a:t>
            </a:r>
            <a:r>
              <a:rPr sz="2800" spc="20" dirty="0">
                <a:latin typeface="Times New Roman"/>
                <a:cs typeface="Times New Roman"/>
              </a:rPr>
              <a:t>menu, </a:t>
            </a:r>
            <a:r>
              <a:rPr sz="2800" spc="15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product pages, handling user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15" dirty="0">
                <a:latin typeface="Times New Roman"/>
                <a:cs typeface="Times New Roman"/>
              </a:rPr>
              <a:t>data </a:t>
            </a:r>
            <a:r>
              <a:rPr sz="2800" spc="10" dirty="0">
                <a:latin typeface="Times New Roman"/>
                <a:cs typeface="Times New Roman"/>
              </a:rPr>
              <a:t>and </a:t>
            </a:r>
            <a:r>
              <a:rPr sz="2800" spc="20" dirty="0">
                <a:latin typeface="Times New Roman"/>
                <a:cs typeface="Times New Roman"/>
              </a:rPr>
              <a:t>authentication, </a:t>
            </a:r>
            <a:r>
              <a:rPr sz="2800" spc="15" dirty="0">
                <a:latin typeface="Times New Roman"/>
                <a:cs typeface="Times New Roman"/>
              </a:rPr>
              <a:t>,and </a:t>
            </a:r>
            <a:r>
              <a:rPr sz="2800" spc="20" dirty="0">
                <a:latin typeface="Times New Roman"/>
                <a:cs typeface="Times New Roman"/>
              </a:rPr>
              <a:t>integrating </a:t>
            </a:r>
            <a:r>
              <a:rPr sz="2800" spc="15" dirty="0">
                <a:latin typeface="Times New Roman"/>
                <a:cs typeface="Times New Roman"/>
              </a:rPr>
              <a:t>data </a:t>
            </a:r>
            <a:r>
              <a:rPr sz="2800" spc="20" dirty="0">
                <a:latin typeface="Times New Roman"/>
                <a:cs typeface="Times New Roman"/>
              </a:rPr>
              <a:t>visualization components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60" dirty="0">
                <a:latin typeface="Times New Roman"/>
                <a:cs typeface="Times New Roman"/>
              </a:rPr>
              <a:t>using </a:t>
            </a:r>
            <a:r>
              <a:rPr sz="2800" spc="65" dirty="0">
                <a:latin typeface="Times New Roman"/>
                <a:cs typeface="Times New Roman"/>
              </a:rPr>
              <a:t>libraries </a:t>
            </a:r>
            <a:r>
              <a:rPr sz="2800" spc="55" dirty="0">
                <a:latin typeface="Times New Roman"/>
                <a:cs typeface="Times New Roman"/>
              </a:rPr>
              <a:t>like </a:t>
            </a:r>
            <a:r>
              <a:rPr sz="2800" spc="60" dirty="0">
                <a:latin typeface="Times New Roman"/>
                <a:cs typeface="Times New Roman"/>
              </a:rPr>
              <a:t>Nivo. </a:t>
            </a:r>
            <a:r>
              <a:rPr sz="2800" spc="55" dirty="0">
                <a:latin typeface="Times New Roman"/>
                <a:cs typeface="Times New Roman"/>
              </a:rPr>
              <a:t>This </a:t>
            </a:r>
            <a:r>
              <a:rPr sz="2800" spc="75" dirty="0">
                <a:latin typeface="Times New Roman"/>
                <a:cs typeface="Times New Roman"/>
              </a:rPr>
              <a:t>application </a:t>
            </a:r>
            <a:r>
              <a:rPr sz="2800" spc="65" dirty="0">
                <a:latin typeface="Times New Roman"/>
                <a:cs typeface="Times New Roman"/>
              </a:rPr>
              <a:t>servers </a:t>
            </a:r>
            <a:r>
              <a:rPr sz="2800" spc="40" dirty="0">
                <a:latin typeface="Times New Roman"/>
                <a:cs typeface="Times New Roman"/>
              </a:rPr>
              <a:t>as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65" dirty="0">
                <a:latin typeface="Times New Roman"/>
                <a:cs typeface="Times New Roman"/>
              </a:rPr>
              <a:t>great </a:t>
            </a:r>
            <a:r>
              <a:rPr sz="2800" spc="60" dirty="0">
                <a:latin typeface="Times New Roman"/>
                <a:cs typeface="Times New Roman"/>
              </a:rPr>
              <a:t>tool </a:t>
            </a:r>
            <a:r>
              <a:rPr sz="2800" spc="50" dirty="0">
                <a:latin typeface="Times New Roman"/>
                <a:cs typeface="Times New Roman"/>
              </a:rPr>
              <a:t>for </a:t>
            </a:r>
            <a:r>
              <a:rPr sz="2800" spc="5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managing financial </a:t>
            </a:r>
            <a:r>
              <a:rPr sz="2800" spc="75" dirty="0">
                <a:latin typeface="Times New Roman"/>
                <a:cs typeface="Times New Roman"/>
              </a:rPr>
              <a:t>data. </a:t>
            </a:r>
            <a:r>
              <a:rPr sz="2800" spc="80" dirty="0">
                <a:latin typeface="Times New Roman"/>
                <a:cs typeface="Times New Roman"/>
              </a:rPr>
              <a:t>Clever </a:t>
            </a:r>
            <a:r>
              <a:rPr sz="2800" spc="70" dirty="0">
                <a:latin typeface="Times New Roman"/>
                <a:cs typeface="Times New Roman"/>
              </a:rPr>
              <a:t>Dash </a:t>
            </a:r>
            <a:r>
              <a:rPr sz="2800" spc="85" dirty="0">
                <a:latin typeface="Times New Roman"/>
                <a:cs typeface="Times New Roman"/>
              </a:rPr>
              <a:t>introduces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90" dirty="0">
                <a:latin typeface="Times New Roman"/>
                <a:cs typeface="Times New Roman"/>
              </a:rPr>
              <a:t>groundbreaking 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approach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90" dirty="0">
                <a:latin typeface="Times New Roman"/>
                <a:cs typeface="Times New Roman"/>
              </a:rPr>
              <a:t>navigation efficiency </a:t>
            </a:r>
            <a:r>
              <a:rPr sz="2800" spc="80" dirty="0">
                <a:latin typeface="Times New Roman"/>
                <a:cs typeface="Times New Roman"/>
              </a:rPr>
              <a:t>with </a:t>
            </a:r>
            <a:r>
              <a:rPr sz="2800" spc="70" dirty="0">
                <a:latin typeface="Times New Roman"/>
                <a:cs typeface="Times New Roman"/>
              </a:rPr>
              <a:t>its </a:t>
            </a:r>
            <a:r>
              <a:rPr sz="2800" spc="95" dirty="0">
                <a:latin typeface="Times New Roman"/>
                <a:cs typeface="Times New Roman"/>
              </a:rPr>
              <a:t>innovative </a:t>
            </a:r>
            <a:r>
              <a:rPr sz="2800" spc="85" dirty="0">
                <a:latin typeface="Times New Roman"/>
                <a:cs typeface="Times New Roman"/>
              </a:rPr>
              <a:t>smart navbar </a:t>
            </a:r>
            <a:r>
              <a:rPr sz="2800" spc="90" dirty="0">
                <a:latin typeface="Times New Roman"/>
                <a:cs typeface="Times New Roman"/>
              </a:rPr>
              <a:t> integration. </a:t>
            </a:r>
            <a:r>
              <a:rPr sz="2800" spc="85" dirty="0">
                <a:latin typeface="Times New Roman"/>
                <a:cs typeface="Times New Roman"/>
              </a:rPr>
              <a:t>Designed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80" dirty="0">
                <a:latin typeface="Times New Roman"/>
                <a:cs typeface="Times New Roman"/>
              </a:rPr>
              <a:t>cater </a:t>
            </a:r>
            <a:r>
              <a:rPr sz="2800" spc="50" dirty="0">
                <a:latin typeface="Times New Roman"/>
                <a:cs typeface="Times New Roman"/>
              </a:rPr>
              <a:t>to </a:t>
            </a:r>
            <a:r>
              <a:rPr sz="2800" spc="65" dirty="0">
                <a:latin typeface="Times New Roman"/>
                <a:cs typeface="Times New Roman"/>
              </a:rPr>
              <a:t>the </a:t>
            </a:r>
            <a:r>
              <a:rPr sz="2800" spc="80" dirty="0">
                <a:latin typeface="Times New Roman"/>
                <a:cs typeface="Times New Roman"/>
              </a:rPr>
              <a:t>modern user's </a:t>
            </a:r>
            <a:r>
              <a:rPr sz="2800" spc="85" dirty="0">
                <a:latin typeface="Times New Roman"/>
                <a:cs typeface="Times New Roman"/>
              </a:rPr>
              <a:t>dynamic needs, </a:t>
            </a:r>
            <a:r>
              <a:rPr sz="2800" spc="90" dirty="0">
                <a:latin typeface="Times New Roman"/>
                <a:cs typeface="Times New Roman"/>
              </a:rPr>
              <a:t> Clever </a:t>
            </a:r>
            <a:r>
              <a:rPr sz="2800" spc="80" dirty="0">
                <a:latin typeface="Times New Roman"/>
                <a:cs typeface="Times New Roman"/>
              </a:rPr>
              <a:t>Dash offers </a:t>
            </a:r>
            <a:r>
              <a:rPr sz="2800" spc="-5" dirty="0">
                <a:latin typeface="Times New Roman"/>
                <a:cs typeface="Times New Roman"/>
              </a:rPr>
              <a:t>a </a:t>
            </a:r>
            <a:r>
              <a:rPr sz="2800" spc="95" dirty="0">
                <a:latin typeface="Times New Roman"/>
                <a:cs typeface="Times New Roman"/>
              </a:rPr>
              <a:t>seamless </a:t>
            </a:r>
            <a:r>
              <a:rPr sz="2800" spc="70" dirty="0">
                <a:latin typeface="Times New Roman"/>
                <a:cs typeface="Times New Roman"/>
              </a:rPr>
              <a:t>and </a:t>
            </a:r>
            <a:r>
              <a:rPr sz="2800" spc="100" dirty="0">
                <a:latin typeface="Times New Roman"/>
                <a:cs typeface="Times New Roman"/>
              </a:rPr>
              <a:t>intuitive </a:t>
            </a:r>
            <a:r>
              <a:rPr sz="2800" spc="105" dirty="0">
                <a:latin typeface="Times New Roman"/>
                <a:cs typeface="Times New Roman"/>
              </a:rPr>
              <a:t>navigation experience 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across diverse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platforms.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5350" y="645794"/>
            <a:ext cx="278130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In</a:t>
            </a:r>
            <a:r>
              <a:rPr sz="4000" spc="-10" dirty="0">
                <a:latin typeface="Times New Roman"/>
                <a:cs typeface="Times New Roman"/>
              </a:rPr>
              <a:t>t</a:t>
            </a:r>
            <a:r>
              <a:rPr sz="4000" spc="-80" dirty="0">
                <a:latin typeface="Times New Roman"/>
                <a:cs typeface="Times New Roman"/>
              </a:rPr>
              <a:t>r</a:t>
            </a:r>
            <a:r>
              <a:rPr sz="4000" spc="-5" dirty="0">
                <a:latin typeface="Times New Roman"/>
                <a:cs typeface="Times New Roman"/>
              </a:rPr>
              <a:t>oduc</a:t>
            </a:r>
            <a:r>
              <a:rPr sz="4000" spc="-10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ion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47069" y="5223192"/>
            <a:ext cx="85725" cy="347345"/>
          </a:xfrm>
          <a:custGeom>
            <a:avLst/>
            <a:gdLst/>
            <a:ahLst/>
            <a:cxnLst/>
            <a:rect l="l" t="t" r="r" b="b"/>
            <a:pathLst>
              <a:path w="85725" h="347345">
                <a:moveTo>
                  <a:pt x="85725" y="347345"/>
                </a:moveTo>
                <a:lnTo>
                  <a:pt x="0" y="347345"/>
                </a:lnTo>
                <a:lnTo>
                  <a:pt x="0" y="0"/>
                </a:lnTo>
                <a:lnTo>
                  <a:pt x="85725" y="0"/>
                </a:lnTo>
                <a:lnTo>
                  <a:pt x="85725" y="3473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2227262"/>
            <a:ext cx="10416540" cy="335152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Times New Roman"/>
                <a:cs typeface="Times New Roman"/>
              </a:rPr>
              <a:t>Clever </a:t>
            </a:r>
            <a:r>
              <a:rPr sz="2400" spc="5" dirty="0">
                <a:latin typeface="Times New Roman"/>
                <a:cs typeface="Times New Roman"/>
              </a:rPr>
              <a:t>Dash, the ultimate solution for optimizing your navigation experience across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various </a:t>
            </a:r>
            <a:r>
              <a:rPr sz="2400" spc="90" dirty="0">
                <a:latin typeface="Times New Roman"/>
                <a:cs typeface="Times New Roman"/>
              </a:rPr>
              <a:t>digital </a:t>
            </a:r>
            <a:r>
              <a:rPr sz="2400" spc="95" dirty="0">
                <a:latin typeface="Times New Roman"/>
                <a:cs typeface="Times New Roman"/>
              </a:rPr>
              <a:t>platforms. </a:t>
            </a:r>
            <a:r>
              <a:rPr sz="2400" spc="55" dirty="0">
                <a:latin typeface="Times New Roman"/>
                <a:cs typeface="Times New Roman"/>
              </a:rPr>
              <a:t>In </a:t>
            </a:r>
            <a:r>
              <a:rPr sz="2400" spc="90" dirty="0">
                <a:latin typeface="Times New Roman"/>
                <a:cs typeface="Times New Roman"/>
              </a:rPr>
              <a:t>today's </a:t>
            </a:r>
            <a:r>
              <a:rPr sz="2400" spc="95" dirty="0">
                <a:latin typeface="Times New Roman"/>
                <a:cs typeface="Times New Roman"/>
              </a:rPr>
              <a:t>fast-paced </a:t>
            </a:r>
            <a:r>
              <a:rPr sz="2400" spc="90" dirty="0">
                <a:latin typeface="Times New Roman"/>
                <a:cs typeface="Times New Roman"/>
              </a:rPr>
              <a:t>world, efficient </a:t>
            </a:r>
            <a:r>
              <a:rPr sz="2400" spc="95" dirty="0">
                <a:latin typeface="Times New Roman"/>
                <a:cs typeface="Times New Roman"/>
              </a:rPr>
              <a:t>navigation </a:t>
            </a:r>
            <a:r>
              <a:rPr sz="2400" spc="50" dirty="0">
                <a:latin typeface="Times New Roman"/>
                <a:cs typeface="Times New Roman"/>
              </a:rPr>
              <a:t>is 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paramount, </a:t>
            </a:r>
            <a:r>
              <a:rPr sz="2400" spc="5" dirty="0">
                <a:latin typeface="Times New Roman"/>
                <a:cs typeface="Times New Roman"/>
              </a:rPr>
              <a:t>and Clever </a:t>
            </a:r>
            <a:r>
              <a:rPr sz="2400" spc="10" dirty="0">
                <a:latin typeface="Times New Roman"/>
                <a:cs typeface="Times New Roman"/>
              </a:rPr>
              <a:t>Dash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spc="10" dirty="0">
                <a:latin typeface="Times New Roman"/>
                <a:cs typeface="Times New Roman"/>
              </a:rPr>
              <a:t>here </a:t>
            </a:r>
            <a:r>
              <a:rPr sz="2400" spc="5" dirty="0">
                <a:latin typeface="Times New Roman"/>
                <a:cs typeface="Times New Roman"/>
              </a:rPr>
              <a:t>to </a:t>
            </a:r>
            <a:r>
              <a:rPr sz="2400" spc="10" dirty="0">
                <a:latin typeface="Times New Roman"/>
                <a:cs typeface="Times New Roman"/>
              </a:rPr>
              <a:t>revolutionize </a:t>
            </a:r>
            <a:r>
              <a:rPr sz="2400" spc="5" dirty="0">
                <a:latin typeface="Times New Roman"/>
                <a:cs typeface="Times New Roman"/>
              </a:rPr>
              <a:t>the way </a:t>
            </a:r>
            <a:r>
              <a:rPr sz="2400" spc="10" dirty="0">
                <a:latin typeface="Times New Roman"/>
                <a:cs typeface="Times New Roman"/>
              </a:rPr>
              <a:t>you interact with </a:t>
            </a:r>
            <a:r>
              <a:rPr sz="2400" spc="15" dirty="0">
                <a:latin typeface="Times New Roman"/>
                <a:cs typeface="Times New Roman"/>
              </a:rPr>
              <a:t>your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devices.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-5" dirty="0">
                <a:latin typeface="Times New Roman"/>
                <a:cs typeface="Times New Roman"/>
              </a:rPr>
              <a:t>the heart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Clever Dash lies its innovative smart navbar integration. Say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goodbye </a:t>
            </a:r>
            <a:r>
              <a:rPr sz="2400" spc="45" dirty="0">
                <a:latin typeface="Times New Roman"/>
                <a:cs typeface="Times New Roman"/>
              </a:rPr>
              <a:t>to </a:t>
            </a:r>
            <a:r>
              <a:rPr sz="2400" spc="85" dirty="0">
                <a:latin typeface="Times New Roman"/>
                <a:cs typeface="Times New Roman"/>
              </a:rPr>
              <a:t>cluttered </a:t>
            </a:r>
            <a:r>
              <a:rPr sz="2400" spc="80" dirty="0">
                <a:latin typeface="Times New Roman"/>
                <a:cs typeface="Times New Roman"/>
              </a:rPr>
              <a:t>screens </a:t>
            </a:r>
            <a:r>
              <a:rPr sz="2400" spc="65" dirty="0">
                <a:latin typeface="Times New Roman"/>
                <a:cs typeface="Times New Roman"/>
              </a:rPr>
              <a:t>and </a:t>
            </a:r>
            <a:r>
              <a:rPr sz="2400" spc="85" dirty="0">
                <a:latin typeface="Times New Roman"/>
                <a:cs typeface="Times New Roman"/>
              </a:rPr>
              <a:t>cumbersome menus. </a:t>
            </a:r>
            <a:r>
              <a:rPr sz="2400" spc="80" dirty="0">
                <a:latin typeface="Times New Roman"/>
                <a:cs typeface="Times New Roman"/>
              </a:rPr>
              <a:t>Clever </a:t>
            </a:r>
            <a:r>
              <a:rPr sz="2400" spc="85" dirty="0">
                <a:latin typeface="Times New Roman"/>
                <a:cs typeface="Times New Roman"/>
              </a:rPr>
              <a:t>Dash's navbar 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ensures </a:t>
            </a:r>
            <a:r>
              <a:rPr sz="2400" spc="10" dirty="0">
                <a:latin typeface="Times New Roman"/>
                <a:cs typeface="Times New Roman"/>
              </a:rPr>
              <a:t>that the tools and </a:t>
            </a:r>
            <a:r>
              <a:rPr sz="2400" spc="15" dirty="0">
                <a:latin typeface="Times New Roman"/>
                <a:cs typeface="Times New Roman"/>
              </a:rPr>
              <a:t>features </a:t>
            </a:r>
            <a:r>
              <a:rPr sz="2400" spc="10" dirty="0">
                <a:latin typeface="Times New Roman"/>
                <a:cs typeface="Times New Roman"/>
              </a:rPr>
              <a:t>you need are always </a:t>
            </a:r>
            <a:r>
              <a:rPr sz="2400" spc="5" dirty="0">
                <a:latin typeface="Times New Roman"/>
                <a:cs typeface="Times New Roman"/>
              </a:rPr>
              <a:t>at </a:t>
            </a:r>
            <a:r>
              <a:rPr sz="2400" spc="15" dirty="0">
                <a:latin typeface="Times New Roman"/>
                <a:cs typeface="Times New Roman"/>
              </a:rPr>
              <a:t>your fingertips. Gone are 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days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endless scrolling and searching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5" dirty="0">
                <a:latin typeface="Times New Roman"/>
                <a:cs typeface="Times New Roman"/>
              </a:rPr>
              <a:t>essential functions. </a:t>
            </a: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spc="-5" dirty="0">
                <a:latin typeface="Times New Roman"/>
                <a:cs typeface="Times New Roman"/>
              </a:rPr>
              <a:t>Clever Dash,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you </a:t>
            </a:r>
            <a:r>
              <a:rPr sz="2400" spc="40" dirty="0">
                <a:latin typeface="Times New Roman"/>
                <a:cs typeface="Times New Roman"/>
              </a:rPr>
              <a:t>can </a:t>
            </a:r>
            <a:r>
              <a:rPr sz="2400" spc="55" dirty="0">
                <a:latin typeface="Times New Roman"/>
                <a:cs typeface="Times New Roman"/>
              </a:rPr>
              <a:t>navigate </a:t>
            </a:r>
            <a:r>
              <a:rPr sz="2400" spc="60" dirty="0">
                <a:latin typeface="Times New Roman"/>
                <a:cs typeface="Times New Roman"/>
              </a:rPr>
              <a:t>between </a:t>
            </a:r>
            <a:r>
              <a:rPr sz="2400" spc="55" dirty="0">
                <a:latin typeface="Times New Roman"/>
                <a:cs typeface="Times New Roman"/>
              </a:rPr>
              <a:t>tasks </a:t>
            </a:r>
            <a:r>
              <a:rPr sz="2400" spc="50" dirty="0">
                <a:latin typeface="Times New Roman"/>
                <a:cs typeface="Times New Roman"/>
              </a:rPr>
              <a:t>seamlessly, </a:t>
            </a:r>
            <a:r>
              <a:rPr sz="2400" spc="55" dirty="0">
                <a:latin typeface="Times New Roman"/>
                <a:cs typeface="Times New Roman"/>
              </a:rPr>
              <a:t>access </a:t>
            </a:r>
            <a:r>
              <a:rPr sz="2400" spc="65" dirty="0">
                <a:latin typeface="Times New Roman"/>
                <a:cs typeface="Times New Roman"/>
              </a:rPr>
              <a:t>frequently </a:t>
            </a:r>
            <a:r>
              <a:rPr sz="2400" spc="55" dirty="0">
                <a:latin typeface="Times New Roman"/>
                <a:cs typeface="Times New Roman"/>
              </a:rPr>
              <a:t>used tools </a:t>
            </a:r>
            <a:r>
              <a:rPr sz="2400" spc="5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single tap. Clever Dash </a:t>
            </a:r>
            <a:r>
              <a:rPr sz="2400" spc="20" dirty="0">
                <a:latin typeface="Times New Roman"/>
                <a:cs typeface="Times New Roman"/>
              </a:rPr>
              <a:t>empowers </a:t>
            </a:r>
            <a:r>
              <a:rPr sz="2400" spc="15" dirty="0">
                <a:latin typeface="Times New Roman"/>
                <a:cs typeface="Times New Roman"/>
              </a:rPr>
              <a:t>you </a:t>
            </a:r>
            <a:r>
              <a:rPr sz="2400" spc="10" dirty="0">
                <a:latin typeface="Times New Roman"/>
                <a:cs typeface="Times New Roman"/>
              </a:rPr>
              <a:t>to </a:t>
            </a:r>
            <a:r>
              <a:rPr sz="2400" spc="20" dirty="0">
                <a:latin typeface="Times New Roman"/>
                <a:cs typeface="Times New Roman"/>
              </a:rPr>
              <a:t>take control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20" dirty="0">
                <a:latin typeface="Times New Roman"/>
                <a:cs typeface="Times New Roman"/>
              </a:rPr>
              <a:t>your digital </a:t>
            </a:r>
            <a:r>
              <a:rPr sz="2400" spc="25" dirty="0">
                <a:latin typeface="Times New Roman"/>
                <a:cs typeface="Times New Roman"/>
              </a:rPr>
              <a:t>environment. 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Say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hello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productivity,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simplicity,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convenience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welcome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Clever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Dash.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3515" y="645794"/>
            <a:ext cx="420497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" dirty="0">
                <a:latin typeface="Times New Roman"/>
                <a:cs typeface="Times New Roman"/>
              </a:rPr>
              <a:t>Problem</a:t>
            </a:r>
            <a:r>
              <a:rPr sz="4000" spc="-7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Statement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011083"/>
            <a:ext cx="10358755" cy="26936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20" dirty="0">
                <a:latin typeface="Times New Roman"/>
                <a:cs typeface="Times New Roman"/>
              </a:rPr>
              <a:t>Clever-Dash </a:t>
            </a:r>
            <a:r>
              <a:rPr sz="2400" spc="25" dirty="0">
                <a:latin typeface="Times New Roman"/>
                <a:cs typeface="Times New Roman"/>
              </a:rPr>
              <a:t>addresses </a:t>
            </a:r>
            <a:r>
              <a:rPr sz="2400" spc="15" dirty="0">
                <a:latin typeface="Times New Roman"/>
                <a:cs typeface="Times New Roman"/>
              </a:rPr>
              <a:t>the </a:t>
            </a:r>
            <a:r>
              <a:rPr sz="2400" spc="20" dirty="0">
                <a:latin typeface="Times New Roman"/>
                <a:cs typeface="Times New Roman"/>
              </a:rPr>
              <a:t>challenge </a:t>
            </a:r>
            <a:r>
              <a:rPr sz="2400" spc="15" dirty="0">
                <a:latin typeface="Times New Roman"/>
                <a:cs typeface="Times New Roman"/>
              </a:rPr>
              <a:t>of </a:t>
            </a:r>
            <a:r>
              <a:rPr sz="2400" spc="20" dirty="0">
                <a:latin typeface="Times New Roman"/>
                <a:cs typeface="Times New Roman"/>
              </a:rPr>
              <a:t>efficiently </a:t>
            </a:r>
            <a:r>
              <a:rPr sz="2400" spc="25" dirty="0">
                <a:latin typeface="Times New Roman"/>
                <a:cs typeface="Times New Roman"/>
              </a:rPr>
              <a:t>visualizing </a:t>
            </a:r>
            <a:r>
              <a:rPr sz="2400" spc="20" dirty="0">
                <a:latin typeface="Times New Roman"/>
                <a:cs typeface="Times New Roman"/>
              </a:rPr>
              <a:t>and </a:t>
            </a:r>
            <a:r>
              <a:rPr sz="2400" spc="25" dirty="0">
                <a:latin typeface="Times New Roman"/>
                <a:cs typeface="Times New Roman"/>
              </a:rPr>
              <a:t>managing </a:t>
            </a:r>
            <a:r>
              <a:rPr sz="2400" spc="15" dirty="0">
                <a:latin typeface="Times New Roman"/>
                <a:cs typeface="Times New Roman"/>
              </a:rPr>
              <a:t>large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volumes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data across various domains.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aims to streamline data interpretation 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decision-making processes </a:t>
            </a:r>
            <a:r>
              <a:rPr sz="2400" spc="60" dirty="0">
                <a:latin typeface="Times New Roman"/>
                <a:cs typeface="Times New Roman"/>
              </a:rPr>
              <a:t>for </a:t>
            </a:r>
            <a:r>
              <a:rPr sz="2400" spc="80" dirty="0">
                <a:latin typeface="Times New Roman"/>
                <a:cs typeface="Times New Roman"/>
              </a:rPr>
              <a:t>businesses, </a:t>
            </a:r>
            <a:r>
              <a:rPr sz="2400" spc="75" dirty="0">
                <a:latin typeface="Times New Roman"/>
                <a:cs typeface="Times New Roman"/>
              </a:rPr>
              <a:t>organizations, </a:t>
            </a:r>
            <a:r>
              <a:rPr sz="2400" spc="55" dirty="0">
                <a:latin typeface="Times New Roman"/>
                <a:cs typeface="Times New Roman"/>
              </a:rPr>
              <a:t>and </a:t>
            </a:r>
            <a:r>
              <a:rPr sz="2400" spc="75" dirty="0">
                <a:latin typeface="Times New Roman"/>
                <a:cs typeface="Times New Roman"/>
              </a:rPr>
              <a:t>individuals </a:t>
            </a:r>
            <a:r>
              <a:rPr sz="2400" spc="60" dirty="0">
                <a:latin typeface="Times New Roman"/>
                <a:cs typeface="Times New Roman"/>
              </a:rPr>
              <a:t>who </a:t>
            </a:r>
            <a:r>
              <a:rPr sz="2400" spc="6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grapple </a:t>
            </a:r>
            <a:r>
              <a:rPr sz="2400" spc="40" dirty="0">
                <a:latin typeface="Times New Roman"/>
                <a:cs typeface="Times New Roman"/>
              </a:rPr>
              <a:t>with </a:t>
            </a:r>
            <a:r>
              <a:rPr sz="2400" spc="50" dirty="0">
                <a:latin typeface="Times New Roman"/>
                <a:cs typeface="Times New Roman"/>
              </a:rPr>
              <a:t>complex datasets </a:t>
            </a:r>
            <a:r>
              <a:rPr sz="2400" spc="40" dirty="0">
                <a:latin typeface="Times New Roman"/>
                <a:cs typeface="Times New Roman"/>
              </a:rPr>
              <a:t>and </a:t>
            </a:r>
            <a:r>
              <a:rPr sz="2400" spc="45" dirty="0">
                <a:latin typeface="Times New Roman"/>
                <a:cs typeface="Times New Roman"/>
              </a:rPr>
              <a:t>seek </a:t>
            </a:r>
            <a:r>
              <a:rPr sz="2400" spc="55" dirty="0">
                <a:latin typeface="Times New Roman"/>
                <a:cs typeface="Times New Roman"/>
              </a:rPr>
              <a:t>intuitive solutions </a:t>
            </a:r>
            <a:r>
              <a:rPr sz="2400" spc="40" dirty="0">
                <a:latin typeface="Times New Roman"/>
                <a:cs typeface="Times New Roman"/>
              </a:rPr>
              <a:t>for </a:t>
            </a:r>
            <a:r>
              <a:rPr sz="2400" spc="45" dirty="0">
                <a:latin typeface="Times New Roman"/>
                <a:cs typeface="Times New Roman"/>
              </a:rPr>
              <a:t>data </a:t>
            </a:r>
            <a:r>
              <a:rPr sz="2400" spc="50" dirty="0">
                <a:latin typeface="Times New Roman"/>
                <a:cs typeface="Times New Roman"/>
              </a:rPr>
              <a:t>analysis </a:t>
            </a:r>
            <a:r>
              <a:rPr sz="2400" spc="40" dirty="0">
                <a:latin typeface="Times New Roman"/>
                <a:cs typeface="Times New Roman"/>
              </a:rPr>
              <a:t>and 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presentation.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5" dirty="0">
                <a:latin typeface="Times New Roman"/>
                <a:cs typeface="Times New Roman"/>
              </a:rPr>
              <a:t>providing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5" dirty="0">
                <a:latin typeface="Times New Roman"/>
                <a:cs typeface="Times New Roman"/>
              </a:rPr>
              <a:t>unified </a:t>
            </a:r>
            <a:r>
              <a:rPr sz="2400" spc="10" dirty="0">
                <a:latin typeface="Times New Roman"/>
                <a:cs typeface="Times New Roman"/>
              </a:rPr>
              <a:t>platform </a:t>
            </a:r>
            <a:r>
              <a:rPr sz="2400" spc="5" dirty="0">
                <a:latin typeface="Times New Roman"/>
                <a:cs typeface="Times New Roman"/>
              </a:rPr>
              <a:t>with </a:t>
            </a:r>
            <a:r>
              <a:rPr sz="2400" spc="10" dirty="0">
                <a:latin typeface="Times New Roman"/>
                <a:cs typeface="Times New Roman"/>
              </a:rPr>
              <a:t>advanced visualization tools </a:t>
            </a:r>
            <a:r>
              <a:rPr sz="2400" spc="5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seamless </a:t>
            </a:r>
            <a:r>
              <a:rPr sz="2400" spc="50" dirty="0">
                <a:latin typeface="Times New Roman"/>
                <a:cs typeface="Times New Roman"/>
              </a:rPr>
              <a:t>data </a:t>
            </a:r>
            <a:r>
              <a:rPr sz="2400" spc="60" dirty="0">
                <a:latin typeface="Times New Roman"/>
                <a:cs typeface="Times New Roman"/>
              </a:rPr>
              <a:t>management </a:t>
            </a:r>
            <a:r>
              <a:rPr sz="2400" spc="65" dirty="0">
                <a:latin typeface="Times New Roman"/>
                <a:cs typeface="Times New Roman"/>
              </a:rPr>
              <a:t>capabilities, </a:t>
            </a:r>
            <a:r>
              <a:rPr sz="2400" spc="60" dirty="0">
                <a:latin typeface="Times New Roman"/>
                <a:cs typeface="Times New Roman"/>
              </a:rPr>
              <a:t>Clever-Dash </a:t>
            </a:r>
            <a:r>
              <a:rPr sz="2400" spc="50" dirty="0">
                <a:latin typeface="Times New Roman"/>
                <a:cs typeface="Times New Roman"/>
              </a:rPr>
              <a:t>aims </a:t>
            </a:r>
            <a:r>
              <a:rPr sz="2400" spc="35" dirty="0">
                <a:latin typeface="Times New Roman"/>
                <a:cs typeface="Times New Roman"/>
              </a:rPr>
              <a:t>to </a:t>
            </a:r>
            <a:r>
              <a:rPr sz="2400" spc="60" dirty="0">
                <a:latin typeface="Times New Roman"/>
                <a:cs typeface="Times New Roman"/>
              </a:rPr>
              <a:t>empower </a:t>
            </a:r>
            <a:r>
              <a:rPr sz="2400" spc="55" dirty="0">
                <a:latin typeface="Times New Roman"/>
                <a:cs typeface="Times New Roman"/>
              </a:rPr>
              <a:t>users </a:t>
            </a:r>
            <a:r>
              <a:rPr sz="2400" spc="35" dirty="0">
                <a:latin typeface="Times New Roman"/>
                <a:cs typeface="Times New Roman"/>
              </a:rPr>
              <a:t>to </a:t>
            </a:r>
            <a:r>
              <a:rPr sz="2400" spc="40" dirty="0">
                <a:latin typeface="Times New Roman"/>
                <a:cs typeface="Times New Roman"/>
              </a:rPr>
              <a:t> extract </a:t>
            </a:r>
            <a:r>
              <a:rPr sz="2400" spc="45" dirty="0">
                <a:latin typeface="Times New Roman"/>
                <a:cs typeface="Times New Roman"/>
              </a:rPr>
              <a:t>valuable insights, identify trends, </a:t>
            </a:r>
            <a:r>
              <a:rPr sz="2400" spc="35" dirty="0">
                <a:latin typeface="Times New Roman"/>
                <a:cs typeface="Times New Roman"/>
              </a:rPr>
              <a:t>and make </a:t>
            </a:r>
            <a:r>
              <a:rPr sz="2400" spc="50" dirty="0">
                <a:latin typeface="Times New Roman"/>
                <a:cs typeface="Times New Roman"/>
              </a:rPr>
              <a:t>informed decisions </a:t>
            </a:r>
            <a:r>
              <a:rPr sz="2400" spc="45" dirty="0">
                <a:latin typeface="Times New Roman"/>
                <a:cs typeface="Times New Roman"/>
              </a:rPr>
              <a:t>based </a:t>
            </a:r>
            <a:r>
              <a:rPr sz="2400" spc="30" dirty="0">
                <a:latin typeface="Times New Roman"/>
                <a:cs typeface="Times New Roman"/>
              </a:rPr>
              <a:t>on 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their data.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0934" y="607237"/>
            <a:ext cx="23094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Ob</a:t>
            </a:r>
            <a:r>
              <a:rPr sz="4000" spc="-10" dirty="0">
                <a:latin typeface="Times New Roman"/>
                <a:cs typeface="Times New Roman"/>
              </a:rPr>
              <a:t>j</a:t>
            </a:r>
            <a:r>
              <a:rPr sz="4000" spc="-5" dirty="0">
                <a:latin typeface="Times New Roman"/>
                <a:cs typeface="Times New Roman"/>
              </a:rPr>
              <a:t>ec</a:t>
            </a:r>
            <a:r>
              <a:rPr sz="4000" spc="-10" dirty="0">
                <a:latin typeface="Times New Roman"/>
                <a:cs typeface="Times New Roman"/>
              </a:rPr>
              <a:t>t</a:t>
            </a:r>
            <a:r>
              <a:rPr sz="4000" spc="-5" dirty="0">
                <a:latin typeface="Times New Roman"/>
                <a:cs typeface="Times New Roman"/>
              </a:rPr>
              <a:t>ives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527050" marR="5080" indent="-514350" algn="just">
              <a:lnSpc>
                <a:spcPts val="3020"/>
              </a:lnSpc>
              <a:spcBef>
                <a:spcPts val="475"/>
              </a:spcBef>
              <a:buAutoNum type="arabicPeriod"/>
              <a:tabLst>
                <a:tab pos="527050" algn="l"/>
              </a:tabLst>
            </a:pPr>
            <a:r>
              <a:rPr b="1" spc="75" dirty="0">
                <a:latin typeface="Times New Roman"/>
                <a:cs typeface="Times New Roman"/>
              </a:rPr>
              <a:t>Enhanced </a:t>
            </a:r>
            <a:r>
              <a:rPr b="1" spc="60" dirty="0">
                <a:latin typeface="Times New Roman"/>
                <a:cs typeface="Times New Roman"/>
              </a:rPr>
              <a:t>Data </a:t>
            </a:r>
            <a:r>
              <a:rPr b="1" spc="70" dirty="0">
                <a:latin typeface="Times New Roman"/>
                <a:cs typeface="Times New Roman"/>
              </a:rPr>
              <a:t>Visualization</a:t>
            </a:r>
            <a:r>
              <a:rPr spc="70" dirty="0"/>
              <a:t>: </a:t>
            </a:r>
            <a:r>
              <a:rPr spc="75" dirty="0"/>
              <a:t>Develop </a:t>
            </a:r>
            <a:r>
              <a:rPr spc="80" dirty="0"/>
              <a:t>advanced </a:t>
            </a:r>
            <a:r>
              <a:rPr spc="85" dirty="0"/>
              <a:t>visualization </a:t>
            </a:r>
            <a:r>
              <a:rPr spc="-685" dirty="0"/>
              <a:t> </a:t>
            </a:r>
            <a:r>
              <a:rPr spc="130" dirty="0"/>
              <a:t>techniques </a:t>
            </a:r>
            <a:r>
              <a:rPr spc="114" dirty="0"/>
              <a:t>using </a:t>
            </a:r>
            <a:r>
              <a:rPr spc="110" dirty="0"/>
              <a:t>Nivo </a:t>
            </a:r>
            <a:r>
              <a:rPr spc="125" dirty="0"/>
              <a:t>Charts </a:t>
            </a:r>
            <a:r>
              <a:rPr spc="75" dirty="0"/>
              <a:t>to </a:t>
            </a:r>
            <a:r>
              <a:rPr spc="130" dirty="0"/>
              <a:t>provide </a:t>
            </a:r>
            <a:r>
              <a:rPr spc="120" dirty="0"/>
              <a:t>users </a:t>
            </a:r>
            <a:r>
              <a:rPr spc="110" dirty="0"/>
              <a:t>with </a:t>
            </a:r>
            <a:r>
              <a:rPr spc="120" dirty="0"/>
              <a:t>clear </a:t>
            </a:r>
            <a:r>
              <a:rPr spc="100" dirty="0"/>
              <a:t>and </a:t>
            </a:r>
            <a:r>
              <a:rPr spc="105" dirty="0"/>
              <a:t> </a:t>
            </a:r>
            <a:r>
              <a:rPr spc="-5" dirty="0"/>
              <a:t>insightful</a:t>
            </a:r>
            <a:r>
              <a:rPr dirty="0"/>
              <a:t> </a:t>
            </a:r>
            <a:r>
              <a:rPr spc="-5" dirty="0"/>
              <a:t>representations</a:t>
            </a:r>
            <a:r>
              <a:rPr dirty="0"/>
              <a:t> </a:t>
            </a:r>
            <a:r>
              <a:rPr spc="-5" dirty="0"/>
              <a:t>of complex</a:t>
            </a:r>
            <a:r>
              <a:rPr dirty="0"/>
              <a:t> </a:t>
            </a:r>
            <a:r>
              <a:rPr spc="-5" dirty="0"/>
              <a:t>datasets.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AutoNum type="arabicPeriod"/>
            </a:pPr>
            <a:endParaRPr sz="4350"/>
          </a:p>
          <a:p>
            <a:pPr marL="527050" marR="5080" indent="-514350" algn="just">
              <a:lnSpc>
                <a:spcPts val="3020"/>
              </a:lnSpc>
              <a:buAutoNum type="arabicPeriod"/>
              <a:tabLst>
                <a:tab pos="527050" algn="l"/>
              </a:tabLst>
            </a:pPr>
            <a:r>
              <a:rPr b="1" spc="70" dirty="0">
                <a:latin typeface="Times New Roman"/>
                <a:cs typeface="Times New Roman"/>
              </a:rPr>
              <a:t>Scalability </a:t>
            </a:r>
            <a:r>
              <a:rPr b="1" spc="50" dirty="0">
                <a:latin typeface="Times New Roman"/>
                <a:cs typeface="Times New Roman"/>
              </a:rPr>
              <a:t>and </a:t>
            </a:r>
            <a:r>
              <a:rPr b="1" spc="70" dirty="0">
                <a:latin typeface="Times New Roman"/>
                <a:cs typeface="Times New Roman"/>
              </a:rPr>
              <a:t>Performance</a:t>
            </a:r>
            <a:r>
              <a:rPr spc="70" dirty="0"/>
              <a:t>: Utilize Node.js </a:t>
            </a:r>
            <a:r>
              <a:rPr spc="50" dirty="0"/>
              <a:t>and </a:t>
            </a:r>
            <a:r>
              <a:rPr spc="70" dirty="0"/>
              <a:t>Express.js </a:t>
            </a:r>
            <a:r>
              <a:rPr spc="40" dirty="0"/>
              <a:t>to </a:t>
            </a:r>
            <a:r>
              <a:rPr spc="45" dirty="0"/>
              <a:t> </a:t>
            </a:r>
            <a:r>
              <a:rPr spc="5" dirty="0"/>
              <a:t>create </a:t>
            </a:r>
            <a:r>
              <a:rPr spc="-5" dirty="0"/>
              <a:t>a </a:t>
            </a:r>
            <a:r>
              <a:rPr spc="5" dirty="0"/>
              <a:t>robust </a:t>
            </a:r>
            <a:r>
              <a:rPr spc="10" dirty="0"/>
              <a:t>backend infrastructure </a:t>
            </a:r>
            <a:r>
              <a:rPr spc="5" dirty="0"/>
              <a:t>that can </a:t>
            </a:r>
            <a:r>
              <a:rPr spc="10" dirty="0"/>
              <a:t>handle </a:t>
            </a:r>
            <a:r>
              <a:rPr spc="-5" dirty="0"/>
              <a:t>large </a:t>
            </a:r>
            <a:r>
              <a:rPr spc="15" dirty="0"/>
              <a:t>volumes </a:t>
            </a:r>
            <a:r>
              <a:rPr spc="-685" dirty="0"/>
              <a:t> </a:t>
            </a:r>
            <a:r>
              <a:rPr spc="-5" dirty="0"/>
              <a:t>of data</a:t>
            </a:r>
            <a:r>
              <a:rPr dirty="0"/>
              <a:t> </a:t>
            </a:r>
            <a:r>
              <a:rPr spc="-5" dirty="0"/>
              <a:t>while</a:t>
            </a:r>
            <a:r>
              <a:rPr spc="5" dirty="0"/>
              <a:t> </a:t>
            </a:r>
            <a:r>
              <a:rPr spc="-5" dirty="0"/>
              <a:t>maintaining</a:t>
            </a:r>
            <a:r>
              <a:rPr dirty="0"/>
              <a:t> </a:t>
            </a:r>
            <a:r>
              <a:rPr spc="-5" dirty="0"/>
              <a:t>high</a:t>
            </a:r>
            <a:r>
              <a:rPr dirty="0"/>
              <a:t> </a:t>
            </a:r>
            <a:r>
              <a:rPr spc="-5" dirty="0"/>
              <a:t>performance</a:t>
            </a:r>
            <a:r>
              <a:rPr spc="5" dirty="0"/>
              <a:t> </a:t>
            </a:r>
            <a:r>
              <a:rPr spc="-5" dirty="0"/>
              <a:t>and</a:t>
            </a:r>
            <a:r>
              <a:rPr dirty="0"/>
              <a:t> </a:t>
            </a:r>
            <a:r>
              <a:rPr spc="-20" dirty="0"/>
              <a:t>scalability.</a:t>
            </a: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60779" y="920356"/>
            <a:ext cx="9914890" cy="182943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2700" marR="5080" algn="just">
              <a:lnSpc>
                <a:spcPct val="89900"/>
              </a:lnSpc>
              <a:spcBef>
                <a:spcPts val="490"/>
              </a:spcBef>
            </a:pPr>
            <a:r>
              <a:rPr sz="3200" spc="25" dirty="0">
                <a:latin typeface="Calibri"/>
                <a:cs typeface="Calibri"/>
              </a:rPr>
              <a:t>3. </a:t>
            </a:r>
            <a:r>
              <a:rPr sz="3200" b="1" spc="40" dirty="0">
                <a:latin typeface="Times New Roman"/>
                <a:cs typeface="Times New Roman"/>
              </a:rPr>
              <a:t>Data </a:t>
            </a:r>
            <a:r>
              <a:rPr sz="3200" b="1" spc="50" dirty="0">
                <a:latin typeface="Times New Roman"/>
                <a:cs typeface="Times New Roman"/>
              </a:rPr>
              <a:t>Security </a:t>
            </a:r>
            <a:r>
              <a:rPr sz="3200" b="1" spc="40" dirty="0">
                <a:latin typeface="Times New Roman"/>
                <a:cs typeface="Times New Roman"/>
              </a:rPr>
              <a:t>and </a:t>
            </a:r>
            <a:r>
              <a:rPr sz="3200" b="1" spc="55" dirty="0">
                <a:latin typeface="Times New Roman"/>
                <a:cs typeface="Times New Roman"/>
              </a:rPr>
              <a:t>Reliability</a:t>
            </a:r>
            <a:r>
              <a:rPr sz="3200" spc="55" dirty="0">
                <a:latin typeface="Times New Roman"/>
                <a:cs typeface="Times New Roman"/>
              </a:rPr>
              <a:t>: </a:t>
            </a:r>
            <a:r>
              <a:rPr sz="3200" spc="50" dirty="0">
                <a:latin typeface="Times New Roman"/>
                <a:cs typeface="Times New Roman"/>
              </a:rPr>
              <a:t>Employ </a:t>
            </a:r>
            <a:r>
              <a:rPr sz="3200" spc="55" dirty="0">
                <a:latin typeface="Times New Roman"/>
                <a:cs typeface="Times New Roman"/>
              </a:rPr>
              <a:t>Mongoose </a:t>
            </a:r>
            <a:r>
              <a:rPr sz="3200" spc="40" dirty="0">
                <a:latin typeface="Times New Roman"/>
                <a:cs typeface="Times New Roman"/>
              </a:rPr>
              <a:t>and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85" dirty="0">
                <a:latin typeface="Times New Roman"/>
                <a:cs typeface="Times New Roman"/>
              </a:rPr>
              <a:t>MongoDB </a:t>
            </a:r>
            <a:r>
              <a:rPr sz="3200" spc="50" dirty="0">
                <a:latin typeface="Times New Roman"/>
                <a:cs typeface="Times New Roman"/>
              </a:rPr>
              <a:t>to </a:t>
            </a:r>
            <a:r>
              <a:rPr sz="3200" spc="90" dirty="0">
                <a:latin typeface="Times New Roman"/>
                <a:cs typeface="Times New Roman"/>
              </a:rPr>
              <a:t>establish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85" dirty="0">
                <a:latin typeface="Times New Roman"/>
                <a:cs typeface="Times New Roman"/>
              </a:rPr>
              <a:t>secure </a:t>
            </a:r>
            <a:r>
              <a:rPr sz="3200" spc="65" dirty="0">
                <a:latin typeface="Times New Roman"/>
                <a:cs typeface="Times New Roman"/>
              </a:rPr>
              <a:t>and </a:t>
            </a:r>
            <a:r>
              <a:rPr sz="3200" spc="85" dirty="0">
                <a:latin typeface="Times New Roman"/>
                <a:cs typeface="Times New Roman"/>
              </a:rPr>
              <a:t>reliable </a:t>
            </a:r>
            <a:r>
              <a:rPr sz="3200" spc="75" dirty="0">
                <a:latin typeface="Times New Roman"/>
                <a:cs typeface="Times New Roman"/>
              </a:rPr>
              <a:t>data </a:t>
            </a:r>
            <a:r>
              <a:rPr sz="3200" spc="90" dirty="0">
                <a:latin typeface="Times New Roman"/>
                <a:cs typeface="Times New Roman"/>
              </a:rPr>
              <a:t>storage </a:t>
            </a:r>
            <a:r>
              <a:rPr sz="3200" spc="95" dirty="0">
                <a:latin typeface="Times New Roman"/>
                <a:cs typeface="Times New Roman"/>
              </a:rPr>
              <a:t> </a:t>
            </a:r>
            <a:r>
              <a:rPr sz="3200" spc="60" dirty="0">
                <a:latin typeface="Times New Roman"/>
                <a:cs typeface="Times New Roman"/>
              </a:rPr>
              <a:t>solution, </a:t>
            </a:r>
            <a:r>
              <a:rPr sz="3200" spc="65" dirty="0">
                <a:latin typeface="Times New Roman"/>
                <a:cs typeface="Times New Roman"/>
              </a:rPr>
              <a:t>safeguarding </a:t>
            </a:r>
            <a:r>
              <a:rPr sz="3200" spc="60" dirty="0">
                <a:latin typeface="Times New Roman"/>
                <a:cs typeface="Times New Roman"/>
              </a:rPr>
              <a:t>sensitive </a:t>
            </a:r>
            <a:r>
              <a:rPr sz="3200" spc="65" dirty="0">
                <a:latin typeface="Times New Roman"/>
                <a:cs typeface="Times New Roman"/>
              </a:rPr>
              <a:t>information </a:t>
            </a:r>
            <a:r>
              <a:rPr sz="3200" spc="50" dirty="0">
                <a:latin typeface="Times New Roman"/>
                <a:cs typeface="Times New Roman"/>
              </a:rPr>
              <a:t>and </a:t>
            </a:r>
            <a:r>
              <a:rPr sz="3200" spc="65" dirty="0">
                <a:latin typeface="Times New Roman"/>
                <a:cs typeface="Times New Roman"/>
              </a:rPr>
              <a:t>ensuring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data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integrity.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60779" y="3367011"/>
            <a:ext cx="9914890" cy="9531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 marR="5080">
              <a:lnSpc>
                <a:spcPts val="3450"/>
              </a:lnSpc>
              <a:spcBef>
                <a:spcPts val="545"/>
              </a:spcBef>
            </a:pPr>
            <a:r>
              <a:rPr sz="3200" spc="10" dirty="0">
                <a:latin typeface="Times New Roman"/>
                <a:cs typeface="Times New Roman"/>
              </a:rPr>
              <a:t>4.</a:t>
            </a:r>
            <a:r>
              <a:rPr sz="3200" spc="45" dirty="0">
                <a:latin typeface="Times New Roman"/>
                <a:cs typeface="Times New Roman"/>
              </a:rPr>
              <a:t> </a:t>
            </a:r>
            <a:r>
              <a:rPr sz="3200" b="1" spc="20" dirty="0">
                <a:latin typeface="Times New Roman"/>
                <a:cs typeface="Times New Roman"/>
              </a:rPr>
              <a:t>Performance</a:t>
            </a:r>
            <a:r>
              <a:rPr sz="3200" b="1" spc="-130" dirty="0">
                <a:latin typeface="Times New Roman"/>
                <a:cs typeface="Times New Roman"/>
              </a:rPr>
              <a:t> </a:t>
            </a:r>
            <a:r>
              <a:rPr sz="3200" b="1" spc="20" dirty="0">
                <a:latin typeface="Times New Roman"/>
                <a:cs typeface="Times New Roman"/>
              </a:rPr>
              <a:t>Analytics</a:t>
            </a:r>
            <a:r>
              <a:rPr sz="3200" spc="20" dirty="0">
                <a:latin typeface="Times New Roman"/>
                <a:cs typeface="Times New Roman"/>
              </a:rPr>
              <a:t>:</a:t>
            </a:r>
            <a:r>
              <a:rPr sz="3200" spc="5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Offer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built-in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analytics</a:t>
            </a:r>
            <a:r>
              <a:rPr sz="3200" spc="60" dirty="0">
                <a:latin typeface="Times New Roman"/>
                <a:cs typeface="Times New Roman"/>
              </a:rPr>
              <a:t> </a:t>
            </a:r>
            <a:r>
              <a:rPr sz="3200" spc="20" dirty="0">
                <a:latin typeface="Times New Roman"/>
                <a:cs typeface="Times New Roman"/>
              </a:rPr>
              <a:t>features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to track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dashboard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usage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and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monitor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performance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metrics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359" y="515162"/>
            <a:ext cx="287528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Methodology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544180"/>
            <a:ext cx="10358755" cy="4455707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algn="just">
              <a:buFont typeface="Times New Roman"/>
              <a:buAutoNum type="arabicPeriod"/>
            </a:pPr>
            <a:r>
              <a:rPr lang="en-IN" sz="2600" b="1" kern="12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</a:t>
            </a:r>
            <a:r>
              <a:rPr lang="en-IN" sz="2600" b="1" kern="1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Definition </a:t>
            </a:r>
            <a:r>
              <a:rPr lang="en-IN" sz="2600" b="1" kern="12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lang="en-IN" sz="2600" b="1" kern="1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</a:t>
            </a:r>
            <a:r>
              <a:rPr lang="en-IN" sz="2600" kern="1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en-IN" sz="2600" kern="12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lang="en-IN" sz="2600" kern="1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Identify </a:t>
            </a:r>
            <a:r>
              <a:rPr lang="en-IN" sz="2600" kern="12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lang="en-IN" sz="2600" kern="12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Problem: Understand </a:t>
            </a:r>
            <a:r>
              <a:rPr lang="en-IN" sz="2600" kern="1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lang="en-IN" sz="2600" kern="12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spc="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specific </a:t>
            </a:r>
            <a:r>
              <a:rPr lang="en-IN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issues </a:t>
            </a:r>
            <a:r>
              <a:rPr lang="en-IN" sz="2600" kern="1200" spc="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</a:t>
            </a:r>
            <a:r>
              <a:rPr lang="en-IN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navbar </a:t>
            </a:r>
            <a:r>
              <a:rPr lang="en-IN" sz="2600" kern="12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aims </a:t>
            </a:r>
            <a:r>
              <a:rPr lang="en-IN" sz="2600" kern="1200" spc="5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en-IN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solve </a:t>
            </a:r>
            <a:r>
              <a:rPr lang="en-IN" sz="2600" kern="1200" spc="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(e.g., </a:t>
            </a:r>
            <a:r>
              <a:rPr lang="en-IN" sz="2600" kern="12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</a:t>
            </a:r>
            <a:r>
              <a:rPr lang="en-IN" sz="2600" kern="1200" spc="10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navigation </a:t>
            </a:r>
            <a:r>
              <a:rPr lang="en-IN" sz="2600" kern="12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efficiency, </a:t>
            </a:r>
            <a:r>
              <a:rPr lang="en-IN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accessibility).</a:t>
            </a:r>
            <a:r>
              <a:rPr lang="en-IN" sz="2600" kern="12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Set Objectives: Define clear </a:t>
            </a:r>
            <a:r>
              <a:rPr lang="en-IN" sz="2600" kern="12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objectives, such 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as </a:t>
            </a:r>
            <a:r>
              <a:rPr lang="en-IN" sz="2600" kern="12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improving user </a:t>
            </a:r>
            <a:r>
              <a:rPr lang="en-IN" sz="2600" kern="1200" spc="-5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experience,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optimizing</a:t>
            </a:r>
            <a:r>
              <a:rPr lang="en-IN" sz="2600" kern="12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performance,</a:t>
            </a:r>
            <a:r>
              <a:rPr lang="en-IN" sz="2600" kern="12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</a:t>
            </a:r>
            <a:r>
              <a:rPr lang="en-IN" sz="2600" kern="1200" spc="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ensuring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cross-device</a:t>
            </a:r>
            <a:r>
              <a:rPr lang="en-IN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IN" sz="2600" kern="1200" spc="-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compatibility.</a:t>
            </a:r>
            <a:endParaRPr lang="en-IN" sz="2600" dirty="0">
              <a:effectLst/>
            </a:endParaRPr>
          </a:p>
          <a:p>
            <a:pPr algn="just">
              <a:buFont typeface="Times New Roman"/>
              <a:buAutoNum type="arabicPeriod"/>
            </a:pPr>
            <a:r>
              <a:rPr lang="en-US" sz="2600" b="1" kern="12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 </a:t>
            </a:r>
            <a:r>
              <a:rPr lang="en-US" sz="2600" b="1" kern="12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Analysis</a:t>
            </a:r>
            <a:r>
              <a:rPr lang="en-US" sz="2600" kern="12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r>
              <a:rPr lang="en-US" sz="2600" kern="1200" spc="77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lang="en-US" sz="2600" kern="12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</a:t>
            </a:r>
            <a:r>
              <a:rPr lang="en-US" sz="2600" kern="12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Requirements: </a:t>
            </a:r>
            <a:r>
              <a:rPr lang="en-US" sz="2600" kern="12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Gather </a:t>
            </a:r>
            <a:r>
              <a:rPr lang="en-US" sz="2600" kern="12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user </a:t>
            </a:r>
            <a:r>
              <a:rPr lang="en-US" sz="2600" kern="12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 </a:t>
            </a:r>
            <a:r>
              <a:rPr lang="en-US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</a:t>
            </a:r>
            <a:r>
              <a:rPr lang="en-US" sz="2600" kern="12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through surveys, interviews, </a:t>
            </a:r>
            <a:r>
              <a:rPr lang="en-US" sz="26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or </a:t>
            </a:r>
            <a:r>
              <a:rPr lang="en-US" sz="2600" kern="12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through referring </a:t>
            </a:r>
            <a:r>
              <a:rPr lang="en-US" sz="2600" kern="1200" spc="1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similar projects </a:t>
            </a:r>
            <a:r>
              <a:rPr lang="en-US" sz="2600" kern="1200" spc="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 </a:t>
            </a:r>
            <a:r>
              <a:rPr lang="en-US" sz="2600" kern="12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understand </a:t>
            </a:r>
            <a:r>
              <a:rPr lang="en-US" sz="2600" kern="1200" spc="-5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600" kern="1200" spc="8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their needs </a:t>
            </a:r>
            <a:r>
              <a:rPr lang="en-US" sz="2600" kern="1200" spc="6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lang="en-US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preferences.</a:t>
            </a:r>
            <a:r>
              <a:rPr lang="en-US" sz="2600" kern="1200" spc="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- </a:t>
            </a:r>
            <a:r>
              <a:rPr lang="en-US" sz="2600" kern="1200" spc="7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Technical </a:t>
            </a:r>
            <a:r>
              <a:rPr lang="en-US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Requirements: </a:t>
            </a:r>
            <a:r>
              <a:rPr lang="en-US" sz="2600" kern="1200" spc="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Define </a:t>
            </a:r>
            <a:r>
              <a:rPr lang="en-US" sz="2600" kern="1200" spc="9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technical </a:t>
            </a:r>
            <a:r>
              <a:rPr lang="en-US" sz="2600" kern="1200" spc="9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600" kern="1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requirements, including </a:t>
            </a:r>
            <a:r>
              <a:rPr lang="en-US" sz="2600" kern="1200" spc="3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performance, responsiveness, </a:t>
            </a:r>
            <a:r>
              <a:rPr lang="en-US" sz="2600" kern="12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and </a:t>
            </a:r>
            <a:r>
              <a:rPr lang="en-US" sz="2600" kern="1200" spc="2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integration </a:t>
            </a:r>
            <a:r>
              <a:rPr lang="en-US" sz="2600" kern="1200" spc="2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with the </a:t>
            </a:r>
            <a:r>
              <a:rPr lang="en-US" sz="2600" kern="1200" spc="-58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rest</a:t>
            </a:r>
            <a:r>
              <a:rPr lang="en-US" sz="2600" kern="1200" spc="-1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</a:t>
            </a:r>
            <a:r>
              <a:rPr lang="en-US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the MERN</a:t>
            </a:r>
            <a:r>
              <a:rPr lang="en-US" sz="2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600" kern="1200" spc="-5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stack.</a:t>
            </a:r>
            <a:endParaRPr lang="en-IN" sz="2600" dirty="0">
              <a:effectLst/>
            </a:endParaRPr>
          </a:p>
          <a:p>
            <a:pPr algn="just">
              <a:lnSpc>
                <a:spcPct val="100000"/>
              </a:lnSpc>
              <a:buFont typeface="Times New Roman"/>
              <a:buAutoNum type="arabicPeriod"/>
            </a:pPr>
            <a:endParaRPr lang="en-IN"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1" y="761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0"/>
                </a:moveTo>
                <a:lnTo>
                  <a:pt x="12190476" y="0"/>
                </a:lnTo>
                <a:lnTo>
                  <a:pt x="12190476" y="6856476"/>
                </a:lnTo>
                <a:lnTo>
                  <a:pt x="0" y="685647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1870</Words>
  <Application>Microsoft Office PowerPoint</Application>
  <PresentationFormat>Widescreen</PresentationFormat>
  <Paragraphs>101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 MT</vt:lpstr>
      <vt:lpstr>Calibri</vt:lpstr>
      <vt:lpstr>Times New Roman</vt:lpstr>
      <vt:lpstr>Office Theme</vt:lpstr>
      <vt:lpstr>PowerPoint Presentation</vt:lpstr>
      <vt:lpstr>Overview</vt:lpstr>
      <vt:lpstr>Title Explanation</vt:lpstr>
      <vt:lpstr>Abstract</vt:lpstr>
      <vt:lpstr>Introduction</vt:lpstr>
      <vt:lpstr>Problem Statement</vt:lpstr>
      <vt:lpstr>Objectives</vt:lpstr>
      <vt:lpstr>PowerPoint Presentation</vt:lpstr>
      <vt:lpstr>Methodology</vt:lpstr>
      <vt:lpstr>PowerPoint Presentation</vt:lpstr>
      <vt:lpstr>Design</vt:lpstr>
      <vt:lpstr>Implementation</vt:lpstr>
      <vt:lpstr>PowerPoint Presentation</vt:lpstr>
      <vt:lpstr>PowerPoint Presentation</vt:lpstr>
      <vt:lpstr>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Result &amp; Discussion</vt:lpstr>
      <vt:lpstr>Conclusion</vt:lpstr>
      <vt:lpstr>Future Enhancement</vt:lpstr>
      <vt:lpstr>References</vt:lpstr>
      <vt:lpstr>T H A N K Y O 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Subhapreet Patro</dc:creator>
  <cp:lastModifiedBy>Subhapreet Patro</cp:lastModifiedBy>
  <cp:revision>8</cp:revision>
  <dcterms:created xsi:type="dcterms:W3CDTF">2024-06-08T04:36:39Z</dcterms:created>
  <dcterms:modified xsi:type="dcterms:W3CDTF">2024-06-18T15:29:51Z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2024-06-07T00:00:00Z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2024-06-08T00:00:00Z</vt:filetime>
  </property>
</Properties>
</file>