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1" r:id="rId2"/>
    <p:sldId id="265" r:id="rId3"/>
    <p:sldId id="266" r:id="rId4"/>
    <p:sldId id="269" r:id="rId5"/>
    <p:sldId id="271" r:id="rId6"/>
    <p:sldId id="267" r:id="rId7"/>
    <p:sldId id="272" r:id="rId8"/>
    <p:sldId id="275" r:id="rId9"/>
    <p:sldId id="273" r:id="rId10"/>
    <p:sldId id="276" r:id="rId11"/>
    <p:sldId id="274" r:id="rId12"/>
    <p:sldId id="268" r:id="rId13"/>
    <p:sldId id="270"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78" d="100"/>
          <a:sy n="78" d="100"/>
        </p:scale>
        <p:origin x="715"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3A6A79-D85F-4D25-B5FC-3B5D6704A7FD}" type="datetimeFigureOut">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DA358-1224-4AAF-A557-330CB2F189CB}" type="slidenum">
              <a:rPr lang="en-IN" smtClean="0"/>
              <a:t>‹#›</a:t>
            </a:fld>
            <a:endParaRPr lang="en-IN"/>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3A6A79-D85F-4D25-B5FC-3B5D6704A7FD}" type="datetimeFigureOut">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DA358-1224-4AAF-A557-330CB2F189C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3A6A79-D85F-4D25-B5FC-3B5D6704A7FD}" type="datetimeFigureOut">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DA358-1224-4AAF-A557-330CB2F189C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3A6A79-D85F-4D25-B5FC-3B5D6704A7FD}" type="datetimeFigureOut">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DA358-1224-4AAF-A557-330CB2F189C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3A6A79-D85F-4D25-B5FC-3B5D6704A7FD}" type="datetimeFigureOut">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DA358-1224-4AAF-A557-330CB2F189CB}" type="slidenum">
              <a:rPr lang="en-IN" smtClean="0"/>
              <a:t>‹#›</a:t>
            </a:fld>
            <a:endParaRPr lang="en-IN"/>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3A6A79-D85F-4D25-B5FC-3B5D6704A7FD}" type="datetimeFigureOut">
              <a:rPr lang="en-IN" smtClean="0"/>
              <a:t>17-10-2024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3DA358-1224-4AAF-A557-330CB2F189C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3A6A79-D85F-4D25-B5FC-3B5D6704A7FD}" type="datetimeFigureOut">
              <a:rPr lang="en-IN" smtClean="0"/>
              <a:t>17-10-2024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3DA358-1224-4AAF-A557-330CB2F189CB}" type="slidenum">
              <a:rPr lang="en-IN" smtClean="0"/>
              <a:t>‹#›</a:t>
            </a:fld>
            <a:endParaRPr lang="en-IN"/>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3A6A79-D85F-4D25-B5FC-3B5D6704A7FD}" type="datetimeFigureOut">
              <a:rPr lang="en-IN" smtClean="0"/>
              <a:t>17-10-2024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3DA358-1224-4AAF-A557-330CB2F189C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3A6A79-D85F-4D25-B5FC-3B5D6704A7FD}" type="datetimeFigureOut">
              <a:rPr lang="en-IN" smtClean="0"/>
              <a:t>17-10-2024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3DA358-1224-4AAF-A557-330CB2F189C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3A6A79-D85F-4D25-B5FC-3B5D6704A7FD}" type="datetimeFigureOut">
              <a:rPr lang="en-IN" smtClean="0"/>
              <a:t>17-10-2024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3DA358-1224-4AAF-A557-330CB2F189CB}" type="slidenum">
              <a:rPr lang="en-IN" smtClean="0"/>
              <a:t>‹#›</a:t>
            </a:fld>
            <a:endParaRPr lang="en-IN"/>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3A6A79-D85F-4D25-B5FC-3B5D6704A7FD}" type="datetimeFigureOut">
              <a:rPr lang="en-IN" smtClean="0"/>
              <a:t>17-10-2024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3DA358-1224-4AAF-A557-330CB2F189C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413A6A79-D85F-4D25-B5FC-3B5D6704A7FD}" type="datetimeFigureOut">
              <a:rPr lang="en-IN" smtClean="0"/>
              <a:t>17-10-2024</a:t>
            </a:fld>
            <a:endParaRPr lang="en-IN"/>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9B3DA358-1224-4AAF-A557-330CB2F189C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mallareddyuniversity.ac.in/" TargetMode="External"/><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7DFAB-946D-4828-BEB0-01F20722E9B4}"/>
              </a:ext>
            </a:extLst>
          </p:cNvPr>
          <p:cNvSpPr>
            <a:spLocks noGrp="1"/>
          </p:cNvSpPr>
          <p:nvPr>
            <p:ph type="title"/>
          </p:nvPr>
        </p:nvSpPr>
        <p:spPr>
          <a:xfrm>
            <a:off x="92597" y="97654"/>
            <a:ext cx="12014522" cy="6661960"/>
          </a:xfrm>
        </p:spPr>
        <p:txBody>
          <a:bodyPr>
            <a:normAutofit/>
          </a:bodyPr>
          <a:lstStyle/>
          <a:p>
            <a:pPr marR="441960">
              <a:spcBef>
                <a:spcPts val="445"/>
              </a:spcBef>
              <a:spcAft>
                <a:spcPts val="0"/>
              </a:spcAft>
            </a:pPr>
            <a:r>
              <a:rPr lang="en-US" sz="1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br>
              <a:rPr lang="en-IN"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br>
            <a:br>
              <a:rPr lang="en-IN" sz="1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br>
            <a:r>
              <a:rPr lang="en-IN" sz="2000" b="1" cap="none"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br>
              <a:rPr lang="en-IN" sz="2000" b="1" cap="none"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br>
            <a:r>
              <a:rPr lang="en-IN" sz="20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				</a:t>
            </a:r>
            <a:r>
              <a:rPr lang="en-US" sz="1800" b="1" cap="none"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Department of Computer Science </a:t>
            </a:r>
            <a:r>
              <a:rPr lang="en-US" sz="18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&amp;</a:t>
            </a:r>
            <a:r>
              <a:rPr lang="en-US" sz="1800" b="1" cap="none"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Engineering</a:t>
            </a:r>
            <a:br>
              <a:rPr lang="en-US" sz="1800" b="1" cap="none"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br>
            <a:br>
              <a:rPr lang="en-US" sz="1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br>
            <a:r>
              <a:rPr lang="en-US" sz="1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br>
              <a:rPr lang="en-US" sz="1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br>
            <a:r>
              <a:rPr lang="en-US" sz="1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                                                                         </a:t>
            </a:r>
            <a:r>
              <a:rPr lang="en-US" sz="2000" b="1" dirty="0" err="1">
                <a:solidFill>
                  <a:schemeClr val="tx1"/>
                </a:solidFill>
                <a:latin typeface="Calibri" panose="020F0502020204030204" pitchFamily="34" charset="0"/>
                <a:ea typeface="Times New Roman" panose="02020603050405020304" pitchFamily="18" charset="0"/>
                <a:cs typeface="Calibri" panose="020F0502020204030204" pitchFamily="34" charset="0"/>
              </a:rPr>
              <a:t>CardioSmart</a:t>
            </a:r>
            <a:r>
              <a:rPr lang="en-US" sz="20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  360</a:t>
            </a:r>
            <a:br>
              <a:rPr lang="en-US" sz="1800" b="1" cap="none"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br>
            <a:br>
              <a:rPr lang="en-IN" sz="1800" b="1" cap="none"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br>
            <a:r>
              <a:rPr lang="en-IN" sz="1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br>
              <a:rPr lang="en-IN" sz="1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br>
            <a:r>
              <a:rPr lang="en-IN" sz="1800" b="1" cap="none"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lang="en-IN" sz="18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                                    Batch no. B - 48</a:t>
            </a:r>
            <a:br>
              <a:rPr lang="en-IN" sz="18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br>
            <a:r>
              <a:rPr lang="en-IN" sz="18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                                                                                                                                		             1. 2211CS010547  (SUBHAPREET PATRO)</a:t>
            </a:r>
            <a:br>
              <a:rPr lang="en-IN" sz="18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br>
            <a:r>
              <a:rPr lang="en-IN" sz="18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                                                                                                                                 		             2. 2211CS010546  (SUBHAM  PATNAIK)</a:t>
            </a:r>
            <a:br>
              <a:rPr lang="en-IN" sz="18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br>
            <a:r>
              <a:rPr lang="en-IN" sz="18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                                                                                                      			             3. 2211CS010553  (SYED SHAHANAWAZ HUSSAIN)</a:t>
            </a:r>
            <a:br>
              <a:rPr lang="en-IN" sz="18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br>
            <a:r>
              <a:rPr lang="en-IN" sz="18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                                                                                                                                                                              4. 2211CS010262  (KALERU VASUNDHARA)</a:t>
            </a:r>
            <a:br>
              <a:rPr lang="en-IN" sz="18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br>
            <a:br>
              <a:rPr lang="en-IN" sz="1800" b="1" cap="none" dirty="0">
                <a:solidFill>
                  <a:schemeClr val="tx1"/>
                </a:solidFill>
                <a:latin typeface="Calibri" panose="020F0502020204030204" pitchFamily="34" charset="0"/>
                <a:ea typeface="Times New Roman" panose="02020603050405020304" pitchFamily="18" charset="0"/>
                <a:cs typeface="Calibri" panose="020F0502020204030204" pitchFamily="34" charset="0"/>
              </a:rPr>
            </a:br>
            <a:br>
              <a:rPr lang="en-IN" sz="1800" b="1" cap="none" dirty="0">
                <a:solidFill>
                  <a:schemeClr val="tx1"/>
                </a:solidFill>
                <a:latin typeface="Calibri" panose="020F0502020204030204" pitchFamily="34" charset="0"/>
                <a:ea typeface="Times New Roman" panose="02020603050405020304" pitchFamily="18" charset="0"/>
                <a:cs typeface="Calibri" panose="020F0502020204030204" pitchFamily="34" charset="0"/>
              </a:rPr>
            </a:br>
            <a:r>
              <a:rPr lang="en-IN" sz="1600" b="1" cap="none" dirty="0">
                <a:solidFill>
                  <a:schemeClr val="tx1"/>
                </a:solidFill>
                <a:latin typeface="Calibri" panose="020F0502020204030204" pitchFamily="34" charset="0"/>
                <a:ea typeface="Times New Roman" panose="02020603050405020304" pitchFamily="18" charset="0"/>
                <a:cs typeface="Calibri" panose="020F0502020204030204" pitchFamily="34" charset="0"/>
              </a:rPr>
              <a:t>          	             </a:t>
            </a:r>
            <a:r>
              <a:rPr lang="en-IN" sz="1600" b="1" cap="none"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Guide </a:t>
            </a:r>
            <a:br>
              <a:rPr lang="en-IN" sz="1600" b="1" cap="none"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br>
            <a:r>
              <a:rPr lang="en-IN" sz="1600" b="1" cap="none"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MR. G. RAJU</a:t>
            </a:r>
            <a:endParaRPr lang="en-IN" sz="1600" dirty="0">
              <a:solidFill>
                <a:schemeClr val="tx1"/>
              </a:solidFill>
              <a:latin typeface="Calibri" panose="020F0502020204030204" pitchFamily="34" charset="0"/>
              <a:cs typeface="Calibri" panose="020F0502020204030204" pitchFamily="34" charset="0"/>
            </a:endParaRPr>
          </a:p>
        </p:txBody>
      </p:sp>
      <p:pic>
        <p:nvPicPr>
          <p:cNvPr id="4" name="image1.png"/>
          <p:cNvPicPr/>
          <p:nvPr/>
        </p:nvPicPr>
        <p:blipFill>
          <a:blip r:embed="rId2" cstate="print"/>
          <a:stretch>
            <a:fillRect/>
          </a:stretch>
        </p:blipFill>
        <p:spPr>
          <a:xfrm>
            <a:off x="2707005" y="570229"/>
            <a:ext cx="6777990" cy="1145540"/>
          </a:xfrm>
          <a:prstGeom prst="rect">
            <a:avLst/>
          </a:prstGeom>
        </p:spPr>
      </p:pic>
      <p:sp>
        <p:nvSpPr>
          <p:cNvPr id="6" name="Text Box 6"/>
          <p:cNvSpPr txBox="1">
            <a:spLocks noChangeArrowheads="1"/>
          </p:cNvSpPr>
          <p:nvPr/>
        </p:nvSpPr>
        <p:spPr bwMode="auto">
          <a:xfrm>
            <a:off x="4564022" y="1429198"/>
            <a:ext cx="2753995" cy="357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6350" marR="6350" algn="ctr">
              <a:lnSpc>
                <a:spcPct val="115000"/>
              </a:lnSpc>
              <a:spcAft>
                <a:spcPts val="0"/>
              </a:spcAft>
            </a:pPr>
            <a:r>
              <a:rPr lang="en-IN" sz="950" spc="-5" dirty="0">
                <a:effectLst/>
                <a:latin typeface="Calibri"/>
                <a:ea typeface="Calibri"/>
                <a:cs typeface="Times New Roman"/>
              </a:rPr>
              <a:t>(</a:t>
            </a:r>
            <a:r>
              <a:rPr lang="en-IN" sz="900" b="1" spc="-5" dirty="0" err="1">
                <a:effectLst/>
                <a:latin typeface="Calibri"/>
                <a:ea typeface="Calibri"/>
                <a:cs typeface="Times New Roman"/>
              </a:rPr>
              <a:t>Telangana</a:t>
            </a:r>
            <a:r>
              <a:rPr lang="en-IN" sz="900" b="1" spc="-10" dirty="0">
                <a:effectLst/>
                <a:latin typeface="Calibri"/>
                <a:ea typeface="Calibri"/>
                <a:cs typeface="Times New Roman"/>
              </a:rPr>
              <a:t> </a:t>
            </a:r>
            <a:r>
              <a:rPr lang="en-IN" sz="900" b="1" dirty="0">
                <a:effectLst/>
                <a:latin typeface="Calibri"/>
                <a:ea typeface="Calibri"/>
                <a:cs typeface="Times New Roman"/>
              </a:rPr>
              <a:t>State</a:t>
            </a:r>
            <a:r>
              <a:rPr lang="en-IN" sz="900" b="1" spc="-30" dirty="0">
                <a:effectLst/>
                <a:latin typeface="Calibri"/>
                <a:ea typeface="Calibri"/>
                <a:cs typeface="Times New Roman"/>
              </a:rPr>
              <a:t> </a:t>
            </a:r>
            <a:r>
              <a:rPr lang="en-IN" sz="900" b="1" dirty="0">
                <a:effectLst/>
                <a:latin typeface="Calibri"/>
                <a:ea typeface="Calibri"/>
                <a:cs typeface="Times New Roman"/>
              </a:rPr>
              <a:t>Private</a:t>
            </a:r>
            <a:r>
              <a:rPr lang="en-IN" sz="900" b="1" spc="-50" dirty="0">
                <a:effectLst/>
                <a:latin typeface="Calibri"/>
                <a:ea typeface="Calibri"/>
                <a:cs typeface="Times New Roman"/>
              </a:rPr>
              <a:t> </a:t>
            </a:r>
            <a:r>
              <a:rPr lang="en-IN" sz="900" b="1" dirty="0">
                <a:effectLst/>
                <a:latin typeface="Calibri"/>
                <a:ea typeface="Calibri"/>
                <a:cs typeface="Times New Roman"/>
              </a:rPr>
              <a:t>Universities</a:t>
            </a:r>
            <a:r>
              <a:rPr lang="en-IN" sz="900" b="1" spc="-5" dirty="0">
                <a:effectLst/>
                <a:latin typeface="Calibri"/>
                <a:ea typeface="Calibri"/>
                <a:cs typeface="Times New Roman"/>
              </a:rPr>
              <a:t> </a:t>
            </a:r>
            <a:r>
              <a:rPr lang="en-IN" sz="900" b="1" dirty="0">
                <a:effectLst/>
                <a:latin typeface="Calibri"/>
                <a:ea typeface="Calibri"/>
                <a:cs typeface="Times New Roman"/>
              </a:rPr>
              <a:t>Act</a:t>
            </a:r>
            <a:r>
              <a:rPr lang="en-IN" sz="900" b="1" spc="-45" dirty="0">
                <a:effectLst/>
                <a:latin typeface="Calibri"/>
                <a:ea typeface="Calibri"/>
                <a:cs typeface="Times New Roman"/>
              </a:rPr>
              <a:t> </a:t>
            </a:r>
            <a:r>
              <a:rPr lang="en-IN" sz="900" b="1" dirty="0">
                <a:effectLst/>
                <a:latin typeface="Calibri"/>
                <a:ea typeface="Calibri"/>
                <a:cs typeface="Times New Roman"/>
              </a:rPr>
              <a:t>No.</a:t>
            </a:r>
            <a:r>
              <a:rPr lang="en-IN" sz="900" b="1" spc="-10" dirty="0">
                <a:effectLst/>
                <a:latin typeface="Calibri"/>
                <a:ea typeface="Calibri"/>
                <a:cs typeface="Times New Roman"/>
              </a:rPr>
              <a:t> </a:t>
            </a:r>
            <a:r>
              <a:rPr lang="en-IN" sz="900" b="1" dirty="0">
                <a:effectLst/>
                <a:latin typeface="Calibri"/>
                <a:ea typeface="Calibri"/>
                <a:cs typeface="Times New Roman"/>
              </a:rPr>
              <a:t>13</a:t>
            </a:r>
            <a:r>
              <a:rPr lang="en-IN" sz="900" b="1" spc="-30" dirty="0">
                <a:effectLst/>
                <a:latin typeface="Calibri"/>
                <a:ea typeface="Calibri"/>
                <a:cs typeface="Times New Roman"/>
              </a:rPr>
              <a:t> </a:t>
            </a:r>
            <a:r>
              <a:rPr lang="en-IN" sz="900" b="1" dirty="0">
                <a:effectLst/>
                <a:latin typeface="Calibri"/>
                <a:ea typeface="Calibri"/>
                <a:cs typeface="Times New Roman"/>
              </a:rPr>
              <a:t>of</a:t>
            </a:r>
            <a:r>
              <a:rPr lang="en-IN" sz="900" b="1" spc="-40" dirty="0">
                <a:effectLst/>
                <a:latin typeface="Calibri"/>
                <a:ea typeface="Calibri"/>
                <a:cs typeface="Times New Roman"/>
              </a:rPr>
              <a:t> </a:t>
            </a:r>
            <a:r>
              <a:rPr lang="en-IN" sz="900" b="1" dirty="0">
                <a:effectLst/>
                <a:latin typeface="Calibri"/>
                <a:ea typeface="Calibri"/>
                <a:cs typeface="Times New Roman"/>
              </a:rPr>
              <a:t>2020</a:t>
            </a:r>
            <a:r>
              <a:rPr lang="en-IN" sz="900" b="1" spc="-20" dirty="0">
                <a:effectLst/>
                <a:latin typeface="Calibri"/>
                <a:ea typeface="Calibri"/>
                <a:cs typeface="Times New Roman"/>
              </a:rPr>
              <a:t> </a:t>
            </a:r>
            <a:r>
              <a:rPr lang="en-IN" sz="900" b="1" dirty="0">
                <a:effectLst/>
                <a:latin typeface="Calibri"/>
                <a:ea typeface="Calibri"/>
                <a:cs typeface="Times New Roman"/>
              </a:rPr>
              <a:t>&amp;</a:t>
            </a:r>
            <a:endParaRPr lang="en-IN" sz="1100" dirty="0">
              <a:effectLst/>
              <a:latin typeface="Calibri"/>
              <a:ea typeface="Calibri"/>
              <a:cs typeface="Times New Roman"/>
            </a:endParaRPr>
          </a:p>
          <a:p>
            <a:pPr marL="5715" marR="6350" algn="ctr">
              <a:lnSpc>
                <a:spcPct val="115000"/>
              </a:lnSpc>
              <a:spcBef>
                <a:spcPts val="5"/>
              </a:spcBef>
              <a:spcAft>
                <a:spcPts val="0"/>
              </a:spcAft>
            </a:pPr>
            <a:r>
              <a:rPr lang="en-IN" sz="900" b="1" dirty="0">
                <a:effectLst/>
                <a:latin typeface="Calibri"/>
                <a:ea typeface="Calibri"/>
                <a:cs typeface="Times New Roman"/>
              </a:rPr>
              <a:t>G.O.Ms.</a:t>
            </a:r>
            <a:r>
              <a:rPr lang="en-IN" sz="900" b="1" spc="-45" dirty="0">
                <a:effectLst/>
                <a:latin typeface="Calibri"/>
                <a:ea typeface="Calibri"/>
                <a:cs typeface="Times New Roman"/>
              </a:rPr>
              <a:t> </a:t>
            </a:r>
            <a:r>
              <a:rPr lang="en-IN" sz="900" b="1" dirty="0">
                <a:effectLst/>
                <a:latin typeface="Calibri"/>
                <a:ea typeface="Calibri"/>
                <a:cs typeface="Times New Roman"/>
              </a:rPr>
              <a:t>No.</a:t>
            </a:r>
            <a:r>
              <a:rPr lang="en-IN" sz="900" b="1" spc="-25" dirty="0">
                <a:effectLst/>
                <a:latin typeface="Calibri"/>
                <a:ea typeface="Calibri"/>
                <a:cs typeface="Times New Roman"/>
              </a:rPr>
              <a:t> </a:t>
            </a:r>
            <a:r>
              <a:rPr lang="en-IN" sz="900" b="1" dirty="0">
                <a:effectLst/>
                <a:latin typeface="Calibri"/>
                <a:ea typeface="Calibri"/>
                <a:cs typeface="Times New Roman"/>
              </a:rPr>
              <a:t>14,</a:t>
            </a:r>
            <a:r>
              <a:rPr lang="en-IN" sz="900" b="1" spc="-50" dirty="0">
                <a:effectLst/>
                <a:latin typeface="Calibri"/>
                <a:ea typeface="Calibri"/>
                <a:cs typeface="Times New Roman"/>
              </a:rPr>
              <a:t> </a:t>
            </a:r>
            <a:r>
              <a:rPr lang="en-IN" sz="900" b="1" dirty="0">
                <a:effectLst/>
                <a:latin typeface="Calibri"/>
                <a:ea typeface="Calibri"/>
                <a:cs typeface="Times New Roman"/>
              </a:rPr>
              <a:t>Higher</a:t>
            </a:r>
            <a:r>
              <a:rPr lang="en-IN" sz="900" b="1" spc="-40" dirty="0">
                <a:effectLst/>
                <a:latin typeface="Calibri"/>
                <a:ea typeface="Calibri"/>
                <a:cs typeface="Times New Roman"/>
              </a:rPr>
              <a:t> </a:t>
            </a:r>
            <a:r>
              <a:rPr lang="en-IN" sz="900" b="1" dirty="0">
                <a:effectLst/>
                <a:latin typeface="Calibri"/>
                <a:ea typeface="Calibri"/>
                <a:cs typeface="Times New Roman"/>
              </a:rPr>
              <a:t>Education</a:t>
            </a:r>
            <a:r>
              <a:rPr lang="en-IN" sz="900" b="1" spc="-10" dirty="0">
                <a:effectLst/>
                <a:latin typeface="Calibri"/>
                <a:ea typeface="Calibri"/>
                <a:cs typeface="Times New Roman"/>
              </a:rPr>
              <a:t> </a:t>
            </a:r>
            <a:r>
              <a:rPr lang="en-IN" sz="900" b="1" dirty="0">
                <a:effectLst/>
                <a:latin typeface="Calibri"/>
                <a:ea typeface="Calibri"/>
                <a:cs typeface="Times New Roman"/>
              </a:rPr>
              <a:t>(UE)</a:t>
            </a:r>
            <a:r>
              <a:rPr lang="en-IN" sz="900" b="1" spc="-45" dirty="0">
                <a:effectLst/>
                <a:latin typeface="Calibri"/>
                <a:ea typeface="Calibri"/>
                <a:cs typeface="Times New Roman"/>
              </a:rPr>
              <a:t> </a:t>
            </a:r>
            <a:r>
              <a:rPr lang="en-IN" sz="900" b="1" dirty="0">
                <a:effectLst/>
                <a:latin typeface="Calibri"/>
                <a:ea typeface="Calibri"/>
                <a:cs typeface="Times New Roman"/>
              </a:rPr>
              <a:t>Department</a:t>
            </a:r>
            <a:r>
              <a:rPr lang="en-IN" sz="950" dirty="0">
                <a:effectLst/>
                <a:latin typeface="Calibri"/>
                <a:ea typeface="Calibri"/>
                <a:cs typeface="Times New Roman"/>
              </a:rPr>
              <a:t>)</a:t>
            </a:r>
            <a:endParaRPr lang="en-IN" sz="1100" dirty="0">
              <a:effectLst/>
              <a:latin typeface="Calibri"/>
              <a:ea typeface="Calibri"/>
              <a:cs typeface="Times New Roman"/>
            </a:endParaRPr>
          </a:p>
        </p:txBody>
      </p:sp>
      <p:sp>
        <p:nvSpPr>
          <p:cNvPr id="7" name="Text Box 3"/>
          <p:cNvSpPr txBox="1">
            <a:spLocks noChangeArrowheads="1"/>
          </p:cNvSpPr>
          <p:nvPr/>
        </p:nvSpPr>
        <p:spPr bwMode="auto">
          <a:xfrm>
            <a:off x="7685158" y="906650"/>
            <a:ext cx="1440180" cy="753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12700" marR="5080">
              <a:lnSpc>
                <a:spcPct val="92000"/>
              </a:lnSpc>
              <a:spcAft>
                <a:spcPts val="1000"/>
              </a:spcAft>
            </a:pPr>
            <a:r>
              <a:rPr lang="en-IN" sz="950" b="1" dirty="0" err="1">
                <a:effectLst/>
                <a:latin typeface="Calibri"/>
                <a:ea typeface="Calibri"/>
                <a:cs typeface="Times New Roman"/>
              </a:rPr>
              <a:t>Maisammaguda</a:t>
            </a:r>
            <a:r>
              <a:rPr lang="en-IN" sz="950" b="1" dirty="0">
                <a:effectLst/>
                <a:latin typeface="Calibri"/>
                <a:ea typeface="Calibri"/>
                <a:cs typeface="Times New Roman"/>
              </a:rPr>
              <a:t>, </a:t>
            </a:r>
            <a:r>
              <a:rPr lang="en-IN" sz="950" b="1" dirty="0" err="1">
                <a:effectLst/>
                <a:latin typeface="Calibri"/>
                <a:ea typeface="Calibri"/>
                <a:cs typeface="Times New Roman"/>
              </a:rPr>
              <a:t>Kompally</a:t>
            </a:r>
            <a:r>
              <a:rPr lang="en-IN" sz="950" b="1" dirty="0">
                <a:effectLst/>
                <a:latin typeface="Calibri"/>
                <a:ea typeface="Calibri"/>
                <a:cs typeface="Times New Roman"/>
              </a:rPr>
              <a:t>,</a:t>
            </a:r>
            <a:r>
              <a:rPr lang="en-IN" sz="950" b="1" spc="5" dirty="0">
                <a:effectLst/>
                <a:latin typeface="Calibri"/>
                <a:ea typeface="Calibri"/>
                <a:cs typeface="Times New Roman"/>
              </a:rPr>
              <a:t> </a:t>
            </a:r>
            <a:r>
              <a:rPr lang="en-IN" sz="950" b="1" dirty="0" err="1">
                <a:effectLst/>
                <a:latin typeface="Calibri"/>
                <a:ea typeface="Calibri"/>
                <a:cs typeface="Times New Roman"/>
              </a:rPr>
              <a:t>Medchal</a:t>
            </a:r>
            <a:r>
              <a:rPr lang="en-IN" sz="950" b="1" spc="-20" dirty="0">
                <a:effectLst/>
                <a:latin typeface="Calibri"/>
                <a:ea typeface="Calibri"/>
                <a:cs typeface="Times New Roman"/>
              </a:rPr>
              <a:t> </a:t>
            </a:r>
            <a:r>
              <a:rPr lang="en-IN" sz="950" b="1" dirty="0">
                <a:effectLst/>
                <a:latin typeface="Calibri"/>
                <a:ea typeface="Calibri"/>
                <a:cs typeface="Times New Roman"/>
              </a:rPr>
              <a:t>-</a:t>
            </a:r>
            <a:r>
              <a:rPr lang="en-IN" sz="950" b="1" spc="-5" dirty="0">
                <a:effectLst/>
                <a:latin typeface="Calibri"/>
                <a:ea typeface="Calibri"/>
                <a:cs typeface="Times New Roman"/>
              </a:rPr>
              <a:t> </a:t>
            </a:r>
            <a:r>
              <a:rPr lang="en-IN" sz="950" b="1" dirty="0" err="1">
                <a:effectLst/>
                <a:latin typeface="Calibri"/>
                <a:ea typeface="Calibri"/>
                <a:cs typeface="Times New Roman"/>
              </a:rPr>
              <a:t>Malkajgiri</a:t>
            </a:r>
            <a:r>
              <a:rPr lang="en-IN" sz="950" b="1" spc="-35" dirty="0">
                <a:effectLst/>
                <a:latin typeface="Calibri"/>
                <a:ea typeface="Calibri"/>
                <a:cs typeface="Times New Roman"/>
              </a:rPr>
              <a:t> </a:t>
            </a:r>
            <a:r>
              <a:rPr lang="en-IN" sz="950" b="1" dirty="0">
                <a:effectLst/>
                <a:latin typeface="Calibri"/>
                <a:ea typeface="Calibri"/>
                <a:cs typeface="Times New Roman"/>
              </a:rPr>
              <a:t>District</a:t>
            </a:r>
            <a:r>
              <a:rPr lang="en-IN" sz="950" b="1" spc="-200" dirty="0">
                <a:effectLst/>
                <a:latin typeface="Calibri"/>
                <a:ea typeface="Calibri"/>
                <a:cs typeface="Times New Roman"/>
              </a:rPr>
              <a:t> </a:t>
            </a:r>
            <a:r>
              <a:rPr lang="en-IN" sz="950" b="1" dirty="0">
                <a:effectLst/>
                <a:latin typeface="Calibri"/>
                <a:ea typeface="Calibri"/>
                <a:cs typeface="Times New Roman"/>
              </a:rPr>
              <a:t>Hyderabad - 500100,</a:t>
            </a:r>
            <a:r>
              <a:rPr lang="en-IN" sz="950" b="1" spc="5" dirty="0">
                <a:effectLst/>
                <a:latin typeface="Calibri"/>
                <a:ea typeface="Calibri"/>
                <a:cs typeface="Times New Roman"/>
              </a:rPr>
              <a:t> </a:t>
            </a:r>
            <a:r>
              <a:rPr lang="en-IN" sz="950" b="1" dirty="0" err="1">
                <a:effectLst/>
                <a:latin typeface="Calibri"/>
                <a:ea typeface="Calibri"/>
                <a:cs typeface="Times New Roman"/>
              </a:rPr>
              <a:t>Telangana</a:t>
            </a:r>
            <a:r>
              <a:rPr lang="en-IN" sz="950" b="1" spc="5" dirty="0">
                <a:effectLst/>
                <a:latin typeface="Calibri"/>
                <a:ea typeface="Calibri"/>
                <a:cs typeface="Times New Roman"/>
              </a:rPr>
              <a:t> </a:t>
            </a:r>
            <a:r>
              <a:rPr lang="en-IN" sz="950" b="1" dirty="0">
                <a:effectLst/>
                <a:latin typeface="Calibri"/>
                <a:ea typeface="Calibri"/>
                <a:cs typeface="Times New Roman"/>
              </a:rPr>
              <a:t>State</a:t>
            </a:r>
            <a:r>
              <a:rPr lang="en-IN" sz="950" b="1" u="none" strike="noStrike" dirty="0">
                <a:effectLst/>
                <a:latin typeface="Calibri"/>
                <a:ea typeface="Calibri"/>
                <a:cs typeface="Times New Roman"/>
                <a:hlinkClick r:id="rId3"/>
              </a:rPr>
              <a:t>.</a:t>
            </a:r>
            <a:r>
              <a:rPr lang="en-IN" sz="950" b="1" spc="5" dirty="0">
                <a:effectLst/>
                <a:latin typeface="Calibri"/>
                <a:ea typeface="Calibri"/>
                <a:cs typeface="Times New Roman"/>
              </a:rPr>
              <a:t> </a:t>
            </a:r>
            <a:r>
              <a:rPr lang="en-IN" sz="950" b="1" u="none" strike="noStrike" dirty="0">
                <a:effectLst/>
                <a:latin typeface="Calibri"/>
                <a:ea typeface="Calibri"/>
                <a:cs typeface="Times New Roman"/>
                <a:hlinkClick r:id="rId3"/>
              </a:rPr>
              <a:t>www.mallareddyuniversity.</a:t>
            </a:r>
            <a:endParaRPr lang="en-IN" sz="1100" dirty="0">
              <a:effectLst/>
              <a:latin typeface="Calibri"/>
              <a:ea typeface="Calibri"/>
              <a:cs typeface="Times New Roman"/>
            </a:endParaRPr>
          </a:p>
        </p:txBody>
      </p:sp>
    </p:spTree>
    <p:extLst>
      <p:ext uri="{BB962C8B-B14F-4D97-AF65-F5344CB8AC3E}">
        <p14:creationId xmlns:p14="http://schemas.microsoft.com/office/powerpoint/2010/main" val="336483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0E396-E9E1-F5CC-27F6-FC1675DA2074}"/>
              </a:ext>
            </a:extLst>
          </p:cNvPr>
          <p:cNvSpPr>
            <a:spLocks noGrp="1"/>
          </p:cNvSpPr>
          <p:nvPr>
            <p:ph type="title"/>
          </p:nvPr>
        </p:nvSpPr>
        <p:spPr/>
        <p:txBody>
          <a:bodyPr/>
          <a:lstStyle/>
          <a:p>
            <a:r>
              <a:rPr lang="en-IN" dirty="0"/>
              <a:t>UML diagrams</a:t>
            </a:r>
          </a:p>
        </p:txBody>
      </p:sp>
      <p:sp>
        <p:nvSpPr>
          <p:cNvPr id="3" name="TextBox 2">
            <a:extLst>
              <a:ext uri="{FF2B5EF4-FFF2-40B4-BE49-F238E27FC236}">
                <a16:creationId xmlns:a16="http://schemas.microsoft.com/office/drawing/2014/main" id="{ED05C1E0-B217-B2C0-C60A-08A2B93334F4}"/>
              </a:ext>
            </a:extLst>
          </p:cNvPr>
          <p:cNvSpPr txBox="1"/>
          <p:nvPr/>
        </p:nvSpPr>
        <p:spPr>
          <a:xfrm>
            <a:off x="609600" y="1524000"/>
            <a:ext cx="3523861" cy="369332"/>
          </a:xfrm>
          <a:prstGeom prst="rect">
            <a:avLst/>
          </a:prstGeom>
          <a:noFill/>
        </p:spPr>
        <p:txBody>
          <a:bodyPr wrap="square" rtlCol="0">
            <a:spAutoFit/>
          </a:bodyPr>
          <a:lstStyle/>
          <a:p>
            <a:r>
              <a:rPr lang="en-IN" dirty="0"/>
              <a:t>CLASS DIAGRAM</a:t>
            </a:r>
          </a:p>
        </p:txBody>
      </p:sp>
      <p:pic>
        <p:nvPicPr>
          <p:cNvPr id="5" name="Picture 4">
            <a:extLst>
              <a:ext uri="{FF2B5EF4-FFF2-40B4-BE49-F238E27FC236}">
                <a16:creationId xmlns:a16="http://schemas.microsoft.com/office/drawing/2014/main" id="{D18A832D-B094-07BA-C46B-65BD915BD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8528" y="1362269"/>
            <a:ext cx="7013219" cy="5172463"/>
          </a:xfrm>
          <a:prstGeom prst="rect">
            <a:avLst/>
          </a:prstGeom>
        </p:spPr>
      </p:pic>
    </p:spTree>
    <p:extLst>
      <p:ext uri="{BB962C8B-B14F-4D97-AF65-F5344CB8AC3E}">
        <p14:creationId xmlns:p14="http://schemas.microsoft.com/office/powerpoint/2010/main" val="1446029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D126D-9929-181D-4652-C76CA7BCFA91}"/>
              </a:ext>
            </a:extLst>
          </p:cNvPr>
          <p:cNvSpPr>
            <a:spLocks noGrp="1"/>
          </p:cNvSpPr>
          <p:nvPr>
            <p:ph type="title"/>
          </p:nvPr>
        </p:nvSpPr>
        <p:spPr/>
        <p:txBody>
          <a:bodyPr/>
          <a:lstStyle/>
          <a:p>
            <a:r>
              <a:rPr lang="en-IN" dirty="0"/>
              <a:t>Conclusion</a:t>
            </a:r>
          </a:p>
        </p:txBody>
      </p:sp>
      <p:sp>
        <p:nvSpPr>
          <p:cNvPr id="3" name="TextBox 2">
            <a:extLst>
              <a:ext uri="{FF2B5EF4-FFF2-40B4-BE49-F238E27FC236}">
                <a16:creationId xmlns:a16="http://schemas.microsoft.com/office/drawing/2014/main" id="{CE6A1D65-E331-33CE-7B34-2B892A9849D1}"/>
              </a:ext>
            </a:extLst>
          </p:cNvPr>
          <p:cNvSpPr txBox="1"/>
          <p:nvPr/>
        </p:nvSpPr>
        <p:spPr>
          <a:xfrm>
            <a:off x="802433" y="1707502"/>
            <a:ext cx="10972800" cy="2949525"/>
          </a:xfrm>
          <a:prstGeom prst="rect">
            <a:avLst/>
          </a:prstGeom>
          <a:noFill/>
        </p:spPr>
        <p:txBody>
          <a:bodyPr wrap="square" rtlCol="0">
            <a:spAutoFit/>
          </a:bodyPr>
          <a:lstStyle/>
          <a:p>
            <a:pPr>
              <a:lnSpc>
                <a:spcPct val="150000"/>
              </a:lnSpc>
            </a:pPr>
            <a:r>
              <a:rPr lang="en-US" dirty="0" err="1"/>
              <a:t>CardioSmart</a:t>
            </a:r>
            <a:r>
              <a:rPr lang="en-US" dirty="0"/>
              <a:t> 360 revolutionizes heart disease prediction by integrating advanced machine learning algorithms with comprehensive patient data analysis. By considering a wide range of patient attributes and continuously learning from new data, the system provides highly accurate, real-time risk assessments that empower clinicians to make more informed decisions. Its user-friendly graphical visualizations simplify complex medical data, enhancing communication between healthcare professionals and patients. With its adaptive capabilities and holistic approach to heart disease diagnostics, </a:t>
            </a:r>
            <a:r>
              <a:rPr lang="en-US" dirty="0" err="1"/>
              <a:t>CardioSmart</a:t>
            </a:r>
            <a:r>
              <a:rPr lang="en-US" dirty="0"/>
              <a:t> 360 sets a new standard for predictive analytics in cardiology, improving both clinical workflows and patient outcomes.</a:t>
            </a:r>
            <a:endParaRPr lang="en-IN" dirty="0"/>
          </a:p>
        </p:txBody>
      </p:sp>
    </p:spTree>
    <p:extLst>
      <p:ext uri="{BB962C8B-B14F-4D97-AF65-F5344CB8AC3E}">
        <p14:creationId xmlns:p14="http://schemas.microsoft.com/office/powerpoint/2010/main" val="1296519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and software requirements</a:t>
            </a:r>
            <a:endParaRPr lang="en-IN" dirty="0"/>
          </a:p>
        </p:txBody>
      </p:sp>
      <p:sp>
        <p:nvSpPr>
          <p:cNvPr id="3" name="TextBox 2">
            <a:extLst>
              <a:ext uri="{FF2B5EF4-FFF2-40B4-BE49-F238E27FC236}">
                <a16:creationId xmlns:a16="http://schemas.microsoft.com/office/drawing/2014/main" id="{D7BE2085-489E-AE24-21CD-F989D1A8D9E3}"/>
              </a:ext>
            </a:extLst>
          </p:cNvPr>
          <p:cNvSpPr txBox="1"/>
          <p:nvPr/>
        </p:nvSpPr>
        <p:spPr>
          <a:xfrm>
            <a:off x="727788" y="1791478"/>
            <a:ext cx="10854612" cy="3139321"/>
          </a:xfrm>
          <a:prstGeom prst="rect">
            <a:avLst/>
          </a:prstGeom>
          <a:noFill/>
        </p:spPr>
        <p:txBody>
          <a:bodyPr wrap="square" rtlCol="0">
            <a:spAutoFit/>
          </a:bodyPr>
          <a:lstStyle/>
          <a:p>
            <a:r>
              <a:rPr lang="en-IN" b="1" dirty="0"/>
              <a:t>Hardware Requirements</a:t>
            </a:r>
          </a:p>
          <a:p>
            <a:pPr>
              <a:buFont typeface="Arial" panose="020B0604020202020204" pitchFamily="34" charset="0"/>
              <a:buChar char="•"/>
            </a:pPr>
            <a:r>
              <a:rPr lang="en-IN" b="1" dirty="0"/>
              <a:t>Server:</a:t>
            </a:r>
            <a:r>
              <a:rPr lang="en-IN" dirty="0"/>
              <a:t> Multi-core processor, 16GB RAM, 1TB SSD, optional GPU.</a:t>
            </a:r>
          </a:p>
          <a:p>
            <a:pPr>
              <a:buFont typeface="Arial" panose="020B0604020202020204" pitchFamily="34" charset="0"/>
              <a:buChar char="•"/>
            </a:pPr>
            <a:r>
              <a:rPr lang="en-IN" b="1" dirty="0"/>
              <a:t>Workstation:</a:t>
            </a:r>
            <a:r>
              <a:rPr lang="en-IN" dirty="0"/>
              <a:t> Quad-core processor, 16GB RAM, 512GB SSD.</a:t>
            </a:r>
          </a:p>
          <a:p>
            <a:pPr>
              <a:buFont typeface="Arial" panose="020B0604020202020204" pitchFamily="34" charset="0"/>
              <a:buChar char="•"/>
            </a:pPr>
            <a:endParaRPr lang="en-IN" dirty="0"/>
          </a:p>
          <a:p>
            <a:pPr>
              <a:buFont typeface="Arial" panose="020B0604020202020204" pitchFamily="34" charset="0"/>
              <a:buChar char="•"/>
            </a:pPr>
            <a:endParaRPr lang="en-IN" dirty="0"/>
          </a:p>
          <a:p>
            <a:pPr>
              <a:buFont typeface="Arial" panose="020B0604020202020204" pitchFamily="34" charset="0"/>
              <a:buChar char="•"/>
            </a:pPr>
            <a:endParaRPr lang="en-IN" dirty="0"/>
          </a:p>
          <a:p>
            <a:r>
              <a:rPr lang="en-IN" b="1" dirty="0"/>
              <a:t>Software Requirements</a:t>
            </a:r>
          </a:p>
          <a:p>
            <a:pPr>
              <a:buFont typeface="Arial" panose="020B0604020202020204" pitchFamily="34" charset="0"/>
              <a:buChar char="•"/>
            </a:pPr>
            <a:r>
              <a:rPr lang="en-IN" b="1" dirty="0"/>
              <a:t>OS:</a:t>
            </a:r>
            <a:r>
              <a:rPr lang="en-IN" dirty="0"/>
              <a:t> Windows/macOS/Linux (workstation).</a:t>
            </a:r>
          </a:p>
          <a:p>
            <a:pPr>
              <a:buFont typeface="Arial" panose="020B0604020202020204" pitchFamily="34" charset="0"/>
              <a:buChar char="•"/>
            </a:pPr>
            <a:r>
              <a:rPr lang="en-IN" b="1" dirty="0"/>
              <a:t>Database:</a:t>
            </a:r>
            <a:r>
              <a:rPr lang="en-IN" dirty="0"/>
              <a:t> MySQL.</a:t>
            </a:r>
          </a:p>
          <a:p>
            <a:pPr>
              <a:buFont typeface="Arial" panose="020B0604020202020204" pitchFamily="34" charset="0"/>
              <a:buChar char="•"/>
            </a:pPr>
            <a:r>
              <a:rPr lang="en-IN" b="1" dirty="0"/>
              <a:t>Machine Learning:</a:t>
            </a:r>
            <a:r>
              <a:rPr lang="en-IN" dirty="0"/>
              <a:t> Python.</a:t>
            </a:r>
          </a:p>
          <a:p>
            <a:pPr>
              <a:buFont typeface="Arial" panose="020B0604020202020204" pitchFamily="34" charset="0"/>
              <a:buChar char="•"/>
            </a:pPr>
            <a:r>
              <a:rPr lang="en-IN" b="1" dirty="0"/>
              <a:t>Web Development:</a:t>
            </a:r>
            <a:r>
              <a:rPr lang="en-IN" dirty="0"/>
              <a:t> </a:t>
            </a:r>
            <a:r>
              <a:rPr lang="en-IN" dirty="0" err="1"/>
              <a:t>Tkinter</a:t>
            </a:r>
            <a:r>
              <a:rPr lang="en-IN" dirty="0"/>
              <a:t>.</a:t>
            </a:r>
          </a:p>
        </p:txBody>
      </p:sp>
    </p:spTree>
    <p:extLst>
      <p:ext uri="{BB962C8B-B14F-4D97-AF65-F5344CB8AC3E}">
        <p14:creationId xmlns:p14="http://schemas.microsoft.com/office/powerpoint/2010/main" val="1052374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9D31-C635-1E6F-FDBE-76D603901BF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Medical Parameters required </a:t>
            </a:r>
          </a:p>
        </p:txBody>
      </p:sp>
      <p:sp>
        <p:nvSpPr>
          <p:cNvPr id="3" name="TextBox 2">
            <a:extLst>
              <a:ext uri="{FF2B5EF4-FFF2-40B4-BE49-F238E27FC236}">
                <a16:creationId xmlns:a16="http://schemas.microsoft.com/office/drawing/2014/main" id="{E69EA338-33AC-EC89-3541-3167ED0101F7}"/>
              </a:ext>
            </a:extLst>
          </p:cNvPr>
          <p:cNvSpPr txBox="1"/>
          <p:nvPr/>
        </p:nvSpPr>
        <p:spPr>
          <a:xfrm>
            <a:off x="609600" y="1604865"/>
            <a:ext cx="10972800" cy="5027017"/>
          </a:xfrm>
          <a:prstGeom prst="rect">
            <a:avLst/>
          </a:prstGeom>
          <a:noFill/>
        </p:spPr>
        <p:txBody>
          <a:bodyPr wrap="square" rtlCol="0">
            <a:spAutoFit/>
          </a:bodyPr>
          <a:lstStyle/>
          <a:p>
            <a:pPr algn="just">
              <a:lnSpc>
                <a:spcPct val="150000"/>
              </a:lnSpc>
            </a:pPr>
            <a:r>
              <a:rPr lang="en-IN" b="1" dirty="0"/>
              <a:t>age</a:t>
            </a:r>
            <a:r>
              <a:rPr lang="en-IN" dirty="0"/>
              <a:t> - age in years</a:t>
            </a:r>
          </a:p>
          <a:p>
            <a:pPr algn="just">
              <a:lnSpc>
                <a:spcPct val="150000"/>
              </a:lnSpc>
            </a:pPr>
            <a:r>
              <a:rPr lang="en-IN" b="1" dirty="0"/>
              <a:t>sex</a:t>
            </a:r>
            <a:r>
              <a:rPr lang="en-IN" dirty="0"/>
              <a:t> - sex (1 = male; 0 = female)</a:t>
            </a:r>
          </a:p>
          <a:p>
            <a:pPr algn="just">
              <a:lnSpc>
                <a:spcPct val="150000"/>
              </a:lnSpc>
            </a:pPr>
            <a:r>
              <a:rPr lang="en-IN" b="1" dirty="0"/>
              <a:t>cp</a:t>
            </a:r>
            <a:r>
              <a:rPr lang="en-IN" dirty="0"/>
              <a:t> - chest pain type (0 = typical angina; 1 = atypical angina; 2 = non-anginal pain; 3 = asymptomatic)</a:t>
            </a:r>
          </a:p>
          <a:p>
            <a:pPr algn="just">
              <a:lnSpc>
                <a:spcPct val="150000"/>
              </a:lnSpc>
            </a:pPr>
            <a:r>
              <a:rPr lang="en-IN" b="1" dirty="0" err="1"/>
              <a:t>chol</a:t>
            </a:r>
            <a:r>
              <a:rPr lang="en-IN" dirty="0"/>
              <a:t> - serum </a:t>
            </a:r>
            <a:r>
              <a:rPr lang="en-IN" dirty="0" err="1"/>
              <a:t>cholestoral</a:t>
            </a:r>
            <a:r>
              <a:rPr lang="en-IN" dirty="0"/>
              <a:t> in mg/dl (in mm Hg on admission to the hospital)</a:t>
            </a:r>
          </a:p>
          <a:p>
            <a:pPr algn="just">
              <a:lnSpc>
                <a:spcPct val="150000"/>
              </a:lnSpc>
            </a:pPr>
            <a:r>
              <a:rPr lang="en-IN" b="1" dirty="0" err="1"/>
              <a:t>fbs</a:t>
            </a:r>
            <a:r>
              <a:rPr lang="en-IN" dirty="0"/>
              <a:t> - fasting blood sugar &gt; 120 mg/dl (1 = true; 0 = false)</a:t>
            </a:r>
          </a:p>
          <a:p>
            <a:pPr algn="just">
              <a:lnSpc>
                <a:spcPct val="150000"/>
              </a:lnSpc>
            </a:pPr>
            <a:r>
              <a:rPr lang="en-IN" b="1" dirty="0" err="1"/>
              <a:t>restecg</a:t>
            </a:r>
            <a:r>
              <a:rPr lang="en-IN" dirty="0"/>
              <a:t> - resting electrocardiographic results (0 = normal; 1 = having ST-T; 2 = hypertrophy)</a:t>
            </a:r>
          </a:p>
          <a:p>
            <a:pPr algn="just">
              <a:lnSpc>
                <a:spcPct val="150000"/>
              </a:lnSpc>
            </a:pPr>
            <a:r>
              <a:rPr lang="en-IN" b="1" dirty="0" err="1"/>
              <a:t>thalach</a:t>
            </a:r>
            <a:r>
              <a:rPr lang="en-IN" dirty="0"/>
              <a:t> - maximum heart rate achieved</a:t>
            </a:r>
          </a:p>
          <a:p>
            <a:pPr algn="just">
              <a:lnSpc>
                <a:spcPct val="150000"/>
              </a:lnSpc>
            </a:pPr>
            <a:r>
              <a:rPr lang="en-IN" b="1" dirty="0" err="1"/>
              <a:t>exang</a:t>
            </a:r>
            <a:r>
              <a:rPr lang="en-IN" dirty="0"/>
              <a:t> - exercise induced angina (1 = yes; 0 = no)</a:t>
            </a:r>
          </a:p>
          <a:p>
            <a:pPr algn="just">
              <a:lnSpc>
                <a:spcPct val="150000"/>
              </a:lnSpc>
            </a:pPr>
            <a:r>
              <a:rPr lang="en-IN" b="1" dirty="0" err="1"/>
              <a:t>oldpeak</a:t>
            </a:r>
            <a:r>
              <a:rPr lang="en-IN" dirty="0"/>
              <a:t> - ST depression induced by exercise relative to rest</a:t>
            </a:r>
          </a:p>
          <a:p>
            <a:pPr algn="just">
              <a:lnSpc>
                <a:spcPct val="150000"/>
              </a:lnSpc>
            </a:pPr>
            <a:r>
              <a:rPr lang="en-IN" b="1" dirty="0"/>
              <a:t>slope</a:t>
            </a:r>
            <a:r>
              <a:rPr lang="en-IN" dirty="0"/>
              <a:t> - the slope of the peak exercise ST segment (0 = upsloping; 1 = flat; 2 = </a:t>
            </a:r>
            <a:r>
              <a:rPr lang="en-IN" dirty="0" err="1"/>
              <a:t>downsloping</a:t>
            </a:r>
            <a:r>
              <a:rPr lang="en-IN" dirty="0"/>
              <a:t>)</a:t>
            </a:r>
          </a:p>
          <a:p>
            <a:pPr algn="just">
              <a:lnSpc>
                <a:spcPct val="150000"/>
              </a:lnSpc>
            </a:pPr>
            <a:r>
              <a:rPr lang="en-IN" b="1" dirty="0"/>
              <a:t>ca</a:t>
            </a:r>
            <a:r>
              <a:rPr lang="en-IN" dirty="0"/>
              <a:t> - number of major vessels (0-3) </a:t>
            </a:r>
            <a:r>
              <a:rPr lang="en-IN" dirty="0" err="1"/>
              <a:t>colored</a:t>
            </a:r>
            <a:r>
              <a:rPr lang="en-IN" dirty="0"/>
              <a:t> by </a:t>
            </a:r>
            <a:r>
              <a:rPr lang="en-IN" dirty="0" err="1"/>
              <a:t>flourosopy</a:t>
            </a:r>
            <a:endParaRPr lang="en-IN" dirty="0"/>
          </a:p>
          <a:p>
            <a:pPr algn="just">
              <a:lnSpc>
                <a:spcPct val="150000"/>
              </a:lnSpc>
            </a:pPr>
            <a:r>
              <a:rPr lang="en-IN" b="1" dirty="0" err="1"/>
              <a:t>thal</a:t>
            </a:r>
            <a:r>
              <a:rPr lang="en-IN" dirty="0"/>
              <a:t> - 0 = normal; 1 = fixed defect; 2 = reversable defect</a:t>
            </a:r>
          </a:p>
        </p:txBody>
      </p:sp>
    </p:spTree>
    <p:extLst>
      <p:ext uri="{BB962C8B-B14F-4D97-AF65-F5344CB8AC3E}">
        <p14:creationId xmlns:p14="http://schemas.microsoft.com/office/powerpoint/2010/main" val="1212813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593E-9CCE-4C44-9E3C-FD98DFA0D334}"/>
              </a:ext>
            </a:extLst>
          </p:cNvPr>
          <p:cNvSpPr>
            <a:spLocks noGrp="1"/>
          </p:cNvSpPr>
          <p:nvPr>
            <p:ph type="title"/>
          </p:nvPr>
        </p:nvSpPr>
        <p:spPr>
          <a:xfrm>
            <a:off x="684212" y="275208"/>
            <a:ext cx="11140844" cy="6098959"/>
          </a:xfrm>
        </p:spPr>
        <p:txBody>
          <a:bodyPr>
            <a:normAutofit/>
          </a:bodyPr>
          <a:lstStyle/>
          <a:p>
            <a:pPr algn="ctr"/>
            <a:r>
              <a:rPr lang="en-US" sz="2800" b="1" dirty="0">
                <a:solidFill>
                  <a:schemeClr val="tx1"/>
                </a:solidFill>
                <a:latin typeface="Calibri" panose="020F0502020204030204" pitchFamily="34" charset="0"/>
                <a:cs typeface="Calibri" panose="020F0502020204030204" pitchFamily="34" charset="0"/>
              </a:rPr>
              <a:t>THANK YOU</a:t>
            </a:r>
            <a:endParaRPr lang="en-IN" sz="2800" b="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2912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endParaRPr lang="en-IN" dirty="0"/>
          </a:p>
        </p:txBody>
      </p:sp>
      <p:sp>
        <p:nvSpPr>
          <p:cNvPr id="3" name="TextBox 2">
            <a:extLst>
              <a:ext uri="{FF2B5EF4-FFF2-40B4-BE49-F238E27FC236}">
                <a16:creationId xmlns:a16="http://schemas.microsoft.com/office/drawing/2014/main" id="{8B1141B0-595E-AB03-95F3-DB57BBB44A57}"/>
              </a:ext>
            </a:extLst>
          </p:cNvPr>
          <p:cNvSpPr txBox="1"/>
          <p:nvPr/>
        </p:nvSpPr>
        <p:spPr>
          <a:xfrm>
            <a:off x="905069" y="1632857"/>
            <a:ext cx="6447453" cy="2052735"/>
          </a:xfrm>
          <a:prstGeom prst="rect">
            <a:avLst/>
          </a:prstGeom>
          <a:noFill/>
        </p:spPr>
        <p:txBody>
          <a:bodyPr wrap="square" rtlCol="0">
            <a:spAutoFit/>
          </a:bodyPr>
          <a:lstStyle/>
          <a:p>
            <a:pPr marL="285750" indent="-285750">
              <a:buFont typeface="Arial" panose="020B0604020202020204" pitchFamily="34" charset="0"/>
              <a:buChar char="•"/>
            </a:pPr>
            <a:r>
              <a:rPr lang="en-IN" dirty="0"/>
              <a:t>Introduction</a:t>
            </a:r>
          </a:p>
          <a:p>
            <a:pPr marL="285750" indent="-285750">
              <a:buFont typeface="Arial" panose="020B0604020202020204" pitchFamily="34" charset="0"/>
              <a:buChar char="•"/>
            </a:pPr>
            <a:r>
              <a:rPr lang="en-IN" dirty="0"/>
              <a:t>Limitations of Existing Systems</a:t>
            </a:r>
          </a:p>
          <a:p>
            <a:pPr marL="285750" indent="-285750">
              <a:buFont typeface="Arial" panose="020B0604020202020204" pitchFamily="34" charset="0"/>
              <a:buChar char="•"/>
            </a:pPr>
            <a:r>
              <a:rPr lang="en-IN" dirty="0"/>
              <a:t>Problem Statement (Abstract)</a:t>
            </a:r>
          </a:p>
          <a:p>
            <a:pPr marL="285750" indent="-285750">
              <a:buFont typeface="Arial" panose="020B0604020202020204" pitchFamily="34" charset="0"/>
              <a:buChar char="•"/>
            </a:pPr>
            <a:r>
              <a:rPr lang="en-IN" dirty="0"/>
              <a:t>Methodology (Architectural/Workflow Diagram)</a:t>
            </a:r>
          </a:p>
          <a:p>
            <a:pPr marL="285750" indent="-285750">
              <a:buFont typeface="Arial" panose="020B0604020202020204" pitchFamily="34" charset="0"/>
              <a:buChar char="•"/>
            </a:pPr>
            <a:r>
              <a:rPr lang="en-IN" dirty="0"/>
              <a:t>UML Diagrams</a:t>
            </a:r>
          </a:p>
          <a:p>
            <a:pPr marL="285750" indent="-285750">
              <a:buFont typeface="Arial" panose="020B0604020202020204" pitchFamily="34" charset="0"/>
              <a:buChar char="•"/>
            </a:pPr>
            <a:r>
              <a:rPr lang="en-IN" dirty="0"/>
              <a:t>Conclusion</a:t>
            </a:r>
          </a:p>
          <a:p>
            <a:endParaRPr lang="en-IN" dirty="0"/>
          </a:p>
        </p:txBody>
      </p:sp>
    </p:spTree>
    <p:extLst>
      <p:ext uri="{BB962C8B-B14F-4D97-AF65-F5344CB8AC3E}">
        <p14:creationId xmlns:p14="http://schemas.microsoft.com/office/powerpoint/2010/main" val="3599880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TextBox 2">
            <a:extLst>
              <a:ext uri="{FF2B5EF4-FFF2-40B4-BE49-F238E27FC236}">
                <a16:creationId xmlns:a16="http://schemas.microsoft.com/office/drawing/2014/main" id="{1D933D29-68F6-AC89-822C-61A25377F80C}"/>
              </a:ext>
            </a:extLst>
          </p:cNvPr>
          <p:cNvSpPr txBox="1"/>
          <p:nvPr/>
        </p:nvSpPr>
        <p:spPr>
          <a:xfrm>
            <a:off x="609600" y="1524000"/>
            <a:ext cx="10972800" cy="502855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 the realm of modern healthcare, the ability to accurately predict and diagnose heart disease is crucial for effective treatment and patient management. To address the growing challenges in this field, we have developed </a:t>
            </a:r>
            <a:r>
              <a:rPr lang="en-US" dirty="0" err="1">
                <a:latin typeface="Times New Roman" panose="02020603050405020304" pitchFamily="18" charset="0"/>
                <a:cs typeface="Times New Roman" panose="02020603050405020304" pitchFamily="18" charset="0"/>
              </a:rPr>
              <a:t>CardioSmart</a:t>
            </a:r>
            <a:r>
              <a:rPr lang="en-US" dirty="0">
                <a:latin typeface="Times New Roman" panose="02020603050405020304" pitchFamily="18" charset="0"/>
                <a:cs typeface="Times New Roman" panose="02020603050405020304" pitchFamily="18" charset="0"/>
              </a:rPr>
              <a:t> 360, an innovative heart disease prediction system that harnesses the power of advanced machine learning techniques to deliver precise and timely insights.</a:t>
            </a:r>
          </a:p>
          <a:p>
            <a:pPr marL="285750" indent="-285750" algn="just">
              <a:lnSpc>
                <a:spcPct val="150000"/>
              </a:lnSpc>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CardioSmart</a:t>
            </a:r>
            <a:r>
              <a:rPr lang="en-US" dirty="0">
                <a:latin typeface="Times New Roman" panose="02020603050405020304" pitchFamily="18" charset="0"/>
                <a:cs typeface="Times New Roman" panose="02020603050405020304" pitchFamily="18" charset="0"/>
              </a:rPr>
              <a:t> 360 stands out by integrating a prediction model that meticulously analyzes a broad spectrum of patient attributes. These include age, gender, chest pain type, cholesterol levels, fasting blood sugar, maximum heart rate, exercise-induced angina, the slope of the peak exercise ST segment. By processing these critical factors, the system generates a comprehensive risk assessment that assists clinicians in making well-informed decisions about patient </a:t>
            </a:r>
            <a:r>
              <a:rPr lang="en-US" dirty="0" err="1">
                <a:latin typeface="Times New Roman" panose="02020603050405020304" pitchFamily="18" charset="0"/>
                <a:cs typeface="Times New Roman" panose="02020603050405020304" pitchFamily="18" charset="0"/>
              </a:rPr>
              <a:t>care.What</a:t>
            </a:r>
            <a:r>
              <a:rPr lang="en-US" dirty="0">
                <a:latin typeface="Times New Roman" panose="02020603050405020304" pitchFamily="18" charset="0"/>
                <a:cs typeface="Times New Roman" panose="02020603050405020304" pitchFamily="18" charset="0"/>
              </a:rPr>
              <a:t> truly sets </a:t>
            </a:r>
            <a:r>
              <a:rPr lang="en-US" dirty="0" err="1">
                <a:latin typeface="Times New Roman" panose="02020603050405020304" pitchFamily="18" charset="0"/>
                <a:cs typeface="Times New Roman" panose="02020603050405020304" pitchFamily="18" charset="0"/>
              </a:rPr>
              <a:t>CardioSmart</a:t>
            </a:r>
            <a:r>
              <a:rPr lang="en-US" dirty="0">
                <a:latin typeface="Times New Roman" panose="02020603050405020304" pitchFamily="18" charset="0"/>
                <a:cs typeface="Times New Roman" panose="02020603050405020304" pitchFamily="18" charset="0"/>
              </a:rPr>
              <a:t> 360 apart is its ability to visually represent its predictions, offering a clear and intuitive graphical analysis of the patient's heart disease risk. These visualizations, driven by machine learning algorithms, provide an accessible way for healthcare professionals to interpret complex data and communicate findings effectively to patients.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6808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029D3-6323-39AB-B20F-87A0016EA884}"/>
              </a:ext>
            </a:extLst>
          </p:cNvPr>
          <p:cNvSpPr>
            <a:spLocks noGrp="1"/>
          </p:cNvSpPr>
          <p:nvPr>
            <p:ph type="title"/>
          </p:nvPr>
        </p:nvSpPr>
        <p:spPr/>
        <p:txBody>
          <a:bodyPr/>
          <a:lstStyle/>
          <a:p>
            <a:r>
              <a:rPr lang="en-US" dirty="0"/>
              <a:t>Introduction</a:t>
            </a:r>
            <a:endParaRPr lang="en-IN" dirty="0"/>
          </a:p>
        </p:txBody>
      </p:sp>
      <p:sp>
        <p:nvSpPr>
          <p:cNvPr id="3" name="TextBox 2">
            <a:extLst>
              <a:ext uri="{FF2B5EF4-FFF2-40B4-BE49-F238E27FC236}">
                <a16:creationId xmlns:a16="http://schemas.microsoft.com/office/drawing/2014/main" id="{96E5B025-308C-41E9-7B3F-E6DF93E76525}"/>
              </a:ext>
            </a:extLst>
          </p:cNvPr>
          <p:cNvSpPr txBox="1"/>
          <p:nvPr/>
        </p:nvSpPr>
        <p:spPr>
          <a:xfrm>
            <a:off x="650032" y="1651518"/>
            <a:ext cx="10891935" cy="535531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This graphical representation not only enhances understanding but also helps in tracking progress and making data-driven adjustments to treatment plans.</a:t>
            </a:r>
          </a:p>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Machine learning lies at the core of </a:t>
            </a:r>
            <a:r>
              <a:rPr lang="en-US" dirty="0" err="1">
                <a:latin typeface="Times New Roman" panose="02020603050405020304" pitchFamily="18" charset="0"/>
                <a:cs typeface="Times New Roman" panose="02020603050405020304" pitchFamily="18" charset="0"/>
              </a:rPr>
              <a:t>CardioSmart</a:t>
            </a:r>
            <a:r>
              <a:rPr lang="en-US" dirty="0">
                <a:latin typeface="Times New Roman" panose="02020603050405020304" pitchFamily="18" charset="0"/>
                <a:cs typeface="Times New Roman" panose="02020603050405020304" pitchFamily="18" charset="0"/>
              </a:rPr>
              <a:t> 360's capabilities. The system continuously learns from new data, refining its predictions and becoming more accurate over time. This dynamic approach ensures that the model remains up-to-date with the latest medical research and clinical data, making it a powerful tool for predictive analytics in cardiology.</a:t>
            </a:r>
          </a:p>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By combining the precision of machine learning with comprehensive data management, </a:t>
            </a:r>
            <a:r>
              <a:rPr lang="en-US" dirty="0" err="1">
                <a:latin typeface="Times New Roman" panose="02020603050405020304" pitchFamily="18" charset="0"/>
                <a:cs typeface="Times New Roman" panose="02020603050405020304" pitchFamily="18" charset="0"/>
              </a:rPr>
              <a:t>CardioSmart</a:t>
            </a:r>
            <a:r>
              <a:rPr lang="en-US" dirty="0">
                <a:latin typeface="Times New Roman" panose="02020603050405020304" pitchFamily="18" charset="0"/>
                <a:cs typeface="Times New Roman" panose="02020603050405020304" pitchFamily="18" charset="0"/>
              </a:rPr>
              <a:t> 360 exemplifies the transformative potential of technology in medical diagnostics. It is not just a tool for prediction but a holistic platform designed to enhance patient care, streamline clinical workflows, and ultimately improve outcomes in the fight against heart disease. With </a:t>
            </a:r>
            <a:r>
              <a:rPr lang="en-US" dirty="0" err="1">
                <a:latin typeface="Times New Roman" panose="02020603050405020304" pitchFamily="18" charset="0"/>
                <a:cs typeface="Times New Roman" panose="02020603050405020304" pitchFamily="18" charset="0"/>
              </a:rPr>
              <a:t>CardioSmart</a:t>
            </a:r>
            <a:r>
              <a:rPr lang="en-US" dirty="0">
                <a:latin typeface="Times New Roman" panose="02020603050405020304" pitchFamily="18" charset="0"/>
                <a:cs typeface="Times New Roman" panose="02020603050405020304" pitchFamily="18" charset="0"/>
              </a:rPr>
              <a:t> 360, clinicians can now leverage the power of artificial intelligence to make more informed decisions, leading to better patient outcomes and a brighter future for cardiovascular health.</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7140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BAE08-87FD-8A53-78E0-E2587AD29137}"/>
              </a:ext>
            </a:extLst>
          </p:cNvPr>
          <p:cNvSpPr>
            <a:spLocks noGrp="1"/>
          </p:cNvSpPr>
          <p:nvPr>
            <p:ph type="title"/>
          </p:nvPr>
        </p:nvSpPr>
        <p:spPr/>
        <p:txBody>
          <a:bodyPr/>
          <a:lstStyle/>
          <a:p>
            <a:r>
              <a:rPr lang="en-IN" dirty="0"/>
              <a:t>Limitations of Existing System</a:t>
            </a:r>
          </a:p>
        </p:txBody>
      </p:sp>
      <p:sp>
        <p:nvSpPr>
          <p:cNvPr id="7" name="TextBox 6">
            <a:extLst>
              <a:ext uri="{FF2B5EF4-FFF2-40B4-BE49-F238E27FC236}">
                <a16:creationId xmlns:a16="http://schemas.microsoft.com/office/drawing/2014/main" id="{4CA61B44-23CE-9887-A4BC-A0D7E46D2ABE}"/>
              </a:ext>
            </a:extLst>
          </p:cNvPr>
          <p:cNvSpPr txBox="1"/>
          <p:nvPr/>
        </p:nvSpPr>
        <p:spPr>
          <a:xfrm>
            <a:off x="609600" y="1524000"/>
            <a:ext cx="10972800" cy="502701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b="1" dirty="0"/>
              <a:t>No Visualizations </a:t>
            </a:r>
            <a:r>
              <a:rPr lang="en-US" dirty="0"/>
              <a:t>:The lack of graphical representations for risk assessments limits clinicians' ability to communicate complex data effectively to patients, making it harder to explain risk factors and treatment options.</a:t>
            </a:r>
          </a:p>
          <a:p>
            <a:pPr marL="285750" indent="-285750" algn="just">
              <a:lnSpc>
                <a:spcPct val="150000"/>
              </a:lnSpc>
              <a:buFont typeface="Arial" panose="020B0604020202020204" pitchFamily="34" charset="0"/>
              <a:buChar char="•"/>
            </a:pPr>
            <a:r>
              <a:rPr lang="en-US" b="1" dirty="0"/>
              <a:t>Minimal / no option to save user </a:t>
            </a:r>
            <a:r>
              <a:rPr lang="en-US" b="1" dirty="0" err="1"/>
              <a:t>data:</a:t>
            </a:r>
            <a:r>
              <a:rPr lang="en-US" dirty="0" err="1"/>
              <a:t>The</a:t>
            </a:r>
            <a:r>
              <a:rPr lang="en-US" dirty="0"/>
              <a:t> system's limited capacity to save and manage user data restricts the continuity of care, as clinicians cannot easily track changes in a patient’s condition over time.</a:t>
            </a:r>
            <a:endParaRPr lang="en-US" b="1" dirty="0"/>
          </a:p>
          <a:p>
            <a:pPr marL="285750" indent="-285750" algn="just">
              <a:lnSpc>
                <a:spcPct val="150000"/>
              </a:lnSpc>
              <a:buFont typeface="Arial" panose="020B0604020202020204" pitchFamily="34" charset="0"/>
              <a:buChar char="•"/>
            </a:pPr>
            <a:r>
              <a:rPr lang="en-US" b="1" dirty="0"/>
              <a:t>Limited Usability for Clinicians</a:t>
            </a:r>
            <a:r>
              <a:rPr lang="en-US" dirty="0"/>
              <a:t>: Some systems require a high level of technical knowledge to operate, making them less user-friendly for healthcare providers who may not be familiar with complex machine learning or data science concepts.</a:t>
            </a:r>
          </a:p>
          <a:p>
            <a:pPr marL="285750" indent="-285750" algn="just">
              <a:lnSpc>
                <a:spcPct val="150000"/>
              </a:lnSpc>
              <a:buFont typeface="Arial" panose="020B0604020202020204" pitchFamily="34" charset="0"/>
              <a:buChar char="•"/>
            </a:pPr>
            <a:r>
              <a:rPr lang="en-US" b="1" dirty="0"/>
              <a:t>Inability to Track Progress Over Time</a:t>
            </a:r>
            <a:r>
              <a:rPr lang="en-US" dirty="0"/>
              <a:t>: Most existing systems do not allow for the tracking of patient health trends over time. This limits clinicians’ ability to adjust treatment plans dynamically based on evolving patient conditions.</a:t>
            </a:r>
            <a:endParaRPr lang="en-IN" dirty="0"/>
          </a:p>
        </p:txBody>
      </p:sp>
    </p:spTree>
    <p:extLst>
      <p:ext uri="{BB962C8B-B14F-4D97-AF65-F5344CB8AC3E}">
        <p14:creationId xmlns:p14="http://schemas.microsoft.com/office/powerpoint/2010/main" val="2638951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 (Abstract)</a:t>
            </a:r>
            <a:endParaRPr lang="en-IN" dirty="0"/>
          </a:p>
        </p:txBody>
      </p:sp>
      <p:sp>
        <p:nvSpPr>
          <p:cNvPr id="3" name="TextBox 2">
            <a:extLst>
              <a:ext uri="{FF2B5EF4-FFF2-40B4-BE49-F238E27FC236}">
                <a16:creationId xmlns:a16="http://schemas.microsoft.com/office/drawing/2014/main" id="{B7705813-21B7-8477-9FA2-9201DC56DCDE}"/>
              </a:ext>
            </a:extLst>
          </p:cNvPr>
          <p:cNvSpPr txBox="1"/>
          <p:nvPr/>
        </p:nvSpPr>
        <p:spPr>
          <a:xfrm>
            <a:off x="609600" y="1726163"/>
            <a:ext cx="10972800" cy="4909036"/>
          </a:xfrm>
          <a:prstGeom prst="rect">
            <a:avLst/>
          </a:prstGeom>
          <a:noFill/>
        </p:spPr>
        <p:txBody>
          <a:bodyPr wrap="square" rtlCol="0">
            <a:spAutoFit/>
          </a:bodyPr>
          <a:lstStyle/>
          <a:p>
            <a:pPr marL="285750" indent="-285750" algn="just">
              <a:lnSpc>
                <a:spcPct val="150000"/>
              </a:lnSpc>
              <a:spcAft>
                <a:spcPts val="1000"/>
              </a:spcAft>
              <a:buFont typeface="Arial" panose="020B0604020202020204" pitchFamily="34" charset="0"/>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In the realm of medical diagnostics, the timely and accurate analysis of patient data is crucial for effective treatment and management. Addressing the challenges associated with data management and prediction, we developed a Python-based heart disease prediction system leveraging advanced machine learning techniques.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1000"/>
              </a:spcAft>
              <a:buFont typeface="Arial" panose="020B0604020202020204" pitchFamily="34" charset="0"/>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Our system integrates a comprehensive prediction model to assess the likelihood of heart disease based on various patient attributes, including age, sex, chest pain type, cholesterol levels, fasting blood sugar, electrocardiographic results, maximum heart rate, exercise-induced angina, ST depression, the slope of the peak exercise ST segment, the number of major vessels coloured by fluoroscopy, and thalassemia status. By incorporating these parameters, the model provides a robust prediction mechanism that aids clinicians in making informed decisions.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1000"/>
              </a:spcAft>
              <a:buFont typeface="Arial" panose="020B0604020202020204" pitchFamily="34" charset="0"/>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The integration of machine learning and database management within a single platform highlights the potential for technology to enhance medical diagnostics and patient care.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00489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31E9B-7C5B-7BB4-C39F-CCD4C80D18DF}"/>
              </a:ext>
            </a:extLst>
          </p:cNvPr>
          <p:cNvSpPr>
            <a:spLocks noGrp="1"/>
          </p:cNvSpPr>
          <p:nvPr>
            <p:ph type="title"/>
          </p:nvPr>
        </p:nvSpPr>
        <p:spPr/>
        <p:txBody>
          <a:bodyPr>
            <a:normAutofit fontScale="90000"/>
          </a:bodyPr>
          <a:lstStyle/>
          <a:p>
            <a:r>
              <a:rPr lang="en-IN" dirty="0"/>
              <a:t>Methodology  (Architectural/Workflow Diagram)</a:t>
            </a:r>
            <a:br>
              <a:rPr lang="en-IN" dirty="0"/>
            </a:br>
            <a:endParaRPr lang="en-IN" dirty="0"/>
          </a:p>
        </p:txBody>
      </p:sp>
      <p:sp>
        <p:nvSpPr>
          <p:cNvPr id="4" name="Rectangle: Rounded Corners 3">
            <a:extLst>
              <a:ext uri="{FF2B5EF4-FFF2-40B4-BE49-F238E27FC236}">
                <a16:creationId xmlns:a16="http://schemas.microsoft.com/office/drawing/2014/main" id="{49EEDC07-5430-0FAF-AE97-895D71B82E02}"/>
              </a:ext>
            </a:extLst>
          </p:cNvPr>
          <p:cNvSpPr/>
          <p:nvPr/>
        </p:nvSpPr>
        <p:spPr>
          <a:xfrm>
            <a:off x="1380931" y="1716833"/>
            <a:ext cx="2024742" cy="1129004"/>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dirty="0"/>
              <a:t>PATIENT REGISTRATION</a:t>
            </a:r>
          </a:p>
        </p:txBody>
      </p:sp>
      <p:sp>
        <p:nvSpPr>
          <p:cNvPr id="5" name="Rectangle: Rounded Corners 4">
            <a:extLst>
              <a:ext uri="{FF2B5EF4-FFF2-40B4-BE49-F238E27FC236}">
                <a16:creationId xmlns:a16="http://schemas.microsoft.com/office/drawing/2014/main" id="{D9480353-9B47-FC3B-1371-824EBB211670}"/>
              </a:ext>
            </a:extLst>
          </p:cNvPr>
          <p:cNvSpPr/>
          <p:nvPr/>
        </p:nvSpPr>
        <p:spPr>
          <a:xfrm>
            <a:off x="4362060" y="1716833"/>
            <a:ext cx="1733940" cy="1129004"/>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dirty="0"/>
              <a:t>PATIENT FEED VALUE</a:t>
            </a:r>
          </a:p>
        </p:txBody>
      </p:sp>
      <p:sp>
        <p:nvSpPr>
          <p:cNvPr id="6" name="Rectangle: Rounded Corners 5">
            <a:extLst>
              <a:ext uri="{FF2B5EF4-FFF2-40B4-BE49-F238E27FC236}">
                <a16:creationId xmlns:a16="http://schemas.microsoft.com/office/drawing/2014/main" id="{08B1F8DF-FB2E-5218-CD43-7E3F0826B18C}"/>
              </a:ext>
            </a:extLst>
          </p:cNvPr>
          <p:cNvSpPr/>
          <p:nvPr/>
        </p:nvSpPr>
        <p:spPr>
          <a:xfrm>
            <a:off x="7190793" y="1716833"/>
            <a:ext cx="1883228" cy="1129004"/>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dirty="0"/>
              <a:t>DATA COLLECTION</a:t>
            </a:r>
          </a:p>
        </p:txBody>
      </p:sp>
      <p:sp>
        <p:nvSpPr>
          <p:cNvPr id="7" name="Rectangle: Rounded Corners 6">
            <a:extLst>
              <a:ext uri="{FF2B5EF4-FFF2-40B4-BE49-F238E27FC236}">
                <a16:creationId xmlns:a16="http://schemas.microsoft.com/office/drawing/2014/main" id="{AFBC96E7-B958-6A64-7196-3D595FE2ACB3}"/>
              </a:ext>
            </a:extLst>
          </p:cNvPr>
          <p:cNvSpPr/>
          <p:nvPr/>
        </p:nvSpPr>
        <p:spPr>
          <a:xfrm>
            <a:off x="7190793" y="3429000"/>
            <a:ext cx="1883228" cy="1129004"/>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dirty="0"/>
              <a:t>EXTRACTION OF DATA</a:t>
            </a:r>
          </a:p>
        </p:txBody>
      </p:sp>
      <p:sp>
        <p:nvSpPr>
          <p:cNvPr id="8" name="Rectangle: Rounded Corners 7">
            <a:extLst>
              <a:ext uri="{FF2B5EF4-FFF2-40B4-BE49-F238E27FC236}">
                <a16:creationId xmlns:a16="http://schemas.microsoft.com/office/drawing/2014/main" id="{83F4336B-4B12-B441-68D4-CEE148E57764}"/>
              </a:ext>
            </a:extLst>
          </p:cNvPr>
          <p:cNvSpPr/>
          <p:nvPr/>
        </p:nvSpPr>
        <p:spPr>
          <a:xfrm>
            <a:off x="7190793" y="5195596"/>
            <a:ext cx="1883228" cy="1129004"/>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dirty="0"/>
              <a:t>PROBABILITY AND POSSIBILITY</a:t>
            </a:r>
          </a:p>
        </p:txBody>
      </p:sp>
      <p:sp>
        <p:nvSpPr>
          <p:cNvPr id="9" name="Rectangle: Rounded Corners 8">
            <a:extLst>
              <a:ext uri="{FF2B5EF4-FFF2-40B4-BE49-F238E27FC236}">
                <a16:creationId xmlns:a16="http://schemas.microsoft.com/office/drawing/2014/main" id="{8A573B68-15F5-733F-444B-A6DFB6B4414B}"/>
              </a:ext>
            </a:extLst>
          </p:cNvPr>
          <p:cNvSpPr/>
          <p:nvPr/>
        </p:nvSpPr>
        <p:spPr>
          <a:xfrm>
            <a:off x="3967067" y="5195596"/>
            <a:ext cx="2195804" cy="1129004"/>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dirty="0"/>
              <a:t>CLASSIFICATION</a:t>
            </a:r>
          </a:p>
        </p:txBody>
      </p:sp>
      <p:sp>
        <p:nvSpPr>
          <p:cNvPr id="10" name="Rectangle: Rounded Corners 9">
            <a:extLst>
              <a:ext uri="{FF2B5EF4-FFF2-40B4-BE49-F238E27FC236}">
                <a16:creationId xmlns:a16="http://schemas.microsoft.com/office/drawing/2014/main" id="{8C8CEAC1-1839-6B6A-6F9A-2376891E9C82}"/>
              </a:ext>
            </a:extLst>
          </p:cNvPr>
          <p:cNvSpPr/>
          <p:nvPr/>
        </p:nvSpPr>
        <p:spPr>
          <a:xfrm>
            <a:off x="1380931" y="3429000"/>
            <a:ext cx="2024742" cy="1129004"/>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dirty="0"/>
              <a:t>PREDICTION</a:t>
            </a:r>
          </a:p>
        </p:txBody>
      </p:sp>
      <p:sp>
        <p:nvSpPr>
          <p:cNvPr id="11" name="Cylinder 10">
            <a:extLst>
              <a:ext uri="{FF2B5EF4-FFF2-40B4-BE49-F238E27FC236}">
                <a16:creationId xmlns:a16="http://schemas.microsoft.com/office/drawing/2014/main" id="{93691865-8D15-FE3D-F410-120936D819B9}"/>
              </a:ext>
            </a:extLst>
          </p:cNvPr>
          <p:cNvSpPr/>
          <p:nvPr/>
        </p:nvSpPr>
        <p:spPr>
          <a:xfrm>
            <a:off x="10030408" y="2845837"/>
            <a:ext cx="1418253" cy="1842796"/>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DATABASE</a:t>
            </a:r>
          </a:p>
        </p:txBody>
      </p:sp>
      <p:sp>
        <p:nvSpPr>
          <p:cNvPr id="14" name="Arrow: Right 13">
            <a:extLst>
              <a:ext uri="{FF2B5EF4-FFF2-40B4-BE49-F238E27FC236}">
                <a16:creationId xmlns:a16="http://schemas.microsoft.com/office/drawing/2014/main" id="{0621E0DC-9B96-EA09-482F-05630C7CE3A9}"/>
              </a:ext>
            </a:extLst>
          </p:cNvPr>
          <p:cNvSpPr/>
          <p:nvPr/>
        </p:nvSpPr>
        <p:spPr>
          <a:xfrm>
            <a:off x="3480318" y="2230016"/>
            <a:ext cx="774441" cy="513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15" name="Arrow: Right 14">
            <a:extLst>
              <a:ext uri="{FF2B5EF4-FFF2-40B4-BE49-F238E27FC236}">
                <a16:creationId xmlns:a16="http://schemas.microsoft.com/office/drawing/2014/main" id="{4D762C3C-E112-94D1-4AB7-439424B71A32}"/>
              </a:ext>
            </a:extLst>
          </p:cNvPr>
          <p:cNvSpPr/>
          <p:nvPr/>
        </p:nvSpPr>
        <p:spPr>
          <a:xfrm>
            <a:off x="6256176" y="2230015"/>
            <a:ext cx="774441" cy="513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16" name="Arrow: Right 15">
            <a:extLst>
              <a:ext uri="{FF2B5EF4-FFF2-40B4-BE49-F238E27FC236}">
                <a16:creationId xmlns:a16="http://schemas.microsoft.com/office/drawing/2014/main" id="{D86B8687-6526-D85C-FEB0-B2B27D90C92F}"/>
              </a:ext>
            </a:extLst>
          </p:cNvPr>
          <p:cNvSpPr/>
          <p:nvPr/>
        </p:nvSpPr>
        <p:spPr>
          <a:xfrm rot="10800000">
            <a:off x="6289612" y="5708779"/>
            <a:ext cx="774441" cy="513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18" name="Arrow: Down 17">
            <a:extLst>
              <a:ext uri="{FF2B5EF4-FFF2-40B4-BE49-F238E27FC236}">
                <a16:creationId xmlns:a16="http://schemas.microsoft.com/office/drawing/2014/main" id="{3167DD7B-399A-B08B-B358-53C570FA52A2}"/>
              </a:ext>
            </a:extLst>
          </p:cNvPr>
          <p:cNvSpPr/>
          <p:nvPr/>
        </p:nvSpPr>
        <p:spPr>
          <a:xfrm>
            <a:off x="8132407" y="2911151"/>
            <a:ext cx="65314" cy="391886"/>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9" name="Arrow: Down 18">
            <a:extLst>
              <a:ext uri="{FF2B5EF4-FFF2-40B4-BE49-F238E27FC236}">
                <a16:creationId xmlns:a16="http://schemas.microsoft.com/office/drawing/2014/main" id="{A1D742B8-BBD1-DC96-CA2E-E55288327779}"/>
              </a:ext>
            </a:extLst>
          </p:cNvPr>
          <p:cNvSpPr/>
          <p:nvPr/>
        </p:nvSpPr>
        <p:spPr>
          <a:xfrm>
            <a:off x="8168175" y="4688633"/>
            <a:ext cx="65314" cy="391886"/>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0" name="Arrow: Bent-Up 19">
            <a:extLst>
              <a:ext uri="{FF2B5EF4-FFF2-40B4-BE49-F238E27FC236}">
                <a16:creationId xmlns:a16="http://schemas.microsoft.com/office/drawing/2014/main" id="{37849176-BF32-A1D7-E165-EB601338626D}"/>
              </a:ext>
            </a:extLst>
          </p:cNvPr>
          <p:cNvSpPr/>
          <p:nvPr/>
        </p:nvSpPr>
        <p:spPr>
          <a:xfrm flipH="1">
            <a:off x="2808514" y="4980991"/>
            <a:ext cx="429210" cy="1129004"/>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Left 20">
            <a:extLst>
              <a:ext uri="{FF2B5EF4-FFF2-40B4-BE49-F238E27FC236}">
                <a16:creationId xmlns:a16="http://schemas.microsoft.com/office/drawing/2014/main" id="{6CA67561-DD51-AB3C-02E4-C14FB336E9A4}"/>
              </a:ext>
            </a:extLst>
          </p:cNvPr>
          <p:cNvSpPr/>
          <p:nvPr/>
        </p:nvSpPr>
        <p:spPr>
          <a:xfrm>
            <a:off x="8937171" y="3816220"/>
            <a:ext cx="942392" cy="18661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Up 21">
            <a:extLst>
              <a:ext uri="{FF2B5EF4-FFF2-40B4-BE49-F238E27FC236}">
                <a16:creationId xmlns:a16="http://schemas.microsoft.com/office/drawing/2014/main" id="{F2D4FF7F-981C-0AD1-5028-3B4E694F2016}"/>
              </a:ext>
            </a:extLst>
          </p:cNvPr>
          <p:cNvSpPr/>
          <p:nvPr/>
        </p:nvSpPr>
        <p:spPr>
          <a:xfrm>
            <a:off x="2500604" y="2911151"/>
            <a:ext cx="139959" cy="39188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66256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6473B-C5E3-E422-51FB-BAAF94A510DC}"/>
              </a:ext>
            </a:extLst>
          </p:cNvPr>
          <p:cNvSpPr>
            <a:spLocks noGrp="1"/>
          </p:cNvSpPr>
          <p:nvPr>
            <p:ph type="title"/>
          </p:nvPr>
        </p:nvSpPr>
        <p:spPr/>
        <p:txBody>
          <a:bodyPr/>
          <a:lstStyle/>
          <a:p>
            <a:r>
              <a:rPr lang="en-IN" dirty="0"/>
              <a:t>UML Diagrams</a:t>
            </a:r>
          </a:p>
        </p:txBody>
      </p:sp>
      <p:sp>
        <p:nvSpPr>
          <p:cNvPr id="3" name="TextBox 2">
            <a:extLst>
              <a:ext uri="{FF2B5EF4-FFF2-40B4-BE49-F238E27FC236}">
                <a16:creationId xmlns:a16="http://schemas.microsoft.com/office/drawing/2014/main" id="{EB60B9A7-5F21-ED39-1F5E-AC395007C153}"/>
              </a:ext>
            </a:extLst>
          </p:cNvPr>
          <p:cNvSpPr txBox="1"/>
          <p:nvPr/>
        </p:nvSpPr>
        <p:spPr>
          <a:xfrm>
            <a:off x="609600" y="1542670"/>
            <a:ext cx="8266922" cy="369332"/>
          </a:xfrm>
          <a:prstGeom prst="rect">
            <a:avLst/>
          </a:prstGeom>
          <a:noFill/>
        </p:spPr>
        <p:txBody>
          <a:bodyPr wrap="square" rtlCol="0">
            <a:spAutoFit/>
          </a:bodyPr>
          <a:lstStyle/>
          <a:p>
            <a:r>
              <a:rPr lang="en-IN" dirty="0"/>
              <a:t>USECASE DIAGRAM</a:t>
            </a:r>
          </a:p>
        </p:txBody>
      </p:sp>
      <p:sp>
        <p:nvSpPr>
          <p:cNvPr id="5" name="Oval 4">
            <a:extLst>
              <a:ext uri="{FF2B5EF4-FFF2-40B4-BE49-F238E27FC236}">
                <a16:creationId xmlns:a16="http://schemas.microsoft.com/office/drawing/2014/main" id="{DB3D703C-6B8B-27A8-8E20-003E952D2037}"/>
              </a:ext>
            </a:extLst>
          </p:cNvPr>
          <p:cNvSpPr/>
          <p:nvPr/>
        </p:nvSpPr>
        <p:spPr>
          <a:xfrm>
            <a:off x="5626359" y="1727336"/>
            <a:ext cx="2118049" cy="55128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Registration</a:t>
            </a:r>
          </a:p>
        </p:txBody>
      </p:sp>
      <p:sp>
        <p:nvSpPr>
          <p:cNvPr id="6" name="Oval 5">
            <a:extLst>
              <a:ext uri="{FF2B5EF4-FFF2-40B4-BE49-F238E27FC236}">
                <a16:creationId xmlns:a16="http://schemas.microsoft.com/office/drawing/2014/main" id="{16559CEF-01A0-1445-31FA-F0CA4EEE1B9D}"/>
              </a:ext>
            </a:extLst>
          </p:cNvPr>
          <p:cNvSpPr/>
          <p:nvPr/>
        </p:nvSpPr>
        <p:spPr>
          <a:xfrm>
            <a:off x="5626359" y="2442292"/>
            <a:ext cx="2118049" cy="55128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Enter details</a:t>
            </a:r>
          </a:p>
        </p:txBody>
      </p:sp>
      <p:sp>
        <p:nvSpPr>
          <p:cNvPr id="7" name="Oval 6">
            <a:extLst>
              <a:ext uri="{FF2B5EF4-FFF2-40B4-BE49-F238E27FC236}">
                <a16:creationId xmlns:a16="http://schemas.microsoft.com/office/drawing/2014/main" id="{627147E0-6F7F-7720-2849-9424527A5783}"/>
              </a:ext>
            </a:extLst>
          </p:cNvPr>
          <p:cNvSpPr/>
          <p:nvPr/>
        </p:nvSpPr>
        <p:spPr>
          <a:xfrm>
            <a:off x="5626359" y="3157248"/>
            <a:ext cx="2118047" cy="55128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Collect data</a:t>
            </a:r>
          </a:p>
        </p:txBody>
      </p:sp>
      <p:sp>
        <p:nvSpPr>
          <p:cNvPr id="8" name="Oval 7">
            <a:extLst>
              <a:ext uri="{FF2B5EF4-FFF2-40B4-BE49-F238E27FC236}">
                <a16:creationId xmlns:a16="http://schemas.microsoft.com/office/drawing/2014/main" id="{6E309BED-A7CE-E0C6-E374-C351B287F3C2}"/>
              </a:ext>
            </a:extLst>
          </p:cNvPr>
          <p:cNvSpPr/>
          <p:nvPr/>
        </p:nvSpPr>
        <p:spPr>
          <a:xfrm>
            <a:off x="5626358" y="3872204"/>
            <a:ext cx="2118049" cy="55128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Match values</a:t>
            </a:r>
          </a:p>
        </p:txBody>
      </p:sp>
      <p:sp>
        <p:nvSpPr>
          <p:cNvPr id="9" name="Oval 8">
            <a:extLst>
              <a:ext uri="{FF2B5EF4-FFF2-40B4-BE49-F238E27FC236}">
                <a16:creationId xmlns:a16="http://schemas.microsoft.com/office/drawing/2014/main" id="{0B443BD2-5D46-6D69-9642-1E8CD8F9B33A}"/>
              </a:ext>
            </a:extLst>
          </p:cNvPr>
          <p:cNvSpPr/>
          <p:nvPr/>
        </p:nvSpPr>
        <p:spPr>
          <a:xfrm>
            <a:off x="5626358" y="4598046"/>
            <a:ext cx="2118048" cy="55128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Classify data</a:t>
            </a:r>
          </a:p>
        </p:txBody>
      </p:sp>
      <p:sp>
        <p:nvSpPr>
          <p:cNvPr id="10" name="Oval 9">
            <a:extLst>
              <a:ext uri="{FF2B5EF4-FFF2-40B4-BE49-F238E27FC236}">
                <a16:creationId xmlns:a16="http://schemas.microsoft.com/office/drawing/2014/main" id="{15D51402-EB36-C6A3-12E9-E92F432E421A}"/>
              </a:ext>
            </a:extLst>
          </p:cNvPr>
          <p:cNvSpPr/>
          <p:nvPr/>
        </p:nvSpPr>
        <p:spPr>
          <a:xfrm>
            <a:off x="5626358" y="5323888"/>
            <a:ext cx="2118048" cy="55128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Predict disease</a:t>
            </a:r>
          </a:p>
        </p:txBody>
      </p:sp>
      <p:sp>
        <p:nvSpPr>
          <p:cNvPr id="11" name="Oval 10">
            <a:extLst>
              <a:ext uri="{FF2B5EF4-FFF2-40B4-BE49-F238E27FC236}">
                <a16:creationId xmlns:a16="http://schemas.microsoft.com/office/drawing/2014/main" id="{CD78CFE8-9103-E7C3-27BA-A54191714E5B}"/>
              </a:ext>
            </a:extLst>
          </p:cNvPr>
          <p:cNvSpPr/>
          <p:nvPr/>
        </p:nvSpPr>
        <p:spPr>
          <a:xfrm>
            <a:off x="5626358" y="6017072"/>
            <a:ext cx="2118048" cy="55128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Send the report</a:t>
            </a:r>
          </a:p>
        </p:txBody>
      </p:sp>
      <p:sp>
        <p:nvSpPr>
          <p:cNvPr id="12" name="Oval 11">
            <a:extLst>
              <a:ext uri="{FF2B5EF4-FFF2-40B4-BE49-F238E27FC236}">
                <a16:creationId xmlns:a16="http://schemas.microsoft.com/office/drawing/2014/main" id="{AA98BEEF-3FF7-F040-3A54-15A65F4354C3}"/>
              </a:ext>
            </a:extLst>
          </p:cNvPr>
          <p:cNvSpPr/>
          <p:nvPr/>
        </p:nvSpPr>
        <p:spPr>
          <a:xfrm>
            <a:off x="1791478" y="2603241"/>
            <a:ext cx="391885" cy="3693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4" name="Straight Connector 13">
            <a:extLst>
              <a:ext uri="{FF2B5EF4-FFF2-40B4-BE49-F238E27FC236}">
                <a16:creationId xmlns:a16="http://schemas.microsoft.com/office/drawing/2014/main" id="{78245668-D677-8176-E2EE-B13F3F610B44}"/>
              </a:ext>
            </a:extLst>
          </p:cNvPr>
          <p:cNvCxnSpPr>
            <a:stCxn id="12" idx="4"/>
          </p:cNvCxnSpPr>
          <p:nvPr/>
        </p:nvCxnSpPr>
        <p:spPr>
          <a:xfrm flipH="1">
            <a:off x="1987420" y="2972573"/>
            <a:ext cx="1" cy="456427"/>
          </a:xfrm>
          <a:prstGeom prst="line">
            <a:avLst/>
          </a:prstGeom>
        </p:spPr>
        <p:style>
          <a:lnRef idx="2">
            <a:schemeClr val="accent3"/>
          </a:lnRef>
          <a:fillRef idx="0">
            <a:schemeClr val="accent3"/>
          </a:fillRef>
          <a:effectRef idx="1">
            <a:schemeClr val="accent3"/>
          </a:effectRef>
          <a:fontRef idx="minor">
            <a:schemeClr val="tx1"/>
          </a:fontRef>
        </p:style>
      </p:cxnSp>
      <p:cxnSp>
        <p:nvCxnSpPr>
          <p:cNvPr id="16" name="Straight Connector 15">
            <a:extLst>
              <a:ext uri="{FF2B5EF4-FFF2-40B4-BE49-F238E27FC236}">
                <a16:creationId xmlns:a16="http://schemas.microsoft.com/office/drawing/2014/main" id="{4CCC19D4-B3F1-77D2-3675-B73EF9DB86A8}"/>
              </a:ext>
            </a:extLst>
          </p:cNvPr>
          <p:cNvCxnSpPr/>
          <p:nvPr/>
        </p:nvCxnSpPr>
        <p:spPr>
          <a:xfrm flipH="1">
            <a:off x="1791478" y="3429000"/>
            <a:ext cx="195942" cy="279536"/>
          </a:xfrm>
          <a:prstGeom prst="line">
            <a:avLst/>
          </a:prstGeom>
        </p:spPr>
        <p:style>
          <a:lnRef idx="2">
            <a:schemeClr val="accent3"/>
          </a:lnRef>
          <a:fillRef idx="0">
            <a:schemeClr val="accent3"/>
          </a:fillRef>
          <a:effectRef idx="1">
            <a:schemeClr val="accent3"/>
          </a:effectRef>
          <a:fontRef idx="minor">
            <a:schemeClr val="tx1"/>
          </a:fontRef>
        </p:style>
      </p:cxnSp>
      <p:cxnSp>
        <p:nvCxnSpPr>
          <p:cNvPr id="18" name="Straight Connector 17">
            <a:extLst>
              <a:ext uri="{FF2B5EF4-FFF2-40B4-BE49-F238E27FC236}">
                <a16:creationId xmlns:a16="http://schemas.microsoft.com/office/drawing/2014/main" id="{F7E2A2A0-6EED-979C-5F2B-FF9977FC6A79}"/>
              </a:ext>
            </a:extLst>
          </p:cNvPr>
          <p:cNvCxnSpPr/>
          <p:nvPr/>
        </p:nvCxnSpPr>
        <p:spPr>
          <a:xfrm>
            <a:off x="1987419" y="3429000"/>
            <a:ext cx="195944" cy="279536"/>
          </a:xfrm>
          <a:prstGeom prst="line">
            <a:avLst/>
          </a:prstGeom>
        </p:spPr>
        <p:style>
          <a:lnRef idx="2">
            <a:schemeClr val="accent3"/>
          </a:lnRef>
          <a:fillRef idx="0">
            <a:schemeClr val="accent3"/>
          </a:fillRef>
          <a:effectRef idx="1">
            <a:schemeClr val="accent3"/>
          </a:effectRef>
          <a:fontRef idx="minor">
            <a:schemeClr val="tx1"/>
          </a:fontRef>
        </p:style>
      </p:cxnSp>
      <p:cxnSp>
        <p:nvCxnSpPr>
          <p:cNvPr id="20" name="Straight Connector 19">
            <a:extLst>
              <a:ext uri="{FF2B5EF4-FFF2-40B4-BE49-F238E27FC236}">
                <a16:creationId xmlns:a16="http://schemas.microsoft.com/office/drawing/2014/main" id="{E7FFACDC-B0A6-B3DB-2125-E678C4D13824}"/>
              </a:ext>
            </a:extLst>
          </p:cNvPr>
          <p:cNvCxnSpPr/>
          <p:nvPr/>
        </p:nvCxnSpPr>
        <p:spPr>
          <a:xfrm>
            <a:off x="1679508" y="3157248"/>
            <a:ext cx="587827" cy="0"/>
          </a:xfrm>
          <a:prstGeom prst="line">
            <a:avLst/>
          </a:prstGeom>
        </p:spPr>
        <p:style>
          <a:lnRef idx="2">
            <a:schemeClr val="accent3"/>
          </a:lnRef>
          <a:fillRef idx="0">
            <a:schemeClr val="accent3"/>
          </a:fillRef>
          <a:effectRef idx="1">
            <a:schemeClr val="accent3"/>
          </a:effectRef>
          <a:fontRef idx="minor">
            <a:schemeClr val="tx1"/>
          </a:fontRef>
        </p:style>
      </p:cxnSp>
      <p:sp>
        <p:nvSpPr>
          <p:cNvPr id="21" name="Oval 20">
            <a:extLst>
              <a:ext uri="{FF2B5EF4-FFF2-40B4-BE49-F238E27FC236}">
                <a16:creationId xmlns:a16="http://schemas.microsoft.com/office/drawing/2014/main" id="{92E7DBBE-7F91-B565-083F-5D78D44E2289}"/>
              </a:ext>
            </a:extLst>
          </p:cNvPr>
          <p:cNvSpPr/>
          <p:nvPr/>
        </p:nvSpPr>
        <p:spPr>
          <a:xfrm>
            <a:off x="10795517" y="2603241"/>
            <a:ext cx="391885" cy="3693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22" name="Straight Connector 21">
            <a:extLst>
              <a:ext uri="{FF2B5EF4-FFF2-40B4-BE49-F238E27FC236}">
                <a16:creationId xmlns:a16="http://schemas.microsoft.com/office/drawing/2014/main" id="{7C202320-6843-05D4-9335-D35BF9A54925}"/>
              </a:ext>
            </a:extLst>
          </p:cNvPr>
          <p:cNvCxnSpPr>
            <a:stCxn id="21" idx="4"/>
          </p:cNvCxnSpPr>
          <p:nvPr/>
        </p:nvCxnSpPr>
        <p:spPr>
          <a:xfrm flipH="1">
            <a:off x="10991459" y="2972573"/>
            <a:ext cx="1" cy="456427"/>
          </a:xfrm>
          <a:prstGeom prst="line">
            <a:avLst/>
          </a:prstGeom>
        </p:spPr>
        <p:style>
          <a:lnRef idx="2">
            <a:schemeClr val="accent3"/>
          </a:lnRef>
          <a:fillRef idx="0">
            <a:schemeClr val="accent3"/>
          </a:fillRef>
          <a:effectRef idx="1">
            <a:schemeClr val="accent3"/>
          </a:effectRef>
          <a:fontRef idx="minor">
            <a:schemeClr val="tx1"/>
          </a:fontRef>
        </p:style>
      </p:cxnSp>
      <p:cxnSp>
        <p:nvCxnSpPr>
          <p:cNvPr id="23" name="Straight Connector 22">
            <a:extLst>
              <a:ext uri="{FF2B5EF4-FFF2-40B4-BE49-F238E27FC236}">
                <a16:creationId xmlns:a16="http://schemas.microsoft.com/office/drawing/2014/main" id="{4587885D-FB60-5D34-1DDA-554CE6FD56E3}"/>
              </a:ext>
            </a:extLst>
          </p:cNvPr>
          <p:cNvCxnSpPr/>
          <p:nvPr/>
        </p:nvCxnSpPr>
        <p:spPr>
          <a:xfrm flipH="1">
            <a:off x="10795517" y="3429000"/>
            <a:ext cx="195942" cy="279536"/>
          </a:xfrm>
          <a:prstGeom prst="line">
            <a:avLst/>
          </a:prstGeom>
        </p:spPr>
        <p:style>
          <a:lnRef idx="2">
            <a:schemeClr val="accent3"/>
          </a:lnRef>
          <a:fillRef idx="0">
            <a:schemeClr val="accent3"/>
          </a:fillRef>
          <a:effectRef idx="1">
            <a:schemeClr val="accent3"/>
          </a:effectRef>
          <a:fontRef idx="minor">
            <a:schemeClr val="tx1"/>
          </a:fontRef>
        </p:style>
      </p:cxnSp>
      <p:cxnSp>
        <p:nvCxnSpPr>
          <p:cNvPr id="24" name="Straight Connector 23">
            <a:extLst>
              <a:ext uri="{FF2B5EF4-FFF2-40B4-BE49-F238E27FC236}">
                <a16:creationId xmlns:a16="http://schemas.microsoft.com/office/drawing/2014/main" id="{FB81D0FE-BE1F-474C-F0A1-E7040239E826}"/>
              </a:ext>
            </a:extLst>
          </p:cNvPr>
          <p:cNvCxnSpPr/>
          <p:nvPr/>
        </p:nvCxnSpPr>
        <p:spPr>
          <a:xfrm>
            <a:off x="10991458" y="3429000"/>
            <a:ext cx="195944" cy="279536"/>
          </a:xfrm>
          <a:prstGeom prst="line">
            <a:avLst/>
          </a:prstGeom>
        </p:spPr>
        <p:style>
          <a:lnRef idx="2">
            <a:schemeClr val="accent3"/>
          </a:lnRef>
          <a:fillRef idx="0">
            <a:schemeClr val="accent3"/>
          </a:fillRef>
          <a:effectRef idx="1">
            <a:schemeClr val="accent3"/>
          </a:effectRef>
          <a:fontRef idx="minor">
            <a:schemeClr val="tx1"/>
          </a:fontRef>
        </p:style>
      </p:cxnSp>
      <p:cxnSp>
        <p:nvCxnSpPr>
          <p:cNvPr id="25" name="Straight Connector 24">
            <a:extLst>
              <a:ext uri="{FF2B5EF4-FFF2-40B4-BE49-F238E27FC236}">
                <a16:creationId xmlns:a16="http://schemas.microsoft.com/office/drawing/2014/main" id="{DD5E1ABC-2889-9296-09B2-ABA6EDBD7D42}"/>
              </a:ext>
            </a:extLst>
          </p:cNvPr>
          <p:cNvCxnSpPr/>
          <p:nvPr/>
        </p:nvCxnSpPr>
        <p:spPr>
          <a:xfrm>
            <a:off x="10683547" y="3157248"/>
            <a:ext cx="587827"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27" name="Straight Connector 26">
            <a:extLst>
              <a:ext uri="{FF2B5EF4-FFF2-40B4-BE49-F238E27FC236}">
                <a16:creationId xmlns:a16="http://schemas.microsoft.com/office/drawing/2014/main" id="{ED52A6AE-5609-A50C-6912-D47DB0DC8962}"/>
              </a:ext>
            </a:extLst>
          </p:cNvPr>
          <p:cNvCxnSpPr>
            <a:cxnSpLocks/>
            <a:stCxn id="12" idx="6"/>
            <a:endCxn id="5" idx="2"/>
          </p:cNvCxnSpPr>
          <p:nvPr/>
        </p:nvCxnSpPr>
        <p:spPr>
          <a:xfrm flipV="1">
            <a:off x="2183363" y="2002980"/>
            <a:ext cx="3442996" cy="784927"/>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68BEA98E-F89F-E80D-170E-9FF5ECAACB06}"/>
              </a:ext>
            </a:extLst>
          </p:cNvPr>
          <p:cNvCxnSpPr>
            <a:cxnSpLocks/>
            <a:stCxn id="12" idx="6"/>
          </p:cNvCxnSpPr>
          <p:nvPr/>
        </p:nvCxnSpPr>
        <p:spPr>
          <a:xfrm flipV="1">
            <a:off x="2183363" y="2746119"/>
            <a:ext cx="3480317" cy="417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AF705E78-1441-816D-ED86-46B701648A30}"/>
              </a:ext>
            </a:extLst>
          </p:cNvPr>
          <p:cNvCxnSpPr>
            <a:cxnSpLocks/>
            <a:stCxn id="12" idx="6"/>
            <a:endCxn id="7" idx="2"/>
          </p:cNvCxnSpPr>
          <p:nvPr/>
        </p:nvCxnSpPr>
        <p:spPr>
          <a:xfrm>
            <a:off x="2183363" y="2787907"/>
            <a:ext cx="3442996" cy="644985"/>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EB769894-0C75-EA52-C6F6-43EB6B80C983}"/>
              </a:ext>
            </a:extLst>
          </p:cNvPr>
          <p:cNvCxnSpPr>
            <a:cxnSpLocks/>
            <a:stCxn id="12" idx="6"/>
            <a:endCxn id="11" idx="2"/>
          </p:cNvCxnSpPr>
          <p:nvPr/>
        </p:nvCxnSpPr>
        <p:spPr>
          <a:xfrm>
            <a:off x="2183363" y="2787907"/>
            <a:ext cx="3442995" cy="3504809"/>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E0016842-2550-71D1-CF45-CDCCDEC7041A}"/>
              </a:ext>
            </a:extLst>
          </p:cNvPr>
          <p:cNvCxnSpPr>
            <a:cxnSpLocks/>
            <a:stCxn id="8" idx="6"/>
            <a:endCxn id="21" idx="2"/>
          </p:cNvCxnSpPr>
          <p:nvPr/>
        </p:nvCxnSpPr>
        <p:spPr>
          <a:xfrm flipV="1">
            <a:off x="7744407" y="2787907"/>
            <a:ext cx="3051110" cy="1359941"/>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87890F01-5759-1DE6-CFFA-A7A45147CE87}"/>
              </a:ext>
            </a:extLst>
          </p:cNvPr>
          <p:cNvCxnSpPr>
            <a:cxnSpLocks/>
            <a:stCxn id="9" idx="6"/>
            <a:endCxn id="21" idx="2"/>
          </p:cNvCxnSpPr>
          <p:nvPr/>
        </p:nvCxnSpPr>
        <p:spPr>
          <a:xfrm flipV="1">
            <a:off x="7744406" y="2787907"/>
            <a:ext cx="3051111" cy="2085783"/>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5619E174-5F76-63D6-91CF-49C64360510D}"/>
              </a:ext>
            </a:extLst>
          </p:cNvPr>
          <p:cNvCxnSpPr>
            <a:cxnSpLocks/>
            <a:stCxn id="10" idx="6"/>
            <a:endCxn id="21" idx="2"/>
          </p:cNvCxnSpPr>
          <p:nvPr/>
        </p:nvCxnSpPr>
        <p:spPr>
          <a:xfrm flipV="1">
            <a:off x="7744406" y="2787907"/>
            <a:ext cx="3051111" cy="2811625"/>
          </a:xfrm>
          <a:prstGeom prst="line">
            <a:avLst/>
          </a:prstGeom>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3A39E21D-BCA7-E5D4-D213-56E05A4A74D0}"/>
              </a:ext>
            </a:extLst>
          </p:cNvPr>
          <p:cNvSpPr txBox="1"/>
          <p:nvPr/>
        </p:nvSpPr>
        <p:spPr>
          <a:xfrm>
            <a:off x="1586204" y="3878998"/>
            <a:ext cx="1651519" cy="369332"/>
          </a:xfrm>
          <a:prstGeom prst="rect">
            <a:avLst/>
          </a:prstGeom>
          <a:noFill/>
        </p:spPr>
        <p:txBody>
          <a:bodyPr wrap="square" rtlCol="0">
            <a:spAutoFit/>
          </a:bodyPr>
          <a:lstStyle/>
          <a:p>
            <a:r>
              <a:rPr lang="en-IN" dirty="0"/>
              <a:t>USER</a:t>
            </a:r>
          </a:p>
        </p:txBody>
      </p:sp>
      <p:sp>
        <p:nvSpPr>
          <p:cNvPr id="46" name="TextBox 45">
            <a:extLst>
              <a:ext uri="{FF2B5EF4-FFF2-40B4-BE49-F238E27FC236}">
                <a16:creationId xmlns:a16="http://schemas.microsoft.com/office/drawing/2014/main" id="{97AC48F2-64A2-2807-52A4-7632189E31A0}"/>
              </a:ext>
            </a:extLst>
          </p:cNvPr>
          <p:cNvSpPr txBox="1"/>
          <p:nvPr/>
        </p:nvSpPr>
        <p:spPr>
          <a:xfrm>
            <a:off x="10319654" y="3830798"/>
            <a:ext cx="1539551" cy="369332"/>
          </a:xfrm>
          <a:prstGeom prst="rect">
            <a:avLst/>
          </a:prstGeom>
          <a:noFill/>
        </p:spPr>
        <p:txBody>
          <a:bodyPr wrap="square" rtlCol="0">
            <a:spAutoFit/>
          </a:bodyPr>
          <a:lstStyle/>
          <a:p>
            <a:r>
              <a:rPr lang="en-IN" dirty="0"/>
              <a:t>SERVER</a:t>
            </a:r>
          </a:p>
        </p:txBody>
      </p:sp>
    </p:spTree>
    <p:extLst>
      <p:ext uri="{BB962C8B-B14F-4D97-AF65-F5344CB8AC3E}">
        <p14:creationId xmlns:p14="http://schemas.microsoft.com/office/powerpoint/2010/main" val="4212520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A9EEF-6B66-1B0E-B63E-5C2D842DC524}"/>
              </a:ext>
            </a:extLst>
          </p:cNvPr>
          <p:cNvSpPr>
            <a:spLocks noGrp="1"/>
          </p:cNvSpPr>
          <p:nvPr>
            <p:ph type="title"/>
          </p:nvPr>
        </p:nvSpPr>
        <p:spPr/>
        <p:txBody>
          <a:bodyPr/>
          <a:lstStyle/>
          <a:p>
            <a:r>
              <a:rPr lang="en-IN" dirty="0"/>
              <a:t>UML diagrams</a:t>
            </a:r>
          </a:p>
        </p:txBody>
      </p:sp>
      <p:sp>
        <p:nvSpPr>
          <p:cNvPr id="3" name="TextBox 2">
            <a:extLst>
              <a:ext uri="{FF2B5EF4-FFF2-40B4-BE49-F238E27FC236}">
                <a16:creationId xmlns:a16="http://schemas.microsoft.com/office/drawing/2014/main" id="{5F481852-DACB-4BFD-9832-EBD8F7BE4175}"/>
              </a:ext>
            </a:extLst>
          </p:cNvPr>
          <p:cNvSpPr txBox="1"/>
          <p:nvPr/>
        </p:nvSpPr>
        <p:spPr>
          <a:xfrm>
            <a:off x="609600" y="1350029"/>
            <a:ext cx="10972800" cy="923330"/>
          </a:xfrm>
          <a:prstGeom prst="rect">
            <a:avLst/>
          </a:prstGeom>
          <a:noFill/>
        </p:spPr>
        <p:txBody>
          <a:bodyPr wrap="square" rtlCol="0">
            <a:spAutoFit/>
          </a:bodyPr>
          <a:lstStyle/>
          <a:p>
            <a:r>
              <a:rPr lang="en-IN" dirty="0"/>
              <a:t>SEQUENCE DIAGRAM</a:t>
            </a:r>
          </a:p>
          <a:p>
            <a:endParaRPr lang="en-IN" dirty="0"/>
          </a:p>
          <a:p>
            <a:endParaRPr lang="en-IN" dirty="0"/>
          </a:p>
        </p:txBody>
      </p:sp>
      <p:pic>
        <p:nvPicPr>
          <p:cNvPr id="12" name="Picture 11">
            <a:extLst>
              <a:ext uri="{FF2B5EF4-FFF2-40B4-BE49-F238E27FC236}">
                <a16:creationId xmlns:a16="http://schemas.microsoft.com/office/drawing/2014/main" id="{039388FC-7238-2441-60E0-E6E9C8A365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847462"/>
            <a:ext cx="10036629" cy="4779218"/>
          </a:xfrm>
          <a:prstGeom prst="rect">
            <a:avLst/>
          </a:prstGeom>
        </p:spPr>
      </p:pic>
    </p:spTree>
    <p:extLst>
      <p:ext uri="{BB962C8B-B14F-4D97-AF65-F5344CB8AC3E}">
        <p14:creationId xmlns:p14="http://schemas.microsoft.com/office/powerpoint/2010/main" val="8215292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535</TotalTime>
  <Words>1254</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Wingdings</vt:lpstr>
      <vt:lpstr>Clarity</vt:lpstr>
      <vt:lpstr>                                                                                                  Department of Computer Science &amp; Engineering                                                                               CardioSmart  360                                                                                                                                                                                      Batch no. B - 48                                                                                                                                                1. 2211CS010547  (SUBHAPREET PATRO)                                                                                                                                                 2. 2211CS010546  (SUBHAM  PATNAIK)                                                                                                                       3. 2211CS010553  (SYED SHAHANAWAZ HUSSAIN)                                                                                                                                                                               4. 2211CS010262  (KALERU VASUNDHARA)                           Guide         MR. G. RAJU</vt:lpstr>
      <vt:lpstr>Table of Contents</vt:lpstr>
      <vt:lpstr>Introduction</vt:lpstr>
      <vt:lpstr>Introduction</vt:lpstr>
      <vt:lpstr>Limitations of Existing System</vt:lpstr>
      <vt:lpstr>Problem Statement (Abstract)</vt:lpstr>
      <vt:lpstr>Methodology  (Architectural/Workflow Diagram) </vt:lpstr>
      <vt:lpstr>UML Diagrams</vt:lpstr>
      <vt:lpstr>UML diagrams</vt:lpstr>
      <vt:lpstr>UML diagrams</vt:lpstr>
      <vt:lpstr>Conclusion</vt:lpstr>
      <vt:lpstr>Hardware and software requirements</vt:lpstr>
      <vt:lpstr>Medical Parameters required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TALLA PADMAVATHI COLLEGE OF Engineering                       SOMIDI, KAZIPET, WARANGAL.       Department of electronics and communication engineering   Research area : VLSI                             Specific area of research: LOW POWER VLSIDESIGN     Proposed title name of the project:                    AN APC-COM BASED LUT OPTIMIZATION FOR DSP APPLICATIONS                                                                                                                                                           Batch no.1                                                                                                                                                                  1. 18UC1A0420 (N.Sravani)                                                                                                                                                                  2.18UC1A0401 (A.Swapna)                                                                                                                                3.18UC1A0428 (T.Satvika)                                                                                                                                                               4.17UC1A0405(E.Mahesh)</dc:title>
  <dc:creator>sravani neelam</dc:creator>
  <cp:lastModifiedBy>Subhapreet Patro</cp:lastModifiedBy>
  <cp:revision>37</cp:revision>
  <dcterms:created xsi:type="dcterms:W3CDTF">2021-11-21T08:56:41Z</dcterms:created>
  <dcterms:modified xsi:type="dcterms:W3CDTF">2024-10-17T04:35:12Z</dcterms:modified>
</cp:coreProperties>
</file>