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72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3504" y="770467"/>
            <a:ext cx="10782300" cy="3352800"/>
          </a:xfrm>
        </p:spPr>
        <p:txBody>
          <a:bodyPr anchor="b">
            <a:noAutofit/>
          </a:bodyPr>
          <a:lstStyle>
            <a:lvl1pPr algn="l">
              <a:lnSpc>
                <a:spcPct val="80000"/>
              </a:lnSpc>
              <a:defRPr sz="8800" spc="-120" baseline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67512" y="4206876"/>
            <a:ext cx="9228201" cy="1645920"/>
          </a:xfrm>
        </p:spPr>
        <p:txBody>
          <a:bodyPr>
            <a:norm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j-lt"/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0141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1636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43950" y="695325"/>
            <a:ext cx="2628900" cy="48006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1525" y="714375"/>
            <a:ext cx="7734300" cy="540067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50478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38356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3504" y="767419"/>
            <a:ext cx="10780776" cy="3355848"/>
          </a:xfrm>
        </p:spPr>
        <p:txBody>
          <a:bodyPr anchor="b">
            <a:normAutofit/>
          </a:bodyPr>
          <a:lstStyle>
            <a:lvl1pPr>
              <a:lnSpc>
                <a:spcPct val="80000"/>
              </a:lnSpc>
              <a:defRPr sz="8800" b="0" baseline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7512" y="4204209"/>
            <a:ext cx="9226296" cy="1645920"/>
          </a:xfrm>
        </p:spPr>
        <p:txBody>
          <a:bodyPr anchor="t">
            <a:normAutofit/>
          </a:bodyPr>
          <a:lstStyle>
            <a:lvl1pPr marL="0" indent="0">
              <a:buNone/>
              <a:defRPr sz="3200">
                <a:solidFill>
                  <a:schemeClr val="tx1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972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6656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11330" y="1998134"/>
            <a:ext cx="4663440" cy="376732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20400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40467"/>
            <a:ext cx="4663440" cy="723400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6656" y="2753084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07608" y="2038435"/>
            <a:ext cx="4663440" cy="722376"/>
          </a:xfrm>
        </p:spPr>
        <p:txBody>
          <a:bodyPr anchor="ctr">
            <a:normAutofit/>
          </a:bodyPr>
          <a:lstStyle>
            <a:lvl1pPr marL="0" indent="0">
              <a:buNone/>
              <a:defRPr sz="2200" b="0" cap="all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007608" y="2750990"/>
            <a:ext cx="4663440" cy="32004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125818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741844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97370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7620000" y="0"/>
            <a:ext cx="457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itle 8"/>
          <p:cNvSpPr>
            <a:spLocks noGrp="1"/>
          </p:cNvSpPr>
          <p:nvPr>
            <p:ph type="title"/>
          </p:nvPr>
        </p:nvSpPr>
        <p:spPr>
          <a:xfrm>
            <a:off x="8261404" y="542282"/>
            <a:ext cx="3383280" cy="1920240"/>
          </a:xfrm>
        </p:spPr>
        <p:txBody>
          <a:bodyPr anchor="b">
            <a:noAutofit/>
          </a:bodyPr>
          <a:lstStyle>
            <a:lvl1pPr>
              <a:lnSpc>
                <a:spcPct val="85000"/>
              </a:lnSpc>
              <a:defRPr sz="400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762000"/>
            <a:ext cx="6096000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75982" y="2511813"/>
            <a:ext cx="3398520" cy="3126987"/>
          </a:xfrm>
        </p:spPr>
        <p:txBody>
          <a:bodyPr>
            <a:normAutofit/>
          </a:bodyPr>
          <a:lstStyle>
            <a:lvl1pPr marL="0" marR="0" indent="0" algn="l" defTabSz="914400" rtl="0" eaLnBrk="1" fontAlgn="auto" latinLnBrk="0" hangingPunct="1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Tx/>
              <a:buSzTx/>
              <a:buFontTx/>
              <a:buNone/>
              <a:tabLst/>
              <a:defRPr sz="18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14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0000"/>
                  </a:srgbClr>
                </a:solidFill>
              </a:defRPr>
            </a:lvl1pPr>
          </a:lstStyle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608698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9224" y="5418667"/>
            <a:ext cx="10780776" cy="613283"/>
          </a:xfrm>
        </p:spPr>
        <p:txBody>
          <a:bodyPr anchor="b">
            <a:normAutofit/>
          </a:bodyPr>
          <a:lstStyle>
            <a:lvl1pPr>
              <a:defRPr sz="32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2192000" cy="5330952"/>
          </a:xfrm>
          <a:solidFill>
            <a:schemeClr val="accent1">
              <a:lumMod val="40000"/>
              <a:lumOff val="60000"/>
            </a:schemeClr>
          </a:solidFill>
        </p:spPr>
        <p:txBody>
          <a:bodyPr anchor="t"/>
          <a:lstStyle>
            <a:lvl1pPr marL="0" indent="0" algn="ctr">
              <a:spcBef>
                <a:spcPts val="800"/>
              </a:spcBef>
              <a:buNone/>
              <a:defRPr sz="3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6656" y="5909735"/>
            <a:ext cx="9229344" cy="533400"/>
          </a:xfrm>
        </p:spPr>
        <p:txBody>
          <a:bodyPr>
            <a:normAutofit/>
          </a:bodyPr>
          <a:lstStyle>
            <a:lvl1pPr marL="0" indent="0">
              <a:lnSpc>
                <a:spcPct val="90000"/>
              </a:lnSpc>
              <a:buNone/>
              <a:defRPr sz="1400">
                <a:solidFill>
                  <a:srgbClr val="262626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80000"/>
                  </a:srgbClr>
                </a:solidFill>
              </a:defRPr>
            </a:lvl1pPr>
          </a:lstStyle>
          <a:p>
            <a:endParaRPr lang="en-IN"/>
          </a:p>
        </p:txBody>
      </p:sp>
      <p:sp>
        <p:nvSpPr>
          <p:cNvPr id="14" name="Slide Number Placeholder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>
                    <a:alpha val="25000"/>
                  </a:srgbClr>
                </a:solidFill>
              </a:defRPr>
            </a:lvl1pPr>
          </a:lstStyle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564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16581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6656" y="2011680"/>
            <a:ext cx="10753725" cy="37661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5800" y="6412447"/>
            <a:ext cx="41148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fld id="{91D0D050-57F9-43D5-B49F-79DD6EC93A83}" type="datetimeFigureOut">
              <a:rPr lang="en-IN" smtClean="0"/>
              <a:t>09-04-2025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554697"/>
            <a:ext cx="5029200" cy="2286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50" cap="all" baseline="0">
                <a:solidFill>
                  <a:schemeClr val="tx1">
                    <a:alpha val="8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926" y="5876412"/>
            <a:ext cx="2926080" cy="139703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300" b="0">
                <a:ln>
                  <a:noFill/>
                </a:ln>
                <a:solidFill>
                  <a:schemeClr val="accent1">
                    <a:alpha val="25000"/>
                  </a:schemeClr>
                </a:solidFill>
                <a:latin typeface="+mj-lt"/>
              </a:defRPr>
            </a:lvl1pPr>
          </a:lstStyle>
          <a:p>
            <a:fld id="{FD380FC4-7E5E-47C4-8246-CE0A81FA10C8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39186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</p:sldLayoutIdLst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5400" kern="1200" spc="-120" baseline="0">
          <a:solidFill>
            <a:schemeClr val="accent1"/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85000"/>
        </a:lnSpc>
        <a:spcBef>
          <a:spcPts val="13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347472" indent="-3429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548640" indent="-54864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2000" i="1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822960" indent="-82296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097280" indent="-109728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2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4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16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1800000" indent="-228600" algn="l" defTabSz="914400" rtl="0" eaLnBrk="1" latinLnBrk="0" hangingPunct="1">
        <a:lnSpc>
          <a:spcPct val="85000"/>
        </a:lnSpc>
        <a:spcBef>
          <a:spcPts val="600"/>
        </a:spcBef>
        <a:buFont typeface="Arial" pitchFamily="34" charset="0"/>
        <a:buChar char=" 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CD006-D220-4C72-88C3-525F6C1ED1F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3504" y="1257299"/>
            <a:ext cx="10782300" cy="2865967"/>
          </a:xfrm>
        </p:spPr>
        <p:txBody>
          <a:bodyPr/>
          <a:lstStyle/>
          <a:p>
            <a:pPr algn="ctr"/>
            <a:r>
              <a:rPr lang="en-IN" sz="8000" dirty="0"/>
              <a:t>State-wise Voters Information during 2024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CA2386-4998-D4DC-8514-B5E0EEFF491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317558" y="4555846"/>
            <a:ext cx="7766936" cy="1730654"/>
          </a:xfrm>
        </p:spPr>
        <p:txBody>
          <a:bodyPr>
            <a:noAutofit/>
          </a:bodyPr>
          <a:lstStyle/>
          <a:p>
            <a:pPr algn="l">
              <a:lnSpc>
                <a:spcPct val="170000"/>
              </a:lnSpc>
            </a:pPr>
            <a:r>
              <a:rPr lang="en-IN" sz="1400" b="1" dirty="0">
                <a:solidFill>
                  <a:schemeClr val="tx1"/>
                </a:solidFill>
                <a:latin typeface="+mn-lt"/>
              </a:rPr>
              <a:t>      Source: https://www.data.gov.in/</a:t>
            </a:r>
            <a:br>
              <a:rPr lang="en-IN" sz="1400" b="1" dirty="0">
                <a:solidFill>
                  <a:schemeClr val="tx1"/>
                </a:solidFill>
                <a:latin typeface="+mn-lt"/>
              </a:rPr>
            </a:br>
            <a:r>
              <a:rPr lang="en-IN" sz="1400" b="1" dirty="0">
                <a:solidFill>
                  <a:schemeClr val="tx1"/>
                </a:solidFill>
                <a:latin typeface="+mn-lt"/>
              </a:rPr>
              <a:t>      Dataset: State-wise Voters’ information</a:t>
            </a:r>
            <a:br>
              <a:rPr lang="en-US" sz="1400" b="1" i="0" dirty="0">
                <a:solidFill>
                  <a:schemeClr val="tx1"/>
                </a:solidFill>
                <a:effectLst/>
                <a:latin typeface="+mn-lt"/>
              </a:rPr>
            </a:br>
            <a:r>
              <a:rPr lang="en-IN" sz="1400" b="1" i="0" dirty="0">
                <a:solidFill>
                  <a:schemeClr val="tx1"/>
                </a:solidFill>
                <a:effectLst/>
                <a:latin typeface="+mn-lt"/>
              </a:rPr>
              <a:t>📧</a:t>
            </a:r>
            <a:r>
              <a:rPr lang="en-US" sz="1400" b="1" i="0" dirty="0">
                <a:solidFill>
                  <a:schemeClr val="tx1"/>
                </a:solidFill>
                <a:effectLst/>
                <a:latin typeface="+mn-lt"/>
              </a:rPr>
              <a:t>Email: subhapreetpatro2004@gmail.com</a:t>
            </a:r>
            <a:br>
              <a:rPr lang="en-US" sz="1400" b="1" dirty="0">
                <a:solidFill>
                  <a:schemeClr val="tx1"/>
                </a:solidFill>
                <a:latin typeface="+mn-lt"/>
              </a:rPr>
            </a:br>
            <a:r>
              <a:rPr lang="en-IN" sz="1400" b="1" dirty="0">
                <a:solidFill>
                  <a:schemeClr val="tx1"/>
                </a:solidFill>
                <a:latin typeface="+mn-lt"/>
              </a:rPr>
              <a:t>📞</a:t>
            </a:r>
            <a:r>
              <a:rPr lang="en-US" sz="1400" b="1" dirty="0">
                <a:solidFill>
                  <a:schemeClr val="tx1"/>
                </a:solidFill>
                <a:latin typeface="+mn-lt"/>
              </a:rPr>
              <a:t>Phone : +91-7569753540</a:t>
            </a:r>
            <a:br>
              <a:rPr lang="en-US" sz="1400" b="1" dirty="0">
                <a:solidFill>
                  <a:schemeClr val="tx1"/>
                </a:solidFill>
                <a:latin typeface="+mn-lt"/>
              </a:rPr>
            </a:br>
            <a:r>
              <a:rPr lang="en-US" sz="1400" b="1" dirty="0">
                <a:solidFill>
                  <a:schemeClr val="tx1"/>
                </a:solidFill>
                <a:latin typeface="+mn-lt"/>
              </a:rPr>
              <a:t>      LinkedIn : https://www.linkedin.com/in/subhapreet-patro-444a02277/</a:t>
            </a:r>
            <a:endParaRPr lang="en-IN" sz="1400" b="1" dirty="0">
              <a:solidFill>
                <a:schemeClr val="tx1"/>
              </a:solidFill>
              <a:latin typeface="+mn-lt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46E3ACB-FB6D-63F3-5F7C-27899D00CF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78121" y="180286"/>
            <a:ext cx="687372" cy="93406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AEE9355D-33DA-744E-1135-38EE6892A2E5}"/>
              </a:ext>
            </a:extLst>
          </p:cNvPr>
          <p:cNvSpPr txBox="1"/>
          <p:nvPr/>
        </p:nvSpPr>
        <p:spPr>
          <a:xfrm>
            <a:off x="3740775" y="479550"/>
            <a:ext cx="729799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IN" sz="2400" dirty="0">
                <a:latin typeface="Androgyne" panose="05080000000003050000" pitchFamily="82" charset="0"/>
              </a:rPr>
              <a:t>Indian Government Dataset Analysis</a:t>
            </a:r>
          </a:p>
        </p:txBody>
      </p:sp>
      <p:pic>
        <p:nvPicPr>
          <p:cNvPr id="6" name="Picture 5" descr="Linkedin icons for free download | Freepik">
            <a:extLst>
              <a:ext uri="{FF2B5EF4-FFF2-40B4-BE49-F238E27FC236}">
                <a16:creationId xmlns:a16="http://schemas.microsoft.com/office/drawing/2014/main" id="{1044F920-CD54-DBAF-79AC-B3D522BC8D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18003" y="6203702"/>
            <a:ext cx="175945" cy="1655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9343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7D3B0F-CEE6-C752-4B73-2E294F7151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1C5F96-FB9E-79ED-B84C-79A647D05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45723"/>
            <a:ext cx="10772775" cy="934412"/>
          </a:xfrm>
        </p:spPr>
        <p:txBody>
          <a:bodyPr/>
          <a:lstStyle/>
          <a:p>
            <a:r>
              <a:rPr lang="en-IN" dirty="0"/>
              <a:t>Top States by Voter Turnout Percentage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0D07901-0EEF-7724-77E3-7B97BBF054F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69357" y="1289953"/>
            <a:ext cx="4010025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bar chart highlights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top 10 states/UTs with the highest voter turnout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2024 Indian general election.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chart uses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reversed blue palette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</a:t>
            </a:r>
            <a:r>
              <a:rPr kumimoji="0" lang="en-US" altLang="en-US" sz="16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Blues_r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 to visually emphasize higher values with darker shades.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States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Nagaland, Lakshadweep, Meghalaya, and Mizoram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often feature in high-turnout lists due to strong local political engagement.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These states might show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turnout above 85–90%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is significantly higher than the national average.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graph offers a quick view of where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 participation was most enthusiastic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07965A0-8B44-9ED2-8D33-6958AFB49B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7130" y="1080134"/>
            <a:ext cx="6921469" cy="5299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65094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144E8A-15EF-1567-629A-8A93BCB78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DA300F-25DF-C0EB-DD7A-E015448D0B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45723"/>
            <a:ext cx="10772775" cy="934412"/>
          </a:xfrm>
        </p:spPr>
        <p:txBody>
          <a:bodyPr/>
          <a:lstStyle/>
          <a:p>
            <a:r>
              <a:rPr lang="en-IN" dirty="0"/>
              <a:t>Voter Turnout Percentage by State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4BF8CBB7-557A-9B17-DD41-EC84594F69A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69213" y="1289953"/>
            <a:ext cx="4314806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line 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visualizes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 turnout percentage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each state in a connected and continuous manner.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state is represented along the X-axis, and the corresponding voter turnout percentage is plotted on the Y-axis.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Markers (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o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highlight exact points for better visibility.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You’ll observe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fluctuations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voter turnout as you move from one state to another.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Peaks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plot indicate states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exceptionally high turnout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dips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 states with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lower civic participation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quickly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spot outliers or unusual patterns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like consistently high turnout in northeastern states or lower turnout in some northern regions.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6237152-2E58-EA70-13EB-59C9BEBAA1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5228" y="1289953"/>
            <a:ext cx="7110521" cy="5018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918921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B49AFB-C895-1523-4438-FCAC700D83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13631"/>
          </a:xfrm>
        </p:spPr>
        <p:txBody>
          <a:bodyPr/>
          <a:lstStyle/>
          <a:p>
            <a:r>
              <a:rPr lang="en-IN" dirty="0"/>
              <a:t>Conclusion</a:t>
            </a:r>
          </a:p>
        </p:txBody>
      </p:sp>
      <p:sp>
        <p:nvSpPr>
          <p:cNvPr id="20" name="Rectangle 17">
            <a:extLst>
              <a:ext uri="{FF2B5EF4-FFF2-40B4-BE49-F238E27FC236}">
                <a16:creationId xmlns:a16="http://schemas.microsoft.com/office/drawing/2014/main" id="{B65B5F26-A4B2-36FE-47DD-3234E51826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7224" y="1551563"/>
            <a:ext cx="10920360" cy="37548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 turnout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most states ranged between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65–85%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northeastern states and UTs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Nagaland and Lakshadweep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showing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highest participation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 electors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slightly outnumber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female electors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but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 is narrowing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many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 votes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made up the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vast majority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few rejected votes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reflecting an efficient election process.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 constituencies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had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median turnout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while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General constituencies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showed greater variability.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strong link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was found between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elector size and turnout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meaning larger states didn’t always vote more.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Overall, the data shows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strong voter engagement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with scope for improvement in some larger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6464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2F134B-FC34-A03E-1037-042C469990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464127"/>
            <a:ext cx="8596668" cy="689264"/>
          </a:xfrm>
        </p:spPr>
        <p:txBody>
          <a:bodyPr>
            <a:normAutofit fontScale="90000"/>
          </a:bodyPr>
          <a:lstStyle/>
          <a:p>
            <a:r>
              <a:rPr lang="en-IN" dirty="0"/>
              <a:t>Indian Elections 2024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4D330D3-13F9-B6EC-DA83-C26727CCEE4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153391"/>
            <a:ext cx="5848157" cy="53553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2024 Indian general election, conducted from April 19 to June 1, 2024, was a landmark event in India's democratic history. With over 968 million registered voters, it marked the largest-ever election globally. Approximately 642 million individuals cast their ballots, including a record 312 million women voters.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incumbent Prime Minister, Narendra Modi of the </a:t>
            </a:r>
            <a:r>
              <a:rPr kumimoji="0" lang="en-US" altLang="en-US" sz="18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Bharatiya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Janata Party (BJP), sought a third consecutive term. The BJP-led National Democratic Alliance (NDA) secured 293 seats in the 543-member Lok Sabha. Notably, the BJP won 240 seats, a decrease from their 303 seats in 2019, resulting in the loss of their single-party majority.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opposition coalition, known as the Indian National Developmental Inclusive Alliance (INDIA), made significant gains. The Indian National Congress (INC), a key member of this alliance, increased its parliamentary presence to 99 seats, nearly doubling its previous count. </a:t>
            </a:r>
          </a:p>
        </p:txBody>
      </p:sp>
      <p:pic>
        <p:nvPicPr>
          <p:cNvPr id="1029" name="Picture 5" descr="Parliamentary Election 2024 | Social welfare">
            <a:extLst>
              <a:ext uri="{FF2B5EF4-FFF2-40B4-BE49-F238E27FC236}">
                <a16:creationId xmlns:a16="http://schemas.microsoft.com/office/drawing/2014/main" id="{9755D618-57D4-462A-586C-B14815E399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06334" y="1080653"/>
            <a:ext cx="3741923" cy="49149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799074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8A3DAA-276C-9977-84BD-8F2611300D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3D1F0B-6782-01D1-480A-129C0EE70A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7334" y="316411"/>
            <a:ext cx="8596668" cy="689264"/>
          </a:xfrm>
        </p:spPr>
        <p:txBody>
          <a:bodyPr>
            <a:normAutofit fontScale="90000"/>
          </a:bodyPr>
          <a:lstStyle/>
          <a:p>
            <a:r>
              <a:rPr lang="en-IN" dirty="0"/>
              <a:t>Initial Analysis of the Dataset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66CA597-5152-45F7-B1E6-23F89851420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77334" y="1005675"/>
            <a:ext cx="10803727" cy="57554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entries: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93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Columns and their explanations: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State Name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Name of the Indian state or union territory.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Constituency Type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Type of constituency: General (GEN), Scheduled Caste (SC), Scheduled Tribe (ST), or Total.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Of Seats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parliamentary seats in that constituency type.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Electors - Male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Total number of registered male electors.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Electors - Female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Total number of registered female electors.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Electors - Third 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Total number of electors identifying as third gender.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7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Electors - Total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Combined total of all registered electors.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8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Electors - NRIs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Non-Resident Indian electors.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9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Electors - Service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service electors (e.g., armed forces).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0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Voters - Male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male voters who cast their votes.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1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Voters - Female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female voters who cast their votes.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2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Voters - Third Gender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third-gender voters who cast their votes.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3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Voters - Postal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votes received via postal ballots.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4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Voters - Total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Total number of votes 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5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Voters - NRIs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NRI voters who voted.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6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Voters - Poll 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Voter turnout percentage.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7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Rejected Votes (Postal)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rejected postal ballots.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8"/>
              <a:tabLst/>
            </a:pPr>
            <a:r>
              <a:rPr kumimoji="0" lang="en-US" altLang="en-US" sz="1600" b="1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Evm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Rejected Votes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rejected EVM (Electronic Voting Machine) votes.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19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NOTA Votes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votes for "None of the Above" option.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0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 Votes Polled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valid votes cast.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AutoNum type="arabicPeriod" startAt="21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Tendered Votes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Number of tendered votes (votes cast under special circumstances).</a:t>
            </a:r>
          </a:p>
        </p:txBody>
      </p:sp>
    </p:spTree>
    <p:extLst>
      <p:ext uri="{BB962C8B-B14F-4D97-AF65-F5344CB8AC3E}">
        <p14:creationId xmlns:p14="http://schemas.microsoft.com/office/powerpoint/2010/main" val="24088469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9D4EAF-5CAB-59E2-2FBF-66CFA6A3C4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57224" y="499533"/>
            <a:ext cx="10772775" cy="986367"/>
          </a:xfrm>
        </p:spPr>
        <p:txBody>
          <a:bodyPr/>
          <a:lstStyle/>
          <a:p>
            <a:r>
              <a:rPr lang="en-IN" dirty="0"/>
              <a:t>Voter Turnout Percentage by State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2E9886E-F005-1E1D-6EAD-C3412B5F14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1485900"/>
            <a:ext cx="6164487" cy="5015595"/>
          </a:xfrm>
          <a:prstGeom prst="rect">
            <a:avLst/>
          </a:prstGeom>
        </p:spPr>
      </p:pic>
      <p:sp>
        <p:nvSpPr>
          <p:cNvPr id="8" name="Rectangle 1">
            <a:extLst>
              <a:ext uri="{FF2B5EF4-FFF2-40B4-BE49-F238E27FC236}">
                <a16:creationId xmlns:a16="http://schemas.microsoft.com/office/drawing/2014/main" id="{488038FF-FDDF-91A9-33EA-56A92080F9B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124044" y="1485900"/>
            <a:ext cx="4108016" cy="313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graph shows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 turnout percentage for each state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during the 2024 Indian general election.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bar represents a state, and its height indicates the percentage of eligible voters who actually voted. 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states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Nagaland, Lakshadweep, or West Bengal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might show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high voter turnout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Others like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Bihar or Uttar Pradesh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could show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relatively lower turnout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8605073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F75217-3239-9B9B-EAF8-01B8CAC303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45723"/>
            <a:ext cx="10772775" cy="934412"/>
          </a:xfrm>
        </p:spPr>
        <p:txBody>
          <a:bodyPr/>
          <a:lstStyle/>
          <a:p>
            <a:r>
              <a:rPr lang="en-IN" dirty="0"/>
              <a:t>Male vs Female Electors per State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516238-F35F-6E8E-9EB5-014D01B887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1619" y="1029896"/>
            <a:ext cx="7013642" cy="5682381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1BFA28FE-741E-F28B-E9B1-92F9DBABE9F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69750" y="1029896"/>
            <a:ext cx="4038232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stacked bar chart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comparing the number of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male and female electors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different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states are sorted in descending order by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electors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so the largest voting populations appear first.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bar's height shows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 number of electors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split into: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Blue section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Male electors.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Magenta section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 Female electors.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Uttar Pradesh, Maharashtra, and Bihar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probably have 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largest electorate sizes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gap between male and female electors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varies by state — in many states, the number of female electors is catching up to or exceeding male electors.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smaller states/UTs like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Lakshadweep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4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Sikkim</a:t>
            </a:r>
            <a:r>
              <a:rPr kumimoji="0" lang="en-US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very short bars (i.e., small electorates).</a:t>
            </a:r>
          </a:p>
        </p:txBody>
      </p:sp>
    </p:spTree>
    <p:extLst>
      <p:ext uri="{BB962C8B-B14F-4D97-AF65-F5344CB8AC3E}">
        <p14:creationId xmlns:p14="http://schemas.microsoft.com/office/powerpoint/2010/main" val="782058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C06C72-1D11-3BC3-95ED-15E0871A45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0444F-16D6-FA6C-B0B6-459DDE0F54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45723"/>
            <a:ext cx="10772775" cy="934412"/>
          </a:xfrm>
        </p:spPr>
        <p:txBody>
          <a:bodyPr/>
          <a:lstStyle/>
          <a:p>
            <a:r>
              <a:rPr lang="en-IN" dirty="0"/>
              <a:t>Valid vs Rejected Votes Distribution</a:t>
            </a:r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43379EAA-D67B-0AA4-83FD-DDC927C5D2B9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21698" y="1047417"/>
            <a:ext cx="4913547" cy="427809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pie chart shows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proportion of valid and rejected votes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the 2024 Indian general election (based on the dataset).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total values are calculated across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all states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 Votes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the column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Valid Votes Polled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Rejected Votes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are the sum of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Rejected Votes (Postal)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and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EVM Rejected Votes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majority of the votes are valid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usually well over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98%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Rejected votes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(both postal and EVM) account for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fraction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often due to technical errors, mismatches, or improper markings.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visualization reinforces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efficiency of the voting system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while also showing the scale of vote rejection.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DB45D06-4CA2-3A9F-8385-7970DC1FF0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177" y="1047417"/>
            <a:ext cx="5772956" cy="476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90371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C8EADC7-B3A8-1BFC-A940-9C16E73749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3D7A34-6BF3-9ECE-7F3C-F18A370AF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45723"/>
            <a:ext cx="10772775" cy="934412"/>
          </a:xfrm>
        </p:spPr>
        <p:txBody>
          <a:bodyPr/>
          <a:lstStyle/>
          <a:p>
            <a:r>
              <a:rPr lang="en-IN" dirty="0"/>
              <a:t>Distribution of Voter Turnout Percentage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ECAE2378-A627-C00D-D72E-B55034C0B86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638340" y="1069154"/>
            <a:ext cx="4134849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is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histogram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Kernel Density Estimate (KDE)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curve showing how voter turnout percentages are distributed across states.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X-axis represents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 turnout percentage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(from 0% to 100%), and the Y-axis shows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how many states fall within each percentage range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  <a:endParaRPr kumimoji="0" lang="en-US" altLang="en-US" sz="16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Most states probably have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turnout between 70% and 85%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forming a noticeable peak in that range.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few states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have extreme turnout (either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below 60%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above 90%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KDE curve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helps visualize the smooth distribution — likely showing a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slightly right-skewed or bell-shaped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curve.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graph highlights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consistency in voter engagement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most Indian states during the 2024 election.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66CCBE-64F6-9D1F-8B44-88667E418C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405" y="1080135"/>
            <a:ext cx="6723924" cy="47595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74710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F08820-2124-3CCF-696E-EEA9D99598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26B34-BAC0-94B7-FA44-235EF35697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45723"/>
            <a:ext cx="10772775" cy="934412"/>
          </a:xfrm>
        </p:spPr>
        <p:txBody>
          <a:bodyPr/>
          <a:lstStyle/>
          <a:p>
            <a:r>
              <a:rPr lang="en-IN" dirty="0"/>
              <a:t>Electors vs Voter Turnout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5D0FBB5-C4E4-C435-1E83-692F1911D8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387936" y="831234"/>
            <a:ext cx="4456233" cy="526297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scatter plot shows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relationship between the total number of electors in a state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 turnout percentage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that state.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Each point represents a state, and colors differentiate them using the 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 Unicode MS" panose="020B0604020202020204" pitchFamily="34" charset="-128"/>
              </a:rPr>
              <a:t>hue="State Name"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parameter.</a:t>
            </a:r>
            <a:endParaRPr kumimoji="0" lang="en-US" altLang="en-US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No strong linear correlation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is likely — meaning just because a state has more electors doesn’t guarantee higher or lower turnout.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Some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smaller states/UTs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with fewer electors may have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very high turnout percentages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(e.g., Lakshadweep, Nagaland).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Larger states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like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Uttar Pradesh or Maharashtra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 have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moderate to slightly lower turnout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despite having large elector bases.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plot helps identify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— states that defy the trend, e.g., very high elector count but low turnout or vice versa.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F5AD034-9F83-384E-A030-CD8716BEAEC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237"/>
          <a:stretch/>
        </p:blipFill>
        <p:spPr>
          <a:xfrm>
            <a:off x="906121" y="904009"/>
            <a:ext cx="6159697" cy="5808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813575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07310C-6DB1-F126-1A5B-8976DC7C9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505C6-3988-2567-F9C9-F099F317D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7130" y="145723"/>
            <a:ext cx="10772775" cy="934412"/>
          </a:xfrm>
        </p:spPr>
        <p:txBody>
          <a:bodyPr/>
          <a:lstStyle/>
          <a:p>
            <a:r>
              <a:rPr lang="en-IN" dirty="0"/>
              <a:t>Voter Turnout by Constituency Type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66FA3798-A01A-417D-5D76-D071B7B489C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876395" y="1080135"/>
            <a:ext cx="4120081" cy="4770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This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box plot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compares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voter turnout percentages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across different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constituency types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(General),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(Scheduled Castes),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(Scheduled Tribes),</a:t>
            </a:r>
          </a:p>
          <a:p>
            <a:pPr marL="457200" marR="0" lvl="1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Possibly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Total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well (aggregated values).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Median turnout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each type is shown by the horizontal line inside the box.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interquartile range (IQR)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shows where the middle 50% of the data lies.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Outliers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(unusually high or low turnouts) may appear as dots.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 constituencies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may show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higher voter engagement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which is a trend seen in past Indian elections.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GEN constituencies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might show </a:t>
            </a:r>
            <a:r>
              <a:rPr kumimoji="0" lang="en-US" altLang="en-US" sz="16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more spread</a:t>
            </a:r>
            <a:r>
              <a:rPr kumimoji="0" lang="en-US" altLang="en-US" sz="1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or variability in turnout.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6320509-E8E1-2839-C5D8-004019C7492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953" y="1080135"/>
            <a:ext cx="6924405" cy="52776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7167541"/>
      </p:ext>
    </p:extLst>
  </p:cSld>
  <p:clrMapOvr>
    <a:masterClrMapping/>
  </p:clrMapOvr>
</p:sld>
</file>

<file path=ppt/theme/theme1.xml><?xml version="1.0" encoding="utf-8"?>
<a:theme xmlns:a="http://schemas.openxmlformats.org/drawingml/2006/main" name="Metropolitan">
  <a:themeElements>
    <a:clrScheme name="Metropolitan">
      <a:dk1>
        <a:sysClr val="windowText" lastClr="000000"/>
      </a:dk1>
      <a:lt1>
        <a:sysClr val="window" lastClr="FFFFFF"/>
      </a:lt1>
      <a:dk2>
        <a:srgbClr val="162F33"/>
      </a:dk2>
      <a:lt2>
        <a:srgbClr val="EAF0E0"/>
      </a:lt2>
      <a:accent1>
        <a:srgbClr val="50B4C8"/>
      </a:accent1>
      <a:accent2>
        <a:srgbClr val="A8B97F"/>
      </a:accent2>
      <a:accent3>
        <a:srgbClr val="9B9256"/>
      </a:accent3>
      <a:accent4>
        <a:srgbClr val="657689"/>
      </a:accent4>
      <a:accent5>
        <a:srgbClr val="7A855D"/>
      </a:accent5>
      <a:accent6>
        <a:srgbClr val="84AC9D"/>
      </a:accent6>
      <a:hlink>
        <a:srgbClr val="2370CD"/>
      </a:hlink>
      <a:folHlink>
        <a:srgbClr val="877589"/>
      </a:folHlink>
    </a:clrScheme>
    <a:fontScheme name="Metropolitan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Metropolitan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00000"/>
                <a:lumMod val="110000"/>
              </a:schemeClr>
            </a:gs>
            <a:gs pos="50000">
              <a:schemeClr val="phClr">
                <a:tint val="75000"/>
                <a:satMod val="101000"/>
                <a:lumMod val="105000"/>
              </a:schemeClr>
            </a:gs>
            <a:gs pos="100000">
              <a:schemeClr val="phClr">
                <a:tint val="82000"/>
                <a:satMod val="104000"/>
                <a:lumMod val="105000"/>
              </a:schemeClr>
            </a:gs>
          </a:gsLst>
          <a:lin ang="27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0000"/>
                <a:lumMod val="100000"/>
              </a:schemeClr>
            </a:gs>
            <a:gs pos="100000">
              <a:schemeClr val="phClr">
                <a:shade val="80000"/>
                <a:satMod val="100000"/>
                <a:lumMod val="99000"/>
              </a:schemeClr>
            </a:gs>
          </a:gsLst>
          <a:lin ang="27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solidFill>
          <a:schemeClr val="phClr">
            <a:shade val="95000"/>
            <a:satMod val="170000"/>
          </a:schemeClr>
        </a:soli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etropolitan" id="{4C5440D6-04D2-4954-96CF-F251137069B2}" vid="{79CFCA13-9412-4290-BB4B-85112F88857B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TM03457491[[fn=Metropolitan]]</Template>
  <TotalTime>61</TotalTime>
  <Words>1538</Words>
  <Application>Microsoft Office PowerPoint</Application>
  <PresentationFormat>Widescreen</PresentationFormat>
  <Paragraphs>100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7" baseType="lpstr">
      <vt:lpstr>Arial Unicode MS</vt:lpstr>
      <vt:lpstr>Androgyne</vt:lpstr>
      <vt:lpstr>Arial</vt:lpstr>
      <vt:lpstr>Calibri Light</vt:lpstr>
      <vt:lpstr>Metropolitan</vt:lpstr>
      <vt:lpstr>State-wise Voters Information during 2024</vt:lpstr>
      <vt:lpstr>Indian Elections 2024</vt:lpstr>
      <vt:lpstr>Initial Analysis of the Dataset</vt:lpstr>
      <vt:lpstr>Voter Turnout Percentage by State</vt:lpstr>
      <vt:lpstr>Male vs Female Electors per State</vt:lpstr>
      <vt:lpstr>Valid vs Rejected Votes Distribution</vt:lpstr>
      <vt:lpstr>Distribution of Voter Turnout Percentage</vt:lpstr>
      <vt:lpstr>Electors vs Voter Turnout</vt:lpstr>
      <vt:lpstr>Voter Turnout by Constituency Type</vt:lpstr>
      <vt:lpstr>Top States by Voter Turnout Percentage</vt:lpstr>
      <vt:lpstr>Voter Turnout Percentage by State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Subhapreet Patro</dc:creator>
  <cp:lastModifiedBy>Subhapreet Patro</cp:lastModifiedBy>
  <cp:revision>2</cp:revision>
  <dcterms:created xsi:type="dcterms:W3CDTF">2025-04-09T14:05:05Z</dcterms:created>
  <dcterms:modified xsi:type="dcterms:W3CDTF">2025-04-09T15:06:51Z</dcterms:modified>
</cp:coreProperties>
</file>