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Default Extension="xlsx" ContentType="application/vnd.openxmlformats-officedocument.spreadsheetml.sheet"/>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66" r:id="rId3"/>
    <p:sldId id="257" r:id="rId4"/>
    <p:sldId id="258" r:id="rId5"/>
    <p:sldId id="259" r:id="rId6"/>
    <p:sldId id="270" r:id="rId7"/>
    <p:sldId id="260" r:id="rId8"/>
    <p:sldId id="273" r:id="rId9"/>
    <p:sldId id="256" r:id="rId10"/>
    <p:sldId id="261" r:id="rId11"/>
    <p:sldId id="262" r:id="rId12"/>
    <p:sldId id="271" r:id="rId13"/>
    <p:sldId id="272" r:id="rId14"/>
    <p:sldId id="263" r:id="rId15"/>
    <p:sldId id="264" r:id="rId16"/>
    <p:sldId id="269" r:id="rId17"/>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1935" autoAdjust="0"/>
  </p:normalViewPr>
  <p:slideViewPr>
    <p:cSldViewPr>
      <p:cViewPr varScale="1">
        <p:scale>
          <a:sx n="67" d="100"/>
          <a:sy n="67" d="100"/>
        </p:scale>
        <p:origin x="-90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Python%20Working%20Directory\8.%20Mini_Project\All%20companies%20Salari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ython%20Working%20Directory\8.%20Mini_Project\All%20companies%20Salarie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5.xml.rels><?xml version="1.0" encoding="UTF-8" standalone="yes"?>
<Relationships xmlns="http://schemas.openxmlformats.org/package/2006/relationships"><Relationship Id="rId2" Type="http://schemas.openxmlformats.org/officeDocument/2006/relationships/oleObject" Target="file:///D:\Tesco_Bengaluru_Reviews.xlsx" TargetMode="External"/><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oleObject" Target="file:///D:\Tesco_Bengaluru_Reviews.xlsx" TargetMode="External"/><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1" Type="http://schemas.openxmlformats.org/officeDocument/2006/relationships/oleObject" Target="Book5"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Software</a:t>
            </a:r>
          </a:p>
        </c:rich>
      </c:tx>
      <c:layout/>
      <c:spPr>
        <a:noFill/>
        <a:ln>
          <a:noFill/>
        </a:ln>
        <a:effectLst/>
      </c:spPr>
    </c:title>
    <c:plotArea>
      <c:layout/>
      <c:barChart>
        <c:barDir val="col"/>
        <c:grouping val="clustered"/>
        <c:ser>
          <c:idx val="0"/>
          <c:order val="0"/>
          <c:tx>
            <c:strRef>
              <c:f>Charts!$O$13</c:f>
              <c:strCache>
                <c:ptCount val="1"/>
                <c:pt idx="0">
                  <c:v>Software</c:v>
                </c:pt>
              </c:strCache>
            </c:strRef>
          </c:tx>
          <c:spPr>
            <a:solidFill>
              <a:schemeClr val="accent1"/>
            </a:solidFill>
            <a:ln>
              <a:noFill/>
            </a:ln>
            <a:effectLst/>
          </c:spPr>
          <c:dPt>
            <c:idx val="0"/>
            <c:spPr>
              <a:solidFill>
                <a:schemeClr val="accent4">
                  <a:lumMod val="75000"/>
                </a:schemeClr>
              </a:solidFill>
              <a:ln>
                <a:noFill/>
              </a:ln>
              <a:effectLst/>
            </c:spPr>
          </c:dPt>
          <c:dPt>
            <c:idx val="1"/>
            <c:spPr>
              <a:solidFill>
                <a:srgbClr val="FF0000"/>
              </a:solidFill>
              <a:ln>
                <a:noFill/>
              </a:ln>
              <a:effectLst/>
            </c:spPr>
          </c:dPt>
          <c:dPt>
            <c:idx val="2"/>
            <c:spPr>
              <a:solidFill>
                <a:schemeClr val="accent2">
                  <a:lumMod val="75000"/>
                </a:schemeClr>
              </a:solidFill>
              <a:ln>
                <a:noFill/>
              </a:ln>
              <a:effectLst/>
            </c:spPr>
          </c:dPt>
          <c:dPt>
            <c:idx val="3"/>
            <c:spPr>
              <a:solidFill>
                <a:schemeClr val="tx2">
                  <a:lumMod val="75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Charts!$N$15:$N$18</c:f>
              <c:strCache>
                <c:ptCount val="4"/>
                <c:pt idx="0">
                  <c:v>HSBC</c:v>
                </c:pt>
                <c:pt idx="1">
                  <c:v>Tesco</c:v>
                </c:pt>
                <c:pt idx="2">
                  <c:v>Target</c:v>
                </c:pt>
                <c:pt idx="3">
                  <c:v>Amazon</c:v>
                </c:pt>
              </c:strCache>
            </c:strRef>
          </c:cat>
          <c:val>
            <c:numRef>
              <c:f>Charts!$O$15:$O$18</c:f>
              <c:numCache>
                <c:formatCode>[&gt;=1000000]0,," m";[&gt;=1000]0," k";0</c:formatCode>
                <c:ptCount val="4"/>
                <c:pt idx="0">
                  <c:v>507646.8</c:v>
                </c:pt>
                <c:pt idx="1">
                  <c:v>633888.66666666744</c:v>
                </c:pt>
                <c:pt idx="2">
                  <c:v>965247.5</c:v>
                </c:pt>
                <c:pt idx="3" formatCode="[&gt;=1000000]0.0,,&quot; m&quot;;[&gt;=1000]0.0,&quot; k&quot;;0.0">
                  <c:v>1380306.1333333333</c:v>
                </c:pt>
              </c:numCache>
            </c:numRef>
          </c:val>
        </c:ser>
        <c:gapWidth val="100"/>
        <c:overlap val="56"/>
        <c:axId val="93477888"/>
        <c:axId val="93942528"/>
      </c:barChart>
      <c:catAx>
        <c:axId val="9347788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42528"/>
        <c:crosses val="autoZero"/>
        <c:auto val="1"/>
        <c:lblAlgn val="ctr"/>
        <c:lblOffset val="100"/>
      </c:catAx>
      <c:valAx>
        <c:axId val="93942528"/>
        <c:scaling>
          <c:orientation val="minMax"/>
        </c:scaling>
        <c:delete val="1"/>
        <c:axPos val="l"/>
        <c:numFmt formatCode="[&gt;=1000000]0,,&quot; m&quot;;[&gt;=1000]0,&quot; k&quot;;0" sourceLinked="1"/>
        <c:majorTickMark val="none"/>
        <c:tickLblPos val="nextTo"/>
        <c:crossAx val="9347788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accent1"/>
      </a:solid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smtClean="0"/>
              <a:t>Analytics</a:t>
            </a:r>
            <a:endParaRPr lang="en-US" b="1" dirty="0"/>
          </a:p>
        </c:rich>
      </c:tx>
      <c:layout/>
      <c:spPr>
        <a:noFill/>
        <a:ln>
          <a:noFill/>
        </a:ln>
        <a:effectLst/>
      </c:spPr>
    </c:title>
    <c:plotArea>
      <c:layout/>
      <c:barChart>
        <c:barDir val="col"/>
        <c:grouping val="clustered"/>
        <c:ser>
          <c:idx val="0"/>
          <c:order val="0"/>
          <c:tx>
            <c:strRef>
              <c:f>Charts!$R$13</c:f>
              <c:strCache>
                <c:ptCount val="1"/>
                <c:pt idx="0">
                  <c:v>Analyst</c:v>
                </c:pt>
              </c:strCache>
            </c:strRef>
          </c:tx>
          <c:spPr>
            <a:solidFill>
              <a:schemeClr val="accent1"/>
            </a:solidFill>
            <a:ln>
              <a:noFill/>
            </a:ln>
            <a:effectLst/>
          </c:spPr>
          <c:dPt>
            <c:idx val="0"/>
            <c:spPr>
              <a:solidFill>
                <a:srgbClr val="FF0000"/>
              </a:solidFill>
              <a:ln>
                <a:noFill/>
              </a:ln>
              <a:effectLst/>
            </c:spPr>
          </c:dPt>
          <c:dPt>
            <c:idx val="1"/>
            <c:spPr>
              <a:solidFill>
                <a:schemeClr val="tx2">
                  <a:lumMod val="75000"/>
                </a:schemeClr>
              </a:solidFill>
              <a:ln>
                <a:noFill/>
              </a:ln>
              <a:effectLst/>
            </c:spPr>
          </c:dPt>
          <c:dPt>
            <c:idx val="2"/>
            <c:spPr>
              <a:solidFill>
                <a:schemeClr val="accent2">
                  <a:lumMod val="75000"/>
                </a:schemeClr>
              </a:solidFill>
              <a:ln>
                <a:noFill/>
              </a:ln>
              <a:effectLst/>
            </c:spPr>
          </c:dPt>
          <c:dPt>
            <c:idx val="3"/>
            <c:spPr>
              <a:solidFill>
                <a:schemeClr val="accent4">
                  <a:lumMod val="75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Charts!$Q$14:$Q$18</c:f>
              <c:strCache>
                <c:ptCount val="4"/>
                <c:pt idx="0">
                  <c:v>Tesco</c:v>
                </c:pt>
                <c:pt idx="1">
                  <c:v>Amazon</c:v>
                </c:pt>
                <c:pt idx="2">
                  <c:v>Target</c:v>
                </c:pt>
                <c:pt idx="3">
                  <c:v>HSBC</c:v>
                </c:pt>
              </c:strCache>
              <c:extLst/>
            </c:strRef>
          </c:cat>
          <c:val>
            <c:numRef>
              <c:f>Charts!$R$14:$R$18</c:f>
              <c:numCache>
                <c:formatCode>[&gt;=1000000]0,," m";[&gt;=1000]0," k";0</c:formatCode>
                <c:ptCount val="4"/>
                <c:pt idx="0">
                  <c:v>857790</c:v>
                </c:pt>
                <c:pt idx="1">
                  <c:v>876727</c:v>
                </c:pt>
                <c:pt idx="2" formatCode="[&gt;=1000000]0.0,,&quot; m&quot;;[&gt;=1000]0.0,&quot; k&quot;;0.0">
                  <c:v>1009027.5</c:v>
                </c:pt>
                <c:pt idx="3" formatCode="[&gt;=1000000]0.0,,&quot; m&quot;;[&gt;=1000]0.0,&quot; k&quot;;0.0">
                  <c:v>1068962.5</c:v>
                </c:pt>
              </c:numCache>
              <c:extLst/>
            </c:numRef>
          </c:val>
          <c:extLst/>
        </c:ser>
        <c:dLbls>
          <c:showVal val="1"/>
        </c:dLbls>
        <c:gapWidth val="100"/>
        <c:overlap val="-100"/>
        <c:axId val="94312704"/>
        <c:axId val="94314496"/>
      </c:barChart>
      <c:catAx>
        <c:axId val="9431270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14496"/>
        <c:crosses val="autoZero"/>
        <c:auto val="1"/>
        <c:lblAlgn val="ctr"/>
        <c:lblOffset val="100"/>
      </c:catAx>
      <c:valAx>
        <c:axId val="94314496"/>
        <c:scaling>
          <c:orientation val="minMax"/>
        </c:scaling>
        <c:delete val="1"/>
        <c:axPos val="l"/>
        <c:numFmt formatCode="[&gt;=1000000]0,,&quot; m&quot;;[&gt;=1000]0,&quot; k&quot;;0" sourceLinked="1"/>
        <c:majorTickMark val="none"/>
        <c:tickLblPos val="nextTo"/>
        <c:crossAx val="9431270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accent1"/>
      </a:solid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dirty="0" smtClean="0"/>
              <a:t>Tesco’s Overall</a:t>
            </a:r>
            <a:r>
              <a:rPr lang="en-US" sz="1600" b="1" baseline="0" dirty="0" smtClean="0"/>
              <a:t> Rating</a:t>
            </a:r>
            <a:endParaRPr lang="en-US" sz="1600" b="1" dirty="0"/>
          </a:p>
        </c:rich>
      </c:tx>
      <c:layout/>
      <c:spPr>
        <a:noFill/>
        <a:ln>
          <a:noFill/>
        </a:ln>
        <a:effectLst/>
      </c:spPr>
    </c:title>
    <c:plotArea>
      <c:layout>
        <c:manualLayout>
          <c:layoutTarget val="inner"/>
          <c:xMode val="edge"/>
          <c:yMode val="edge"/>
          <c:x val="8.3996783233246247E-2"/>
          <c:y val="0.12832826057787791"/>
          <c:w val="0.88836592799071756"/>
          <c:h val="0.5361012748287316"/>
        </c:manualLayout>
      </c:layout>
      <c:lineChart>
        <c:grouping val="standard"/>
        <c:ser>
          <c:idx val="0"/>
          <c:order val="0"/>
          <c:tx>
            <c:strRef>
              <c:f>Sheet1!$B$1</c:f>
              <c:strCache>
                <c:ptCount val="1"/>
                <c:pt idx="0">
                  <c:v>Overall</c:v>
                </c:pt>
              </c:strCache>
            </c:strRef>
          </c:tx>
          <c:spPr>
            <a:ln w="28575" cap="rnd">
              <a:solidFill>
                <a:schemeClr val="tx1"/>
              </a:solidFill>
              <a:round/>
            </a:ln>
            <a:effectLst/>
          </c:spPr>
          <c:marker>
            <c:symbol val="square"/>
            <c:size val="5"/>
            <c:spPr>
              <a:solidFill>
                <a:schemeClr val="tx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Sheet1!$B$2:$B$13</c:f>
              <c:numCache>
                <c:formatCode>0.0</c:formatCode>
                <c:ptCount val="12"/>
                <c:pt idx="0">
                  <c:v>3.6521739130434767</c:v>
                </c:pt>
                <c:pt idx="1">
                  <c:v>3.56</c:v>
                </c:pt>
                <c:pt idx="2">
                  <c:v>3.6956521739130359</c:v>
                </c:pt>
                <c:pt idx="3">
                  <c:v>3.2564102564102582</c:v>
                </c:pt>
                <c:pt idx="4">
                  <c:v>3</c:v>
                </c:pt>
                <c:pt idx="5">
                  <c:v>3.0847457627118646</c:v>
                </c:pt>
                <c:pt idx="6">
                  <c:v>2.9220779220779232</c:v>
                </c:pt>
                <c:pt idx="7">
                  <c:v>3.2621359223300992</c:v>
                </c:pt>
                <c:pt idx="8">
                  <c:v>3.4456521739130359</c:v>
                </c:pt>
                <c:pt idx="9">
                  <c:v>3.5636363636363675</c:v>
                </c:pt>
                <c:pt idx="10">
                  <c:v>3.6969696969696968</c:v>
                </c:pt>
                <c:pt idx="11">
                  <c:v>3.0555555555555554</c:v>
                </c:pt>
              </c:numCache>
            </c:numRef>
          </c:val>
        </c:ser>
        <c:marker val="1"/>
        <c:axId val="142440320"/>
        <c:axId val="14244185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Work Life Balance</c:v>
                      </c:pt>
                    </c:strCache>
                  </c:strRef>
                </c:tx>
                <c:spPr>
                  <a:ln w="28575" cap="rnd">
                    <a:solidFill>
                      <a:srgbClr val="0070C0">
                        <a:alpha val="25000"/>
                      </a:srgbClr>
                    </a:solidFill>
                    <a:round/>
                  </a:ln>
                  <a:effectLst/>
                </c:spPr>
                <c:marker>
                  <c:symbol val="none"/>
                </c:marker>
                <c:cat>
                  <c:strRef>
                    <c:extLst>
                      <c:ex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c:ext uri="{02D57815-91ED-43cb-92C2-25804820EDAC}">
                        <c15:formulaRef>
                          <c15:sqref>Sheet1!$C$2:$C$13</c15:sqref>
                        </c15:formulaRef>
                      </c:ext>
                    </c:extLst>
                    <c:numCache>
                      <c:formatCode>0.0</c:formatCode>
                      <c:ptCount val="12"/>
                      <c:pt idx="0">
                        <c:v>3.9047619047619047</c:v>
                      </c:pt>
                      <c:pt idx="1">
                        <c:v>4</c:v>
                      </c:pt>
                      <c:pt idx="2">
                        <c:v>3.8181818181818183</c:v>
                      </c:pt>
                      <c:pt idx="3">
                        <c:v>3.7105263157894739</c:v>
                      </c:pt>
                      <c:pt idx="4">
                        <c:v>3.4285714285714284</c:v>
                      </c:pt>
                      <c:pt idx="5">
                        <c:v>3.2545454545454544</c:v>
                      </c:pt>
                      <c:pt idx="6">
                        <c:v>3.6231884057971016</c:v>
                      </c:pt>
                      <c:pt idx="7">
                        <c:v>3.8461538461538463</c:v>
                      </c:pt>
                      <c:pt idx="8">
                        <c:v>3.7906976744186047</c:v>
                      </c:pt>
                      <c:pt idx="9">
                        <c:v>4.0192307692307692</c:v>
                      </c:pt>
                      <c:pt idx="10">
                        <c:v>3.8793103448275863</c:v>
                      </c:pt>
                      <c:pt idx="11">
                        <c:v>3.8723404255319149</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Culture &amp; Values</c:v>
                      </c:pt>
                    </c:strCache>
                  </c:strRef>
                </c:tx>
                <c:spPr>
                  <a:ln w="28575" cap="rnd">
                    <a:solidFill>
                      <a:srgbClr val="FF0000">
                        <a:alpha val="25000"/>
                      </a:srgbClr>
                    </a:solidFill>
                    <a:round/>
                  </a:ln>
                  <a:effectLst/>
                </c:spPr>
                <c:marker>
                  <c:symbol val="none"/>
                </c:marker>
                <c:cat>
                  <c:strRef>
                    <c:extLst xmlns:c15="http://schemas.microsoft.com/office/drawing/2012/chart">
                      <c:ext xmlns:c15="http://schemas.microsoft.com/office/drawing/2012/char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xmlns:c15="http://schemas.microsoft.com/office/drawing/2012/chart">
                      <c:ext xmlns:c15="http://schemas.microsoft.com/office/drawing/2012/chart" uri="{02D57815-91ED-43cb-92C2-25804820EDAC}">
                        <c15:formulaRef>
                          <c15:sqref>Sheet1!$D$2:$D$13</c15:sqref>
                        </c15:formulaRef>
                      </c:ext>
                    </c:extLst>
                    <c:numCache>
                      <c:formatCode>0.0</c:formatCode>
                      <c:ptCount val="12"/>
                      <c:pt idx="0">
                        <c:v>3.59375</c:v>
                      </c:pt>
                      <c:pt idx="1">
                        <c:v>3.8181818181818183</c:v>
                      </c:pt>
                      <c:pt idx="2">
                        <c:v>3.8181818181818183</c:v>
                      </c:pt>
                      <c:pt idx="3">
                        <c:v>3.3421052631578947</c:v>
                      </c:pt>
                      <c:pt idx="4">
                        <c:v>3.0612244897959182</c:v>
                      </c:pt>
                      <c:pt idx="5">
                        <c:v>3.2037037037037037</c:v>
                      </c:pt>
                      <c:pt idx="6">
                        <c:v>3.2058823529411766</c:v>
                      </c:pt>
                      <c:pt idx="7">
                        <c:v>3.3333333333333335</c:v>
                      </c:pt>
                      <c:pt idx="8">
                        <c:v>3.5930232558139537</c:v>
                      </c:pt>
                      <c:pt idx="9">
                        <c:v>3.9230769230769229</c:v>
                      </c:pt>
                      <c:pt idx="10">
                        <c:v>3.9482758620689653</c:v>
                      </c:pt>
                      <c:pt idx="11">
                        <c:v>3.4468085106382977</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Career Opportunities</c:v>
                      </c:pt>
                    </c:strCache>
                  </c:strRef>
                </c:tx>
                <c:spPr>
                  <a:ln w="28575" cap="rnd">
                    <a:solidFill>
                      <a:srgbClr val="00B050">
                        <a:alpha val="25000"/>
                      </a:srgbClr>
                    </a:solidFill>
                    <a:round/>
                  </a:ln>
                  <a:effectLst/>
                </c:spPr>
                <c:marker>
                  <c:symbol val="none"/>
                </c:marker>
                <c:cat>
                  <c:strRef>
                    <c:extLst xmlns:c15="http://schemas.microsoft.com/office/drawing/2012/chart">
                      <c:ext xmlns:c15="http://schemas.microsoft.com/office/drawing/2012/char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xmlns:c15="http://schemas.microsoft.com/office/drawing/2012/chart">
                      <c:ext xmlns:c15="http://schemas.microsoft.com/office/drawing/2012/chart" uri="{02D57815-91ED-43cb-92C2-25804820EDAC}">
                        <c15:formulaRef>
                          <c15:sqref>Sheet1!$E$2:$E$13</c15:sqref>
                        </c15:formulaRef>
                      </c:ext>
                    </c:extLst>
                    <c:numCache>
                      <c:formatCode>0.0</c:formatCode>
                      <c:ptCount val="12"/>
                      <c:pt idx="0">
                        <c:v>3.1666666666666665</c:v>
                      </c:pt>
                      <c:pt idx="1">
                        <c:v>3.5</c:v>
                      </c:pt>
                      <c:pt idx="2">
                        <c:v>3.4090909090909092</c:v>
                      </c:pt>
                      <c:pt idx="3">
                        <c:v>2.9210526315789473</c:v>
                      </c:pt>
                      <c:pt idx="4">
                        <c:v>2.5714285714285716</c:v>
                      </c:pt>
                      <c:pt idx="5">
                        <c:v>2.6481481481481484</c:v>
                      </c:pt>
                      <c:pt idx="6">
                        <c:v>2.6470588235294117</c:v>
                      </c:pt>
                      <c:pt idx="7">
                        <c:v>2.9090909090909092</c:v>
                      </c:pt>
                      <c:pt idx="8">
                        <c:v>3.058139534883721</c:v>
                      </c:pt>
                      <c:pt idx="9">
                        <c:v>3.1730769230769229</c:v>
                      </c:pt>
                      <c:pt idx="10">
                        <c:v>3.1551724137931036</c:v>
                      </c:pt>
                      <c:pt idx="11">
                        <c:v>2.8723404255319149</c:v>
                      </c:pt>
                    </c:numCache>
                  </c:numRef>
                </c:val>
                <c:smooth val="0"/>
              </c15:ser>
            </c15:filteredLineSeries>
            <c15:filteredLine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Compensation &amp; Benefits</c:v>
                      </c:pt>
                    </c:strCache>
                  </c:strRef>
                </c:tx>
                <c:spPr>
                  <a:ln w="28575" cap="rnd">
                    <a:solidFill>
                      <a:schemeClr val="accent2">
                        <a:lumMod val="50000"/>
                        <a:alpha val="25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xmlns:c15="http://schemas.microsoft.com/office/drawing/2012/chart">
                      <c:ext xmlns:c15="http://schemas.microsoft.com/office/drawing/2012/chart" uri="{02D57815-91ED-43cb-92C2-25804820EDAC}">
                        <c15:formulaRef>
                          <c15:sqref>Sheet1!$F$2:$F$13</c15:sqref>
                        </c15:formulaRef>
                      </c:ext>
                    </c:extLst>
                    <c:numCache>
                      <c:formatCode>0.0</c:formatCode>
                      <c:ptCount val="12"/>
                      <c:pt idx="0">
                        <c:v>3.4761904761904763</c:v>
                      </c:pt>
                      <c:pt idx="1">
                        <c:v>3.3333333333333335</c:v>
                      </c:pt>
                      <c:pt idx="2">
                        <c:v>3.1363636363636362</c:v>
                      </c:pt>
                      <c:pt idx="3">
                        <c:v>3.1052631578947367</c:v>
                      </c:pt>
                      <c:pt idx="4">
                        <c:v>2.8979591836734695</c:v>
                      </c:pt>
                      <c:pt idx="5">
                        <c:v>2.8333333333333335</c:v>
                      </c:pt>
                      <c:pt idx="6">
                        <c:v>3.1764705882352939</c:v>
                      </c:pt>
                      <c:pt idx="7">
                        <c:v>3.1590909090909092</c:v>
                      </c:pt>
                      <c:pt idx="8">
                        <c:v>3.0930232558139537</c:v>
                      </c:pt>
                      <c:pt idx="9">
                        <c:v>3.1346153846153846</c:v>
                      </c:pt>
                      <c:pt idx="10">
                        <c:v>2.9655172413793105</c:v>
                      </c:pt>
                      <c:pt idx="11">
                        <c:v>3.2765957446808511</c:v>
                      </c:pt>
                    </c:numCache>
                  </c:numRef>
                </c:val>
                <c:smooth val="0"/>
              </c15:ser>
            </c15:filteredLineSeries>
            <c15:filteredLine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Senior Management</c:v>
                      </c:pt>
                    </c:strCache>
                  </c:strRef>
                </c:tx>
                <c:spPr>
                  <a:ln w="28575" cap="rnd">
                    <a:solidFill>
                      <a:schemeClr val="accent2">
                        <a:lumMod val="40000"/>
                        <a:lumOff val="60000"/>
                        <a:alpha val="83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xmlns:c15="http://schemas.microsoft.com/office/drawing/2012/chart">
                      <c:ext xmlns:c15="http://schemas.microsoft.com/office/drawing/2012/chart" uri="{02D57815-91ED-43cb-92C2-25804820EDAC}">
                        <c15:formulaRef>
                          <c15:sqref>Sheet1!$G$2:$G$13</c15:sqref>
                        </c15:formulaRef>
                      </c:ext>
                    </c:extLst>
                    <c:numCache>
                      <c:formatCode>0.0</c:formatCode>
                      <c:ptCount val="12"/>
                      <c:pt idx="0">
                        <c:v>3.1363636363636362</c:v>
                      </c:pt>
                      <c:pt idx="1">
                        <c:v>3</c:v>
                      </c:pt>
                      <c:pt idx="2">
                        <c:v>3.0454545454545454</c:v>
                      </c:pt>
                      <c:pt idx="3">
                        <c:v>2.4054054054054053</c:v>
                      </c:pt>
                      <c:pt idx="4">
                        <c:v>2.4375</c:v>
                      </c:pt>
                      <c:pt idx="5">
                        <c:v>2.3207547169811322</c:v>
                      </c:pt>
                      <c:pt idx="6">
                        <c:v>2.4328358208955225</c:v>
                      </c:pt>
                      <c:pt idx="7">
                        <c:v>2.7011494252873565</c:v>
                      </c:pt>
                      <c:pt idx="8">
                        <c:v>2.8470588235294119</c:v>
                      </c:pt>
                      <c:pt idx="9">
                        <c:v>3.215686274509804</c:v>
                      </c:pt>
                      <c:pt idx="10">
                        <c:v>2.9655172413793105</c:v>
                      </c:pt>
                      <c:pt idx="11">
                        <c:v>2.5957446808510638</c:v>
                      </c:pt>
                    </c:numCache>
                  </c:numRef>
                </c:val>
                <c:smooth val="0"/>
              </c15:ser>
            </c15:filteredLineSeries>
          </c:ext>
        </c:extLst>
      </c:lineChart>
      <c:catAx>
        <c:axId val="14244032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41856"/>
        <c:crosses val="autoZero"/>
        <c:auto val="1"/>
        <c:lblAlgn val="ctr"/>
        <c:lblOffset val="100"/>
      </c:catAx>
      <c:valAx>
        <c:axId val="142441856"/>
        <c:scaling>
          <c:orientation val="minMax"/>
          <c:max val="5"/>
          <c:min val="1"/>
        </c:scaling>
        <c:axPos val="l"/>
        <c:numFmt formatCode="0.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40320"/>
        <c:crosses val="autoZero"/>
        <c:crossBetween val="between"/>
        <c:majorUnit val="1"/>
      </c:valAx>
      <c:spPr>
        <a:noFill/>
        <a:ln>
          <a:noFill/>
        </a:ln>
        <a:effectLst/>
      </c:spPr>
    </c:plotArea>
    <c:legend>
      <c:legendPos val="b"/>
      <c:layout>
        <c:manualLayout>
          <c:xMode val="edge"/>
          <c:yMode val="edge"/>
          <c:x val="0"/>
          <c:y val="0.91027065616797964"/>
          <c:w val="0.98839774426277549"/>
          <c:h val="6.8396010498687793E-2"/>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rgbClr val="0070C0"/>
      </a:solid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dirty="0" smtClean="0"/>
              <a:t>Tesco’s Ratings in Key Areas</a:t>
            </a:r>
            <a:endParaRPr lang="en-US" sz="1600" b="1" dirty="0"/>
          </a:p>
        </c:rich>
      </c:tx>
      <c:layout/>
      <c:spPr>
        <a:noFill/>
        <a:ln>
          <a:noFill/>
        </a:ln>
        <a:effectLst/>
      </c:spPr>
    </c:title>
    <c:plotArea>
      <c:layout>
        <c:manualLayout>
          <c:layoutTarget val="inner"/>
          <c:xMode val="edge"/>
          <c:yMode val="edge"/>
          <c:x val="8.3996783233246247E-2"/>
          <c:y val="0.13896902887139162"/>
          <c:w val="0.88836592799071756"/>
          <c:h val="0.5286269641361836"/>
        </c:manualLayout>
      </c:layout>
      <c:lineChart>
        <c:grouping val="standard"/>
        <c:ser>
          <c:idx val="1"/>
          <c:order val="0"/>
          <c:tx>
            <c:strRef>
              <c:f>Sheet1!$C$1</c:f>
              <c:strCache>
                <c:ptCount val="1"/>
                <c:pt idx="0">
                  <c:v>Work Life Balance</c:v>
                </c:pt>
              </c:strCache>
            </c:strRef>
          </c:tx>
          <c:spPr>
            <a:ln w="28575" cap="rnd">
              <a:solidFill>
                <a:srgbClr val="0070C0">
                  <a:alpha val="25000"/>
                </a:srgbClr>
              </a:solidFill>
              <a:round/>
            </a:ln>
            <a:effectLst/>
          </c:spPr>
          <c:marker>
            <c:symbol val="none"/>
          </c:marker>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Sheet1!$C$2:$C$13</c:f>
              <c:numCache>
                <c:formatCode>0.0</c:formatCode>
                <c:ptCount val="12"/>
                <c:pt idx="0">
                  <c:v>3.9047619047619051</c:v>
                </c:pt>
                <c:pt idx="1">
                  <c:v>4</c:v>
                </c:pt>
                <c:pt idx="2">
                  <c:v>3.8181818181818192</c:v>
                </c:pt>
                <c:pt idx="3">
                  <c:v>3.7105263157894752</c:v>
                </c:pt>
                <c:pt idx="4">
                  <c:v>3.4285714285714324</c:v>
                </c:pt>
                <c:pt idx="5">
                  <c:v>3.2545454545454544</c:v>
                </c:pt>
                <c:pt idx="6">
                  <c:v>3.6231884057971016</c:v>
                </c:pt>
                <c:pt idx="7">
                  <c:v>3.8461538461538463</c:v>
                </c:pt>
                <c:pt idx="8">
                  <c:v>3.7906976744186047</c:v>
                </c:pt>
                <c:pt idx="9">
                  <c:v>4.0192307692307692</c:v>
                </c:pt>
                <c:pt idx="10">
                  <c:v>3.8793103448275872</c:v>
                </c:pt>
                <c:pt idx="11">
                  <c:v>3.8723404255319127</c:v>
                </c:pt>
              </c:numCache>
            </c:numRef>
          </c:val>
        </c:ser>
        <c:ser>
          <c:idx val="2"/>
          <c:order val="1"/>
          <c:tx>
            <c:strRef>
              <c:f>Sheet1!$D$1</c:f>
              <c:strCache>
                <c:ptCount val="1"/>
                <c:pt idx="0">
                  <c:v>Culture &amp; Values</c:v>
                </c:pt>
              </c:strCache>
            </c:strRef>
          </c:tx>
          <c:spPr>
            <a:ln w="28575" cap="rnd">
              <a:solidFill>
                <a:srgbClr val="FF0000">
                  <a:alpha val="25000"/>
                </a:srgbClr>
              </a:solidFill>
              <a:round/>
            </a:ln>
            <a:effectLst/>
          </c:spPr>
          <c:marker>
            <c:symbol val="none"/>
          </c:marker>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Sheet1!$D$2:$D$13</c:f>
              <c:numCache>
                <c:formatCode>0.0</c:formatCode>
                <c:ptCount val="12"/>
                <c:pt idx="0">
                  <c:v>3.59375</c:v>
                </c:pt>
                <c:pt idx="1">
                  <c:v>3.8181818181818192</c:v>
                </c:pt>
                <c:pt idx="2">
                  <c:v>3.8181818181818192</c:v>
                </c:pt>
                <c:pt idx="3">
                  <c:v>3.3421052631578947</c:v>
                </c:pt>
                <c:pt idx="4">
                  <c:v>3.0612244897959182</c:v>
                </c:pt>
                <c:pt idx="5">
                  <c:v>3.2037037037037042</c:v>
                </c:pt>
                <c:pt idx="6">
                  <c:v>3.2058823529411802</c:v>
                </c:pt>
                <c:pt idx="7">
                  <c:v>3.3333333333333335</c:v>
                </c:pt>
                <c:pt idx="8">
                  <c:v>3.593023255813959</c:v>
                </c:pt>
                <c:pt idx="9">
                  <c:v>3.9230769230769229</c:v>
                </c:pt>
                <c:pt idx="10">
                  <c:v>3.9482758620689653</c:v>
                </c:pt>
                <c:pt idx="11">
                  <c:v>3.4468085106382929</c:v>
                </c:pt>
              </c:numCache>
            </c:numRef>
          </c:val>
        </c:ser>
        <c:ser>
          <c:idx val="3"/>
          <c:order val="2"/>
          <c:tx>
            <c:strRef>
              <c:f>Sheet1!$E$1</c:f>
              <c:strCache>
                <c:ptCount val="1"/>
                <c:pt idx="0">
                  <c:v>Career Opportunities</c:v>
                </c:pt>
              </c:strCache>
            </c:strRef>
          </c:tx>
          <c:spPr>
            <a:ln w="28575" cap="rnd">
              <a:solidFill>
                <a:srgbClr val="00B050">
                  <a:alpha val="25000"/>
                </a:srgbClr>
              </a:solidFill>
              <a:round/>
            </a:ln>
            <a:effectLst/>
          </c:spPr>
          <c:marker>
            <c:symbol val="none"/>
          </c:marker>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Sheet1!$E$2:$E$13</c:f>
              <c:numCache>
                <c:formatCode>0.0</c:formatCode>
                <c:ptCount val="12"/>
                <c:pt idx="0">
                  <c:v>3.1666666666666665</c:v>
                </c:pt>
                <c:pt idx="1">
                  <c:v>3.5</c:v>
                </c:pt>
                <c:pt idx="2">
                  <c:v>3.4090909090909087</c:v>
                </c:pt>
                <c:pt idx="3">
                  <c:v>2.9210526315789425</c:v>
                </c:pt>
                <c:pt idx="4">
                  <c:v>2.5714285714285707</c:v>
                </c:pt>
                <c:pt idx="5">
                  <c:v>2.6481481481481484</c:v>
                </c:pt>
                <c:pt idx="6">
                  <c:v>2.6470588235294117</c:v>
                </c:pt>
                <c:pt idx="7">
                  <c:v>2.9090909090909087</c:v>
                </c:pt>
                <c:pt idx="8">
                  <c:v>3.0581395348837197</c:v>
                </c:pt>
                <c:pt idx="9">
                  <c:v>3.1730769230769229</c:v>
                </c:pt>
                <c:pt idx="10">
                  <c:v>3.1551724137930974</c:v>
                </c:pt>
                <c:pt idx="11">
                  <c:v>2.8723404255319127</c:v>
                </c:pt>
              </c:numCache>
            </c:numRef>
          </c:val>
        </c:ser>
        <c:ser>
          <c:idx val="4"/>
          <c:order val="3"/>
          <c:tx>
            <c:strRef>
              <c:f>Sheet1!$F$1</c:f>
              <c:strCache>
                <c:ptCount val="1"/>
                <c:pt idx="0">
                  <c:v>Compensation &amp; Benefits</c:v>
                </c:pt>
              </c:strCache>
            </c:strRef>
          </c:tx>
          <c:spPr>
            <a:ln w="28575" cap="rnd">
              <a:solidFill>
                <a:schemeClr val="accent2">
                  <a:lumMod val="50000"/>
                  <a:alpha val="25000"/>
                </a:schemeClr>
              </a:solidFill>
              <a:round/>
            </a:ln>
            <a:effectLst/>
          </c:spPr>
          <c:marker>
            <c:symbol val="none"/>
          </c:marker>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Sheet1!$F$2:$F$13</c:f>
              <c:numCache>
                <c:formatCode>0.0</c:formatCode>
                <c:ptCount val="12"/>
                <c:pt idx="0">
                  <c:v>3.4761904761904772</c:v>
                </c:pt>
                <c:pt idx="1">
                  <c:v>3.3333333333333335</c:v>
                </c:pt>
                <c:pt idx="2">
                  <c:v>3.1363636363636327</c:v>
                </c:pt>
                <c:pt idx="3">
                  <c:v>3.1052631578947372</c:v>
                </c:pt>
                <c:pt idx="4">
                  <c:v>2.8979591836734633</c:v>
                </c:pt>
                <c:pt idx="5">
                  <c:v>2.8333333333333335</c:v>
                </c:pt>
                <c:pt idx="6">
                  <c:v>3.1764705882352939</c:v>
                </c:pt>
                <c:pt idx="7">
                  <c:v>3.1590909090909087</c:v>
                </c:pt>
                <c:pt idx="8">
                  <c:v>3.093023255813959</c:v>
                </c:pt>
                <c:pt idx="9">
                  <c:v>3.1346153846153837</c:v>
                </c:pt>
                <c:pt idx="10">
                  <c:v>2.9655172413793194</c:v>
                </c:pt>
                <c:pt idx="11">
                  <c:v>3.2765957446808511</c:v>
                </c:pt>
              </c:numCache>
            </c:numRef>
          </c:val>
        </c:ser>
        <c:ser>
          <c:idx val="5"/>
          <c:order val="4"/>
          <c:tx>
            <c:strRef>
              <c:f>Sheet1!$G$1</c:f>
              <c:strCache>
                <c:ptCount val="1"/>
                <c:pt idx="0">
                  <c:v>Senior Management</c:v>
                </c:pt>
              </c:strCache>
            </c:strRef>
          </c:tx>
          <c:spPr>
            <a:ln w="28575" cap="rnd">
              <a:solidFill>
                <a:schemeClr val="accent2">
                  <a:lumMod val="40000"/>
                  <a:lumOff val="60000"/>
                  <a:alpha val="83000"/>
                </a:schemeClr>
              </a:solidFill>
              <a:round/>
            </a:ln>
            <a:effectLst/>
          </c:spPr>
          <c:marker>
            <c:symbol val="none"/>
          </c:marker>
          <c:cat>
            <c:strRef>
              <c:f>Sheet1!$A$2:$A$13</c:f>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f>Sheet1!$G$2:$G$13</c:f>
              <c:numCache>
                <c:formatCode>0.0</c:formatCode>
                <c:ptCount val="12"/>
                <c:pt idx="0">
                  <c:v>3.1363636363636327</c:v>
                </c:pt>
                <c:pt idx="1">
                  <c:v>3</c:v>
                </c:pt>
                <c:pt idx="2">
                  <c:v>3.0454545454545454</c:v>
                </c:pt>
                <c:pt idx="3">
                  <c:v>2.4054054054054013</c:v>
                </c:pt>
                <c:pt idx="4">
                  <c:v>2.4375</c:v>
                </c:pt>
                <c:pt idx="5">
                  <c:v>2.3207547169811367</c:v>
                </c:pt>
                <c:pt idx="6">
                  <c:v>2.4328358208955181</c:v>
                </c:pt>
                <c:pt idx="7">
                  <c:v>2.7011494252873582</c:v>
                </c:pt>
                <c:pt idx="8">
                  <c:v>2.8470588235294074</c:v>
                </c:pt>
                <c:pt idx="9">
                  <c:v>3.2156862745098027</c:v>
                </c:pt>
                <c:pt idx="10">
                  <c:v>2.9655172413793194</c:v>
                </c:pt>
                <c:pt idx="11">
                  <c:v>2.5957446808510638</c:v>
                </c:pt>
              </c:numCache>
            </c:numRef>
          </c:val>
        </c:ser>
        <c:marker val="1"/>
        <c:axId val="142870784"/>
        <c:axId val="142880768"/>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Overall</c:v>
                      </c:pt>
                    </c:strCache>
                  </c:strRef>
                </c:tx>
                <c:spPr>
                  <a:ln w="28575" cap="rnd">
                    <a:solidFill>
                      <a:schemeClr val="tx1"/>
                    </a:solidFill>
                    <a:round/>
                  </a:ln>
                  <a:effectLst/>
                </c:spPr>
                <c:marker>
                  <c:symbol val="square"/>
                  <c:size val="5"/>
                  <c:spPr>
                    <a:solidFill>
                      <a:schemeClr val="tx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Sheet1!$A$2:$A$13</c15:sqref>
                        </c15:formulaRef>
                      </c:ext>
                    </c:extLst>
                    <c:strCache>
                      <c:ptCount val="12"/>
                      <c:pt idx="0">
                        <c:v>2012 H1</c:v>
                      </c:pt>
                      <c:pt idx="1">
                        <c:v>2012 H2</c:v>
                      </c:pt>
                      <c:pt idx="2">
                        <c:v>2013 H1</c:v>
                      </c:pt>
                      <c:pt idx="3">
                        <c:v>2013 H2</c:v>
                      </c:pt>
                      <c:pt idx="4">
                        <c:v>2014 H1</c:v>
                      </c:pt>
                      <c:pt idx="5">
                        <c:v>2014 H2</c:v>
                      </c:pt>
                      <c:pt idx="6">
                        <c:v>2015 H1</c:v>
                      </c:pt>
                      <c:pt idx="7">
                        <c:v>2015 H2</c:v>
                      </c:pt>
                      <c:pt idx="8">
                        <c:v>2016 H1</c:v>
                      </c:pt>
                      <c:pt idx="9">
                        <c:v>2016 H2</c:v>
                      </c:pt>
                      <c:pt idx="10">
                        <c:v>2017 H1</c:v>
                      </c:pt>
                      <c:pt idx="11">
                        <c:v>2017 H2</c:v>
                      </c:pt>
                    </c:strCache>
                  </c:strRef>
                </c:cat>
                <c:val>
                  <c:numRef>
                    <c:extLst>
                      <c:ext uri="{02D57815-91ED-43cb-92C2-25804820EDAC}">
                        <c15:formulaRef>
                          <c15:sqref>Sheet1!$B$2:$B$13</c15:sqref>
                        </c15:formulaRef>
                      </c:ext>
                    </c:extLst>
                    <c:numCache>
                      <c:formatCode>0.0</c:formatCode>
                      <c:ptCount val="12"/>
                      <c:pt idx="0">
                        <c:v>3.652173913043478</c:v>
                      </c:pt>
                      <c:pt idx="1">
                        <c:v>3.56</c:v>
                      </c:pt>
                      <c:pt idx="2">
                        <c:v>3.6956521739130435</c:v>
                      </c:pt>
                      <c:pt idx="3">
                        <c:v>3.2564102564102564</c:v>
                      </c:pt>
                      <c:pt idx="4">
                        <c:v>3</c:v>
                      </c:pt>
                      <c:pt idx="5">
                        <c:v>3.0847457627118646</c:v>
                      </c:pt>
                      <c:pt idx="6">
                        <c:v>2.9220779220779223</c:v>
                      </c:pt>
                      <c:pt idx="7">
                        <c:v>3.262135922330097</c:v>
                      </c:pt>
                      <c:pt idx="8">
                        <c:v>3.4456521739130435</c:v>
                      </c:pt>
                      <c:pt idx="9">
                        <c:v>3.5636363636363635</c:v>
                      </c:pt>
                      <c:pt idx="10">
                        <c:v>3.6969696969696968</c:v>
                      </c:pt>
                      <c:pt idx="11">
                        <c:v>3.0555555555555554</c:v>
                      </c:pt>
                    </c:numCache>
                  </c:numRef>
                </c:val>
                <c:smooth val="0"/>
              </c15:ser>
            </c15:filteredLineSeries>
          </c:ext>
        </c:extLst>
      </c:lineChart>
      <c:catAx>
        <c:axId val="1428707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42880768"/>
        <c:crosses val="autoZero"/>
        <c:auto val="1"/>
        <c:lblAlgn val="ctr"/>
        <c:lblOffset val="100"/>
      </c:catAx>
      <c:valAx>
        <c:axId val="142880768"/>
        <c:scaling>
          <c:orientation val="minMax"/>
          <c:max val="5"/>
          <c:min val="1"/>
        </c:scaling>
        <c:axPos val="l"/>
        <c:numFmt formatCode="0.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870784"/>
        <c:crosses val="autoZero"/>
        <c:crossBetween val="between"/>
        <c:majorUnit val="1"/>
      </c:valAx>
      <c:spPr>
        <a:noFill/>
        <a:ln>
          <a:noFill/>
        </a:ln>
        <a:effectLst/>
      </c:spPr>
    </c:plotArea>
    <c:legend>
      <c:legendPos val="b"/>
      <c:layout>
        <c:manualLayout>
          <c:xMode val="edge"/>
          <c:yMode val="edge"/>
          <c:x val="0"/>
          <c:y val="0.86049287839020161"/>
          <c:w val="0.98839774426277549"/>
          <c:h val="0.1181737882764656"/>
        </c:manualLayout>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rgbClr val="0070C0"/>
      </a:solid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latin typeface="TESCO Modern" panose="02000506030000020004"/>
              </a:rPr>
              <a:t>Employee</a:t>
            </a:r>
            <a:r>
              <a:rPr lang="en-US" sz="1600" b="1" baseline="0" dirty="0">
                <a:latin typeface="TESCO Modern" panose="02000506030000020004"/>
              </a:rPr>
              <a:t> Ratings vs Function</a:t>
            </a:r>
            <a:r>
              <a:rPr lang="en-US" sz="1600" b="1" dirty="0">
                <a:latin typeface="TESCO Modern" panose="02000506030000020004"/>
              </a:rPr>
              <a:t> </a:t>
            </a:r>
          </a:p>
        </c:rich>
      </c:tx>
      <c:layout/>
      <c:spPr>
        <a:noFill/>
        <a:ln>
          <a:noFill/>
        </a:ln>
        <a:effectLst/>
      </c:spPr>
    </c:title>
    <c:plotArea>
      <c:layout/>
      <c:barChart>
        <c:barDir val="col"/>
        <c:grouping val="clustered"/>
        <c:ser>
          <c:idx val="0"/>
          <c:order val="0"/>
          <c:tx>
            <c:strRef>
              <c:f>'Job Title'!$H$1</c:f>
              <c:strCache>
                <c:ptCount val="1"/>
                <c:pt idx="0">
                  <c:v>Rating</c:v>
                </c:pt>
              </c:strCache>
            </c:strRef>
          </c:tx>
          <c:spPr>
            <a:solidFill>
              <a:schemeClr val="accent1"/>
            </a:solidFill>
            <a:ln>
              <a:noFill/>
            </a:ln>
            <a:effectLst/>
          </c:spPr>
          <c:dPt>
            <c:idx val="1"/>
            <c:spPr>
              <a:solidFill>
                <a:srgbClr val="CCBAA1">
                  <a:lumMod val="75000"/>
                </a:srgbClr>
              </a:solidFill>
              <a:ln>
                <a:noFill/>
              </a:ln>
              <a:effectLst/>
            </c:spPr>
          </c:dPt>
          <c:dPt>
            <c:idx val="2"/>
            <c:spPr>
              <a:solidFill>
                <a:srgbClr val="92D050"/>
              </a:solidFill>
              <a:ln>
                <a:noFill/>
              </a:ln>
              <a:effectLst/>
            </c:spPr>
          </c:dPt>
          <c:dPt>
            <c:idx val="3"/>
            <c:spPr>
              <a:solidFill>
                <a:srgbClr val="FFA626">
                  <a:lumMod val="75000"/>
                </a:srgb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'Job Title'!$F$2:$F$5</c:f>
              <c:strCache>
                <c:ptCount val="4"/>
                <c:pt idx="0">
                  <c:v>Technology</c:v>
                </c:pt>
                <c:pt idx="1">
                  <c:v>Analytics</c:v>
                </c:pt>
                <c:pt idx="2">
                  <c:v>Transaction Processing</c:v>
                </c:pt>
                <c:pt idx="3">
                  <c:v>Finance</c:v>
                </c:pt>
              </c:strCache>
            </c:strRef>
          </c:cat>
          <c:val>
            <c:numRef>
              <c:f>'Job Title'!$H$2:$H$5</c:f>
              <c:numCache>
                <c:formatCode>0.0</c:formatCode>
                <c:ptCount val="4"/>
                <c:pt idx="0">
                  <c:v>3.1534391534391535</c:v>
                </c:pt>
                <c:pt idx="1">
                  <c:v>3.3103448275862069</c:v>
                </c:pt>
                <c:pt idx="2">
                  <c:v>3.4857142857142858</c:v>
                </c:pt>
                <c:pt idx="3">
                  <c:v>3.7272727272727302</c:v>
                </c:pt>
              </c:numCache>
            </c:numRef>
          </c:val>
        </c:ser>
        <c:axId val="94418816"/>
        <c:axId val="94420352"/>
      </c:barChart>
      <c:catAx>
        <c:axId val="944188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94420352"/>
        <c:crosses val="autoZero"/>
        <c:auto val="1"/>
        <c:lblAlgn val="ctr"/>
        <c:lblOffset val="100"/>
      </c:catAx>
      <c:valAx>
        <c:axId val="94420352"/>
        <c:scaling>
          <c:orientation val="minMax"/>
        </c:scaling>
        <c:delete val="1"/>
        <c:axPos val="l"/>
        <c:numFmt formatCode="0.0" sourceLinked="1"/>
        <c:majorTickMark val="none"/>
        <c:tickLblPos val="nextTo"/>
        <c:crossAx val="94418816"/>
        <c:crosses val="autoZero"/>
        <c:crossBetween val="between"/>
        <c:majorUnit val="0.2"/>
      </c:valAx>
      <c:spPr>
        <a:noFill/>
        <a:ln>
          <a:noFill/>
        </a:ln>
        <a:effectLst/>
      </c:spPr>
    </c:plotArea>
    <c:plotVisOnly val="1"/>
    <c:dispBlanksAs val="gap"/>
  </c:chart>
  <c:spPr>
    <a:solidFill>
      <a:schemeClr val="bg1"/>
    </a:solidFill>
    <a:ln w="9525" cap="flat" cmpd="sng" algn="ctr">
      <a:solidFill>
        <a:srgbClr val="00539F"/>
      </a:solidFill>
      <a:round/>
    </a:ln>
    <a:effectLst/>
  </c:spPr>
  <c:txPr>
    <a:bodyPr/>
    <a:lstStyle/>
    <a:p>
      <a:pPr>
        <a:defRPr/>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latin typeface="TESCO Modern" panose="02000506030000020004"/>
              </a:rPr>
              <a:t>Employee Ratings vs Work Experience</a:t>
            </a:r>
          </a:p>
        </c:rich>
      </c:tx>
      <c:layout/>
      <c:spPr>
        <a:noFill/>
        <a:ln>
          <a:noFill/>
        </a:ln>
        <a:effectLst/>
      </c:spPr>
    </c:title>
    <c:plotArea>
      <c:layout/>
      <c:lineChart>
        <c:grouping val="standard"/>
        <c:ser>
          <c:idx val="0"/>
          <c:order val="0"/>
          <c:tx>
            <c:strRef>
              <c:f>'Work Ex'!$I$1</c:f>
              <c:strCache>
                <c:ptCount val="1"/>
                <c:pt idx="0">
                  <c:v>Average Rating</c:v>
                </c:pt>
              </c:strCache>
            </c:strRef>
          </c:tx>
          <c:spPr>
            <a:ln w="28575" cap="rnd">
              <a:solidFill>
                <a:schemeClr val="accent1"/>
              </a:solidFill>
              <a:round/>
            </a:ln>
            <a:effectLst/>
          </c:spPr>
          <c:marker>
            <c:symbol val="circle"/>
            <c:size val="9"/>
            <c:spPr>
              <a:solidFill>
                <a:srgbClr val="63A0D7"/>
              </a:solidFill>
              <a:ln w="9525">
                <a:solidFill>
                  <a:srgbClr val="00539F"/>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t"/>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'Work Ex'!$G$2:$G$7</c:f>
              <c:strCache>
                <c:ptCount val="6"/>
                <c:pt idx="0">
                  <c:v>Less than a year</c:v>
                </c:pt>
                <c:pt idx="1">
                  <c:v>More than a year</c:v>
                </c:pt>
                <c:pt idx="2">
                  <c:v>More than 3 years</c:v>
                </c:pt>
                <c:pt idx="3">
                  <c:v>More than 5 years</c:v>
                </c:pt>
                <c:pt idx="4">
                  <c:v>More than 8 years</c:v>
                </c:pt>
                <c:pt idx="5">
                  <c:v>More than 10 years</c:v>
                </c:pt>
              </c:strCache>
            </c:strRef>
          </c:cat>
          <c:val>
            <c:numRef>
              <c:f>'Work Ex'!$I$2:$I$7</c:f>
              <c:numCache>
                <c:formatCode>0.0</c:formatCode>
                <c:ptCount val="6"/>
                <c:pt idx="0">
                  <c:v>3.0508474576271185</c:v>
                </c:pt>
                <c:pt idx="1">
                  <c:v>3.2585034013605441</c:v>
                </c:pt>
                <c:pt idx="2">
                  <c:v>3.3043478260869592</c:v>
                </c:pt>
                <c:pt idx="3">
                  <c:v>3.5238095238095237</c:v>
                </c:pt>
                <c:pt idx="4">
                  <c:v>3.4230769230769229</c:v>
                </c:pt>
                <c:pt idx="5">
                  <c:v>3.625</c:v>
                </c:pt>
              </c:numCache>
            </c:numRef>
          </c:val>
        </c:ser>
        <c:marker val="1"/>
        <c:axId val="94391680"/>
        <c:axId val="94020352"/>
      </c:lineChart>
      <c:catAx>
        <c:axId val="943916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94020352"/>
        <c:crosses val="autoZero"/>
        <c:auto val="1"/>
        <c:lblAlgn val="ctr"/>
        <c:lblOffset val="100"/>
      </c:catAx>
      <c:valAx>
        <c:axId val="94020352"/>
        <c:scaling>
          <c:orientation val="minMax"/>
          <c:min val="2.9"/>
        </c:scaling>
        <c:delete val="1"/>
        <c:axPos val="l"/>
        <c:numFmt formatCode="0.0" sourceLinked="1"/>
        <c:majorTickMark val="none"/>
        <c:tickLblPos val="nextTo"/>
        <c:crossAx val="94391680"/>
        <c:crosses val="autoZero"/>
        <c:crossBetween val="between"/>
        <c:majorUnit val="0.2"/>
      </c:valAx>
      <c:spPr>
        <a:noFill/>
        <a:ln>
          <a:noFill/>
        </a:ln>
        <a:effectLst/>
      </c:spPr>
    </c:plotArea>
    <c:plotVisOnly val="1"/>
    <c:dispBlanksAs val="gap"/>
  </c:chart>
  <c:spPr>
    <a:solidFill>
      <a:schemeClr val="bg1"/>
    </a:solidFill>
    <a:ln w="9525" cap="flat" cmpd="sng" algn="ctr">
      <a:solidFill>
        <a:srgbClr val="00539F"/>
      </a:solidFill>
      <a:round/>
    </a:ln>
    <a:effectLst/>
  </c:spPr>
  <c:txPr>
    <a:bodyPr/>
    <a:lstStyle/>
    <a:p>
      <a:pPr>
        <a:defRPr/>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smtClean="0">
                <a:effectLst/>
              </a:rPr>
              <a:t>Polarization of Key Measures</a:t>
            </a:r>
            <a:endParaRPr lang="en-US" dirty="0">
              <a:effectLst/>
            </a:endParaRPr>
          </a:p>
        </c:rich>
      </c:tx>
      <c:layout/>
      <c:spPr>
        <a:noFill/>
        <a:ln>
          <a:noFill/>
        </a:ln>
        <a:effectLst/>
      </c:spPr>
    </c:title>
    <c:plotArea>
      <c:layout/>
      <c:barChart>
        <c:barDir val="col"/>
        <c:grouping val="stacked"/>
        <c:ser>
          <c:idx val="0"/>
          <c:order val="0"/>
          <c:tx>
            <c:strRef>
              <c:f>Sheet1!$B$1</c:f>
              <c:strCache>
                <c:ptCount val="1"/>
                <c:pt idx="0">
                  <c:v>Cons</c:v>
                </c:pt>
              </c:strCache>
            </c:strRef>
          </c:tx>
          <c:spPr>
            <a:solidFill>
              <a:srgbClr val="FFC00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Benefits and Work Life Balance</c:v>
                </c:pt>
                <c:pt idx="1">
                  <c:v>Manager and Management</c:v>
                </c:pt>
                <c:pt idx="2">
                  <c:v>Career Growth</c:v>
                </c:pt>
                <c:pt idx="3">
                  <c:v>Salary</c:v>
                </c:pt>
                <c:pt idx="4">
                  <c:v>Campus and Cafeteria</c:v>
                </c:pt>
                <c:pt idx="5">
                  <c:v>Promotions and Hikes</c:v>
                </c:pt>
                <c:pt idx="6">
                  <c:v>State of Technology Used</c:v>
                </c:pt>
                <c:pt idx="7">
                  <c:v>Transport</c:v>
                </c:pt>
              </c:strCache>
            </c:strRef>
          </c:cat>
          <c:val>
            <c:numRef>
              <c:f>Sheet1!$B$2:$B$9</c:f>
              <c:numCache>
                <c:formatCode>General</c:formatCode>
                <c:ptCount val="8"/>
                <c:pt idx="0">
                  <c:v>63</c:v>
                </c:pt>
                <c:pt idx="1">
                  <c:v>250</c:v>
                </c:pt>
                <c:pt idx="2">
                  <c:v>140</c:v>
                </c:pt>
                <c:pt idx="3">
                  <c:v>106</c:v>
                </c:pt>
                <c:pt idx="4">
                  <c:v>29</c:v>
                </c:pt>
                <c:pt idx="5">
                  <c:v>82</c:v>
                </c:pt>
                <c:pt idx="6">
                  <c:v>58</c:v>
                </c:pt>
                <c:pt idx="7">
                  <c:v>40</c:v>
                </c:pt>
              </c:numCache>
            </c:numRef>
          </c:val>
        </c:ser>
        <c:ser>
          <c:idx val="1"/>
          <c:order val="1"/>
          <c:tx>
            <c:strRef>
              <c:f>Sheet1!$C$1</c:f>
              <c:strCache>
                <c:ptCount val="1"/>
                <c:pt idx="0">
                  <c:v>Pros</c:v>
                </c:pt>
              </c:strCache>
            </c:strRef>
          </c:tx>
          <c:spPr>
            <a:solidFill>
              <a:srgbClr val="0070C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Benefits and Work Life Balance</c:v>
                </c:pt>
                <c:pt idx="1">
                  <c:v>Manager and Management</c:v>
                </c:pt>
                <c:pt idx="2">
                  <c:v>Career Growth</c:v>
                </c:pt>
                <c:pt idx="3">
                  <c:v>Salary</c:v>
                </c:pt>
                <c:pt idx="4">
                  <c:v>Campus and Cafeteria</c:v>
                </c:pt>
                <c:pt idx="5">
                  <c:v>Promotions and Hikes</c:v>
                </c:pt>
                <c:pt idx="6">
                  <c:v>State of Technology Used</c:v>
                </c:pt>
                <c:pt idx="7">
                  <c:v>Transport</c:v>
                </c:pt>
              </c:strCache>
            </c:strRef>
          </c:cat>
          <c:val>
            <c:numRef>
              <c:f>Sheet1!$C$2:$C$9</c:f>
              <c:numCache>
                <c:formatCode>General</c:formatCode>
                <c:ptCount val="8"/>
                <c:pt idx="0">
                  <c:v>309</c:v>
                </c:pt>
                <c:pt idx="1">
                  <c:v>60</c:v>
                </c:pt>
                <c:pt idx="2">
                  <c:v>118</c:v>
                </c:pt>
                <c:pt idx="3">
                  <c:v>88</c:v>
                </c:pt>
                <c:pt idx="4">
                  <c:v>142</c:v>
                </c:pt>
                <c:pt idx="5">
                  <c:v>25</c:v>
                </c:pt>
                <c:pt idx="6">
                  <c:v>46</c:v>
                </c:pt>
                <c:pt idx="7">
                  <c:v>31</c:v>
                </c:pt>
              </c:numCache>
            </c:numRef>
          </c:val>
        </c:ser>
        <c:overlap val="100"/>
        <c:axId val="94001024"/>
        <c:axId val="94002560"/>
      </c:barChart>
      <c:catAx>
        <c:axId val="940010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02560"/>
        <c:crosses val="autoZero"/>
        <c:auto val="1"/>
        <c:lblAlgn val="ctr"/>
        <c:lblOffset val="100"/>
      </c:catAx>
      <c:valAx>
        <c:axId val="94002560"/>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00102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rgbClr val="0070C0"/>
      </a:solid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3A118-DABC-424C-83F0-D86C08816BD7}" type="datetimeFigureOut">
              <a:rPr lang="en-US" smtClean="0"/>
              <a:pPr/>
              <a:t>8/16/2019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8A660-2479-4013-AA02-3A27053545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Traditional</a:t>
            </a:r>
            <a:r>
              <a:rPr lang="en-US" baseline="0" dirty="0" smtClean="0"/>
              <a:t> way – LinkedIn. But its limited to maybe 5 responses. Since a company is defined by 5 people, usually you are going to get a biased opinion.</a:t>
            </a:r>
            <a:endParaRPr lang="en-US" dirty="0"/>
          </a:p>
        </p:txBody>
      </p:sp>
      <p:sp>
        <p:nvSpPr>
          <p:cNvPr id="4" name="Slide Number Placeholder 3"/>
          <p:cNvSpPr>
            <a:spLocks noGrp="1"/>
          </p:cNvSpPr>
          <p:nvPr>
            <p:ph type="sldNum" sz="quarter" idx="10"/>
          </p:nvPr>
        </p:nvSpPr>
        <p:spPr/>
        <p:txBody>
          <a:bodyPr/>
          <a:lstStyle/>
          <a:p>
            <a:fld id="{11D8A660-2479-4013-AA02-3A270535457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Each review is mixed</a:t>
            </a:r>
            <a:r>
              <a:rPr lang="en-IN" baseline="0" dirty="0" smtClean="0"/>
              <a:t> up with one or more topics. So any clustering method would not give us the right cluster. This is one example where you just cant apply the ML algorithms and expect them to throw the results that you want to see. </a:t>
            </a:r>
            <a:endParaRPr lang="en-US" dirty="0"/>
          </a:p>
        </p:txBody>
      </p:sp>
      <p:sp>
        <p:nvSpPr>
          <p:cNvPr id="4" name="Slide Number Placeholder 3"/>
          <p:cNvSpPr>
            <a:spLocks noGrp="1"/>
          </p:cNvSpPr>
          <p:nvPr>
            <p:ph type="sldNum" sz="quarter" idx="10"/>
          </p:nvPr>
        </p:nvSpPr>
        <p:spPr/>
        <p:txBody>
          <a:bodyPr/>
          <a:lstStyle/>
          <a:p>
            <a:fld id="{11D8A660-2479-4013-AA02-3A270535457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7"/>
            <a:ext cx="1036185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B9C5C-3006-4F34-9F5D-315FC1AD7122}"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9C5C-3006-4F34-9F5D-315FC1AD7122}"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639"/>
            <a:ext cx="802535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9C5C-3006-4F34-9F5D-315FC1AD7122}"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B9C5C-3006-4F34-9F5D-315FC1AD7122}"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2"/>
            <a:ext cx="1036185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B9C5C-3006-4F34-9F5D-315FC1AD7122}"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202"/>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202"/>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B9C5C-3006-4F34-9F5D-315FC1AD7122}"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B9C5C-3006-4F34-9F5D-315FC1AD7122}" type="datetimeFigureOut">
              <a:rPr lang="en-US" smtClean="0"/>
              <a:pPr/>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B9C5C-3006-4F34-9F5D-315FC1AD7122}" type="datetimeFigureOut">
              <a:rPr lang="en-US" smtClean="0"/>
              <a:pPr/>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B9C5C-3006-4F34-9F5D-315FC1AD7122}" type="datetimeFigureOut">
              <a:rPr lang="en-US" smtClean="0"/>
              <a:pPr/>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114" y="273052"/>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5102"/>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B9C5C-3006-4F34-9F5D-315FC1AD7122}"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B9C5C-3006-4F34-9F5D-315FC1AD7122}"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8903-869F-41AF-A927-B83B5E0413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202"/>
            <a:ext cx="1097137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0" y="6356352"/>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9C5C-3006-4F34-9F5D-315FC1AD7122}" type="datetimeFigureOut">
              <a:rPr lang="en-US" smtClean="0"/>
              <a:pPr/>
              <a:t>8/16/2019</a:t>
            </a:fld>
            <a:endParaRPr lang="en-US"/>
          </a:p>
        </p:txBody>
      </p:sp>
      <p:sp>
        <p:nvSpPr>
          <p:cNvPr id="5" name="Footer Placeholder 4"/>
          <p:cNvSpPr>
            <a:spLocks noGrp="1"/>
          </p:cNvSpPr>
          <p:nvPr>
            <p:ph type="ftr" sz="quarter" idx="3"/>
          </p:nvPr>
        </p:nvSpPr>
        <p:spPr>
          <a:xfrm>
            <a:off x="4165058" y="6356352"/>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6352"/>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B8903-869F-41AF-A927-B83B5E0413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0413" cy="2285992"/>
          </a:xfrm>
          <a:prstGeom prst="rect">
            <a:avLst/>
          </a:prstGeom>
          <a:solidFill>
            <a:schemeClr val="accent5">
              <a:lumMod val="40000"/>
              <a:lumOff val="6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23900" y="428604"/>
            <a:ext cx="4683013" cy="1200329"/>
          </a:xfrm>
          <a:prstGeom prst="rect">
            <a:avLst/>
          </a:prstGeom>
          <a:noFill/>
        </p:spPr>
        <p:txBody>
          <a:bodyPr wrap="none" rtlCol="0">
            <a:spAutoFit/>
          </a:bodyPr>
          <a:lstStyle/>
          <a:p>
            <a:r>
              <a:rPr lang="en-US" sz="7200" b="1" dirty="0" smtClean="0"/>
              <a:t>PyCon 2019</a:t>
            </a:r>
            <a:endParaRPr lang="en-US" sz="7200" b="1" dirty="0"/>
          </a:p>
        </p:txBody>
      </p:sp>
      <p:sp>
        <p:nvSpPr>
          <p:cNvPr id="5" name="TextBox 4"/>
          <p:cNvSpPr txBox="1"/>
          <p:nvPr/>
        </p:nvSpPr>
        <p:spPr>
          <a:xfrm>
            <a:off x="951670" y="2786058"/>
            <a:ext cx="10358510" cy="584775"/>
          </a:xfrm>
          <a:prstGeom prst="rect">
            <a:avLst/>
          </a:prstGeom>
          <a:noFill/>
        </p:spPr>
        <p:txBody>
          <a:bodyPr wrap="square" rtlCol="0">
            <a:spAutoFit/>
          </a:bodyPr>
          <a:lstStyle/>
          <a:p>
            <a:pPr marL="342900" indent="-342900" algn="ctr"/>
            <a:r>
              <a:rPr lang="en-IN" sz="3200" b="1" dirty="0" smtClean="0"/>
              <a:t>Ever wondered which company best suits </a:t>
            </a:r>
            <a:r>
              <a:rPr lang="en-IN" sz="3200" b="1" dirty="0" smtClean="0"/>
              <a:t>you?</a:t>
            </a:r>
            <a:endParaRPr lang="en-US" sz="32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xmlns="" val="650816847"/>
              </p:ext>
            </p:extLst>
          </p:nvPr>
        </p:nvGraphicFramePr>
        <p:xfrm>
          <a:off x="515816" y="1609724"/>
          <a:ext cx="5453662" cy="386804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61999" y="5664940"/>
            <a:ext cx="10982325" cy="49244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600" dirty="0" smtClean="0"/>
              <a:t>Career opportunities and senior management have a higher impact on the overall rating in comparison with compensation/benefits and work life balance</a:t>
            </a:r>
          </a:p>
        </p:txBody>
      </p:sp>
      <p:graphicFrame>
        <p:nvGraphicFramePr>
          <p:cNvPr id="6" name="Chart 5"/>
          <p:cNvGraphicFramePr/>
          <p:nvPr>
            <p:extLst>
              <p:ext uri="{D42A27DB-BD31-4B8C-83A1-F6EECF244321}">
                <p14:modId xmlns:p14="http://schemas.microsoft.com/office/powerpoint/2010/main" xmlns="" val="3604279959"/>
              </p:ext>
            </p:extLst>
          </p:nvPr>
        </p:nvGraphicFramePr>
        <p:xfrm>
          <a:off x="6280030" y="1609724"/>
          <a:ext cx="5301262" cy="3868049"/>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US" sz="2800" b="1" dirty="0" smtClean="0">
                <a:solidFill>
                  <a:srgbClr val="00539F"/>
                </a:solidFill>
                <a:latin typeface="TESCO Modern" panose="02000506030000020004" pitchFamily="2" charset="0"/>
                <a:ea typeface="+mj-ea"/>
                <a:cs typeface="+mj-cs"/>
              </a:rPr>
              <a:t>Overall rating has continuously improved since 2015, however it declined drastically in the past few months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xmlns="" val="812405446"/>
              </p:ext>
            </p:extLst>
          </p:nvPr>
        </p:nvGraphicFramePr>
        <p:xfrm>
          <a:off x="636586" y="1778000"/>
          <a:ext cx="5286541" cy="3689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xmlns="" val="2259380950"/>
              </p:ext>
            </p:extLst>
          </p:nvPr>
        </p:nvGraphicFramePr>
        <p:xfrm>
          <a:off x="6268872" y="1778000"/>
          <a:ext cx="5286541" cy="3689359"/>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US" sz="2800" b="1" dirty="0" smtClean="0">
                <a:solidFill>
                  <a:srgbClr val="00539F"/>
                </a:solidFill>
                <a:latin typeface="TESCO Modern" panose="02000506030000020004" pitchFamily="2" charset="0"/>
                <a:ea typeface="+mj-ea"/>
                <a:cs typeface="+mj-cs"/>
              </a:rPr>
              <a:t>Employee ratings improve with work experience; there is scope for improvement in Technology and Analytics job functions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ea typeface="+mj-ea"/>
                <a:cs typeface="+mj-cs"/>
              </a:rPr>
              <a:t>Planning to Cluster reviews to get the big picture ?</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grpSp>
        <p:nvGrpSpPr>
          <p:cNvPr id="6" name="Group 5"/>
          <p:cNvGrpSpPr/>
          <p:nvPr/>
        </p:nvGrpSpPr>
        <p:grpSpPr>
          <a:xfrm>
            <a:off x="8238346" y="1428736"/>
            <a:ext cx="3595678" cy="3500462"/>
            <a:chOff x="951670" y="1142984"/>
            <a:chExt cx="4953000" cy="3971928"/>
          </a:xfrm>
        </p:grpSpPr>
        <p:pic>
          <p:nvPicPr>
            <p:cNvPr id="2050" name="Picture 2" descr="C:\Users\APN Rao\Desktop\Taneja\Example.jpg"/>
            <p:cNvPicPr>
              <a:picLocks noChangeAspect="1" noChangeArrowheads="1"/>
            </p:cNvPicPr>
            <p:nvPr/>
          </p:nvPicPr>
          <p:blipFill>
            <a:blip r:embed="rId3"/>
            <a:srcRect/>
            <a:stretch>
              <a:fillRect/>
            </a:stretch>
          </p:blipFill>
          <p:spPr bwMode="auto">
            <a:xfrm>
              <a:off x="951670" y="1571612"/>
              <a:ext cx="4953000" cy="3543300"/>
            </a:xfrm>
            <a:prstGeom prst="rect">
              <a:avLst/>
            </a:prstGeom>
            <a:noFill/>
          </p:spPr>
        </p:pic>
        <p:sp>
          <p:nvSpPr>
            <p:cNvPr id="5" name="TextBox 4"/>
            <p:cNvSpPr txBox="1"/>
            <p:nvPr/>
          </p:nvSpPr>
          <p:spPr>
            <a:xfrm>
              <a:off x="1951802" y="1142984"/>
              <a:ext cx="2928958" cy="369332"/>
            </a:xfrm>
            <a:prstGeom prst="rect">
              <a:avLst/>
            </a:prstGeom>
            <a:noFill/>
          </p:spPr>
          <p:txBody>
            <a:bodyPr wrap="square" rtlCol="0">
              <a:spAutoFit/>
            </a:bodyPr>
            <a:lstStyle/>
            <a:p>
              <a:pPr algn="ctr"/>
              <a:r>
                <a:rPr lang="en-IN" b="1" dirty="0" smtClean="0"/>
                <a:t>Sample set of Pros</a:t>
              </a:r>
              <a:endParaRPr lang="en-US" b="1" dirty="0"/>
            </a:p>
          </p:txBody>
        </p:sp>
      </p:grpSp>
      <p:pic>
        <p:nvPicPr>
          <p:cNvPr id="2051" name="Picture 3" descr="C:\Users\APN Rao\Desktop\Taneja\tfidf.jpg"/>
          <p:cNvPicPr>
            <a:picLocks noChangeAspect="1" noChangeArrowheads="1"/>
          </p:cNvPicPr>
          <p:nvPr/>
        </p:nvPicPr>
        <p:blipFill>
          <a:blip r:embed="rId4"/>
          <a:srcRect/>
          <a:stretch>
            <a:fillRect/>
          </a:stretch>
        </p:blipFill>
        <p:spPr bwMode="auto">
          <a:xfrm>
            <a:off x="237290" y="1428736"/>
            <a:ext cx="3643338" cy="3947535"/>
          </a:xfrm>
          <a:prstGeom prst="rect">
            <a:avLst/>
          </a:prstGeom>
          <a:noFill/>
        </p:spPr>
      </p:pic>
      <p:pic>
        <p:nvPicPr>
          <p:cNvPr id="2052" name="Picture 4" descr="C:\Users\APN Rao\Desktop\Taneja\dimensional kmeans.jpg"/>
          <p:cNvPicPr>
            <a:picLocks noChangeAspect="1" noChangeArrowheads="1"/>
          </p:cNvPicPr>
          <p:nvPr/>
        </p:nvPicPr>
        <p:blipFill>
          <a:blip r:embed="rId5"/>
          <a:srcRect r="42647"/>
          <a:stretch>
            <a:fillRect/>
          </a:stretch>
        </p:blipFill>
        <p:spPr bwMode="auto">
          <a:xfrm>
            <a:off x="4166380" y="1071546"/>
            <a:ext cx="3857652" cy="526337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slide(fromBottom)">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slide(fromBottom)">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ea typeface="+mj-ea"/>
                <a:cs typeface="+mj-cs"/>
              </a:rPr>
              <a:t>Simple count works well here...</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pic>
        <p:nvPicPr>
          <p:cNvPr id="3074" name="Picture 2" descr="C:\Users\APN Rao\Desktop\Taneja\pros.jpg"/>
          <p:cNvPicPr>
            <a:picLocks noChangeAspect="1" noChangeArrowheads="1"/>
          </p:cNvPicPr>
          <p:nvPr/>
        </p:nvPicPr>
        <p:blipFill>
          <a:blip r:embed="rId2"/>
          <a:srcRect/>
          <a:stretch>
            <a:fillRect/>
          </a:stretch>
        </p:blipFill>
        <p:spPr bwMode="auto">
          <a:xfrm>
            <a:off x="6309520" y="857232"/>
            <a:ext cx="4429156" cy="5399755"/>
          </a:xfrm>
          <a:prstGeom prst="rect">
            <a:avLst/>
          </a:prstGeom>
          <a:noFill/>
        </p:spPr>
      </p:pic>
      <p:sp>
        <p:nvSpPr>
          <p:cNvPr id="7" name="TextBox 6"/>
          <p:cNvSpPr txBox="1"/>
          <p:nvPr/>
        </p:nvSpPr>
        <p:spPr>
          <a:xfrm>
            <a:off x="808794" y="1643050"/>
            <a:ext cx="4786346" cy="1754326"/>
          </a:xfrm>
          <a:prstGeom prst="rect">
            <a:avLst/>
          </a:prstGeom>
          <a:noFill/>
        </p:spPr>
        <p:txBody>
          <a:bodyPr wrap="square" rtlCol="0">
            <a:spAutoFit/>
          </a:bodyPr>
          <a:lstStyle/>
          <a:p>
            <a:pPr marL="800100" lvl="1" indent="-342900"/>
            <a:r>
              <a:rPr lang="en-IN" b="1" dirty="0" smtClean="0"/>
              <a:t>		              Methodology</a:t>
            </a:r>
          </a:p>
          <a:p>
            <a:pPr marL="342900" indent="-342900">
              <a:buFont typeface="+mj-lt"/>
              <a:buAutoNum type="arabicPeriod"/>
            </a:pPr>
            <a:r>
              <a:rPr lang="en-IN" dirty="0" smtClean="0"/>
              <a:t>Identify the key words that could define </a:t>
            </a:r>
            <a:r>
              <a:rPr lang="en-IN" dirty="0" smtClean="0"/>
              <a:t>a topic</a:t>
            </a:r>
            <a:endParaRPr lang="en-IN" dirty="0" smtClean="0"/>
          </a:p>
          <a:p>
            <a:pPr marL="342900" indent="-342900">
              <a:buFont typeface="+mj-lt"/>
              <a:buAutoNum type="arabicPeriod"/>
            </a:pPr>
            <a:r>
              <a:rPr lang="en-IN" dirty="0" smtClean="0"/>
              <a:t>Map reviews to topic </a:t>
            </a:r>
            <a:r>
              <a:rPr lang="en-IN" dirty="0" smtClean="0"/>
              <a:t>if </a:t>
            </a:r>
            <a:r>
              <a:rPr lang="en-IN" dirty="0" smtClean="0"/>
              <a:t>there is at least one </a:t>
            </a:r>
            <a:r>
              <a:rPr lang="en-IN" dirty="0" smtClean="0"/>
              <a:t>ke</a:t>
            </a:r>
            <a:r>
              <a:rPr lang="en-IN" dirty="0" smtClean="0"/>
              <a:t>y </a:t>
            </a:r>
            <a:r>
              <a:rPr lang="en-IN" dirty="0" smtClean="0"/>
              <a:t>word in the review</a:t>
            </a:r>
            <a:endParaRPr lang="en-IN" dirty="0" smtClean="0"/>
          </a:p>
          <a:p>
            <a:pPr marL="342900" indent="-342900">
              <a:buFont typeface="+mj-lt"/>
              <a:buAutoNum type="arabicPeriod"/>
            </a:pPr>
            <a:r>
              <a:rPr lang="en-IN" dirty="0" smtClean="0"/>
              <a:t>One to many mapping is thus possible</a:t>
            </a:r>
          </a:p>
        </p:txBody>
      </p:sp>
      <p:sp>
        <p:nvSpPr>
          <p:cNvPr id="9" name="TextBox 8"/>
          <p:cNvSpPr txBox="1"/>
          <p:nvPr/>
        </p:nvSpPr>
        <p:spPr>
          <a:xfrm>
            <a:off x="951670" y="4000504"/>
            <a:ext cx="4643470" cy="1354217"/>
          </a:xfrm>
          <a:prstGeom prst="rect">
            <a:avLst/>
          </a:prstGeom>
          <a:noFill/>
        </p:spPr>
        <p:txBody>
          <a:bodyPr wrap="square" rtlCol="0">
            <a:spAutoFit/>
          </a:bodyPr>
          <a:lstStyle/>
          <a:p>
            <a:pPr algn="just"/>
            <a:r>
              <a:rPr lang="en-IN" sz="1600" dirty="0" smtClean="0"/>
              <a:t>For example, adjacent image is collection of all positive reviews on “Management”. But they are also the positive reviews on “Work Culture” and “Job Satisfaction”</a:t>
            </a:r>
          </a:p>
          <a:p>
            <a:pPr algn="just"/>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xmlns="" val="3968761409"/>
              </p:ext>
            </p:extLst>
          </p:nvPr>
        </p:nvGraphicFramePr>
        <p:xfrm>
          <a:off x="1500996" y="2009956"/>
          <a:ext cx="9169878" cy="373523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US" sz="2800" b="1" dirty="0" smtClean="0">
                <a:solidFill>
                  <a:srgbClr val="00539F"/>
                </a:solidFill>
                <a:latin typeface="TESCO Modern" panose="02000506030000020004" pitchFamily="2" charset="0"/>
                <a:ea typeface="+mj-ea"/>
                <a:cs typeface="+mj-cs"/>
              </a:rPr>
              <a:t>Management, promotions and hike are the biggest concerns for colleagues; while they are more satisfied with campus facilities, cafeteria and work life balance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36588" y="1163638"/>
            <a:ext cx="10918825" cy="5189537"/>
          </a:xfrm>
        </p:spPr>
        <p:txBody>
          <a:bodyPr/>
          <a:lstStyle/>
          <a:p>
            <a:pPr marL="285750" indent="-285750">
              <a:buFont typeface="Arial" panose="020B0604020202020204" pitchFamily="34" charset="0"/>
              <a:buChar char="•"/>
            </a:pPr>
            <a:r>
              <a:rPr lang="en-US" sz="1800" dirty="0">
                <a:solidFill>
                  <a:schemeClr val="tx1"/>
                </a:solidFill>
              </a:rPr>
              <a:t>We would need to continue the work from home, flexible timings policies</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Improve </a:t>
            </a:r>
            <a:r>
              <a:rPr lang="en-US" sz="1800" b="1" dirty="0">
                <a:solidFill>
                  <a:schemeClr val="tx1"/>
                </a:solidFill>
              </a:rPr>
              <a:t>communications about </a:t>
            </a:r>
            <a:r>
              <a:rPr lang="en-US" sz="1800" dirty="0">
                <a:solidFill>
                  <a:schemeClr val="tx1"/>
                </a:solidFill>
              </a:rPr>
              <a:t>severance package</a:t>
            </a:r>
            <a:r>
              <a:rPr lang="en-US" sz="1800" b="1" dirty="0">
                <a:solidFill>
                  <a:schemeClr val="tx1"/>
                </a:solidFill>
              </a:rPr>
              <a:t> </a:t>
            </a:r>
            <a:r>
              <a:rPr lang="en-US" sz="1800" dirty="0">
                <a:solidFill>
                  <a:schemeClr val="tx1"/>
                </a:solidFill>
              </a:rPr>
              <a:t>during inevitable circumstances</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Work on communications about </a:t>
            </a:r>
            <a:r>
              <a:rPr lang="en-US" sz="1800" b="1" dirty="0">
                <a:solidFill>
                  <a:schemeClr val="tx1"/>
                </a:solidFill>
              </a:rPr>
              <a:t>rewards and recognition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Building a </a:t>
            </a:r>
            <a:r>
              <a:rPr lang="en-US" sz="1800" b="1" dirty="0">
                <a:solidFill>
                  <a:schemeClr val="tx1"/>
                </a:solidFill>
              </a:rPr>
              <a:t>grievance tool </a:t>
            </a:r>
            <a:r>
              <a:rPr lang="en-US" sz="1800" dirty="0">
                <a:solidFill>
                  <a:schemeClr val="tx1"/>
                </a:solidFill>
              </a:rPr>
              <a:t>for colleagues to escalate work place ethics violations</a:t>
            </a:r>
            <a:endParaRPr lang="en-US" sz="1800" b="1" dirty="0">
              <a:solidFill>
                <a:schemeClr val="tx1"/>
              </a:solidFill>
            </a:endParaRP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Introduce more </a:t>
            </a:r>
            <a:r>
              <a:rPr lang="en-US" sz="1800" b="1" dirty="0">
                <a:solidFill>
                  <a:schemeClr val="tx1"/>
                </a:solidFill>
              </a:rPr>
              <a:t>transparent structure </a:t>
            </a:r>
            <a:r>
              <a:rPr lang="en-US" sz="1800" dirty="0">
                <a:solidFill>
                  <a:schemeClr val="tx1"/>
                </a:solidFill>
              </a:rPr>
              <a:t>on promotions</a:t>
            </a:r>
          </a:p>
          <a:p>
            <a:pPr marL="285750" indent="-285750">
              <a:buFont typeface="Arial" panose="020B0604020202020204" pitchFamily="34" charset="0"/>
              <a:buChar char="•"/>
            </a:pPr>
            <a:endParaRPr lang="en-US" sz="1800" b="1" dirty="0">
              <a:solidFill>
                <a:schemeClr val="tx1"/>
              </a:solidFill>
            </a:endParaRPr>
          </a:p>
          <a:p>
            <a:pPr marL="285750" indent="-285750">
              <a:buFont typeface="Arial" panose="020B0604020202020204" pitchFamily="34" charset="0"/>
              <a:buChar char="•"/>
            </a:pPr>
            <a:r>
              <a:rPr lang="en-US" sz="1800" b="1" dirty="0">
                <a:solidFill>
                  <a:schemeClr val="tx1"/>
                </a:solidFill>
              </a:rPr>
              <a:t>Create opportunities </a:t>
            </a:r>
            <a:r>
              <a:rPr lang="en-US" sz="1800" dirty="0">
                <a:solidFill>
                  <a:schemeClr val="tx1"/>
                </a:solidFill>
              </a:rPr>
              <a:t>for all teams to get more exposure in technology</a:t>
            </a:r>
          </a:p>
          <a:p>
            <a:endParaRPr lang="en-US" sz="1800" dirty="0">
              <a:solidFill>
                <a:schemeClr val="tx1"/>
              </a:solidFill>
            </a:endParaRPr>
          </a:p>
          <a:p>
            <a:endParaRPr lang="en-US" sz="1800" dirty="0">
              <a:solidFill>
                <a:schemeClr val="tx1"/>
              </a:solidFill>
              <a:latin typeface="Tesco" panose="020B0603040202020203" pitchFamily="34" charset="0"/>
            </a:endParaRPr>
          </a:p>
        </p:txBody>
      </p:sp>
      <p:sp>
        <p:nvSpPr>
          <p:cNvPr id="7"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rPr>
              <a:t>Recommendations from topic labels</a:t>
            </a:r>
            <a:endParaRPr lang="en-GB" sz="2800" b="1" dirty="0">
              <a:solidFill>
                <a:srgbClr val="00539F"/>
              </a:solidFill>
              <a:latin typeface="TESCO Modern" panose="02000506030000020004"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18" y="2714620"/>
            <a:ext cx="10971372" cy="1143000"/>
          </a:xfrm>
        </p:spPr>
        <p:txBody>
          <a:bodyPr/>
          <a:lstStyle/>
          <a:p>
            <a:r>
              <a:rPr lang="en-IN" dirty="0" smtClean="0"/>
              <a:t>Q&amp;A </a:t>
            </a:r>
            <a:r>
              <a:rPr lang="en-IN"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1285860"/>
            <a:ext cx="11580892" cy="4525963"/>
          </a:xfrm>
        </p:spPr>
        <p:txBody>
          <a:bodyPr>
            <a:normAutofit fontScale="70000" lnSpcReduction="20000"/>
          </a:bodyPr>
          <a:lstStyle/>
          <a:p>
            <a:r>
              <a:rPr lang="en-US" dirty="0" smtClean="0"/>
              <a:t>Education</a:t>
            </a:r>
          </a:p>
          <a:p>
            <a:pPr lvl="1"/>
            <a:r>
              <a:rPr lang="en-US" dirty="0" smtClean="0"/>
              <a:t>BITS </a:t>
            </a:r>
            <a:r>
              <a:rPr lang="en-US" dirty="0" err="1" smtClean="0"/>
              <a:t>Pilani</a:t>
            </a:r>
            <a:r>
              <a:rPr lang="en-US" dirty="0" smtClean="0"/>
              <a:t> (B.E. in Civil Engineering)</a:t>
            </a:r>
          </a:p>
          <a:p>
            <a:pPr lvl="1"/>
            <a:r>
              <a:rPr lang="en-US" dirty="0" smtClean="0"/>
              <a:t>ESSEC Business School (Master in Data Sciences and Business Analytics)</a:t>
            </a:r>
          </a:p>
          <a:p>
            <a:pPr lvl="1">
              <a:buNone/>
            </a:pPr>
            <a:endParaRPr lang="en-US" dirty="0" smtClean="0"/>
          </a:p>
          <a:p>
            <a:r>
              <a:rPr lang="en-US" dirty="0" smtClean="0"/>
              <a:t>Work Experience </a:t>
            </a:r>
          </a:p>
          <a:p>
            <a:pPr lvl="1"/>
            <a:r>
              <a:rPr lang="en-US" dirty="0" smtClean="0"/>
              <a:t>TESCO</a:t>
            </a:r>
          </a:p>
          <a:p>
            <a:pPr lvl="1"/>
            <a:r>
              <a:rPr lang="en-US" dirty="0" smtClean="0"/>
              <a:t>eBay</a:t>
            </a:r>
          </a:p>
          <a:p>
            <a:pPr lvl="1">
              <a:buNone/>
            </a:pPr>
            <a:endParaRPr lang="en-US" dirty="0" smtClean="0"/>
          </a:p>
          <a:p>
            <a:r>
              <a:rPr lang="en-US" dirty="0" smtClean="0"/>
              <a:t>Domain Knowledge</a:t>
            </a:r>
          </a:p>
          <a:p>
            <a:pPr lvl="1"/>
            <a:r>
              <a:rPr lang="en-US" dirty="0" smtClean="0"/>
              <a:t>Banking</a:t>
            </a:r>
          </a:p>
          <a:p>
            <a:pPr lvl="1"/>
            <a:r>
              <a:rPr lang="en-US" dirty="0" smtClean="0"/>
              <a:t>Promotions and Coupons</a:t>
            </a:r>
          </a:p>
          <a:p>
            <a:pPr lvl="1"/>
            <a:r>
              <a:rPr lang="en-US" dirty="0" smtClean="0"/>
              <a:t>Pricing (delivery charges &amp; commission on sale of items)</a:t>
            </a:r>
          </a:p>
          <a:p>
            <a:pPr lvl="1"/>
            <a:r>
              <a:rPr lang="en-US" dirty="0" smtClean="0"/>
              <a:t>Incremental Analysis</a:t>
            </a:r>
          </a:p>
          <a:p>
            <a:pPr lvl="1"/>
            <a:r>
              <a:rPr lang="en-US" dirty="0" smtClean="0"/>
              <a:t>A/B Testing</a:t>
            </a:r>
          </a:p>
          <a:p>
            <a:pPr lvl="1">
              <a:buNone/>
            </a:pPr>
            <a:endParaRPr lang="en-US" dirty="0" smtClean="0"/>
          </a:p>
        </p:txBody>
      </p:sp>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800" b="1" dirty="0" smtClean="0">
                <a:solidFill>
                  <a:srgbClr val="00539F"/>
                </a:solidFill>
                <a:latin typeface="TESCO Modern" panose="02000506030000020004" pitchFamily="2" charset="0"/>
                <a:ea typeface="+mj-ea"/>
                <a:cs typeface="+mj-cs"/>
              </a:rPr>
              <a:t>Myself</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1600202"/>
            <a:ext cx="5414247" cy="4525963"/>
          </a:xfrm>
        </p:spPr>
        <p:txBody>
          <a:bodyPr>
            <a:normAutofit lnSpcReduction="10000"/>
          </a:bodyPr>
          <a:lstStyle/>
          <a:p>
            <a:r>
              <a:rPr lang="en-IN" dirty="0" smtClean="0"/>
              <a:t>Define “Best”</a:t>
            </a:r>
          </a:p>
          <a:p>
            <a:pPr lvl="1"/>
            <a:r>
              <a:rPr lang="en-IN" dirty="0" smtClean="0"/>
              <a:t>Salary ?</a:t>
            </a:r>
          </a:p>
          <a:p>
            <a:pPr lvl="1"/>
            <a:r>
              <a:rPr lang="en-IN" dirty="0" smtClean="0"/>
              <a:t>Work-Life balance ?</a:t>
            </a:r>
          </a:p>
          <a:p>
            <a:pPr lvl="1"/>
            <a:r>
              <a:rPr lang="en-IN" dirty="0" smtClean="0"/>
              <a:t>Management and Manager ?</a:t>
            </a:r>
          </a:p>
          <a:p>
            <a:pPr lvl="1"/>
            <a:r>
              <a:rPr lang="en-IN" dirty="0" smtClean="0"/>
              <a:t>Career Growth ?</a:t>
            </a:r>
          </a:p>
          <a:p>
            <a:pPr lvl="1"/>
            <a:r>
              <a:rPr lang="en-IN" dirty="0" smtClean="0"/>
              <a:t>Campus and Cafeteria ?</a:t>
            </a:r>
          </a:p>
          <a:p>
            <a:pPr lvl="1"/>
            <a:r>
              <a:rPr lang="en-IN" dirty="0" smtClean="0"/>
              <a:t>Promotions and Hikes ?</a:t>
            </a:r>
          </a:p>
          <a:p>
            <a:pPr lvl="1"/>
            <a:r>
              <a:rPr lang="en-IN" dirty="0" smtClean="0"/>
              <a:t>State of Technology used ?</a:t>
            </a:r>
          </a:p>
          <a:p>
            <a:pPr lvl="1"/>
            <a:r>
              <a:rPr lang="en-IN" dirty="0" smtClean="0"/>
              <a:t>Transport ?</a:t>
            </a:r>
          </a:p>
          <a:p>
            <a:pPr lvl="1"/>
            <a:endParaRPr lang="en-US" dirty="0"/>
          </a:p>
        </p:txBody>
      </p:sp>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rgbClr val="00539F"/>
                </a:solidFill>
                <a:effectLst/>
                <a:uLnTx/>
                <a:uFillTx/>
                <a:latin typeface="TESCO Modern" panose="02000506030000020004" pitchFamily="2" charset="0"/>
                <a:ea typeface="+mj-ea"/>
                <a:cs typeface="+mj-cs"/>
              </a:rPr>
              <a:t>How</a:t>
            </a:r>
            <a:r>
              <a:rPr kumimoji="0" lang="en-GB" sz="2800" b="1" i="0" u="none" strike="noStrike" kern="1200" cap="none" spc="0" normalizeH="0" noProof="0" dirty="0" smtClean="0">
                <a:ln>
                  <a:noFill/>
                </a:ln>
                <a:solidFill>
                  <a:srgbClr val="00539F"/>
                </a:solidFill>
                <a:effectLst/>
                <a:uLnTx/>
                <a:uFillTx/>
                <a:latin typeface="TESCO Modern" panose="02000506030000020004" pitchFamily="2" charset="0"/>
                <a:ea typeface="+mj-ea"/>
                <a:cs typeface="+mj-cs"/>
              </a:rPr>
              <a:t> do I find the bes</a:t>
            </a:r>
            <a:r>
              <a:rPr lang="en-GB" sz="2800" b="1" dirty="0" smtClean="0">
                <a:solidFill>
                  <a:srgbClr val="00539F"/>
                </a:solidFill>
                <a:latin typeface="TESCO Modern" panose="02000506030000020004" pitchFamily="2" charset="0"/>
                <a:ea typeface="+mj-ea"/>
                <a:cs typeface="+mj-cs"/>
              </a:rPr>
              <a:t>t company ?</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sp>
        <p:nvSpPr>
          <p:cNvPr id="5" name="TextBox 4"/>
          <p:cNvSpPr txBox="1"/>
          <p:nvPr/>
        </p:nvSpPr>
        <p:spPr>
          <a:xfrm>
            <a:off x="6952462" y="2428868"/>
            <a:ext cx="3714776" cy="400110"/>
          </a:xfrm>
          <a:prstGeom prst="rect">
            <a:avLst/>
          </a:prstGeom>
          <a:noFill/>
        </p:spPr>
        <p:txBody>
          <a:bodyPr wrap="square" rtlCol="0">
            <a:spAutoFit/>
          </a:bodyPr>
          <a:lstStyle/>
          <a:p>
            <a:pPr algn="ctr"/>
            <a:r>
              <a:rPr lang="en-IN" sz="2000" b="1" dirty="0" smtClean="0">
                <a:solidFill>
                  <a:srgbClr val="00B050"/>
                </a:solidFill>
              </a:rPr>
              <a:t>Few numbers can answer. </a:t>
            </a:r>
          </a:p>
        </p:txBody>
      </p:sp>
      <p:sp>
        <p:nvSpPr>
          <p:cNvPr id="7" name="TextBox 6"/>
          <p:cNvSpPr txBox="1"/>
          <p:nvPr/>
        </p:nvSpPr>
        <p:spPr>
          <a:xfrm>
            <a:off x="6738148" y="2857496"/>
            <a:ext cx="4214842" cy="1077218"/>
          </a:xfrm>
          <a:prstGeom prst="rect">
            <a:avLst/>
          </a:prstGeom>
          <a:solidFill>
            <a:schemeClr val="accent1"/>
          </a:solidFill>
        </p:spPr>
        <p:txBody>
          <a:bodyPr wrap="square" rtlCol="0">
            <a:spAutoFit/>
          </a:bodyPr>
          <a:lstStyle/>
          <a:p>
            <a:pPr algn="ctr"/>
            <a:r>
              <a:rPr lang="en-IN" sz="3200" b="1" dirty="0" smtClean="0">
                <a:solidFill>
                  <a:schemeClr val="bg1"/>
                </a:solidFill>
              </a:rPr>
              <a:t> Text would give the nitty-gritty details.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Bottom)">
                                      <p:cBhvr>
                                        <p:cTn id="22" dur="500"/>
                                        <p:tgtEl>
                                          <p:spTgt spid="3">
                                            <p:txEl>
                                              <p:pRg st="5" end="5"/>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lide(fromBottom)">
                                      <p:cBhvr>
                                        <p:cTn id="25" dur="500"/>
                                        <p:tgtEl>
                                          <p:spTgt spid="3">
                                            <p:txEl>
                                              <p:pRg st="6" end="6"/>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lide(fromBottom)">
                                      <p:cBhvr>
                                        <p:cTn id="28" dur="500"/>
                                        <p:tgtEl>
                                          <p:spTgt spid="3">
                                            <p:txEl>
                                              <p:pRg st="7" end="7"/>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lide(fromBottom)">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Bottom)">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slide(fromBottom)">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PN Rao\Desktop\Taneja\Screen Shot 2019-08-09 at 6.45.29 PM.png"/>
          <p:cNvPicPr>
            <a:picLocks noChangeAspect="1" noChangeArrowheads="1"/>
          </p:cNvPicPr>
          <p:nvPr/>
        </p:nvPicPr>
        <p:blipFill>
          <a:blip r:embed="rId2" cstate="print"/>
          <a:srcRect/>
          <a:stretch>
            <a:fillRect/>
          </a:stretch>
        </p:blipFill>
        <p:spPr bwMode="auto">
          <a:xfrm>
            <a:off x="94414" y="1785926"/>
            <a:ext cx="3500462" cy="2571768"/>
          </a:xfrm>
          <a:prstGeom prst="rect">
            <a:avLst/>
          </a:prstGeom>
          <a:noFill/>
          <a:ln>
            <a:solidFill>
              <a:schemeClr val="tx1"/>
            </a:solidFill>
          </a:ln>
        </p:spPr>
      </p:pic>
      <p:pic>
        <p:nvPicPr>
          <p:cNvPr id="1027" name="Picture 3" descr="C:\Users\APN Rao\Desktop\Taneja\Screen Shot 2019-08-09 at 6.45.51 PM.png"/>
          <p:cNvPicPr>
            <a:picLocks noChangeAspect="1" noChangeArrowheads="1"/>
          </p:cNvPicPr>
          <p:nvPr/>
        </p:nvPicPr>
        <p:blipFill>
          <a:blip r:embed="rId3" cstate="print"/>
          <a:srcRect/>
          <a:stretch>
            <a:fillRect/>
          </a:stretch>
        </p:blipFill>
        <p:spPr bwMode="auto">
          <a:xfrm>
            <a:off x="3752097" y="1643050"/>
            <a:ext cx="4700563" cy="4071966"/>
          </a:xfrm>
          <a:prstGeom prst="rect">
            <a:avLst/>
          </a:prstGeom>
          <a:noFill/>
          <a:ln>
            <a:solidFill>
              <a:schemeClr val="tx1"/>
            </a:solidFill>
          </a:ln>
        </p:spPr>
      </p:pic>
      <p:pic>
        <p:nvPicPr>
          <p:cNvPr id="1028" name="Picture 4" descr="C:\Users\APN Rao\Desktop\Taneja\Screen Shot 2019-08-09 at 6.49.16 PM.png"/>
          <p:cNvPicPr>
            <a:picLocks noChangeAspect="1" noChangeArrowheads="1"/>
          </p:cNvPicPr>
          <p:nvPr/>
        </p:nvPicPr>
        <p:blipFill>
          <a:blip r:embed="rId4" cstate="print"/>
          <a:srcRect/>
          <a:stretch>
            <a:fillRect/>
          </a:stretch>
        </p:blipFill>
        <p:spPr bwMode="auto">
          <a:xfrm>
            <a:off x="8595536" y="1785926"/>
            <a:ext cx="3429024" cy="2571768"/>
          </a:xfrm>
          <a:prstGeom prst="rect">
            <a:avLst/>
          </a:prstGeom>
          <a:noFill/>
          <a:ln>
            <a:solidFill>
              <a:schemeClr val="tx1"/>
            </a:solidFill>
          </a:ln>
        </p:spPr>
      </p:pic>
      <p:sp>
        <p:nvSpPr>
          <p:cNvPr id="7" name="Oval 6"/>
          <p:cNvSpPr/>
          <p:nvPr/>
        </p:nvSpPr>
        <p:spPr>
          <a:xfrm>
            <a:off x="665918" y="2285992"/>
            <a:ext cx="428628" cy="4286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rgbClr val="00539F"/>
                </a:solidFill>
                <a:effectLst/>
                <a:uLnTx/>
                <a:uFillTx/>
                <a:latin typeface="TESCO Modern" panose="02000506030000020004" pitchFamily="2" charset="0"/>
                <a:ea typeface="+mj-ea"/>
                <a:cs typeface="+mj-cs"/>
              </a:rPr>
              <a:t>Leverage from Glassdoor website</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480" y="1214422"/>
            <a:ext cx="10971372" cy="4525963"/>
          </a:xfrm>
        </p:spPr>
        <p:txBody>
          <a:bodyPr>
            <a:normAutofit lnSpcReduction="10000"/>
          </a:bodyPr>
          <a:lstStyle/>
          <a:p>
            <a:pPr marL="514350" indent="-514350">
              <a:buFont typeface="+mj-lt"/>
              <a:buAutoNum type="arabicPeriod"/>
            </a:pPr>
            <a:r>
              <a:rPr lang="en-US" dirty="0" smtClean="0"/>
              <a:t>Web-scrape </a:t>
            </a:r>
          </a:p>
          <a:p>
            <a:pPr marL="514350" indent="-514350">
              <a:buFont typeface="+mj-lt"/>
              <a:buAutoNum type="arabicPeriod"/>
            </a:pPr>
            <a:r>
              <a:rPr lang="en-US" dirty="0" smtClean="0"/>
              <a:t>Insights from numerical data (salary/ratings/work experience)</a:t>
            </a:r>
          </a:p>
          <a:p>
            <a:pPr marL="914400" lvl="1" indent="-514350"/>
            <a:r>
              <a:rPr lang="en-US" dirty="0" smtClean="0"/>
              <a:t>Trends </a:t>
            </a:r>
          </a:p>
          <a:p>
            <a:pPr marL="914400" lvl="1" indent="-514350"/>
            <a:r>
              <a:rPr lang="en-US" dirty="0" smtClean="0"/>
              <a:t>Slice &amp; Dice</a:t>
            </a:r>
          </a:p>
          <a:p>
            <a:pPr marL="514350" indent="-514350">
              <a:buFont typeface="+mj-lt"/>
              <a:buAutoNum type="arabicPeriod"/>
            </a:pPr>
            <a:r>
              <a:rPr lang="en-US" dirty="0" smtClean="0"/>
              <a:t>Insights from text (Pros/Cons/Advice to Management)</a:t>
            </a:r>
          </a:p>
          <a:p>
            <a:pPr marL="914400" lvl="1" indent="-514350"/>
            <a:r>
              <a:rPr lang="en-US" dirty="0" smtClean="0"/>
              <a:t>Form </a:t>
            </a:r>
            <a:r>
              <a:rPr lang="en-US" dirty="0" err="1" smtClean="0"/>
              <a:t>tf-idf</a:t>
            </a:r>
            <a:r>
              <a:rPr lang="en-US" dirty="0" smtClean="0"/>
              <a:t> vector matrix</a:t>
            </a:r>
          </a:p>
          <a:p>
            <a:pPr marL="914400" lvl="1" indent="-514350"/>
            <a:r>
              <a:rPr lang="en-US" dirty="0" smtClean="0"/>
              <a:t>Dimensional reduction</a:t>
            </a:r>
          </a:p>
          <a:p>
            <a:pPr marL="914400" lvl="1" indent="-514350"/>
            <a:r>
              <a:rPr lang="en-US" dirty="0" smtClean="0"/>
              <a:t>Cluster reviews</a:t>
            </a:r>
          </a:p>
          <a:p>
            <a:pPr marL="914400" lvl="1" indent="-514350"/>
            <a:r>
              <a:rPr lang="en-US" dirty="0" smtClean="0"/>
              <a:t>Identify key words to label topics</a:t>
            </a:r>
          </a:p>
        </p:txBody>
      </p:sp>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rgbClr val="00539F"/>
                </a:solidFill>
                <a:effectLst/>
                <a:uLnTx/>
                <a:uFillTx/>
                <a:latin typeface="TESCO Modern" panose="02000506030000020004" pitchFamily="2" charset="0"/>
                <a:ea typeface="+mj-ea"/>
                <a:cs typeface="+mj-cs"/>
              </a:rPr>
              <a:t>Methodology</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ea typeface="+mj-ea"/>
                <a:cs typeface="+mj-cs"/>
              </a:rPr>
              <a:t>Web-Scrape Reviews, Ratings and Salaries</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pic>
        <p:nvPicPr>
          <p:cNvPr id="6" name="Content Placeholder 5" descr="scrape reviews.jpg"/>
          <p:cNvPicPr>
            <a:picLocks noGrp="1" noChangeAspect="1"/>
          </p:cNvPicPr>
          <p:nvPr>
            <p:ph idx="1"/>
          </p:nvPr>
        </p:nvPicPr>
        <p:blipFill>
          <a:blip r:embed="rId2"/>
          <a:stretch>
            <a:fillRect/>
          </a:stretch>
        </p:blipFill>
        <p:spPr>
          <a:xfrm>
            <a:off x="380166" y="1071546"/>
            <a:ext cx="6500858" cy="5268942"/>
          </a:xfrm>
        </p:spPr>
      </p:pic>
      <p:pic>
        <p:nvPicPr>
          <p:cNvPr id="7" name="Picture 6" descr="scrape salary.jpg"/>
          <p:cNvPicPr>
            <a:picLocks noChangeAspect="1"/>
          </p:cNvPicPr>
          <p:nvPr/>
        </p:nvPicPr>
        <p:blipFill>
          <a:blip r:embed="rId3"/>
          <a:stretch>
            <a:fillRect/>
          </a:stretch>
        </p:blipFill>
        <p:spPr>
          <a:xfrm>
            <a:off x="4094942" y="1000108"/>
            <a:ext cx="9631000" cy="5429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ea typeface="+mj-ea"/>
                <a:cs typeface="+mj-cs"/>
              </a:rPr>
              <a:t>Website Data in Rows and Columns – Reviews &amp; Ratings</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pic>
        <p:nvPicPr>
          <p:cNvPr id="1026" name="Picture 2" descr="C:\Users\APN Rao\Desktop\Taneja\reviews.jpg"/>
          <p:cNvPicPr>
            <a:picLocks noChangeAspect="1" noChangeArrowheads="1"/>
          </p:cNvPicPr>
          <p:nvPr/>
        </p:nvPicPr>
        <p:blipFill>
          <a:blip r:embed="rId2"/>
          <a:srcRect/>
          <a:stretch>
            <a:fillRect/>
          </a:stretch>
        </p:blipFill>
        <p:spPr bwMode="auto">
          <a:xfrm>
            <a:off x="308728" y="1241456"/>
            <a:ext cx="11541485" cy="497362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GB" sz="2800" b="1" dirty="0" smtClean="0">
                <a:solidFill>
                  <a:srgbClr val="00539F"/>
                </a:solidFill>
                <a:latin typeface="TESCO Modern" panose="02000506030000020004" pitchFamily="2" charset="0"/>
                <a:ea typeface="+mj-ea"/>
                <a:cs typeface="+mj-cs"/>
              </a:rPr>
              <a:t>Website Data in Rows and Columns - Salaries</a:t>
            </a:r>
            <a:endParaRPr kumimoji="0" lang="en-GB" sz="2800" b="1" i="0" u="none" strike="noStrike" kern="1200" cap="none" spc="0" normalizeH="0" baseline="0" noProof="0" dirty="0">
              <a:ln>
                <a:noFill/>
              </a:ln>
              <a:solidFill>
                <a:srgbClr val="00539F"/>
              </a:solidFill>
              <a:effectLst/>
              <a:uLnTx/>
              <a:uFillTx/>
              <a:latin typeface="TESCO Modern" panose="02000506030000020004" pitchFamily="2" charset="0"/>
              <a:ea typeface="+mj-ea"/>
              <a:cs typeface="+mj-cs"/>
            </a:endParaRPr>
          </a:p>
        </p:txBody>
      </p:sp>
      <p:pic>
        <p:nvPicPr>
          <p:cNvPr id="1027" name="Picture 3" descr="C:\Users\APN Rao\Desktop\Taneja\salaries.jpg"/>
          <p:cNvPicPr>
            <a:picLocks noChangeAspect="1" noChangeArrowheads="1"/>
          </p:cNvPicPr>
          <p:nvPr/>
        </p:nvPicPr>
        <p:blipFill>
          <a:blip r:embed="rId2"/>
          <a:srcRect/>
          <a:stretch>
            <a:fillRect/>
          </a:stretch>
        </p:blipFill>
        <p:spPr bwMode="auto">
          <a:xfrm>
            <a:off x="1308860" y="1000108"/>
            <a:ext cx="7607300" cy="5359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xmlns="" val="1223502574"/>
              </p:ext>
            </p:extLst>
          </p:nvPr>
        </p:nvGraphicFramePr>
        <p:xfrm>
          <a:off x="636588" y="1902123"/>
          <a:ext cx="5202345" cy="31563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xmlns="" val="1621491115"/>
              </p:ext>
            </p:extLst>
          </p:nvPr>
        </p:nvGraphicFramePr>
        <p:xfrm>
          <a:off x="6353069" y="1902122"/>
          <a:ext cx="5202344" cy="3156369"/>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428751" y="5453623"/>
            <a:ext cx="1452652" cy="68670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Tesco Rating</a:t>
            </a:r>
          </a:p>
          <a:p>
            <a:pPr algn="ctr"/>
            <a:r>
              <a:rPr lang="en-US" sz="1600" b="1" dirty="0" smtClean="0">
                <a:solidFill>
                  <a:schemeClr val="bg1"/>
                </a:solidFill>
              </a:rPr>
              <a:t>3.3</a:t>
            </a:r>
          </a:p>
        </p:txBody>
      </p:sp>
      <p:sp>
        <p:nvSpPr>
          <p:cNvPr id="7" name="Rounded Rectangle 6"/>
          <p:cNvSpPr/>
          <p:nvPr/>
        </p:nvSpPr>
        <p:spPr>
          <a:xfrm>
            <a:off x="3988212" y="5420862"/>
            <a:ext cx="1452652" cy="686701"/>
          </a:xfrm>
          <a:prstGeom prst="roundRect">
            <a:avLst/>
          </a:prstGeom>
          <a:solidFill>
            <a:srgbClr val="008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HSBC Rating</a:t>
            </a:r>
          </a:p>
          <a:p>
            <a:pPr algn="ctr"/>
            <a:r>
              <a:rPr lang="en-US" sz="1600" b="1" dirty="0" smtClean="0">
                <a:solidFill>
                  <a:schemeClr val="bg1"/>
                </a:solidFill>
              </a:rPr>
              <a:t>3.5</a:t>
            </a:r>
          </a:p>
        </p:txBody>
      </p:sp>
      <p:sp>
        <p:nvSpPr>
          <p:cNvPr id="8" name="Rounded Rectangle 7"/>
          <p:cNvSpPr/>
          <p:nvPr/>
        </p:nvSpPr>
        <p:spPr>
          <a:xfrm>
            <a:off x="6630018" y="5453623"/>
            <a:ext cx="1452652" cy="686701"/>
          </a:xfrm>
          <a:prstGeom prst="roundRect">
            <a:avLst/>
          </a:prstGeom>
          <a:solidFill>
            <a:srgbClr val="DC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Target Rating</a:t>
            </a:r>
          </a:p>
          <a:p>
            <a:pPr algn="ctr"/>
            <a:r>
              <a:rPr lang="en-US" sz="1600" b="1" dirty="0" smtClean="0">
                <a:solidFill>
                  <a:schemeClr val="bg1"/>
                </a:solidFill>
              </a:rPr>
              <a:t>3.7</a:t>
            </a:r>
          </a:p>
        </p:txBody>
      </p:sp>
      <p:sp>
        <p:nvSpPr>
          <p:cNvPr id="9" name="Rounded Rectangle 8"/>
          <p:cNvSpPr/>
          <p:nvPr/>
        </p:nvSpPr>
        <p:spPr>
          <a:xfrm>
            <a:off x="9271824" y="5453623"/>
            <a:ext cx="1485160" cy="686701"/>
          </a:xfrm>
          <a:prstGeom prst="roundRect">
            <a:avLst/>
          </a:prstGeom>
          <a:solidFill>
            <a:srgbClr val="53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Amazon Rating</a:t>
            </a:r>
          </a:p>
          <a:p>
            <a:pPr algn="ctr"/>
            <a:r>
              <a:rPr lang="en-US" sz="1600" b="1" dirty="0" smtClean="0">
                <a:solidFill>
                  <a:schemeClr val="bg1"/>
                </a:solidFill>
              </a:rPr>
              <a:t>3.7</a:t>
            </a:r>
          </a:p>
        </p:txBody>
      </p:sp>
      <p:sp>
        <p:nvSpPr>
          <p:cNvPr id="12" name="Title 2"/>
          <p:cNvSpPr txBox="1">
            <a:spLocks/>
          </p:cNvSpPr>
          <p:nvPr/>
        </p:nvSpPr>
        <p:spPr bwMode="black">
          <a:xfrm>
            <a:off x="380166" y="357166"/>
            <a:ext cx="11430080" cy="785818"/>
          </a:xfrm>
          <a:prstGeom prst="rect">
            <a:avLst/>
          </a:prstGeom>
        </p:spPr>
        <p:txBody>
          <a:bodyPr vert="horz" lIns="0" tIns="0" rIns="0" bIns="0" rtlCol="0" anchor="t">
            <a:noAutofit/>
          </a:bodyPr>
          <a:lstStyle/>
          <a:p>
            <a:pPr lvl="0">
              <a:lnSpc>
                <a:spcPct val="90000"/>
              </a:lnSpc>
              <a:spcBef>
                <a:spcPct val="0"/>
              </a:spcBef>
              <a:defRPr/>
            </a:pPr>
            <a:r>
              <a:rPr lang="en-US" sz="2800" b="1" dirty="0" smtClean="0">
                <a:solidFill>
                  <a:srgbClr val="00539F"/>
                </a:solidFill>
                <a:latin typeface="TESCO Modern" panose="02000506030000020004" pitchFamily="2" charset="0"/>
                <a:ea typeface="+mj-ea"/>
                <a:cs typeface="+mj-cs"/>
              </a:rPr>
              <a:t>Tesco’s overall compensation is lower than its immediate competitors, also its rating is the least amongst all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1859</TotalTime>
  <Words>506</Words>
  <Application>Microsoft Office PowerPoint</Application>
  <PresentationFormat>Custom</PresentationFormat>
  <Paragraphs>88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Q&amp;A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80</cp:revision>
  <dcterms:created xsi:type="dcterms:W3CDTF">2019-08-13T13:56:51Z</dcterms:created>
  <dcterms:modified xsi:type="dcterms:W3CDTF">2019-08-16T18:39:22Z</dcterms:modified>
</cp:coreProperties>
</file>