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1"/>
    <p:restoredTop sz="94648"/>
  </p:normalViewPr>
  <p:slideViewPr>
    <p:cSldViewPr snapToGrid="0">
      <p:cViewPr varScale="1">
        <p:scale>
          <a:sx n="117" d="100"/>
          <a:sy n="117" d="100"/>
        </p:scale>
        <p:origin x="3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45FB2-44B9-B942-9ACE-F3F7F9B3FDE2}" type="datetimeFigureOut">
              <a:rPr lang="en-US" smtClean="0"/>
              <a:t>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8E366-D338-0542-A4D2-CBA5F67EE978}" type="slidenum">
              <a:rPr lang="en-US" smtClean="0"/>
              <a:t>‹#›</a:t>
            </a:fld>
            <a:endParaRPr lang="en-US"/>
          </a:p>
        </p:txBody>
      </p:sp>
    </p:spTree>
    <p:extLst>
      <p:ext uri="{BB962C8B-B14F-4D97-AF65-F5344CB8AC3E}">
        <p14:creationId xmlns:p14="http://schemas.microsoft.com/office/powerpoint/2010/main" val="2755816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8E366-D338-0542-A4D2-CBA5F67EE978}" type="slidenum">
              <a:rPr lang="en-US" smtClean="0"/>
              <a:t>6</a:t>
            </a:fld>
            <a:endParaRPr lang="en-US"/>
          </a:p>
        </p:txBody>
      </p:sp>
    </p:spTree>
    <p:extLst>
      <p:ext uri="{BB962C8B-B14F-4D97-AF65-F5344CB8AC3E}">
        <p14:creationId xmlns:p14="http://schemas.microsoft.com/office/powerpoint/2010/main" val="113914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June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5175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841376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0649315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41718470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378879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7923886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4652295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June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32859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June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2377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June 20, 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9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June 20,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857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June 20,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6998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June 20,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7318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June 20,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4789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June 20,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1111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June 20,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57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DFA080F-3961-4D42-BEDE-84A1FED032F1}" type="datetime4">
              <a:rPr lang="en-US" smtClean="0"/>
              <a:t>June 20, 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15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33960BD-7AC1-4217-9611-AAA56D3EE38F}" type="datetime4">
              <a:rPr lang="en-US" smtClean="0"/>
              <a:pPr/>
              <a:t>June 20, 2024</a:t>
            </a:fld>
            <a:endParaRPr lang="en-US" dirty="0">
              <a:latin typeface="+mn-lt"/>
            </a:endParaRP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latin typeface="+mn-lt"/>
            </a:endParaRP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98341370"/>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CF370-380B-F8F6-4354-05CE73C5DB5A}"/>
              </a:ext>
            </a:extLst>
          </p:cNvPr>
          <p:cNvSpPr>
            <a:spLocks noGrp="1"/>
          </p:cNvSpPr>
          <p:nvPr>
            <p:ph type="title"/>
          </p:nvPr>
        </p:nvSpPr>
        <p:spPr>
          <a:xfrm>
            <a:off x="643192" y="609600"/>
            <a:ext cx="3643674" cy="1905000"/>
          </a:xfrm>
        </p:spPr>
        <p:txBody>
          <a:bodyPr>
            <a:normAutofit/>
          </a:bodyPr>
          <a:lstStyle/>
          <a:p>
            <a:pPr algn="ctr"/>
            <a:r>
              <a:rPr lang="en-US" sz="2800">
                <a:gradFill flip="none" rotWithShape="1">
                  <a:gsLst>
                    <a:gs pos="0">
                      <a:sysClr val="window" lastClr="FFFFFF"/>
                    </a:gs>
                    <a:gs pos="100000">
                      <a:sysClr val="window" lastClr="FFFFFF">
                        <a:lumMod val="65000"/>
                      </a:sysClr>
                    </a:gs>
                  </a:gsLst>
                  <a:lin ang="5580000" scaled="0"/>
                  <a:tileRect/>
                </a:gradFill>
              </a:rPr>
              <a:t>AGE DISTRIBUTION AMONG</a:t>
            </a:r>
            <a:br>
              <a:rPr lang="en-US" sz="2800">
                <a:gradFill flip="none" rotWithShape="1">
                  <a:gsLst>
                    <a:gs pos="0">
                      <a:sysClr val="window" lastClr="FFFFFF"/>
                    </a:gs>
                    <a:gs pos="100000">
                      <a:sysClr val="window" lastClr="FFFFFF">
                        <a:lumMod val="65000"/>
                      </a:sysClr>
                    </a:gs>
                  </a:gsLst>
                  <a:lin ang="5580000" scaled="0"/>
                  <a:tileRect/>
                </a:gradFill>
              </a:rPr>
            </a:br>
            <a:r>
              <a:rPr lang="en-US" sz="2800">
                <a:gradFill flip="none" rotWithShape="1">
                  <a:gsLst>
                    <a:gs pos="0">
                      <a:sysClr val="window" lastClr="FFFFFF"/>
                    </a:gs>
                    <a:gs pos="100000">
                      <a:sysClr val="window" lastClr="FFFFFF">
                        <a:lumMod val="65000"/>
                      </a:sysClr>
                    </a:gs>
                  </a:gsLst>
                  <a:lin ang="5580000" scaled="0"/>
                  <a:tileRect/>
                </a:gradFill>
              </a:rPr>
              <a:t>CLIENTs</a:t>
            </a:r>
          </a:p>
        </p:txBody>
      </p:sp>
      <p:sp>
        <p:nvSpPr>
          <p:cNvPr id="11" name="Content Placeholder 10">
            <a:extLst>
              <a:ext uri="{FF2B5EF4-FFF2-40B4-BE49-F238E27FC236}">
                <a16:creationId xmlns:a16="http://schemas.microsoft.com/office/drawing/2014/main" id="{DAAD0A6D-B030-F664-4B3D-09269F100AF0}"/>
              </a:ext>
            </a:extLst>
          </p:cNvPr>
          <p:cNvSpPr>
            <a:spLocks noGrp="1"/>
          </p:cNvSpPr>
          <p:nvPr>
            <p:ph idx="1"/>
          </p:nvPr>
        </p:nvSpPr>
        <p:spPr>
          <a:xfrm>
            <a:off x="643192" y="2666999"/>
            <a:ext cx="3643674" cy="3216276"/>
          </a:xfrm>
        </p:spPr>
        <p:txBody>
          <a:bodyPr anchor="t">
            <a:normAutofit/>
          </a:bodyPr>
          <a:lstStyle/>
          <a:p>
            <a:pPr>
              <a:lnSpc>
                <a:spcPct val="90000"/>
              </a:lnSpc>
            </a:pPr>
            <a:r>
              <a:rPr lang="en-US" sz="1700" dirty="0">
                <a:gradFill flip="none" rotWithShape="1">
                  <a:gsLst>
                    <a:gs pos="0">
                      <a:sysClr val="window" lastClr="FFFFFF"/>
                    </a:gs>
                    <a:gs pos="100000">
                      <a:sysClr val="window" lastClr="FFFFFF">
                        <a:lumMod val="75000"/>
                      </a:sysClr>
                    </a:gs>
                  </a:gsLst>
                  <a:lin ang="5580000" scaled="0"/>
                  <a:tileRect/>
                </a:gradFill>
              </a:rPr>
              <a:t>The dark green histogram represents age distribution of clients and light green histogram indicates the percentage of clients who subscribed for the term deposit.</a:t>
            </a:r>
          </a:p>
          <a:p>
            <a:pPr>
              <a:lnSpc>
                <a:spcPct val="90000"/>
              </a:lnSpc>
            </a:pPr>
            <a:r>
              <a:rPr lang="en-US" sz="1700" dirty="0">
                <a:gradFill flip="none" rotWithShape="1">
                  <a:gsLst>
                    <a:gs pos="0">
                      <a:sysClr val="window" lastClr="FFFFFF"/>
                    </a:gs>
                    <a:gs pos="100000">
                      <a:sysClr val="window" lastClr="FFFFFF">
                        <a:lumMod val="75000"/>
                      </a:sysClr>
                    </a:gs>
                  </a:gsLst>
                  <a:lin ang="5580000" scaled="0"/>
                  <a:tileRect/>
                </a:gradFill>
              </a:rPr>
              <a:t>From this we can make an assumption that most of the clients between age 60 to 90 are subscribing for term deposit and targeting them can be useful for the bank.</a:t>
            </a:r>
          </a:p>
        </p:txBody>
      </p:sp>
      <p:sp>
        <p:nvSpPr>
          <p:cNvPr id="18"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Content Placeholder 6" descr="A graph of a number of green bars&#10;&#10;Description automatically generated">
            <a:extLst>
              <a:ext uri="{FF2B5EF4-FFF2-40B4-BE49-F238E27FC236}">
                <a16:creationId xmlns:a16="http://schemas.microsoft.com/office/drawing/2014/main" id="{D2EE5D5E-5538-D5B0-2BB5-2E2431EBE06C}"/>
              </a:ext>
            </a:extLst>
          </p:cNvPr>
          <p:cNvPicPr>
            <a:picLocks noChangeAspect="1"/>
          </p:cNvPicPr>
          <p:nvPr/>
        </p:nvPicPr>
        <p:blipFill>
          <a:blip r:embed="rId2"/>
          <a:stretch>
            <a:fillRect/>
          </a:stretch>
        </p:blipFill>
        <p:spPr>
          <a:xfrm>
            <a:off x="5870762" y="1115267"/>
            <a:ext cx="4449910" cy="4283039"/>
          </a:xfrm>
          <a:prstGeom prst="rect">
            <a:avLst/>
          </a:prstGeom>
        </p:spPr>
      </p:pic>
    </p:spTree>
    <p:extLst>
      <p:ext uri="{BB962C8B-B14F-4D97-AF65-F5344CB8AC3E}">
        <p14:creationId xmlns:p14="http://schemas.microsoft.com/office/powerpoint/2010/main" val="296515468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Content Placeholder 4" descr="A graph with a red line&#10;&#10;Description automatically generated">
            <a:extLst>
              <a:ext uri="{FF2B5EF4-FFF2-40B4-BE49-F238E27FC236}">
                <a16:creationId xmlns:a16="http://schemas.microsoft.com/office/drawing/2014/main" id="{572CCBC2-0DCF-2374-A3DB-B253EBA02BED}"/>
              </a:ext>
            </a:extLst>
          </p:cNvPr>
          <p:cNvPicPr>
            <a:picLocks noGrp="1" noChangeAspect="1"/>
          </p:cNvPicPr>
          <p:nvPr>
            <p:ph idx="1"/>
          </p:nvPr>
        </p:nvPicPr>
        <p:blipFill rotWithShape="1">
          <a:blip r:embed="rId3"/>
          <a:srcRect r="5333"/>
          <a:stretch/>
        </p:blipFill>
        <p:spPr>
          <a:xfrm>
            <a:off x="20" y="10"/>
            <a:ext cx="12191980" cy="6857990"/>
          </a:xfrm>
          <a:prstGeom prst="rect">
            <a:avLst/>
          </a:prstGeom>
        </p:spPr>
      </p:pic>
      <p:sp>
        <p:nvSpPr>
          <p:cNvPr id="6" name="TextBox 5">
            <a:extLst>
              <a:ext uri="{FF2B5EF4-FFF2-40B4-BE49-F238E27FC236}">
                <a16:creationId xmlns:a16="http://schemas.microsoft.com/office/drawing/2014/main" id="{423B722E-80B3-C5C8-F191-E683627DE763}"/>
              </a:ext>
            </a:extLst>
          </p:cNvPr>
          <p:cNvSpPr txBox="1"/>
          <p:nvPr/>
        </p:nvSpPr>
        <p:spPr>
          <a:xfrm>
            <a:off x="7744691" y="2136338"/>
            <a:ext cx="3519055"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AS WE CAN SEE MORE THAN 75 DAYS HAVE PASSED FOR MOST OF THE CLIENTS .</a:t>
            </a:r>
          </a:p>
          <a:p>
            <a:pPr marL="285750" indent="-285750">
              <a:buFont typeface="Arial" panose="020B0604020202020204" pitchFamily="34" charset="0"/>
              <a:buChar char="•"/>
            </a:pPr>
            <a:r>
              <a:rPr lang="en-US" dirty="0">
                <a:solidFill>
                  <a:schemeClr val="bg1"/>
                </a:solidFill>
                <a:latin typeface="+mj-lt"/>
              </a:rPr>
              <a:t>SO WE CAN CONCLUDE THAT THESE CLIENTS CAN BE CONTACTED AGAIN WHICH CAN INCREASE THE SUBSCRIPTION RATE .</a:t>
            </a:r>
          </a:p>
        </p:txBody>
      </p:sp>
    </p:spTree>
    <p:extLst>
      <p:ext uri="{BB962C8B-B14F-4D97-AF65-F5344CB8AC3E}">
        <p14:creationId xmlns:p14="http://schemas.microsoft.com/office/powerpoint/2010/main" val="243191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C1EB-E50E-2B3E-26DA-6D9399B048F7}"/>
              </a:ext>
            </a:extLst>
          </p:cNvPr>
          <p:cNvSpPr>
            <a:spLocks noGrp="1"/>
          </p:cNvSpPr>
          <p:nvPr>
            <p:ph type="title"/>
          </p:nvPr>
        </p:nvSpPr>
        <p:spPr/>
        <p:txBody>
          <a:bodyPr>
            <a:normAutofit/>
          </a:bodyPr>
          <a:lstStyle/>
          <a:p>
            <a:r>
              <a:rPr lang="en-US" sz="2400" dirty="0"/>
              <a:t>What were the outcomes of the previous marketing campaigns?</a:t>
            </a:r>
          </a:p>
        </p:txBody>
      </p:sp>
      <p:sp>
        <p:nvSpPr>
          <p:cNvPr id="3" name="Content Placeholder 2">
            <a:extLst>
              <a:ext uri="{FF2B5EF4-FFF2-40B4-BE49-F238E27FC236}">
                <a16:creationId xmlns:a16="http://schemas.microsoft.com/office/drawing/2014/main" id="{7BEB4834-E7E7-685B-1EC7-B90D3B807515}"/>
              </a:ext>
            </a:extLst>
          </p:cNvPr>
          <p:cNvSpPr>
            <a:spLocks noGrp="1"/>
          </p:cNvSpPr>
          <p:nvPr>
            <p:ph idx="1"/>
          </p:nvPr>
        </p:nvSpPr>
        <p:spPr>
          <a:xfrm>
            <a:off x="1141413" y="2182090"/>
            <a:ext cx="9905998" cy="2493819"/>
          </a:xfrm>
        </p:spPr>
        <p:txBody>
          <a:bodyPr>
            <a:normAutofit/>
          </a:bodyPr>
          <a:lstStyle/>
          <a:p>
            <a:pPr marL="0" indent="0">
              <a:buNone/>
            </a:pPr>
            <a:endParaRPr lang="en-US" sz="2200" dirty="0"/>
          </a:p>
          <a:p>
            <a:r>
              <a:rPr lang="en-US" sz="2200" dirty="0"/>
              <a:t>unknown : 36959 </a:t>
            </a:r>
          </a:p>
          <a:p>
            <a:r>
              <a:rPr lang="en-US" sz="2200" dirty="0"/>
              <a:t>failure : 4900 </a:t>
            </a:r>
          </a:p>
          <a:p>
            <a:r>
              <a:rPr lang="en-US" sz="2200" dirty="0"/>
              <a:t>other : 1838</a:t>
            </a:r>
          </a:p>
          <a:p>
            <a:r>
              <a:rPr lang="en-US" sz="2200" dirty="0"/>
              <a:t> success : 1513</a:t>
            </a:r>
          </a:p>
        </p:txBody>
      </p:sp>
    </p:spTree>
    <p:extLst>
      <p:ext uri="{BB962C8B-B14F-4D97-AF65-F5344CB8AC3E}">
        <p14:creationId xmlns:p14="http://schemas.microsoft.com/office/powerpoint/2010/main" val="331909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2" name="Rounded Rectangle 7">
            <a:extLst>
              <a:ext uri="{FF2B5EF4-FFF2-40B4-BE49-F238E27FC236}">
                <a16:creationId xmlns:a16="http://schemas.microsoft.com/office/drawing/2014/main" id="{9690E8CD-BFA8-49C9-95BD-EA4CA120C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20720"/>
            <a:ext cx="5383909" cy="559381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different colored bars&#10;&#10;Description automatically generated">
            <a:extLst>
              <a:ext uri="{FF2B5EF4-FFF2-40B4-BE49-F238E27FC236}">
                <a16:creationId xmlns:a16="http://schemas.microsoft.com/office/drawing/2014/main" id="{3393B1EF-F502-FD8D-C538-963D0B6A87B3}"/>
              </a:ext>
            </a:extLst>
          </p:cNvPr>
          <p:cNvPicPr>
            <a:picLocks noGrp="1" noChangeAspect="1"/>
          </p:cNvPicPr>
          <p:nvPr>
            <p:ph idx="1"/>
          </p:nvPr>
        </p:nvPicPr>
        <p:blipFill rotWithShape="1">
          <a:blip r:embed="rId3"/>
          <a:srcRect r="2521" b="-2"/>
          <a:stretch/>
        </p:blipFill>
        <p:spPr>
          <a:xfrm>
            <a:off x="682854" y="1030147"/>
            <a:ext cx="5313111" cy="2997844"/>
          </a:xfrm>
          <a:prstGeom prst="rect">
            <a:avLst/>
          </a:prstGeom>
        </p:spPr>
      </p:pic>
      <p:sp>
        <p:nvSpPr>
          <p:cNvPr id="9" name="Rounded Rectangle 7">
            <a:extLst>
              <a:ext uri="{FF2B5EF4-FFF2-40B4-BE49-F238E27FC236}">
                <a16:creationId xmlns:a16="http://schemas.microsoft.com/office/drawing/2014/main" id="{E3925F30-DC1E-4FB8-B39E-30B926358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8243" y="620720"/>
            <a:ext cx="5383909" cy="5593813"/>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graph&#10;&#10;Description automatically generated">
            <a:extLst>
              <a:ext uri="{FF2B5EF4-FFF2-40B4-BE49-F238E27FC236}">
                <a16:creationId xmlns:a16="http://schemas.microsoft.com/office/drawing/2014/main" id="{F27646C5-6269-5308-B011-860820FC63F8}"/>
              </a:ext>
            </a:extLst>
          </p:cNvPr>
          <p:cNvPicPr>
            <a:picLocks noChangeAspect="1"/>
          </p:cNvPicPr>
          <p:nvPr/>
        </p:nvPicPr>
        <p:blipFill rotWithShape="1">
          <a:blip r:embed="rId4"/>
          <a:srcRect l="-116" t="-1240" r="-64" b="-1083"/>
          <a:stretch/>
        </p:blipFill>
        <p:spPr>
          <a:xfrm>
            <a:off x="6260257" y="1030147"/>
            <a:ext cx="5239879" cy="2916821"/>
          </a:xfrm>
          <a:prstGeom prst="rect">
            <a:avLst/>
          </a:prstGeom>
        </p:spPr>
      </p:pic>
      <p:sp>
        <p:nvSpPr>
          <p:cNvPr id="8" name="TextBox 7">
            <a:extLst>
              <a:ext uri="{FF2B5EF4-FFF2-40B4-BE49-F238E27FC236}">
                <a16:creationId xmlns:a16="http://schemas.microsoft.com/office/drawing/2014/main" id="{6C075980-E407-7C79-5581-F859D409D68F}"/>
              </a:ext>
            </a:extLst>
          </p:cNvPr>
          <p:cNvSpPr txBox="1"/>
          <p:nvPr/>
        </p:nvSpPr>
        <p:spPr>
          <a:xfrm>
            <a:off x="1280915" y="4494894"/>
            <a:ext cx="4109012"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MOST OF THE CLIENTS WHO SUBSCRIBED FOR TERM DEPOSIT IS AGED BETWEEN 20 TO 35 YEARS.</a:t>
            </a:r>
          </a:p>
        </p:txBody>
      </p:sp>
      <p:sp>
        <p:nvSpPr>
          <p:cNvPr id="10" name="TextBox 9">
            <a:extLst>
              <a:ext uri="{FF2B5EF4-FFF2-40B4-BE49-F238E27FC236}">
                <a16:creationId xmlns:a16="http://schemas.microsoft.com/office/drawing/2014/main" id="{195F709A-22AB-84D8-034B-8D7F141FBC34}"/>
              </a:ext>
            </a:extLst>
          </p:cNvPr>
          <p:cNvSpPr txBox="1"/>
          <p:nvPr/>
        </p:nvSpPr>
        <p:spPr>
          <a:xfrm>
            <a:off x="6762028" y="4356395"/>
            <a:ext cx="423633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MOST OF THE CLIENTS WHO SUBSCRIBED FOR TERM DEPOSIT ARE HAVING BALANCE OF -2000 TO 2000 EUROS.</a:t>
            </a:r>
          </a:p>
        </p:txBody>
      </p:sp>
    </p:spTree>
    <p:extLst>
      <p:ext uri="{BB962C8B-B14F-4D97-AF65-F5344CB8AC3E}">
        <p14:creationId xmlns:p14="http://schemas.microsoft.com/office/powerpoint/2010/main" val="299791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F32515-9322-44A5-8C72-4C7BFB461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17F13B-5021-454F-90E5-3AB2383BF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rectangular object with orange rectangles&#10;&#10;Description automatically generated">
            <a:extLst>
              <a:ext uri="{FF2B5EF4-FFF2-40B4-BE49-F238E27FC236}">
                <a16:creationId xmlns:a16="http://schemas.microsoft.com/office/drawing/2014/main" id="{62188CD0-CF82-5E87-27DA-BE40A3A23B51}"/>
              </a:ext>
            </a:extLst>
          </p:cNvPr>
          <p:cNvPicPr>
            <a:picLocks noGrp="1" noChangeAspect="1"/>
          </p:cNvPicPr>
          <p:nvPr>
            <p:ph idx="1"/>
          </p:nvPr>
        </p:nvPicPr>
        <p:blipFill>
          <a:blip r:embed="rId2"/>
          <a:stretch>
            <a:fillRect/>
          </a:stretch>
        </p:blipFill>
        <p:spPr>
          <a:xfrm>
            <a:off x="1674523" y="643467"/>
            <a:ext cx="8842953" cy="5571066"/>
          </a:xfrm>
          <a:prstGeom prst="rect">
            <a:avLst/>
          </a:prstGeom>
        </p:spPr>
      </p:pic>
    </p:spTree>
    <p:extLst>
      <p:ext uri="{BB962C8B-B14F-4D97-AF65-F5344CB8AC3E}">
        <p14:creationId xmlns:p14="http://schemas.microsoft.com/office/powerpoint/2010/main" val="346321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EC15-D8D7-FFA5-5D31-FA060C5E2B6F}"/>
              </a:ext>
            </a:extLst>
          </p:cNvPr>
          <p:cNvSpPr>
            <a:spLocks noGrp="1"/>
          </p:cNvSpPr>
          <p:nvPr>
            <p:ph type="title"/>
          </p:nvPr>
        </p:nvSpPr>
        <p:spPr>
          <a:xfrm>
            <a:off x="5071532" y="36568"/>
            <a:ext cx="6290733" cy="2057399"/>
          </a:xfrm>
        </p:spPr>
        <p:txBody>
          <a:bodyPr vert="horz" lIns="91440" tIns="45720" rIns="91440" bIns="45720" rtlCol="0">
            <a:normAutofit/>
          </a:bodyPr>
          <a:lstStyle/>
          <a:p>
            <a:pPr algn="ctr"/>
            <a:r>
              <a:rPr lang="en-US" sz="2000" dirty="0">
                <a:effectLst>
                  <a:glow rad="38100">
                    <a:schemeClr val="bg1">
                      <a:lumMod val="65000"/>
                      <a:lumOff val="35000"/>
                      <a:alpha val="50000"/>
                    </a:schemeClr>
                  </a:glow>
                  <a:outerShdw blurRad="28575" dist="31750" dir="13200000" algn="tl" rotWithShape="0">
                    <a:srgbClr val="000000">
                      <a:alpha val="25000"/>
                    </a:srgbClr>
                  </a:outerShdw>
                </a:effectLst>
              </a:rPr>
              <a:t>Representation of job variation among clients and percentage of clients subscribed for term deposit</a:t>
            </a:r>
          </a:p>
        </p:txBody>
      </p:sp>
      <p:pic>
        <p:nvPicPr>
          <p:cNvPr id="5" name="Content Placeholder 4" descr="A pie chart with different colored circles&#10;&#10;Description automatically generated">
            <a:extLst>
              <a:ext uri="{FF2B5EF4-FFF2-40B4-BE49-F238E27FC236}">
                <a16:creationId xmlns:a16="http://schemas.microsoft.com/office/drawing/2014/main" id="{850828A6-0080-9EAC-01E3-653639D2D613}"/>
              </a:ext>
            </a:extLst>
          </p:cNvPr>
          <p:cNvPicPr>
            <a:picLocks noChangeAspect="1"/>
          </p:cNvPicPr>
          <p:nvPr/>
        </p:nvPicPr>
        <p:blipFill>
          <a:blip r:embed="rId3"/>
          <a:stretch>
            <a:fillRect/>
          </a:stretch>
        </p:blipFill>
        <p:spPr>
          <a:xfrm>
            <a:off x="457201" y="358301"/>
            <a:ext cx="4377331" cy="3873939"/>
          </a:xfrm>
          <a:custGeom>
            <a:avLst/>
            <a:gdLst/>
            <a:ahLst/>
            <a:cxnLst/>
            <a:rect l="l" t="t" r="r" b="b"/>
            <a:pathLst>
              <a:path w="3416888" h="2057399">
                <a:moveTo>
                  <a:pt x="120172" y="0"/>
                </a:moveTo>
                <a:lnTo>
                  <a:pt x="3296716" y="0"/>
                </a:lnTo>
                <a:cubicBezTo>
                  <a:pt x="3363085" y="0"/>
                  <a:pt x="3416888" y="53803"/>
                  <a:pt x="3416888" y="120172"/>
                </a:cubicBezTo>
                <a:lnTo>
                  <a:pt x="3416888" y="2057399"/>
                </a:lnTo>
                <a:lnTo>
                  <a:pt x="0" y="2057399"/>
                </a:lnTo>
                <a:lnTo>
                  <a:pt x="0" y="120172"/>
                </a:lnTo>
                <a:cubicBezTo>
                  <a:pt x="0" y="53803"/>
                  <a:pt x="53803" y="0"/>
                  <a:pt x="120172" y="0"/>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5" name="Content Placeholder 24">
            <a:extLst>
              <a:ext uri="{FF2B5EF4-FFF2-40B4-BE49-F238E27FC236}">
                <a16:creationId xmlns:a16="http://schemas.microsoft.com/office/drawing/2014/main" id="{E16EC90A-0539-B662-D15A-7395DF82167F}"/>
              </a:ext>
            </a:extLst>
          </p:cNvPr>
          <p:cNvSpPr>
            <a:spLocks noGrp="1"/>
          </p:cNvSpPr>
          <p:nvPr>
            <p:ph idx="1"/>
          </p:nvPr>
        </p:nvSpPr>
        <p:spPr>
          <a:xfrm>
            <a:off x="863600" y="4569359"/>
            <a:ext cx="6132446" cy="1930339"/>
          </a:xfrm>
        </p:spPr>
        <p:txBody>
          <a:bodyPr>
            <a:normAutofit/>
          </a:bodyPr>
          <a:lstStyle/>
          <a:p>
            <a:r>
              <a:rPr lang="en-US" sz="1600" dirty="0"/>
              <a:t>This representation of job variation tells that mostly people from blue collar jobs have been contacted and second place is occupied by management sector but as we can see ,clients in sectors like </a:t>
            </a:r>
            <a:r>
              <a:rPr lang="en-US" sz="1600" dirty="0" err="1"/>
              <a:t>students,retired,unemployed,management,admin</a:t>
            </a:r>
            <a:r>
              <a:rPr lang="en-US" sz="1600" dirty="0"/>
              <a:t> </a:t>
            </a:r>
            <a:r>
              <a:rPr lang="en-US" sz="1600" dirty="0" err="1"/>
              <a:t>etc</a:t>
            </a:r>
            <a:r>
              <a:rPr lang="en-US" sz="1600" dirty="0"/>
              <a:t> are having more subscription percentage respectively.</a:t>
            </a:r>
          </a:p>
        </p:txBody>
      </p:sp>
      <p:pic>
        <p:nvPicPr>
          <p:cNvPr id="7" name="Picture 6" descr="A graph of numbers and colors&#10;&#10;Description automatically generated">
            <a:extLst>
              <a:ext uri="{FF2B5EF4-FFF2-40B4-BE49-F238E27FC236}">
                <a16:creationId xmlns:a16="http://schemas.microsoft.com/office/drawing/2014/main" id="{40CE4FB2-A46C-08DC-F09E-D6A6C6314517}"/>
              </a:ext>
            </a:extLst>
          </p:cNvPr>
          <p:cNvPicPr>
            <a:picLocks noChangeAspect="1"/>
          </p:cNvPicPr>
          <p:nvPr/>
        </p:nvPicPr>
        <p:blipFill>
          <a:blip r:embed="rId4"/>
          <a:stretch>
            <a:fillRect/>
          </a:stretch>
        </p:blipFill>
        <p:spPr>
          <a:xfrm>
            <a:off x="7605579" y="2140863"/>
            <a:ext cx="4165600" cy="4602874"/>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6045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99B1-DB16-7C66-7F6E-8D9F3A7FBEA5}"/>
              </a:ext>
            </a:extLst>
          </p:cNvPr>
          <p:cNvSpPr>
            <a:spLocks noGrp="1"/>
          </p:cNvSpPr>
          <p:nvPr>
            <p:ph type="title"/>
          </p:nvPr>
        </p:nvSpPr>
        <p:spPr>
          <a:xfrm>
            <a:off x="6775625" y="636640"/>
            <a:ext cx="5158872" cy="1465180"/>
          </a:xfrm>
        </p:spPr>
        <p:txBody>
          <a:bodyPr vert="horz" lIns="91440" tIns="45720" rIns="91440" bIns="45720" rtlCol="0" anchor="b">
            <a:normAutofit/>
          </a:bodyPr>
          <a:lstStyle/>
          <a:p>
            <a:pPr algn="ctr"/>
            <a:r>
              <a:rPr lang="en-US" sz="2200" dirty="0">
                <a:effectLst>
                  <a:glow rad="38100">
                    <a:schemeClr val="bg1">
                      <a:lumMod val="65000"/>
                      <a:lumOff val="35000"/>
                      <a:alpha val="50000"/>
                    </a:schemeClr>
                  </a:glow>
                  <a:outerShdw blurRad="28575" dist="31750" dir="13200000" algn="tl" rotWithShape="0">
                    <a:srgbClr val="000000">
                      <a:alpha val="25000"/>
                    </a:srgbClr>
                  </a:outerShdw>
                </a:effectLst>
              </a:rPr>
              <a:t>Marital status distribution and percentage of them subscribed for term deposit</a:t>
            </a:r>
          </a:p>
        </p:txBody>
      </p:sp>
      <p:pic>
        <p:nvPicPr>
          <p:cNvPr id="5" name="Content Placeholder 4" descr="A graph of a number of people&#10;&#10;Description automatically generated">
            <a:extLst>
              <a:ext uri="{FF2B5EF4-FFF2-40B4-BE49-F238E27FC236}">
                <a16:creationId xmlns:a16="http://schemas.microsoft.com/office/drawing/2014/main" id="{D7DA91EE-F77F-6375-0B7D-9A56AD659CAE}"/>
              </a:ext>
            </a:extLst>
          </p:cNvPr>
          <p:cNvPicPr>
            <a:picLocks noGrp="1" noChangeAspect="1"/>
          </p:cNvPicPr>
          <p:nvPr>
            <p:ph idx="1"/>
          </p:nvPr>
        </p:nvPicPr>
        <p:blipFill rotWithShape="1">
          <a:blip r:embed="rId3"/>
          <a:srcRect r="3539" b="1"/>
          <a:stretch/>
        </p:blipFill>
        <p:spPr>
          <a:xfrm>
            <a:off x="633999" y="636640"/>
            <a:ext cx="5462001" cy="559154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AE22D778-3414-792B-F0B5-BD556183B674}"/>
              </a:ext>
            </a:extLst>
          </p:cNvPr>
          <p:cNvSpPr txBox="1"/>
          <p:nvPr/>
        </p:nvSpPr>
        <p:spPr>
          <a:xfrm>
            <a:off x="7330966" y="2569778"/>
            <a:ext cx="420227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Most of the married people have been contacted (27216 people) and 10% of them subscribed.</a:t>
            </a:r>
          </a:p>
          <a:p>
            <a:pPr marL="285750"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Coming second single people have been contacted with a count of 12787 and 7% have subscribed among them.</a:t>
            </a:r>
          </a:p>
          <a:p>
            <a:pPr marL="285750"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Lastly divorced people count comes with 5207 with a subscription rate of 2%.</a:t>
            </a:r>
          </a:p>
        </p:txBody>
      </p:sp>
    </p:spTree>
    <p:extLst>
      <p:ext uri="{BB962C8B-B14F-4D97-AF65-F5344CB8AC3E}">
        <p14:creationId xmlns:p14="http://schemas.microsoft.com/office/powerpoint/2010/main" val="196449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3744-2828-7170-9824-E1C59ABD2C3F}"/>
              </a:ext>
            </a:extLst>
          </p:cNvPr>
          <p:cNvSpPr>
            <a:spLocks noGrp="1"/>
          </p:cNvSpPr>
          <p:nvPr>
            <p:ph type="title"/>
          </p:nvPr>
        </p:nvSpPr>
        <p:spPr>
          <a:xfrm>
            <a:off x="757785" y="48610"/>
            <a:ext cx="6746601" cy="952500"/>
          </a:xfrm>
        </p:spPr>
        <p:txBody>
          <a:bodyPr/>
          <a:lstStyle/>
          <a:p>
            <a:r>
              <a:rPr lang="en-US" dirty="0">
                <a:latin typeface="Angsana New" panose="02020603050405020304" pitchFamily="18" charset="-34"/>
                <a:cs typeface="Angsana New" panose="02020603050405020304" pitchFamily="18" charset="-34"/>
              </a:rPr>
              <a:t>Education level among clients</a:t>
            </a:r>
          </a:p>
        </p:txBody>
      </p:sp>
      <p:pic>
        <p:nvPicPr>
          <p:cNvPr id="5" name="Content Placeholder 4" descr="A black background with white text&#10;&#10;Description automatically generated">
            <a:extLst>
              <a:ext uri="{FF2B5EF4-FFF2-40B4-BE49-F238E27FC236}">
                <a16:creationId xmlns:a16="http://schemas.microsoft.com/office/drawing/2014/main" id="{544581F4-30B9-6C09-BFFC-1F362094B769}"/>
              </a:ext>
            </a:extLst>
          </p:cNvPr>
          <p:cNvPicPr>
            <a:picLocks noGrp="1" noChangeAspect="1"/>
          </p:cNvPicPr>
          <p:nvPr>
            <p:ph idx="1"/>
          </p:nvPr>
        </p:nvPicPr>
        <p:blipFill rotWithShape="1">
          <a:blip r:embed="rId2"/>
          <a:srcRect t="4215"/>
          <a:stretch/>
        </p:blipFill>
        <p:spPr>
          <a:xfrm>
            <a:off x="757785" y="1119352"/>
            <a:ext cx="7733690" cy="1970690"/>
          </a:xfrm>
        </p:spPr>
      </p:pic>
      <p:pic>
        <p:nvPicPr>
          <p:cNvPr id="7" name="Picture 6" descr="A black background with white text&#10;&#10;Description automatically generated">
            <a:extLst>
              <a:ext uri="{FF2B5EF4-FFF2-40B4-BE49-F238E27FC236}">
                <a16:creationId xmlns:a16="http://schemas.microsoft.com/office/drawing/2014/main" id="{B860CC1B-024F-54C3-375C-F2A0861473A0}"/>
              </a:ext>
            </a:extLst>
          </p:cNvPr>
          <p:cNvPicPr>
            <a:picLocks noChangeAspect="1"/>
          </p:cNvPicPr>
          <p:nvPr/>
        </p:nvPicPr>
        <p:blipFill>
          <a:blip r:embed="rId3"/>
          <a:stretch>
            <a:fillRect/>
          </a:stretch>
        </p:blipFill>
        <p:spPr>
          <a:xfrm>
            <a:off x="757785" y="4285155"/>
            <a:ext cx="7772400" cy="1231501"/>
          </a:xfrm>
          <a:prstGeom prst="rect">
            <a:avLst/>
          </a:prstGeom>
        </p:spPr>
      </p:pic>
      <p:sp>
        <p:nvSpPr>
          <p:cNvPr id="8" name="TextBox 7">
            <a:extLst>
              <a:ext uri="{FF2B5EF4-FFF2-40B4-BE49-F238E27FC236}">
                <a16:creationId xmlns:a16="http://schemas.microsoft.com/office/drawing/2014/main" id="{40747E44-7CE0-267D-1CA6-61BD9FF03504}"/>
              </a:ext>
            </a:extLst>
          </p:cNvPr>
          <p:cNvSpPr txBox="1"/>
          <p:nvPr/>
        </p:nvSpPr>
        <p:spPr>
          <a:xfrm>
            <a:off x="757785" y="3429000"/>
            <a:ext cx="5234152" cy="584775"/>
          </a:xfrm>
          <a:prstGeom prst="rect">
            <a:avLst/>
          </a:prstGeom>
          <a:noFill/>
        </p:spPr>
        <p:txBody>
          <a:bodyPr wrap="square" rtlCol="0">
            <a:spAutoFit/>
          </a:bodyPr>
          <a:lstStyle/>
          <a:p>
            <a:r>
              <a:rPr lang="en-US" sz="3200" dirty="0">
                <a:latin typeface="Angsana New" panose="02020603050405020304" pitchFamily="18" charset="-34"/>
                <a:cs typeface="Angsana New" panose="02020603050405020304" pitchFamily="18" charset="-34"/>
              </a:rPr>
              <a:t>Proportion of clients having credit in default</a:t>
            </a:r>
          </a:p>
        </p:txBody>
      </p:sp>
    </p:spTree>
    <p:extLst>
      <p:ext uri="{BB962C8B-B14F-4D97-AF65-F5344CB8AC3E}">
        <p14:creationId xmlns:p14="http://schemas.microsoft.com/office/powerpoint/2010/main" val="333808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B1C13-2E2D-DE49-BBA7-E8E1D942DED7}"/>
              </a:ext>
            </a:extLst>
          </p:cNvPr>
          <p:cNvSpPr>
            <a:spLocks noGrp="1"/>
          </p:cNvSpPr>
          <p:nvPr>
            <p:ph type="title"/>
          </p:nvPr>
        </p:nvSpPr>
        <p:spPr>
          <a:xfrm>
            <a:off x="643192" y="609600"/>
            <a:ext cx="3643674" cy="1905000"/>
          </a:xfrm>
        </p:spPr>
        <p:txBody>
          <a:bodyPr>
            <a:normAutofit/>
          </a:bodyPr>
          <a:lstStyle/>
          <a:p>
            <a:pPr algn="ctr"/>
            <a:r>
              <a:rPr lang="en-US" sz="2800">
                <a:gradFill flip="none" rotWithShape="1">
                  <a:gsLst>
                    <a:gs pos="0">
                      <a:sysClr val="window" lastClr="FFFFFF"/>
                    </a:gs>
                    <a:gs pos="100000">
                      <a:sysClr val="window" lastClr="FFFFFF">
                        <a:lumMod val="65000"/>
                      </a:sysClr>
                    </a:gs>
                  </a:gsLst>
                  <a:lin ang="5580000" scaled="0"/>
                  <a:tileRect/>
                </a:gradFill>
                <a:latin typeface="Angsana New" panose="02020603050405020304" pitchFamily="18" charset="-34"/>
                <a:cs typeface="Angsana New" panose="02020603050405020304" pitchFamily="18" charset="-34"/>
              </a:rPr>
              <a:t>distribution of average yearly balance among clients</a:t>
            </a:r>
          </a:p>
        </p:txBody>
      </p:sp>
      <p:sp>
        <p:nvSpPr>
          <p:cNvPr id="16" name="Content Placeholder 15">
            <a:extLst>
              <a:ext uri="{FF2B5EF4-FFF2-40B4-BE49-F238E27FC236}">
                <a16:creationId xmlns:a16="http://schemas.microsoft.com/office/drawing/2014/main" id="{5AA70680-9002-CA90-7833-027FC86559CE}"/>
              </a:ext>
            </a:extLst>
          </p:cNvPr>
          <p:cNvSpPr>
            <a:spLocks noGrp="1"/>
          </p:cNvSpPr>
          <p:nvPr>
            <p:ph idx="1"/>
          </p:nvPr>
        </p:nvSpPr>
        <p:spPr>
          <a:xfrm>
            <a:off x="643192" y="2666999"/>
            <a:ext cx="3643674" cy="3216276"/>
          </a:xfrm>
        </p:spPr>
        <p:txBody>
          <a:bodyPr anchor="t">
            <a:normAutofit/>
          </a:bodyPr>
          <a:lstStyle/>
          <a:p>
            <a:r>
              <a:rPr lang="en-US" sz="1800">
                <a:gradFill flip="none" rotWithShape="1">
                  <a:gsLst>
                    <a:gs pos="0">
                      <a:sysClr val="window" lastClr="FFFFFF"/>
                    </a:gs>
                    <a:gs pos="100000">
                      <a:sysClr val="window" lastClr="FFFFFF">
                        <a:lumMod val="75000"/>
                      </a:sysClr>
                    </a:gs>
                  </a:gsLst>
                  <a:lin ang="5580000" scaled="0"/>
                  <a:tileRect/>
                </a:gradFill>
              </a:rPr>
              <a:t> as we can see in the graph as we go towards right blue line and green line are intersection that means people having more balance are subscribing more and the call made to 0 balance accounts have the most subscription because 0 balance people are contacted mostly . similarly the graph keeps on going.</a:t>
            </a:r>
          </a:p>
        </p:txBody>
      </p:sp>
      <p:sp>
        <p:nvSpPr>
          <p:cNvPr id="23"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Content Placeholder 11" descr="A graph of a distribution of average balance among clients&#10;&#10;Description automatically generated">
            <a:extLst>
              <a:ext uri="{FF2B5EF4-FFF2-40B4-BE49-F238E27FC236}">
                <a16:creationId xmlns:a16="http://schemas.microsoft.com/office/drawing/2014/main" id="{7D6636DB-1DC1-5728-2A4A-B9C12EF838FD}"/>
              </a:ext>
            </a:extLst>
          </p:cNvPr>
          <p:cNvPicPr>
            <a:picLocks noChangeAspect="1"/>
          </p:cNvPicPr>
          <p:nvPr/>
        </p:nvPicPr>
        <p:blipFill rotWithShape="1">
          <a:blip r:embed="rId2"/>
          <a:srcRect l="-3607" t="-3506" r="-3063" b="-1"/>
          <a:stretch/>
        </p:blipFill>
        <p:spPr>
          <a:xfrm>
            <a:off x="4554070" y="1096252"/>
            <a:ext cx="7083293" cy="4321068"/>
          </a:xfrm>
          <a:prstGeom prst="rect">
            <a:avLst/>
          </a:prstGeom>
        </p:spPr>
      </p:pic>
    </p:spTree>
    <p:extLst>
      <p:ext uri="{BB962C8B-B14F-4D97-AF65-F5344CB8AC3E}">
        <p14:creationId xmlns:p14="http://schemas.microsoft.com/office/powerpoint/2010/main" val="39179437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E3B72-6868-CC7F-EF74-632400440235}"/>
              </a:ext>
            </a:extLst>
          </p:cNvPr>
          <p:cNvSpPr>
            <a:spLocks noGrp="1"/>
          </p:cNvSpPr>
          <p:nvPr>
            <p:ph idx="1"/>
          </p:nvPr>
        </p:nvSpPr>
        <p:spPr>
          <a:xfrm>
            <a:off x="349583" y="819360"/>
            <a:ext cx="8072284" cy="5219280"/>
          </a:xfrm>
        </p:spPr>
        <p:txBody>
          <a:bodyPr>
            <a:normAutofit fontScale="85000" lnSpcReduction="20000"/>
          </a:bodyPr>
          <a:lstStyle/>
          <a:p>
            <a:pPr>
              <a:lnSpc>
                <a:spcPct val="90000"/>
              </a:lnSpc>
            </a:pPr>
            <a:endParaRPr lang="en-US" sz="1800" dirty="0"/>
          </a:p>
          <a:p>
            <a:pPr marL="0" indent="0">
              <a:lnSpc>
                <a:spcPct val="90000"/>
              </a:lnSpc>
              <a:buNone/>
            </a:pPr>
            <a:r>
              <a:rPr lang="en-US" sz="2200" dirty="0"/>
              <a:t>How many clients have housing loans?</a:t>
            </a:r>
          </a:p>
          <a:p>
            <a:pPr marL="0" indent="0">
              <a:lnSpc>
                <a:spcPct val="90000"/>
              </a:lnSpc>
              <a:buNone/>
            </a:pPr>
            <a:endParaRPr lang="en-US" sz="2200" dirty="0"/>
          </a:p>
          <a:p>
            <a:pPr>
              <a:lnSpc>
                <a:spcPct val="90000"/>
              </a:lnSpc>
            </a:pPr>
            <a:r>
              <a:rPr lang="en-US" sz="1800" dirty="0"/>
              <a:t>No of clients having housing loans are 25130.</a:t>
            </a:r>
          </a:p>
          <a:p>
            <a:pPr>
              <a:lnSpc>
                <a:spcPct val="90000"/>
              </a:lnSpc>
            </a:pPr>
            <a:r>
              <a:rPr lang="en-US" sz="1800" dirty="0"/>
              <a:t>No of clients having housing loans subscribed to term deposit are 1935</a:t>
            </a:r>
          </a:p>
          <a:p>
            <a:pPr>
              <a:lnSpc>
                <a:spcPct val="90000"/>
              </a:lnSpc>
            </a:pPr>
            <a:r>
              <a:rPr lang="en-US" sz="1800" dirty="0"/>
              <a:t>No of clients not having housing loans subscribed to term deposit 3358</a:t>
            </a:r>
          </a:p>
          <a:p>
            <a:pPr marL="0" indent="0">
              <a:lnSpc>
                <a:spcPct val="90000"/>
              </a:lnSpc>
              <a:buNone/>
            </a:pPr>
            <a:endParaRPr lang="en-US" sz="1800" dirty="0"/>
          </a:p>
          <a:p>
            <a:pPr marL="0" indent="0">
              <a:lnSpc>
                <a:spcPct val="90000"/>
              </a:lnSpc>
              <a:buNone/>
            </a:pPr>
            <a:r>
              <a:rPr lang="en-US" sz="2200" dirty="0"/>
              <a:t>How many clients have personal loans?</a:t>
            </a:r>
          </a:p>
          <a:p>
            <a:pPr marL="0" indent="0">
              <a:lnSpc>
                <a:spcPct val="90000"/>
              </a:lnSpc>
              <a:buNone/>
            </a:pPr>
            <a:endParaRPr lang="en-US" sz="2200" dirty="0"/>
          </a:p>
          <a:p>
            <a:pPr>
              <a:lnSpc>
                <a:spcPct val="90000"/>
              </a:lnSpc>
            </a:pPr>
            <a:r>
              <a:rPr lang="en-US" sz="1800" dirty="0"/>
              <a:t>No of clients having personal loans are 7244</a:t>
            </a:r>
          </a:p>
          <a:p>
            <a:pPr>
              <a:lnSpc>
                <a:spcPct val="90000"/>
              </a:lnSpc>
            </a:pPr>
            <a:r>
              <a:rPr lang="en-US" sz="1800" dirty="0"/>
              <a:t>No of clients having personal loan subscribed to term deposit are 484</a:t>
            </a:r>
          </a:p>
          <a:p>
            <a:pPr>
              <a:lnSpc>
                <a:spcPct val="90000"/>
              </a:lnSpc>
            </a:pPr>
            <a:r>
              <a:rPr lang="en-US" sz="1800" dirty="0"/>
              <a:t>No of clients not having personal loan subscribed to term deposit 4809</a:t>
            </a:r>
          </a:p>
          <a:p>
            <a:pPr marL="0" indent="0">
              <a:lnSpc>
                <a:spcPct val="90000"/>
              </a:lnSpc>
              <a:buNone/>
            </a:pPr>
            <a:endParaRPr lang="en-US" sz="1400" dirty="0"/>
          </a:p>
          <a:p>
            <a:pPr marL="0" indent="0">
              <a:lnSpc>
                <a:spcPct val="90000"/>
              </a:lnSpc>
              <a:buNone/>
            </a:pPr>
            <a:r>
              <a:rPr lang="en-US" sz="2200" dirty="0"/>
              <a:t>What are the communication types used for contacting clients during the campaign?</a:t>
            </a:r>
          </a:p>
          <a:p>
            <a:pPr marL="0" indent="0">
              <a:lnSpc>
                <a:spcPct val="90000"/>
              </a:lnSpc>
              <a:buNone/>
            </a:pPr>
            <a:endParaRPr lang="en-US" sz="1400" dirty="0"/>
          </a:p>
          <a:p>
            <a:pPr>
              <a:lnSpc>
                <a:spcPct val="90000"/>
              </a:lnSpc>
            </a:pPr>
            <a:r>
              <a:rPr lang="en-US" sz="1800" dirty="0">
                <a:latin typeface="+mj-lt"/>
                <a:cs typeface="Angsana New" panose="02020603050405020304" pitchFamily="18" charset="-34"/>
              </a:rPr>
              <a:t>Communication types used for contacting clients during the campaign: ['cellular', 'unknown', 'telephone']</a:t>
            </a:r>
          </a:p>
          <a:p>
            <a:pPr>
              <a:lnSpc>
                <a:spcPct val="90000"/>
              </a:lnSpc>
            </a:pPr>
            <a:endParaRPr lang="en-US" sz="1400" dirty="0"/>
          </a:p>
        </p:txBody>
      </p:sp>
      <p:pic>
        <p:nvPicPr>
          <p:cNvPr id="7" name="Picture 6" descr="Four wooden houses with different sizes">
            <a:extLst>
              <a:ext uri="{FF2B5EF4-FFF2-40B4-BE49-F238E27FC236}">
                <a16:creationId xmlns:a16="http://schemas.microsoft.com/office/drawing/2014/main" id="{A4936CFB-151B-1B20-1BE8-CDAA7DB44E37}"/>
              </a:ext>
            </a:extLst>
          </p:cNvPr>
          <p:cNvPicPr>
            <a:picLocks noChangeAspect="1"/>
          </p:cNvPicPr>
          <p:nvPr/>
        </p:nvPicPr>
        <p:blipFill rotWithShape="1">
          <a:blip r:embed="rId4"/>
          <a:srcRect l="38863" r="27270" b="-1"/>
          <a:stretch/>
        </p:blipFill>
        <p:spPr>
          <a:xfrm>
            <a:off x="8546182"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207735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5EDA110-79A7-6454-F4C6-7F52825E5461}"/>
              </a:ext>
            </a:extLst>
          </p:cNvPr>
          <p:cNvSpPr>
            <a:spLocks noGrp="1"/>
          </p:cNvSpPr>
          <p:nvPr>
            <p:ph idx="1"/>
          </p:nvPr>
        </p:nvSpPr>
        <p:spPr>
          <a:xfrm>
            <a:off x="644373" y="1820862"/>
            <a:ext cx="3643674" cy="3216276"/>
          </a:xfrm>
        </p:spPr>
        <p:txBody>
          <a:bodyPr anchor="t">
            <a:normAutofit/>
          </a:bodyPr>
          <a:lstStyle/>
          <a:p>
            <a:pPr>
              <a:lnSpc>
                <a:spcPct val="90000"/>
              </a:lnSpc>
            </a:pPr>
            <a:r>
              <a:rPr lang="en-US" sz="1700" dirty="0"/>
              <a:t>This shows the distribution of last contact day of the month (every month is included)</a:t>
            </a:r>
          </a:p>
          <a:p>
            <a:pPr>
              <a:lnSpc>
                <a:spcPct val="90000"/>
              </a:lnSpc>
            </a:pPr>
            <a:r>
              <a:rPr lang="en-US" sz="1700" dirty="0"/>
              <a:t>The count of last contact day is maximum in 20</a:t>
            </a:r>
            <a:r>
              <a:rPr lang="en-US" sz="1700" baseline="30000" dirty="0"/>
              <a:t>th</a:t>
            </a:r>
            <a:r>
              <a:rPr lang="en-US" sz="1700" dirty="0"/>
              <a:t> day of the month </a:t>
            </a:r>
          </a:p>
          <a:p>
            <a:pPr>
              <a:lnSpc>
                <a:spcPct val="90000"/>
              </a:lnSpc>
            </a:pPr>
            <a:r>
              <a:rPr lang="en-US" sz="1700" dirty="0"/>
              <a:t>Most no of contacts have been performed on the days 4</a:t>
            </a:r>
            <a:r>
              <a:rPr lang="en-US" sz="1700" baseline="30000" dirty="0"/>
              <a:t>th</a:t>
            </a:r>
            <a:r>
              <a:rPr lang="en-US" sz="1700" dirty="0"/>
              <a:t> to 8</a:t>
            </a:r>
            <a:r>
              <a:rPr lang="en-US" sz="1700" baseline="30000" dirty="0"/>
              <a:t>th   </a:t>
            </a:r>
            <a:r>
              <a:rPr lang="en-US" sz="1700" dirty="0"/>
              <a:t> , 13</a:t>
            </a:r>
            <a:r>
              <a:rPr lang="en-US" sz="1700" baseline="30000" dirty="0"/>
              <a:t>th</a:t>
            </a:r>
            <a:r>
              <a:rPr lang="en-US" sz="1700" dirty="0"/>
              <a:t>  to 21</a:t>
            </a:r>
            <a:r>
              <a:rPr lang="en-US" sz="1700" baseline="30000" dirty="0"/>
              <a:t>st</a:t>
            </a:r>
            <a:r>
              <a:rPr lang="en-US" sz="1700" dirty="0"/>
              <a:t> and 28</a:t>
            </a:r>
            <a:r>
              <a:rPr lang="en-US" sz="1700" baseline="30000" dirty="0"/>
              <a:t>th</a:t>
            </a:r>
            <a:r>
              <a:rPr lang="en-US" sz="1700" dirty="0"/>
              <a:t> to 29</a:t>
            </a:r>
            <a:r>
              <a:rPr lang="en-US" sz="1700" baseline="30000" dirty="0"/>
              <a:t>th</a:t>
            </a:r>
            <a:r>
              <a:rPr lang="en-US" sz="1700" dirty="0"/>
              <a:t> </a:t>
            </a:r>
          </a:p>
          <a:p>
            <a:pPr>
              <a:lnSpc>
                <a:spcPct val="90000"/>
              </a:lnSpc>
            </a:pPr>
            <a:r>
              <a:rPr lang="en-US" sz="1700" dirty="0"/>
              <a:t>Remaining days are least contacted.</a:t>
            </a:r>
          </a:p>
        </p:txBody>
      </p:sp>
      <p:pic>
        <p:nvPicPr>
          <p:cNvPr id="5" name="Content Placeholder 4" descr="A graph with a red line&#10;&#10;Description automatically generated">
            <a:extLst>
              <a:ext uri="{FF2B5EF4-FFF2-40B4-BE49-F238E27FC236}">
                <a16:creationId xmlns:a16="http://schemas.microsoft.com/office/drawing/2014/main" id="{9F70D119-ED73-4E16-F8E2-0BE195A652A4}"/>
              </a:ext>
            </a:extLst>
          </p:cNvPr>
          <p:cNvPicPr>
            <a:picLocks noChangeAspect="1"/>
          </p:cNvPicPr>
          <p:nvPr/>
        </p:nvPicPr>
        <p:blipFill>
          <a:blip r:embed="rId3"/>
          <a:stretch>
            <a:fillRect/>
          </a:stretch>
        </p:blipFill>
        <p:spPr>
          <a:xfrm>
            <a:off x="4630994" y="1072946"/>
            <a:ext cx="6916633" cy="439206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7358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44745F3-B56F-8C84-0ACE-4BA1A91A45A6}"/>
              </a:ext>
            </a:extLst>
          </p:cNvPr>
          <p:cNvSpPr>
            <a:spLocks noGrp="1"/>
          </p:cNvSpPr>
          <p:nvPr>
            <p:ph idx="1"/>
          </p:nvPr>
        </p:nvSpPr>
        <p:spPr>
          <a:xfrm>
            <a:off x="7069394" y="2666999"/>
            <a:ext cx="5122606" cy="3216276"/>
          </a:xfrm>
        </p:spPr>
        <p:txBody>
          <a:bodyPr anchor="t">
            <a:normAutofit/>
          </a:bodyPr>
          <a:lstStyle/>
          <a:p>
            <a:r>
              <a:rPr lang="en-US" dirty="0"/>
              <a:t>The following represents the distribution of last contact month for clients and distribution of last contact month according to ‘</a:t>
            </a:r>
            <a:r>
              <a:rPr lang="en-US" dirty="0" err="1"/>
              <a:t>poutcome</a:t>
            </a:r>
            <a:r>
              <a:rPr lang="en-US" dirty="0"/>
              <a:t>’ and is sorted in ascending order . That is December have most percentage of people subscribing after the campaign.</a:t>
            </a:r>
          </a:p>
          <a:p>
            <a:endParaRPr lang="en-US" dirty="0"/>
          </a:p>
        </p:txBody>
      </p:sp>
      <p:pic>
        <p:nvPicPr>
          <p:cNvPr id="5" name="Content Placeholder 4" descr="A comparison of a graph&#10;&#10;Description automatically generated">
            <a:extLst>
              <a:ext uri="{FF2B5EF4-FFF2-40B4-BE49-F238E27FC236}">
                <a16:creationId xmlns:a16="http://schemas.microsoft.com/office/drawing/2014/main" id="{D3108F48-0692-3DA1-26AA-F57458EA7773}"/>
              </a:ext>
            </a:extLst>
          </p:cNvPr>
          <p:cNvPicPr>
            <a:picLocks noChangeAspect="1"/>
          </p:cNvPicPr>
          <p:nvPr/>
        </p:nvPicPr>
        <p:blipFill>
          <a:blip r:embed="rId3"/>
          <a:stretch>
            <a:fillRect/>
          </a:stretch>
        </p:blipFill>
        <p:spPr>
          <a:xfrm>
            <a:off x="0" y="-49491"/>
            <a:ext cx="7012681" cy="690749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4205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D1BA0-5110-7235-3D29-C1B2885EAF2A}"/>
              </a:ext>
            </a:extLst>
          </p:cNvPr>
          <p:cNvSpPr>
            <a:spLocks noGrp="1"/>
          </p:cNvSpPr>
          <p:nvPr>
            <p:ph type="title"/>
          </p:nvPr>
        </p:nvSpPr>
        <p:spPr>
          <a:xfrm>
            <a:off x="643192" y="609600"/>
            <a:ext cx="3643674" cy="1905000"/>
          </a:xfrm>
        </p:spPr>
        <p:txBody>
          <a:bodyPr>
            <a:normAutofit/>
          </a:bodyPr>
          <a:lstStyle/>
          <a:p>
            <a:r>
              <a:rPr lang="en-US" sz="2800" dirty="0"/>
              <a:t>Distribution of duration of last contact</a:t>
            </a:r>
          </a:p>
        </p:txBody>
      </p:sp>
      <p:sp>
        <p:nvSpPr>
          <p:cNvPr id="9" name="Content Placeholder 8">
            <a:extLst>
              <a:ext uri="{FF2B5EF4-FFF2-40B4-BE49-F238E27FC236}">
                <a16:creationId xmlns:a16="http://schemas.microsoft.com/office/drawing/2014/main" id="{C6DB7E55-44BB-4F08-C93A-0AC67AABC4A4}"/>
              </a:ext>
            </a:extLst>
          </p:cNvPr>
          <p:cNvSpPr>
            <a:spLocks noGrp="1"/>
          </p:cNvSpPr>
          <p:nvPr>
            <p:ph idx="1"/>
          </p:nvPr>
        </p:nvSpPr>
        <p:spPr>
          <a:xfrm>
            <a:off x="643192" y="2666999"/>
            <a:ext cx="3643674" cy="3216276"/>
          </a:xfrm>
        </p:spPr>
        <p:txBody>
          <a:bodyPr>
            <a:normAutofit/>
          </a:bodyPr>
          <a:lstStyle/>
          <a:p>
            <a:r>
              <a:rPr lang="en-US" sz="1800" dirty="0"/>
              <a:t>Most clients have had a conversation in the range of 0 to 300sec . </a:t>
            </a:r>
          </a:p>
          <a:p>
            <a:r>
              <a:rPr lang="en-US" sz="1800" dirty="0"/>
              <a:t>Very less no of clients have been engaged more than 800sec</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3FD695A7-FA2E-4C95-291E-797AE9FC4F94}"/>
              </a:ext>
            </a:extLst>
          </p:cNvPr>
          <p:cNvPicPr>
            <a:picLocks noChangeAspect="1"/>
          </p:cNvPicPr>
          <p:nvPr/>
        </p:nvPicPr>
        <p:blipFill rotWithShape="1">
          <a:blip r:embed="rId3"/>
          <a:srcRect r="15975" b="-2"/>
          <a:stretch/>
        </p:blipFill>
        <p:spPr>
          <a:xfrm>
            <a:off x="4630994" y="645106"/>
            <a:ext cx="6916633" cy="524774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19038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1445</TotalTime>
  <Words>599</Words>
  <Application>Microsoft Macintosh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Angsana New</vt:lpstr>
      <vt:lpstr>Aptos</vt:lpstr>
      <vt:lpstr>Arial</vt:lpstr>
      <vt:lpstr>Century Gothic</vt:lpstr>
      <vt:lpstr>Mesh</vt:lpstr>
      <vt:lpstr>AGE DISTRIBUTION AMONG CLIENTs</vt:lpstr>
      <vt:lpstr>Representation of job variation among clients and percentage of clients subscribed for term deposit</vt:lpstr>
      <vt:lpstr>Marital status distribution and percentage of them subscribed for term deposit</vt:lpstr>
      <vt:lpstr>Education level among clients</vt:lpstr>
      <vt:lpstr>distribution of average yearly balance among clients</vt:lpstr>
      <vt:lpstr>PowerPoint Presentation</vt:lpstr>
      <vt:lpstr>PowerPoint Presentation</vt:lpstr>
      <vt:lpstr>PowerPoint Presentation</vt:lpstr>
      <vt:lpstr>Distribution of duration of last contact</vt:lpstr>
      <vt:lpstr>PowerPoint Presentation</vt:lpstr>
      <vt:lpstr>What were the outcomes of the previous marketing campaigns?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DISTRIBUTION AMONG CLIENTs</dc:title>
  <dc:creator>Yepuri Subhash</dc:creator>
  <cp:lastModifiedBy>Yepuri Subhash</cp:lastModifiedBy>
  <cp:revision>4</cp:revision>
  <dcterms:created xsi:type="dcterms:W3CDTF">2024-06-10T15:34:39Z</dcterms:created>
  <dcterms:modified xsi:type="dcterms:W3CDTF">2024-06-20T10:50:40Z</dcterms:modified>
</cp:coreProperties>
</file>