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6B8AC2-E53B-4890-BC28-283F7FA1DC49}">
  <a:tblStyle styleId="{536B8AC2-E53B-4890-BC28-283F7FA1D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eecf7f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eecf7f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eecf7fe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eecf7fe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eecf7fe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eecf7fe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eecf7fe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eecf7fe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eecf7fe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eecf7fe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eecf7fef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eecf7fe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Practice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Introduction to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Supervised vs </a:t>
            </a:r>
            <a:r>
              <a:rPr lang="en"/>
              <a:t>Unsupervised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Insights and 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Hands-on </a:t>
            </a:r>
            <a:r>
              <a:rPr lang="en"/>
              <a:t>exercise</a:t>
            </a:r>
            <a:r>
              <a:rPr lang="en"/>
              <a:t> (Part 1):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Predictive vs </a:t>
            </a:r>
            <a:r>
              <a:rPr lang="en"/>
              <a:t>Prescriptive</a:t>
            </a:r>
            <a:r>
              <a:rPr lang="en"/>
              <a:t>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Optimization and Feedback loops in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Hands-on exercise</a:t>
            </a:r>
            <a:r>
              <a:rPr lang="en"/>
              <a:t> (Part 2):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Model Life</a:t>
            </a:r>
            <a:r>
              <a:rPr lang="en"/>
              <a:t>Cycle (MLOps)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Machine Learning vs Deep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Hands-on exercise</a:t>
            </a:r>
            <a:r>
              <a:rPr lang="en"/>
              <a:t> (Part 3):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 </a:t>
            </a:r>
            <a:r>
              <a:rPr lang="en"/>
              <a:t>Concepts</a:t>
            </a:r>
            <a:r>
              <a:rPr lang="en"/>
              <a:t>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Application</a:t>
            </a:r>
            <a:r>
              <a:rPr lang="en"/>
              <a:t> of ML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ML and AI Making big moves in Marketing and Finance Analytics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EDA : Success, Insights and Lessons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Regression Analysis :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Ways of Bayes : Classification , K-means, 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Forecasting - as- service (Real-time Application)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ML Algorithms to Business Problems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Key learnings for Data Scientist Career / ML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Hands-on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 ….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</a:t>
            </a:r>
            <a:r>
              <a:rPr lang="en"/>
              <a:t>: Set of rules to follow to solve a problem (Security camera , thermostat controls)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Machine Learning</a:t>
            </a:r>
            <a:r>
              <a:rPr lang="en"/>
              <a:t>: Algorithms to learn from experience (previous) - Supervised and Pattern </a:t>
            </a:r>
            <a:r>
              <a:rPr lang="en"/>
              <a:t>recognition</a:t>
            </a:r>
            <a:r>
              <a:rPr lang="en"/>
              <a:t> (unsupervised)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AI</a:t>
            </a:r>
            <a:r>
              <a:rPr lang="en"/>
              <a:t> : </a:t>
            </a:r>
            <a:r>
              <a:rPr lang="en"/>
              <a:t>Humans</a:t>
            </a:r>
            <a:r>
              <a:rPr lang="en"/>
              <a:t> intelligence in machines to take certain actions based on data(Chatbots/ agents/robots)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Science</a:t>
            </a:r>
            <a:r>
              <a:rPr lang="en"/>
              <a:t>: </a:t>
            </a:r>
            <a:r>
              <a:rPr lang="en"/>
              <a:t>Scientific</a:t>
            </a:r>
            <a:r>
              <a:rPr lang="en"/>
              <a:t> method to discover from Data (EDA/Stats/Viz , Modeling 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Analytics</a:t>
            </a:r>
            <a:r>
              <a:rPr lang="en"/>
              <a:t>: Products associated to DS and ML (Finance </a:t>
            </a:r>
            <a:r>
              <a:rPr lang="en"/>
              <a:t>Analytics</a:t>
            </a:r>
            <a:r>
              <a:rPr lang="en"/>
              <a:t>,Predictive Analytics,Sales </a:t>
            </a:r>
            <a:r>
              <a:rPr lang="en"/>
              <a:t>Analytics</a:t>
            </a:r>
            <a:r>
              <a:rPr lang="en"/>
              <a:t>, </a:t>
            </a:r>
            <a:r>
              <a:rPr lang="en"/>
              <a:t>Marketing</a:t>
            </a:r>
            <a:r>
              <a:rPr lang="en"/>
              <a:t> decision , Cyber Security Analytics)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: Why we use Machine Learning ?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223300"/>
            <a:ext cx="54864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Way of doing …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75" y="1420775"/>
            <a:ext cx="4580750" cy="28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5447400" y="1017725"/>
            <a:ext cx="3069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</a:t>
            </a:r>
            <a:r>
              <a:rPr b="1" lang="en" sz="700">
                <a:solidFill>
                  <a:schemeClr val="dk1"/>
                </a:solidFill>
              </a:rPr>
              <a:t>Understand the Problem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Define the goal, success metrics, and data needs.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</a:rPr>
              <a:t>2. Label / Prepare Data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Collect, clean, and label data for training.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3. Train ML Model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Choose algorithm, train on labeled data, and tune parameters.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</a:rPr>
              <a:t> 4. Evaluate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Test model on unseen data and measure performance.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</a:rPr>
              <a:t>5. Analyze Errors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Find causes of poor performance and identify improvements.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</a:rPr>
              <a:t>6.  Feedback Loop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Iterate between understanding, training, and analysis to refine the model.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</a:rPr>
              <a:t>7.Launch</a:t>
            </a:r>
            <a:endParaRPr b="1" sz="700">
              <a:solidFill>
                <a:schemeClr val="dk1"/>
              </a:solidFill>
            </a:endParaRPr>
          </a:p>
          <a:p>
            <a:pPr indent="-273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Deploy the model once performance meets requirements.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</a:t>
            </a:r>
            <a:r>
              <a:rPr lang="en"/>
              <a:t> Method of ML Modeling 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629575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{536B8AC2-E53B-4890-BC28-283F7FA1DC49}</a:tableStyleId>
              </a:tblPr>
              <a:tblGrid>
                <a:gridCol w="1711750"/>
                <a:gridCol w="1711750"/>
              </a:tblGrid>
              <a:tr h="587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Scientific Method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ML Process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6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Ask a Question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 the Problem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 a Hypothesis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Choose a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Experiment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the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Analyze Results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Evaluate Performance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Revise 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 and Retrain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p19"/>
          <p:cNvSpPr txBox="1"/>
          <p:nvPr/>
        </p:nvSpPr>
        <p:spPr>
          <a:xfrm>
            <a:off x="4572000" y="1185200"/>
            <a:ext cx="40116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</a:rPr>
              <a:t>Machine learning follows the same logic as the scientific method — we ask questions, test ideas using data, analyze results, and improve based on evidence.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