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9" r:id="rId2"/>
    <p:sldId id="264" r:id="rId3"/>
    <p:sldId id="257" r:id="rId4"/>
    <p:sldId id="258" r:id="rId5"/>
    <p:sldId id="260" r:id="rId6"/>
    <p:sldId id="274" r:id="rId7"/>
    <p:sldId id="261" r:id="rId8"/>
    <p:sldId id="266" r:id="rId9"/>
    <p:sldId id="273" r:id="rId10"/>
    <p:sldId id="265" r:id="rId11"/>
    <p:sldId id="263" r:id="rId12"/>
    <p:sldId id="267" r:id="rId13"/>
    <p:sldId id="268" r:id="rId14"/>
    <p:sldId id="270" r:id="rId15"/>
    <p:sldId id="271"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96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85427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18798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23129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40760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669399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78152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381803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44386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71224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63526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05339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A0403-D87F-465C-BBB7-75A3A8411A9A}"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01611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A0403-D87F-465C-BBB7-75A3A8411A9A}"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59342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A0403-D87F-465C-BBB7-75A3A8411A9A}"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51538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73929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421988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A0403-D87F-465C-BBB7-75A3A8411A9A}" type="datetimeFigureOut">
              <a:rPr lang="en-IN" smtClean="0"/>
              <a:t>18-04-2023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B21C8D-0D2F-41FA-B36D-D73F74F1A0DE}" type="slidenum">
              <a:rPr lang="en-IN" smtClean="0"/>
              <a:t>‹#›</a:t>
            </a:fld>
            <a:endParaRPr lang="en-IN"/>
          </a:p>
        </p:txBody>
      </p:sp>
    </p:spTree>
    <p:extLst>
      <p:ext uri="{BB962C8B-B14F-4D97-AF65-F5344CB8AC3E}">
        <p14:creationId xmlns:p14="http://schemas.microsoft.com/office/powerpoint/2010/main" val="183222599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nature.com/articles/s41746-019-0087-z"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cell.com/trends/pharmacological-sciences/fulltext/S0165-6147(19)3013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7D64-61F5-0DB0-92AF-E3C00BB16504}"/>
              </a:ext>
            </a:extLst>
          </p:cNvPr>
          <p:cNvSpPr>
            <a:spLocks noGrp="1"/>
          </p:cNvSpPr>
          <p:nvPr>
            <p:ph type="ctrTitle"/>
          </p:nvPr>
        </p:nvSpPr>
        <p:spPr>
          <a:xfrm>
            <a:off x="1427584" y="3114363"/>
            <a:ext cx="8224762" cy="2735220"/>
          </a:xfrm>
        </p:spPr>
        <p:txBody>
          <a:bodyPr>
            <a:normAutofit fontScale="90000"/>
          </a:bodyPr>
          <a:lstStyle/>
          <a:p>
            <a:pPr marL="2185670" marR="1827530" indent="-60960">
              <a:lnSpc>
                <a:spcPct val="105000"/>
              </a:lnSpc>
              <a:spcAft>
                <a:spcPts val="0"/>
              </a:spcAft>
            </a:pPr>
            <a:br>
              <a:rPr lang="en-US" sz="24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Topic: AI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Healthcare (Diagnosis and Treatment)</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Course code:</a:t>
            </a:r>
            <a:r>
              <a:rPr lang="en-US" sz="2400" spc="29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404</a:t>
            </a:r>
            <a:br>
              <a:rPr lang="en-US" sz="24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Name: Subhash Bhambu</a:t>
            </a:r>
            <a:r>
              <a:rPr lang="en-US" sz="2400" spc="-285" dirty="0">
                <a:effectLst/>
                <a:latin typeface="Times New Roman" panose="02020603050405020304" pitchFamily="18" charset="0"/>
                <a:ea typeface="Times New Roman" panose="02020603050405020304" pitchFamily="18" charset="0"/>
              </a:rPr>
              <a:t> </a:t>
            </a:r>
            <a:br>
              <a:rPr lang="en-US" sz="2400" spc="-285"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Registration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12104813</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71C27638-A6E8-3C5D-9F18-557EAAD50A54}"/>
              </a:ext>
            </a:extLst>
          </p:cNvPr>
          <p:cNvSpPr>
            <a:spLocks noGrp="1"/>
          </p:cNvSpPr>
          <p:nvPr>
            <p:ph type="subTitle" idx="1"/>
          </p:nvPr>
        </p:nvSpPr>
        <p:spPr>
          <a:xfrm>
            <a:off x="0" y="4481973"/>
            <a:ext cx="7766936" cy="1630799"/>
          </a:xfrm>
        </p:spPr>
        <p:txBody>
          <a:bodyPr>
            <a:normAutofit/>
          </a:bodyPr>
          <a:lstStyle/>
          <a:p>
            <a:pPr marL="2146300"/>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Name: Atul Mahalan</a:t>
            </a:r>
            <a:endPar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2112645">
              <a:spcBef>
                <a:spcPts val="915"/>
              </a:spcBef>
              <a:spcAft>
                <a:spcPts val="0"/>
              </a:spcAft>
            </a:pP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   Registration</a:t>
            </a:r>
            <a:r>
              <a:rPr lang="en-US" sz="2400" spc="-20"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no</a:t>
            </a:r>
            <a:r>
              <a:rPr lang="en-US" sz="2400" spc="5"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a:t>
            </a:r>
            <a:r>
              <a:rPr lang="en-US" sz="2400" spc="-25"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12108213</a:t>
            </a:r>
            <a:endPar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endParaRPr lang="en-IN" dirty="0"/>
          </a:p>
        </p:txBody>
      </p:sp>
      <p:pic>
        <p:nvPicPr>
          <p:cNvPr id="4" name="image1.png" descr="See the source image">
            <a:extLst>
              <a:ext uri="{FF2B5EF4-FFF2-40B4-BE49-F238E27FC236}">
                <a16:creationId xmlns:a16="http://schemas.microsoft.com/office/drawing/2014/main" id="{9DDD80F4-6A34-D9F4-D714-DDE17DD3FD82}"/>
              </a:ext>
            </a:extLst>
          </p:cNvPr>
          <p:cNvPicPr>
            <a:picLocks noChangeAspect="1"/>
          </p:cNvPicPr>
          <p:nvPr/>
        </p:nvPicPr>
        <p:blipFill>
          <a:blip r:embed="rId2" cstate="print"/>
          <a:stretch>
            <a:fillRect/>
          </a:stretch>
        </p:blipFill>
        <p:spPr>
          <a:xfrm>
            <a:off x="2904564" y="135844"/>
            <a:ext cx="5083908" cy="1646302"/>
          </a:xfrm>
          <a:prstGeom prst="rect">
            <a:avLst/>
          </a:prstGeom>
        </p:spPr>
      </p:pic>
    </p:spTree>
    <p:extLst>
      <p:ext uri="{BB962C8B-B14F-4D97-AF65-F5344CB8AC3E}">
        <p14:creationId xmlns:p14="http://schemas.microsoft.com/office/powerpoint/2010/main" val="268186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 in Healthcare">
            <a:extLst>
              <a:ext uri="{FF2B5EF4-FFF2-40B4-BE49-F238E27FC236}">
                <a16:creationId xmlns:a16="http://schemas.microsoft.com/office/drawing/2014/main" id="{EFC5E5B7-C7D4-CC7B-0B6B-4D319DCDE0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01803" cy="6858000"/>
          </a:xfrm>
          <a:prstGeom prst="rect">
            <a:avLst/>
          </a:prstGeom>
          <a:noFill/>
          <a:ln>
            <a:noFill/>
          </a:ln>
        </p:spPr>
      </p:pic>
    </p:spTree>
    <p:extLst>
      <p:ext uri="{BB962C8B-B14F-4D97-AF65-F5344CB8AC3E}">
        <p14:creationId xmlns:p14="http://schemas.microsoft.com/office/powerpoint/2010/main" val="388935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ADAE-6225-91F5-5758-E2CBD41C5E88}"/>
              </a:ext>
            </a:extLst>
          </p:cNvPr>
          <p:cNvSpPr>
            <a:spLocks noGrp="1"/>
          </p:cNvSpPr>
          <p:nvPr>
            <p:ph type="title"/>
          </p:nvPr>
        </p:nvSpPr>
        <p:spPr>
          <a:xfrm>
            <a:off x="1484311" y="685800"/>
            <a:ext cx="10018713" cy="5910943"/>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Disadvantages of AI in Healthcare:-</a:t>
            </a:r>
            <a:br>
              <a:rPr lang="en-US" sz="2800" b="1" dirty="0">
                <a:effectLst/>
                <a:latin typeface="Calibri" panose="020F0502020204030204" pitchFamily="34" charset="0"/>
                <a:ea typeface="Times New Roman" panose="02020603050405020304" pitchFamily="18" charset="0"/>
              </a:rPr>
            </a:br>
            <a:br>
              <a:rPr lang="en-US" sz="2800" b="1" dirty="0">
                <a:effectLst/>
                <a:latin typeface="Calibri" panose="020F0502020204030204" pitchFamily="34" charset="0"/>
                <a:ea typeface="Times New Roman" panose="02020603050405020304" pitchFamily="18" charset="0"/>
              </a:rPr>
            </a:br>
            <a:r>
              <a:rPr lang="en-US" sz="2800" b="1" dirty="0">
                <a:effectLst/>
                <a:latin typeface="Calibri" panose="020F0502020204030204" pitchFamily="34" charset="0"/>
                <a:ea typeface="Times New Roman" panose="02020603050405020304" pitchFamily="18" charset="0"/>
              </a:rPr>
              <a:t>Data Privacy and Security: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AI algorithms rely on vast amounts of data to make predictions and recommendations. This data often includes sensitive personal health information, which raises concerns about data privacy and security. If this data is not properly protected, it could be vulnerable to cyberattacks or unauthorized access, potentially leading to identity theft or other forms of harm.</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423613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11B3-F2DB-9038-00A8-B4CD880A5C0E}"/>
              </a:ext>
            </a:extLst>
          </p:cNvPr>
          <p:cNvSpPr>
            <a:spLocks noGrp="1"/>
          </p:cNvSpPr>
          <p:nvPr>
            <p:ph type="title"/>
          </p:nvPr>
        </p:nvSpPr>
        <p:spPr>
          <a:xfrm>
            <a:off x="1782147" y="685800"/>
            <a:ext cx="9720877" cy="5500396"/>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Cost:</a:t>
            </a:r>
            <a:br>
              <a:rPr lang="en-US" sz="2800" b="1" dirty="0">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Implementing AI technology in healthcare can be expensive, especially for smaller healthcare organizations. The cost of acquiring and maintaining AI systems can be prohibitive, and there may also be costs associated with training staff on how to use these systems. As a result, only larger healthcare organizations may be able to afford to implement AI technology, potentially leading to disparities in access to care.</a:t>
            </a:r>
            <a:br>
              <a:rPr lang="en-IN" sz="2800" dirty="0">
                <a:effectLst/>
                <a:latin typeface="Times New Roman" panose="02020603050405020304" pitchFamily="18"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167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7FF-9A8A-73E6-C251-C455E0E65354}"/>
              </a:ext>
            </a:extLst>
          </p:cNvPr>
          <p:cNvSpPr>
            <a:spLocks noGrp="1"/>
          </p:cNvSpPr>
          <p:nvPr>
            <p:ph type="title"/>
          </p:nvPr>
        </p:nvSpPr>
        <p:spPr>
          <a:xfrm>
            <a:off x="1828799" y="167951"/>
            <a:ext cx="9918441" cy="6456783"/>
          </a:xfrm>
        </p:spPr>
        <p:txBody>
          <a:bodyPr>
            <a:normAutofit/>
          </a:bodyPr>
          <a:lstStyle/>
          <a:p>
            <a:pPr>
              <a:spcBef>
                <a:spcPts val="10"/>
              </a:spcBef>
            </a:pPr>
            <a:r>
              <a:rPr lang="en-US" sz="1800" dirty="0">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3200" b="1" dirty="0">
                <a:effectLst/>
                <a:latin typeface="Calibri" panose="020F0502020204030204" pitchFamily="34" charset="0"/>
                <a:ea typeface="Times New Roman" panose="02020603050405020304" pitchFamily="18" charset="0"/>
              </a:rPr>
              <a:t>Limited Clinical Validation:</a:t>
            </a:r>
            <a:br>
              <a:rPr lang="en-US" sz="3200" b="1" dirty="0">
                <a:effectLst/>
                <a:latin typeface="Calibri" panose="020F0502020204030204" pitchFamily="34"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r>
              <a:rPr lang="en-US" sz="3200" dirty="0">
                <a:effectLst/>
                <a:latin typeface="Calibri" panose="020F0502020204030204" pitchFamily="34" charset="0"/>
                <a:ea typeface="Times New Roman" panose="02020603050405020304" pitchFamily="18" charset="0"/>
              </a:rPr>
              <a:t>Many AI algorithms are developed using retrospective data, which means that they may not have been tested in real-world clinical settings. This lack of validation can be problematic because it is difficult to know how an algorithm will perform in a real-world clinical setting, where patient populations and other factors may differ from the data used to train the algorithm.</a:t>
            </a:r>
            <a:br>
              <a:rPr lang="en-IN" sz="3200" dirty="0">
                <a:effectLst/>
                <a:latin typeface="Times New Roman" panose="02020603050405020304" pitchFamily="18" charset="0"/>
                <a:ea typeface="Times New Roman" panose="02020603050405020304" pitchFamily="18" charset="0"/>
              </a:rPr>
            </a:br>
            <a:endParaRPr lang="en-IN" sz="3200" dirty="0"/>
          </a:p>
        </p:txBody>
      </p:sp>
    </p:spTree>
    <p:extLst>
      <p:ext uri="{BB962C8B-B14F-4D97-AF65-F5344CB8AC3E}">
        <p14:creationId xmlns:p14="http://schemas.microsoft.com/office/powerpoint/2010/main" val="70354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0EE5-1D9C-775E-B133-C483E50CF5F1}"/>
              </a:ext>
            </a:extLst>
          </p:cNvPr>
          <p:cNvSpPr>
            <a:spLocks noGrp="1"/>
          </p:cNvSpPr>
          <p:nvPr>
            <p:ph type="title"/>
          </p:nvPr>
        </p:nvSpPr>
        <p:spPr>
          <a:xfrm>
            <a:off x="1735494" y="685800"/>
            <a:ext cx="9767530" cy="5481735"/>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Ethical Concerns:</a:t>
            </a:r>
            <a:br>
              <a:rPr lang="en-US" sz="2800" b="1" dirty="0">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The use of AI in healthcare also raises ethical concerns. For example, if an AI algorithm is used to determine which patients receive certain treatments, it could be argued that this decision should be made by a human healthcare provider, who can take into account factors that may not be included in the algorithm. Additionally, there are concerns about the potential for AI to be used in ways that are discriminatory or violate patient autonomy.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262415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DEB911-92CD-1158-FC42-695AA24CB2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2010"/>
            <a:ext cx="12045819" cy="66620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5084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FB6A-4CD3-38AB-3D73-0741C36640DC}"/>
              </a:ext>
            </a:extLst>
          </p:cNvPr>
          <p:cNvSpPr>
            <a:spLocks noGrp="1"/>
          </p:cNvSpPr>
          <p:nvPr>
            <p:ph type="title"/>
          </p:nvPr>
        </p:nvSpPr>
        <p:spPr>
          <a:xfrm>
            <a:off x="1484311" y="158620"/>
            <a:ext cx="10188285" cy="6587413"/>
          </a:xfrm>
        </p:spPr>
        <p:txBody>
          <a:bodyPr>
            <a:normAutofit/>
          </a:bodyPr>
          <a:lstStyle/>
          <a:p>
            <a:pPr>
              <a:tabLst>
                <a:tab pos="1996440" algn="l"/>
              </a:tabLst>
            </a:pPr>
            <a:r>
              <a:rPr lang="en-US" sz="2800" b="1" dirty="0">
                <a:effectLst/>
                <a:latin typeface="Times New Roman" panose="02020603050405020304" pitchFamily="18" charset="0"/>
                <a:ea typeface="Times New Roman" panose="02020603050405020304" pitchFamily="18" charset="0"/>
              </a:rPr>
              <a:t>Conclusion:-</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The integration of Artificial Intelligence (AI) into healthcare has the potential to revolutionize the field and improve patient outcomes. AI has already demonstrated its value in numerous applications within the healthcare sector, including diagnostic accuracy, treatment plans, personalized medicine, and more. As the world becomes more complex and the demand for efficient and effective healthcare services increases, AI can offer new and innovative solutions to improve patient care, outcomes, and overall experience.</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10068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6FA-ADC4-070C-B1A0-3969272B367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6070877-6E9B-3DBF-2CB5-D94CE61C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394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1D20-3A7F-E840-5D32-97E59D3239F6}"/>
              </a:ext>
            </a:extLst>
          </p:cNvPr>
          <p:cNvSpPr>
            <a:spLocks noGrp="1"/>
          </p:cNvSpPr>
          <p:nvPr>
            <p:ph type="title"/>
          </p:nvPr>
        </p:nvSpPr>
        <p:spPr>
          <a:xfrm>
            <a:off x="2917998" y="249887"/>
            <a:ext cx="8596668" cy="1320800"/>
          </a:xfrm>
        </p:spPr>
        <p:txBody>
          <a:bodyPr/>
          <a:lstStyle/>
          <a:p>
            <a:r>
              <a:rPr lang="en-IN" dirty="0"/>
              <a:t>AI IN HEALTHCARE</a:t>
            </a:r>
          </a:p>
        </p:txBody>
      </p:sp>
      <p:sp>
        <p:nvSpPr>
          <p:cNvPr id="3" name="Content Placeholder 2">
            <a:extLst>
              <a:ext uri="{FF2B5EF4-FFF2-40B4-BE49-F238E27FC236}">
                <a16:creationId xmlns:a16="http://schemas.microsoft.com/office/drawing/2014/main" id="{9140B6CD-EA59-ECF3-44C7-28BD501249C7}"/>
              </a:ext>
            </a:extLst>
          </p:cNvPr>
          <p:cNvSpPr>
            <a:spLocks noGrp="1"/>
          </p:cNvSpPr>
          <p:nvPr>
            <p:ph idx="1"/>
          </p:nvPr>
        </p:nvSpPr>
        <p:spPr>
          <a:xfrm>
            <a:off x="1511559" y="1287624"/>
            <a:ext cx="10562253" cy="5467739"/>
          </a:xfrm>
        </p:spPr>
        <p:txBody>
          <a:bodyPr>
            <a:normAutofit fontScale="47500" lnSpcReduction="20000"/>
          </a:bodyPr>
          <a:lstStyle/>
          <a:p>
            <a:pPr algn="just">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The purpose of Artificial Intelligence is to make computers more useful in solving problematic healthcare challenges and by using computers we can interpret data which is obtained by diagnosis of various chronic diseases like Alzheimer, Diabetes, Cardiovascular diseases and various types of cancers like breast cancer, colon cancer etc.</a:t>
            </a:r>
            <a:endParaRPr lang="en-IN" sz="5100" dirty="0">
              <a:effectLst/>
              <a:latin typeface="Times New Roman" panose="02020603050405020304" pitchFamily="18" charset="0"/>
              <a:ea typeface="Times New Roman" panose="02020603050405020304" pitchFamily="18" charset="0"/>
            </a:endParaRPr>
          </a:p>
          <a:p>
            <a:pPr algn="just">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 </a:t>
            </a:r>
            <a:endParaRPr lang="en-IN" sz="5100" dirty="0">
              <a:effectLst/>
              <a:latin typeface="Times New Roman" panose="02020603050405020304" pitchFamily="18" charset="0"/>
              <a:ea typeface="Times New Roman" panose="02020603050405020304" pitchFamily="18" charset="0"/>
            </a:endParaRPr>
          </a:p>
          <a:p>
            <a:pPr>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 It helps in early detection of various chronic diseases which reduces economic burden and severity of disease. Various automated systems and tools like Brain-computer interfaces (BCIs), arterial spin labeling (ASL) imaging, ASL-MRI, biomarkers, IT bra,</a:t>
            </a:r>
          </a:p>
          <a:p>
            <a:pPr>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The computer assisted diagnosis, decision support systems, expert systems and implementation of software may assist physicians to minimize the intra and inter-observer variability. </a:t>
            </a:r>
            <a:endParaRPr lang="en-IN" sz="51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6397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F30-2702-9F2F-EB32-02AA0DD8BEF1}"/>
              </a:ext>
            </a:extLst>
          </p:cNvPr>
          <p:cNvSpPr>
            <a:spLocks noGrp="1"/>
          </p:cNvSpPr>
          <p:nvPr>
            <p:ph type="title"/>
          </p:nvPr>
        </p:nvSpPr>
        <p:spPr>
          <a:xfrm>
            <a:off x="1250302" y="1"/>
            <a:ext cx="10767528" cy="6736702"/>
          </a:xfrm>
        </p:spPr>
        <p:txBody>
          <a:bodyPr>
            <a:normAutofit/>
          </a:bodyPr>
          <a:lstStyle/>
          <a:p>
            <a:pPr>
              <a:lnSpc>
                <a:spcPct val="107000"/>
              </a:lnSpc>
              <a:spcBef>
                <a:spcPts val="1200"/>
              </a:spcBef>
            </a:pPr>
            <a:r>
              <a:rPr lang="en-IN" sz="2400" b="1" kern="100" dirty="0">
                <a:solidFill>
                  <a:srgbClr val="365F91"/>
                </a:solidFill>
                <a:effectLst/>
                <a:latin typeface="Cambria" panose="02040503050406030204" pitchFamily="18" charset="0"/>
                <a:ea typeface="SimSun" panose="02010600030101010101" pitchFamily="2" charset="-122"/>
              </a:rPr>
              <a:t>OBJECTIVE OF AI IN HEALTHCARE</a:t>
            </a:r>
            <a:br>
              <a:rPr lang="en-IN" sz="2400" b="1" kern="100" dirty="0">
                <a:solidFill>
                  <a:srgbClr val="365F91"/>
                </a:solidFill>
                <a:effectLst/>
                <a:latin typeface="Cambria" panose="02040503050406030204" pitchFamily="18" charset="0"/>
                <a:ea typeface="SimSun" panose="02010600030101010101" pitchFamily="2" charset="-122"/>
              </a:rPr>
            </a:br>
            <a:br>
              <a:rPr lang="en-IN" sz="1800" dirty="0">
                <a:effectLst/>
                <a:latin typeface="Times New Roman" panose="02020603050405020304" pitchFamily="18" charset="0"/>
                <a:ea typeface="Times New Roman" panose="02020603050405020304" pitchFamily="18" charset="0"/>
              </a:rPr>
            </a:br>
            <a:r>
              <a:rPr lang="en-IN" sz="2600" dirty="0">
                <a:solidFill>
                  <a:srgbClr val="000000"/>
                </a:solidFill>
                <a:effectLst/>
                <a:latin typeface="Times New Roman" panose="02020603050405020304" pitchFamily="18" charset="0"/>
                <a:ea typeface="Times New Roman" panose="02020603050405020304" pitchFamily="18" charset="0"/>
              </a:rPr>
              <a:t>Artificial Intelligence or AI technology is gaining popularity worldwide. It is being used in big organizations as well as our daily lives. Now, taking one step forward, AI is developed to prove useful in the healthcare industry</a:t>
            </a:r>
            <a:r>
              <a:rPr lang="en-IN" sz="2600" i="1" dirty="0">
                <a:solidFill>
                  <a:srgbClr val="000000"/>
                </a:solidFill>
                <a:effectLst/>
                <a:latin typeface="Times New Roman" panose="02020603050405020304" pitchFamily="18" charset="0"/>
                <a:ea typeface="Times New Roman" panose="02020603050405020304" pitchFamily="18" charset="0"/>
              </a:rPr>
              <a:t>.</a:t>
            </a:r>
            <a:r>
              <a:rPr lang="en-IN" sz="2600" dirty="0">
                <a:solidFill>
                  <a:srgbClr val="000000"/>
                </a:solidFill>
                <a:effectLst/>
                <a:latin typeface="Times New Roman" panose="02020603050405020304" pitchFamily="18" charset="0"/>
                <a:ea typeface="Times New Roman" panose="02020603050405020304" pitchFamily="18" charset="0"/>
              </a:rPr>
              <a:t> In simple terms, all the data from diagnosis will be collected and then used for understanding the diseases, so that they can be treated with more success rate.  </a:t>
            </a:r>
            <a:br>
              <a:rPr lang="en-IN" sz="2600" dirty="0">
                <a:solidFill>
                  <a:srgbClr val="000000"/>
                </a:solidFill>
                <a:latin typeface="Times New Roman" panose="02020603050405020304" pitchFamily="18"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solidFill>
                  <a:srgbClr val="000000"/>
                </a:solidFill>
                <a:effectLst/>
                <a:latin typeface="Times New Roman" panose="02020603050405020304" pitchFamily="18" charset="0"/>
                <a:ea typeface="Times New Roman" panose="02020603050405020304" pitchFamily="18" charset="0"/>
              </a:rPr>
              <a:t>The primary objective of an AI-based healthcare diagnosis and treatment project is to develop an intelligent system that can accurately diagnose and treat medical conditions with high precision and efficiency. The system will utilize machine learning algorithms to analyse large amounts of patient data to identify patterns, predict diagnoses, and suggest the most effective treatment plans.</a:t>
            </a:r>
            <a:br>
              <a:rPr lang="en-IN" sz="2600" dirty="0">
                <a:effectLst/>
                <a:latin typeface="Times New Roman" panose="02020603050405020304" pitchFamily="18" charset="0"/>
                <a:ea typeface="Times New Roman" panose="02020603050405020304" pitchFamily="18" charset="0"/>
              </a:rPr>
            </a:br>
            <a:endParaRPr lang="en-IN" sz="2600" dirty="0"/>
          </a:p>
        </p:txBody>
      </p:sp>
    </p:spTree>
    <p:extLst>
      <p:ext uri="{BB962C8B-B14F-4D97-AF65-F5344CB8AC3E}">
        <p14:creationId xmlns:p14="http://schemas.microsoft.com/office/powerpoint/2010/main" val="327990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64FF-8E77-558B-DC71-63BB23BDA74E}"/>
              </a:ext>
            </a:extLst>
          </p:cNvPr>
          <p:cNvSpPr>
            <a:spLocks noGrp="1"/>
          </p:cNvSpPr>
          <p:nvPr>
            <p:ph type="title"/>
          </p:nvPr>
        </p:nvSpPr>
        <p:spPr>
          <a:xfrm>
            <a:off x="1315616" y="130629"/>
            <a:ext cx="10636898" cy="6848669"/>
          </a:xfrm>
        </p:spPr>
        <p:txBody>
          <a:bodyPr>
            <a:normAutofit/>
          </a:bodyPr>
          <a:lstStyle/>
          <a:p>
            <a:pPr fontAlgn="base">
              <a:lnSpc>
                <a:spcPts val="2250"/>
              </a:lnSpc>
              <a:spcBef>
                <a:spcPts val="1800"/>
              </a:spcBef>
              <a:spcAft>
                <a:spcPts val="1800"/>
              </a:spcAft>
            </a:pPr>
            <a:r>
              <a:rPr lang="en-IN" sz="2600" b="1" kern="100" spc="-30" dirty="0">
                <a:solidFill>
                  <a:srgbClr val="232323"/>
                </a:solidFill>
                <a:latin typeface="Calibri" panose="020F0502020204030204" pitchFamily="34" charset="0"/>
                <a:ea typeface="SimSun" panose="02010600030101010101" pitchFamily="2" charset="-122"/>
              </a:rPr>
              <a:t>AI in </a:t>
            </a:r>
            <a:r>
              <a:rPr lang="en-IN" sz="2600" b="1" kern="100" spc="-30" dirty="0">
                <a:solidFill>
                  <a:srgbClr val="232323"/>
                </a:solidFill>
                <a:effectLst/>
                <a:latin typeface="Calibri" panose="020F0502020204030204" pitchFamily="34" charset="0"/>
                <a:ea typeface="SimSun" panose="02010600030101010101" pitchFamily="2" charset="-122"/>
              </a:rPr>
              <a:t>Analysis of medical images</a:t>
            </a:r>
            <a:r>
              <a:rPr lang="en-IN" sz="2600" b="1" kern="100" dirty="0">
                <a:solidFill>
                  <a:srgbClr val="365F91"/>
                </a:solidFill>
                <a:effectLst/>
                <a:latin typeface="Calibri" panose="020F0502020204030204" pitchFamily="34" charset="0"/>
                <a:ea typeface="SimSun" panose="02010600030101010101" pitchFamily="2" charset="-122"/>
              </a:rPr>
              <a:t> :</a:t>
            </a:r>
            <a:br>
              <a:rPr lang="en-IN" sz="2600" b="1" kern="100" dirty="0">
                <a:solidFill>
                  <a:srgbClr val="365F91"/>
                </a:solidFill>
                <a:effectLst/>
                <a:latin typeface="Calibri" panose="020F0502020204030204" pitchFamily="34" charset="0"/>
                <a:ea typeface="SimSun" panose="02010600030101010101" pitchFamily="2" charset="-122"/>
              </a:rPr>
            </a:br>
            <a:br>
              <a:rPr lang="en-IN" sz="2400" b="1" kern="100" dirty="0">
                <a:solidFill>
                  <a:srgbClr val="365F91"/>
                </a:solidFill>
                <a:effectLst/>
                <a:latin typeface="Cambria" panose="02040503050406030204" pitchFamily="18" charset="0"/>
                <a:ea typeface="SimSun" panose="02010600030101010101" pitchFamily="2" charset="-122"/>
              </a:rPr>
            </a:br>
            <a:r>
              <a:rPr lang="en-IN" sz="2600" dirty="0">
                <a:solidFill>
                  <a:srgbClr val="101012"/>
                </a:solidFill>
                <a:effectLst/>
                <a:latin typeface="Calibri" panose="020F0502020204030204" pitchFamily="34" charset="0"/>
                <a:ea typeface="Times New Roman" panose="02020603050405020304" pitchFamily="18" charset="0"/>
              </a:rPr>
              <a:t>As a result of medical examinations, huge amounts of information are created. They contain a lot of graphical data that needs to be analysed. These are MRI images, ultrasound results, cardiograms, and CT scan findings.</a:t>
            </a:r>
            <a:br>
              <a:rPr lang="en-IN" sz="2600" dirty="0">
                <a:solidFill>
                  <a:srgbClr val="101012"/>
                </a:solidFill>
                <a:effectLst/>
                <a:latin typeface="Calibri" panose="020F0502020204030204" pitchFamily="34"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solidFill>
                  <a:srgbClr val="101012"/>
                </a:solidFill>
                <a:effectLst/>
                <a:latin typeface="Calibri" panose="020F0502020204030204" pitchFamily="34" charset="0"/>
                <a:ea typeface="Times New Roman" panose="02020603050405020304" pitchFamily="18" charset="0"/>
              </a:rPr>
              <a:t>The process of analysing and grouping medical images is time-consuming and labour-intensive. With the help of AI, the results of these graphic studies can be analysed. AI technologies optimize visual information and help cardiologists and radiologists to </a:t>
            </a:r>
            <a:r>
              <a:rPr lang="en-US" sz="2600" dirty="0">
                <a:solidFill>
                  <a:srgbClr val="101012"/>
                </a:solidFill>
                <a:effectLst/>
                <a:latin typeface="Calibri" panose="020F0502020204030204" pitchFamily="34" charset="0"/>
                <a:ea typeface="Times New Roman" panose="02020603050405020304" pitchFamily="18" charset="0"/>
              </a:rPr>
              <a:t>provide all the advantages of an automated system for recording medical documents, focus on important factors in severe cases, help to make a more accurate diagnosis, minimize the chance of errors.</a:t>
            </a:r>
            <a:br>
              <a:rPr lang="en-US" sz="2600" dirty="0">
                <a:solidFill>
                  <a:srgbClr val="101012"/>
                </a:solidFill>
                <a:effectLst/>
                <a:latin typeface="Calibri" panose="020F0502020204030204" pitchFamily="34" charset="0"/>
                <a:ea typeface="Times New Roman" panose="02020603050405020304" pitchFamily="18" charset="0"/>
              </a:rPr>
            </a:br>
            <a:br>
              <a:rPr lang="en-IN" sz="2600" dirty="0">
                <a:solidFill>
                  <a:srgbClr val="101012"/>
                </a:solidFill>
                <a:effectLst/>
                <a:latin typeface="Times New Roman" panose="02020603050405020304" pitchFamily="18" charset="0"/>
                <a:ea typeface="Times New Roman" panose="02020603050405020304" pitchFamily="18" charset="0"/>
              </a:rPr>
            </a:br>
            <a:r>
              <a:rPr lang="en-IN" sz="2600" dirty="0">
                <a:solidFill>
                  <a:srgbClr val="101012"/>
                </a:solidFill>
                <a:effectLst/>
                <a:latin typeface="Calibri" panose="020F0502020204030204" pitchFamily="34" charset="0"/>
                <a:ea typeface="Times New Roman" panose="02020603050405020304" pitchFamily="18" charset="0"/>
              </a:rPr>
              <a:t>Algorithms analyse a lot of data at high speed and compare it with other studies of a particular patient. As a result, patterns are well traced, implicit relationships are established. </a:t>
            </a:r>
            <a:br>
              <a:rPr lang="en-IN" sz="2600" dirty="0">
                <a:solidFill>
                  <a:srgbClr val="101012"/>
                </a:solidFill>
                <a:effectLst/>
                <a:latin typeface="Calibri" panose="020F0502020204030204" pitchFamily="34" charset="0"/>
                <a:ea typeface="Times New Roman" panose="02020603050405020304" pitchFamily="18" charset="0"/>
              </a:rPr>
            </a:br>
            <a:br>
              <a:rPr lang="en-IN" sz="2600" dirty="0">
                <a:solidFill>
                  <a:srgbClr val="101012"/>
                </a:solidFill>
                <a:effectLst/>
                <a:latin typeface="Calibri" panose="020F0502020204030204" pitchFamily="34" charset="0"/>
                <a:ea typeface="Times New Roman" panose="02020603050405020304" pitchFamily="18" charset="0"/>
              </a:rPr>
            </a:br>
            <a:endParaRPr lang="en-IN" sz="2600" dirty="0"/>
          </a:p>
        </p:txBody>
      </p:sp>
    </p:spTree>
    <p:extLst>
      <p:ext uri="{BB962C8B-B14F-4D97-AF65-F5344CB8AC3E}">
        <p14:creationId xmlns:p14="http://schemas.microsoft.com/office/powerpoint/2010/main" val="127425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991C-2722-089F-B537-7526852B207F}"/>
              </a:ext>
            </a:extLst>
          </p:cNvPr>
          <p:cNvSpPr>
            <a:spLocks noGrp="1"/>
          </p:cNvSpPr>
          <p:nvPr>
            <p:ph type="title"/>
          </p:nvPr>
        </p:nvSpPr>
        <p:spPr>
          <a:xfrm>
            <a:off x="1184988" y="0"/>
            <a:ext cx="10506268" cy="6737636"/>
          </a:xfrm>
        </p:spPr>
        <p:txBody>
          <a:bodyPr>
            <a:normAutofit/>
          </a:bodyPr>
          <a:lstStyle/>
          <a:p>
            <a:r>
              <a:rPr lang="en-US" sz="2800" b="1" dirty="0">
                <a:solidFill>
                  <a:srgbClr val="272C37"/>
                </a:solidFill>
                <a:effectLst/>
                <a:latin typeface="Calibri" panose="020F0502020204030204" pitchFamily="34" charset="0"/>
                <a:ea typeface="Times New Roman" panose="02020603050405020304" pitchFamily="18" charset="0"/>
              </a:rPr>
              <a:t>AI for In-Patient Mobility Monitoring :</a:t>
            </a:r>
            <a:br>
              <a:rPr lang="en-US" sz="2800" b="1" dirty="0">
                <a:solidFill>
                  <a:srgbClr val="272C37"/>
                </a:solidFill>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solidFill>
                  <a:srgbClr val="000000"/>
                </a:solidFill>
                <a:effectLst/>
                <a:latin typeface="Calibri" panose="020F0502020204030204" pitchFamily="34" charset="0"/>
                <a:ea typeface="Times New Roman" panose="02020603050405020304" pitchFamily="18" charset="0"/>
              </a:rPr>
              <a:t>The clinical staff are busy people. Take intensive care unit (ICU) nurses, for example, who often have multiple patients in critical condition under their watch. Limited mobility and cognition during long-term treatments can adversely affect the patients’ overall recovery.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solidFill>
                  <a:srgbClr val="000000"/>
                </a:solidFill>
                <a:effectLst/>
                <a:latin typeface="Calibri" panose="020F0502020204030204" pitchFamily="34" charset="0"/>
                <a:ea typeface="Times New Roman" panose="02020603050405020304" pitchFamily="18" charset="0"/>
              </a:rPr>
              <a:t>Monitoring their activity is vital. To improve outcomes, researchers at Stanford University and </a:t>
            </a:r>
            <a:r>
              <a:rPr lang="en-US" sz="2800" u="none" strike="noStrike" dirty="0">
                <a:solidFill>
                  <a:srgbClr val="0563C1"/>
                </a:solidFill>
                <a:effectLst/>
                <a:latin typeface="Calibri" panose="020F0502020204030204" pitchFamily="34" charset="0"/>
                <a:ea typeface="Times New Roman" panose="02020603050405020304" pitchFamily="18" charset="0"/>
                <a:hlinkClick r:id="rId2" tooltip="Intermountain LDS Hospital"/>
              </a:rPr>
              <a:t>Intermountain LDS Hospital</a:t>
            </a:r>
            <a:r>
              <a:rPr lang="en-US" sz="2800" dirty="0">
                <a:solidFill>
                  <a:srgbClr val="000000"/>
                </a:solidFill>
                <a:effectLst/>
                <a:latin typeface="Calibri" panose="020F0502020204030204" pitchFamily="34" charset="0"/>
                <a:ea typeface="Times New Roman" panose="02020603050405020304" pitchFamily="18" charset="0"/>
              </a:rPr>
              <a:t> installed depth sensors equipped with ML algorithms in patients’ rooms to keep track of their mobility. The technology accurately identified movements 87 percent of the time. Eventually, the researchers aim to provide ICU staff with notifications when patients are in trouble. </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Rectangle 2">
            <a:extLst>
              <a:ext uri="{FF2B5EF4-FFF2-40B4-BE49-F238E27FC236}">
                <a16:creationId xmlns:a16="http://schemas.microsoft.com/office/drawing/2014/main" id="{765E5F7C-992C-E8A3-0A1F-F1397456A3FE}"/>
              </a:ext>
            </a:extLst>
          </p:cNvPr>
          <p:cNvSpPr>
            <a:spLocks noChangeArrowheads="1"/>
          </p:cNvSpPr>
          <p:nvPr/>
        </p:nvSpPr>
        <p:spPr bwMode="auto">
          <a:xfrm>
            <a:off x="3391781" y="-575279"/>
            <a:ext cx="10662572" cy="38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608331C8-8650-3CC4-88F2-23771ED2D4D9}"/>
              </a:ext>
            </a:extLst>
          </p:cNvPr>
          <p:cNvSpPr>
            <a:spLocks noChangeArrowheads="1"/>
          </p:cNvSpPr>
          <p:nvPr/>
        </p:nvSpPr>
        <p:spPr bwMode="auto">
          <a:xfrm>
            <a:off x="3391781" y="3131354"/>
            <a:ext cx="10662572"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9011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1D73-6CD1-C4B0-D81C-1AA970E6D5CE}"/>
              </a:ext>
            </a:extLst>
          </p:cNvPr>
          <p:cNvSpPr>
            <a:spLocks noGrp="1"/>
          </p:cNvSpPr>
          <p:nvPr>
            <p:ph type="title"/>
          </p:nvPr>
        </p:nvSpPr>
        <p:spPr>
          <a:xfrm>
            <a:off x="1484311" y="93305"/>
            <a:ext cx="10707689" cy="6624735"/>
          </a:xfrm>
        </p:spPr>
        <p:txBody>
          <a:bodyPr>
            <a:normAutofit/>
          </a:bodyPr>
          <a:lstStyle/>
          <a:p>
            <a:r>
              <a:rPr lang="en-IN" dirty="0"/>
              <a:t>Digital Consultation</a:t>
            </a:r>
            <a:br>
              <a:rPr lang="en-IN" dirty="0"/>
            </a:br>
            <a:br>
              <a:rPr lang="en-IN" dirty="0"/>
            </a:br>
            <a:r>
              <a:rPr lang="en-US" sz="2600" dirty="0"/>
              <a:t>For example , the digital health firm </a:t>
            </a:r>
            <a:r>
              <a:rPr lang="en-US" sz="2600" dirty="0" err="1"/>
              <a:t>HealthTap</a:t>
            </a:r>
            <a:r>
              <a:rPr lang="en-US" sz="2600" dirty="0"/>
              <a:t> developed DR A.I. and apps like Babylon in the UK use</a:t>
            </a:r>
            <a:br>
              <a:rPr lang="en-US" sz="2600" dirty="0"/>
            </a:br>
            <a:r>
              <a:rPr lang="en-US" sz="2600" dirty="0"/>
              <a:t>AI to give medical consultation based on personal medical history  and common medical knowledge .</a:t>
            </a:r>
            <a:br>
              <a:rPr lang="en-US" sz="2600" dirty="0"/>
            </a:br>
            <a:r>
              <a:rPr lang="en-US" sz="2600" dirty="0"/>
              <a:t>Users reports their symptoms into the app, which uses speech recognition to compare against a database</a:t>
            </a:r>
            <a:br>
              <a:rPr lang="en-US" sz="2600" dirty="0"/>
            </a:br>
            <a:r>
              <a:rPr lang="en-US" sz="2600" dirty="0"/>
              <a:t>of illness and asks patients to specify symptoms to triage whether they should go to the urgent care or </a:t>
            </a:r>
            <a:br>
              <a:rPr lang="en-US" sz="2600" dirty="0"/>
            </a:br>
            <a:r>
              <a:rPr lang="en-US" sz="2600" dirty="0"/>
              <a:t>a primary care doctor</a:t>
            </a:r>
            <a:br>
              <a:rPr lang="en-IN" sz="2600" dirty="0"/>
            </a:br>
            <a:endParaRPr lang="en-IN" sz="2600" dirty="0"/>
          </a:p>
        </p:txBody>
      </p:sp>
    </p:spTree>
    <p:extLst>
      <p:ext uri="{BB962C8B-B14F-4D97-AF65-F5344CB8AC3E}">
        <p14:creationId xmlns:p14="http://schemas.microsoft.com/office/powerpoint/2010/main" val="263636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95FF-0997-721D-3F42-FE8C81A04292}"/>
              </a:ext>
            </a:extLst>
          </p:cNvPr>
          <p:cNvSpPr>
            <a:spLocks noGrp="1"/>
          </p:cNvSpPr>
          <p:nvPr>
            <p:ph type="title"/>
          </p:nvPr>
        </p:nvSpPr>
        <p:spPr>
          <a:xfrm>
            <a:off x="1530219" y="373225"/>
            <a:ext cx="10086393" cy="6130212"/>
          </a:xfrm>
        </p:spPr>
        <p:txBody>
          <a:bodyPr>
            <a:noAutofit/>
          </a:bodyPr>
          <a:lstStyle/>
          <a:p>
            <a:r>
              <a:rPr lang="en-US" sz="2600" b="1" dirty="0">
                <a:solidFill>
                  <a:srgbClr val="272C37"/>
                </a:solidFill>
                <a:effectLst/>
                <a:latin typeface="Calibri" panose="020F0502020204030204" pitchFamily="34" charset="0"/>
                <a:ea typeface="Times New Roman" panose="02020603050405020304" pitchFamily="18" charset="0"/>
              </a:rPr>
              <a:t>Clinical Trials for Drug Development:</a:t>
            </a:r>
            <a:br>
              <a:rPr lang="en-US" sz="2600" b="1" dirty="0">
                <a:solidFill>
                  <a:srgbClr val="272C37"/>
                </a:solidFill>
                <a:effectLst/>
                <a:latin typeface="Calibri" panose="020F0502020204030204" pitchFamily="34"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US" sz="2600" dirty="0">
                <a:solidFill>
                  <a:srgbClr val="000000"/>
                </a:solidFill>
                <a:effectLst/>
                <a:latin typeface="Calibri" panose="020F0502020204030204" pitchFamily="34" charset="0"/>
                <a:ea typeface="Times New Roman" panose="02020603050405020304" pitchFamily="18" charset="0"/>
              </a:rPr>
              <a:t>One of the biggest challenges in drug development is conducting successful clinical trials. As it stands now, it can take up to 15 years to bring a new – and potentially life-saving – a drug to market, according to a </a:t>
            </a:r>
            <a:r>
              <a:rPr lang="en-US" sz="2600" u="sng" dirty="0">
                <a:solidFill>
                  <a:srgbClr val="000000"/>
                </a:solidFill>
                <a:effectLst/>
                <a:latin typeface="Calibri" panose="020F0502020204030204" pitchFamily="34" charset="0"/>
                <a:ea typeface="Times New Roman" panose="02020603050405020304" pitchFamily="18" charset="0"/>
                <a:hlinkClick r:id="rId2" tooltip="report"/>
              </a:rPr>
              <a:t>report</a:t>
            </a:r>
            <a:r>
              <a:rPr lang="en-US" sz="2600" dirty="0">
                <a:solidFill>
                  <a:srgbClr val="000000"/>
                </a:solidFill>
                <a:effectLst/>
                <a:latin typeface="Calibri" panose="020F0502020204030204" pitchFamily="34" charset="0"/>
                <a:ea typeface="Times New Roman" panose="02020603050405020304" pitchFamily="18" charset="0"/>
              </a:rPr>
              <a:t> published in Trends in Pharmacological Sciences. It can also cost between $1.5 and $2 billion. </a:t>
            </a:r>
            <a:br>
              <a:rPr lang="en-US" sz="2600" dirty="0">
                <a:solidFill>
                  <a:srgbClr val="000000"/>
                </a:solidFill>
                <a:effectLst/>
                <a:latin typeface="Calibri" panose="020F0502020204030204" pitchFamily="34" charset="0"/>
                <a:ea typeface="Times New Roman" panose="02020603050405020304" pitchFamily="18" charset="0"/>
              </a:rPr>
            </a:br>
            <a:br>
              <a:rPr lang="en-US" sz="2600" dirty="0">
                <a:solidFill>
                  <a:srgbClr val="000000"/>
                </a:solidFill>
                <a:effectLst/>
                <a:latin typeface="Calibri" panose="020F0502020204030204" pitchFamily="34" charset="0"/>
                <a:ea typeface="Times New Roman" panose="02020603050405020304" pitchFamily="18" charset="0"/>
              </a:rPr>
            </a:br>
            <a:r>
              <a:rPr lang="en-US" sz="2600" dirty="0">
                <a:solidFill>
                  <a:srgbClr val="000000"/>
                </a:solidFill>
                <a:effectLst/>
                <a:latin typeface="Calibri" panose="020F0502020204030204" pitchFamily="34" charset="0"/>
                <a:ea typeface="Times New Roman" panose="02020603050405020304" pitchFamily="18" charset="0"/>
              </a:rPr>
              <a:t>Around half of that time is spent in clinical trials, many of which fail. Using AI technology, however, researchers can identify the right patients to participate in the experiments. Further, they can monitor their medical responses more efficiently and accurately — saving time and money along the way.</a:t>
            </a:r>
            <a:r>
              <a:rPr lang="en-US" sz="1800" dirty="0">
                <a:solidFill>
                  <a:srgbClr val="000000"/>
                </a:solidFill>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238849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90AA-A35C-C8DE-2FB4-DE4F3BDF70FB}"/>
              </a:ext>
            </a:extLst>
          </p:cNvPr>
          <p:cNvSpPr>
            <a:spLocks noGrp="1"/>
          </p:cNvSpPr>
          <p:nvPr>
            <p:ph type="title"/>
          </p:nvPr>
        </p:nvSpPr>
        <p:spPr>
          <a:xfrm>
            <a:off x="1484311" y="0"/>
            <a:ext cx="10018713" cy="1324947"/>
          </a:xfrm>
        </p:spPr>
        <p:txBody>
          <a:bodyPr>
            <a:normAutofit/>
          </a:bodyPr>
          <a:lstStyle/>
          <a:p>
            <a:r>
              <a:rPr lang="en-US" sz="2600" b="1" dirty="0">
                <a:effectLst/>
                <a:latin typeface="Calibri" panose="020F0502020204030204" pitchFamily="34" charset="0"/>
                <a:ea typeface="Times New Roman" panose="02020603050405020304" pitchFamily="18" charset="0"/>
              </a:rPr>
              <a:t>Robotics-Assisted Surgery</a:t>
            </a:r>
            <a:endParaRPr lang="en-IN" sz="2600" dirty="0"/>
          </a:p>
        </p:txBody>
      </p:sp>
      <p:sp>
        <p:nvSpPr>
          <p:cNvPr id="3" name="Content Placeholder 2">
            <a:extLst>
              <a:ext uri="{FF2B5EF4-FFF2-40B4-BE49-F238E27FC236}">
                <a16:creationId xmlns:a16="http://schemas.microsoft.com/office/drawing/2014/main" id="{4001C551-EF56-E851-2581-EFA2637688A3}"/>
              </a:ext>
            </a:extLst>
          </p:cNvPr>
          <p:cNvSpPr>
            <a:spLocks noGrp="1"/>
          </p:cNvSpPr>
          <p:nvPr>
            <p:ph idx="1"/>
          </p:nvPr>
        </p:nvSpPr>
        <p:spPr>
          <a:xfrm>
            <a:off x="1484310" y="905069"/>
            <a:ext cx="10458874" cy="5952931"/>
          </a:xfrm>
        </p:spPr>
        <p:txBody>
          <a:bodyPr/>
          <a:lstStyle/>
          <a:p>
            <a:pPr>
              <a:spcBef>
                <a:spcPts val="10"/>
              </a:spcBef>
            </a:pPr>
            <a:r>
              <a:rPr lang="en-US" sz="2600" dirty="0">
                <a:effectLst/>
                <a:latin typeface="Calibri" panose="020F0502020204030204" pitchFamily="34" charset="0"/>
                <a:ea typeface="Times New Roman" panose="02020603050405020304" pitchFamily="18" charset="0"/>
              </a:rPr>
              <a:t>AI can assist surgeons by providing real-time feedback during surgeries, and by helping to guide surgical instruments with greater precision. This can reduce the risk of human error and improve patient outcomes.</a:t>
            </a:r>
          </a:p>
          <a:p>
            <a:pPr>
              <a:spcBef>
                <a:spcPts val="10"/>
              </a:spcBef>
            </a:pPr>
            <a:endParaRPr lang="en-IN" sz="2600" dirty="0">
              <a:effectLst/>
              <a:latin typeface="Times New Roman" panose="02020603050405020304" pitchFamily="18" charset="0"/>
              <a:ea typeface="Times New Roman" panose="02020603050405020304" pitchFamily="18" charset="0"/>
            </a:endParaRPr>
          </a:p>
          <a:p>
            <a:pPr>
              <a:spcBef>
                <a:spcPts val="10"/>
              </a:spcBef>
            </a:pPr>
            <a:r>
              <a:rPr lang="en-US" sz="2600" dirty="0">
                <a:effectLst/>
                <a:latin typeface="Calibri" panose="020F0502020204030204" pitchFamily="34" charset="0"/>
                <a:ea typeface="Times New Roman" panose="02020603050405020304" pitchFamily="18" charset="0"/>
              </a:rPr>
              <a:t>For example, AI can be used to guide surgical robots during minimally invasive surgeries. By analyzing data from imaging systems, such as X-rays or CT scans, AI algorithms can help the surgical robot to navigate the patient's body with greater accuracy. This can reduce the risk of complications and lead to faster recovery times for patients.</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8770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07CE-5FC6-7B05-AC2B-8DEFFA2288C8}"/>
              </a:ext>
            </a:extLst>
          </p:cNvPr>
          <p:cNvSpPr>
            <a:spLocks noGrp="1"/>
          </p:cNvSpPr>
          <p:nvPr>
            <p:ph type="title"/>
          </p:nvPr>
        </p:nvSpPr>
        <p:spPr>
          <a:xfrm>
            <a:off x="1484311" y="83976"/>
            <a:ext cx="10707689" cy="6690048"/>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AI and Administrative Tasks</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AI is also being used to streamline administrative tasks in healthcare, such as scheduling appointments, managing electronic health records (EHRs), and processing insurance claims. This can help reduce costs and improve the efficiency of healthcare delivery.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For example, AI algorithms can analyze Electronic Health Records to identify patients who are at high risk for readmission. This enables doctors to intervene early and prevent readmissions, which can be costly for both patients and healthcare providers.</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3748762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204</TotalTime>
  <Words>1424</Words>
  <Application>Microsoft Office PowerPoint</Application>
  <PresentationFormat>Widescreen</PresentationFormat>
  <Paragraphs>23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Corbel</vt:lpstr>
      <vt:lpstr>Times New Roman</vt:lpstr>
      <vt:lpstr>Parallax</vt:lpstr>
      <vt:lpstr>  Topic: AI In Healthcare (Diagnosis and Treatment) Course code: INT 404  Name: Subhash Bhambu  Registration no.: 12104813                </vt:lpstr>
      <vt:lpstr>AI IN HEALTHCARE</vt:lpstr>
      <vt:lpstr>OBJECTIVE OF AI IN HEALTHCARE  Artificial Intelligence or AI technology is gaining popularity worldwide. It is being used in big organizations as well as our daily lives. Now, taking one step forward, AI is developed to prove useful in the healthcare industry. In simple terms, all the data from diagnosis will be collected and then used for understanding the diseases, so that they can be treated with more success rate.    The primary objective of an AI-based healthcare diagnosis and treatment project is to develop an intelligent system that can accurately diagnose and treat medical conditions with high precision and efficiency. The system will utilize machine learning algorithms to analyse large amounts of patient data to identify patterns, predict diagnoses, and suggest the most effective treatment plans. </vt:lpstr>
      <vt:lpstr>AI in Analysis of medical images :  As a result of medical examinations, huge amounts of information are created. They contain a lot of graphical data that needs to be analysed. These are MRI images, ultrasound results, cardiograms, and CT scan findings.  The process of analysing and grouping medical images is time-consuming and labour-intensive. With the help of AI, the results of these graphic studies can be analysed. AI technologies optimize visual information and help cardiologists and radiologists to provide all the advantages of an automated system for recording medical documents, focus on important factors in severe cases, help to make a more accurate diagnosis, minimize the chance of errors.  Algorithms analyse a lot of data at high speed and compare it with other studies of a particular patient. As a result, patterns are well traced, implicit relationships are established.   </vt:lpstr>
      <vt:lpstr>AI for In-Patient Mobility Monitoring :  The clinical staff are busy people. Take intensive care unit (ICU) nurses, for example, who often have multiple patients in critical condition under their watch. Limited mobility and cognition during long-term treatments can adversely affect the patients’ overall recovery.   Monitoring their activity is vital. To improve outcomes, researchers at Stanford University and Intermountain LDS Hospital installed depth sensors equipped with ML algorithms in patients’ rooms to keep track of their mobility. The technology accurately identified movements 87 percent of the time. Eventually, the researchers aim to provide ICU staff with notifications when patients are in trouble.  </vt:lpstr>
      <vt:lpstr>Digital Consultation  For example , the digital health firm HealthTap developed DR A.I. and apps like Babylon in the UK use AI to give medical consultation based on personal medical history  and common medical knowledge . Users reports their symptoms into the app, which uses speech recognition to compare against a database of illness and asks patients to specify symptoms to triage whether they should go to the urgent care or  a primary care doctor </vt:lpstr>
      <vt:lpstr>Clinical Trials for Drug Development:  One of the biggest challenges in drug development is conducting successful clinical trials. As it stands now, it can take up to 15 years to bring a new – and potentially life-saving – a drug to market, according to a report published in Trends in Pharmacological Sciences. It can also cost between $1.5 and $2 billion.   Around half of that time is spent in clinical trials, many of which fail. Using AI technology, however, researchers can identify the right patients to participate in the experiments. Further, they can monitor their medical responses more efficiently and accurately — saving time and money along the way.  </vt:lpstr>
      <vt:lpstr>Robotics-Assisted Surgery</vt:lpstr>
      <vt:lpstr>AI and Administrative Tasks   AI is also being used to streamline administrative tasks in healthcare, such as scheduling appointments, managing electronic health records (EHRs), and processing insurance claims. This can help reduce costs and improve the efficiency of healthcare delivery.   For example, AI algorithms can analyze Electronic Health Records to identify patients who are at high risk for readmission. This enables doctors to intervene early and prevent readmissions, which can be costly for both patients and healthcare providers. </vt:lpstr>
      <vt:lpstr>PowerPoint Presentation</vt:lpstr>
      <vt:lpstr>Disadvantages of AI in Healthcare:-  Data Privacy and Security: AI algorithms rely on vast amounts of data to make predictions and recommendations. This data often includes sensitive personal health information, which raises concerns about data privacy and security. If this data is not properly protected, it could be vulnerable to cyberattacks or unauthorized access, potentially leading to identity theft or other forms of harm.   </vt:lpstr>
      <vt:lpstr>Cost:  Implementing AI technology in healthcare can be expensive, especially for smaller healthcare organizations. The cost of acquiring and maintaining AI systems can be prohibitive, and there may also be costs associated with training staff on how to use these systems. As a result, only larger healthcare organizations may be able to afford to implement AI technology, potentially leading to disparities in access to care.   </vt:lpstr>
      <vt:lpstr>  Limited Clinical Validation:  Many AI algorithms are developed using retrospective data, which means that they may not have been tested in real-world clinical settings. This lack of validation can be problematic because it is difficult to know how an algorithm will perform in a real-world clinical setting, where patient populations and other factors may differ from the data used to train the algorithm. </vt:lpstr>
      <vt:lpstr>Ethical Concerns:  The use of AI in healthcare also raises ethical concerns. For example, if an AI algorithm is used to determine which patients receive certain treatments, it could be argued that this decision should be made by a human healthcare provider, who can take into account factors that may not be included in the algorithm. Additionally, there are concerns about the potential for AI to be used in ways that are discriminatory or violate patient autonomy.   </vt:lpstr>
      <vt:lpstr>PowerPoint Presentation</vt:lpstr>
      <vt:lpstr>Conclusion:-   The integration of Artificial Intelligence (AI) into healthcare has the potential to revolutionize the field and improve patient outcomes. AI has already demonstrated its value in numerous applications within the healthcare sector, including diagnostic accuracy, treatment plans, personalized medicine, and more. As the world becomes more complex and the demand for efficient and effective healthcare services increases, AI can offer new and innovative solutions to improve patient care, outcomes, and overall 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2023-04-18T05:31:31Z</dcterms:created>
  <dcterms:modified xsi:type="dcterms:W3CDTF">2023-04-18T18:39:58Z</dcterms:modified>
</cp:coreProperties>
</file>