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  <p:sldMasterId id="2147483651" r:id="rId5"/>
  </p:sldMasterIdLst>
  <p:notesMasterIdLst>
    <p:notesMasterId r:id="rId23"/>
  </p:notesMasterIdLst>
  <p:handoutMasterIdLst>
    <p:handoutMasterId r:id="rId24"/>
  </p:handoutMasterIdLst>
  <p:sldIdLst>
    <p:sldId id="820" r:id="rId6"/>
    <p:sldId id="802" r:id="rId7"/>
    <p:sldId id="804" r:id="rId8"/>
    <p:sldId id="818" r:id="rId9"/>
    <p:sldId id="805" r:id="rId10"/>
    <p:sldId id="806" r:id="rId11"/>
    <p:sldId id="813" r:id="rId12"/>
    <p:sldId id="807" r:id="rId13"/>
    <p:sldId id="816" r:id="rId14"/>
    <p:sldId id="838" r:id="rId15"/>
    <p:sldId id="814" r:id="rId16"/>
    <p:sldId id="817" r:id="rId17"/>
    <p:sldId id="837" r:id="rId18"/>
    <p:sldId id="809" r:id="rId19"/>
    <p:sldId id="810" r:id="rId20"/>
    <p:sldId id="839" r:id="rId21"/>
    <p:sldId id="81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Peeta Basa Pati" initials="DPB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941651"/>
    <a:srgbClr val="FF2F92"/>
    <a:srgbClr val="C11D6B"/>
    <a:srgbClr val="E2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1" autoAdjust="0"/>
    <p:restoredTop sz="91032" autoAdjust="0"/>
  </p:normalViewPr>
  <p:slideViewPr>
    <p:cSldViewPr snapToGrid="0" showGuides="1">
      <p:cViewPr varScale="1">
        <p:scale>
          <a:sx n="75" d="100"/>
          <a:sy n="75" d="100"/>
        </p:scale>
        <p:origin x="763" y="53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-1865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5132C-7AEA-46B0-9DD9-D47F6E53965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AD2A3-E9C6-476E-B11D-5EF9B3239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B6C7D-3E6B-45A8-92D7-7F3061616A5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8BD47-A728-4C15-ACCB-72F3968591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8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 of Manju Venugopalan@ ASE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4" y="1137256"/>
            <a:ext cx="11436823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41194" y="348661"/>
            <a:ext cx="11436823" cy="421441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77655"/>
            <a:ext cx="12218977" cy="478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7497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Thesis Defense of Manju Venugopalan@ ASE Bangalore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 of Manju Venugopalan@ ASE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4" y="1137256"/>
            <a:ext cx="11436823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41194" y="348661"/>
            <a:ext cx="11436823" cy="421441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77655"/>
            <a:ext cx="12218977" cy="478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7497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Thesis Defense of Manju Venugopalan@ ASE Bangalore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Thesis Defense of Manju Venugopalan@ ASE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Thesis Defense of Manju Venugopalan@ ASE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440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68" y="5189257"/>
            <a:ext cx="4590899" cy="1510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78125" y="3429000"/>
            <a:ext cx="534875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/>
            <a:endParaRPr lang="en-US" sz="2000" dirty="0">
              <a:solidFill>
                <a:prstClr val="white"/>
              </a:solidFill>
              <a:latin typeface="Georgia" panose="02040502050405020303"/>
            </a:endParaRPr>
          </a:p>
          <a:p>
            <a:pPr defTabSz="914400"/>
            <a:r>
              <a:rPr lang="en-US" sz="2000" dirty="0">
                <a:solidFill>
                  <a:prstClr val="white"/>
                </a:solidFill>
                <a:latin typeface="Georgia" panose="02040502050405020303"/>
              </a:rPr>
              <a:t>P Dinesh Saravan         - BL.EN.U4AIE21127</a:t>
            </a:r>
          </a:p>
          <a:p>
            <a:pPr defTabSz="914400"/>
            <a:r>
              <a:rPr lang="en-US" sz="2000" dirty="0">
                <a:solidFill>
                  <a:prstClr val="white"/>
                </a:solidFill>
                <a:latin typeface="Georgia" panose="02040502050405020303"/>
              </a:rPr>
              <a:t>M Sai Subhash              - BL.EN.U4AIE21135</a:t>
            </a:r>
          </a:p>
          <a:p>
            <a:pPr defTabSz="914400"/>
            <a:r>
              <a:rPr lang="en-US" sz="2000" dirty="0">
                <a:solidFill>
                  <a:prstClr val="white"/>
                </a:solidFill>
                <a:latin typeface="Georgia" panose="02040502050405020303"/>
              </a:rPr>
              <a:t>S Venkata Mahesh        - BL.EN.U4AIE21138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414768" y="5189257"/>
            <a:ext cx="0" cy="147869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2430" y="321584"/>
            <a:ext cx="11487140" cy="27853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914400"/>
            <a:r>
              <a:rPr lang="en-US" sz="2600" dirty="0">
                <a:solidFill>
                  <a:prstClr val="white"/>
                </a:solidFill>
                <a:latin typeface="Georgia" panose="02040502050405020303"/>
              </a:rPr>
              <a:t>End Sem Presentation</a:t>
            </a:r>
          </a:p>
          <a:p>
            <a:pPr algn="ctr" defTabSz="914400"/>
            <a:r>
              <a:rPr lang="en-US" sz="2600" dirty="0">
                <a:solidFill>
                  <a:prstClr val="white"/>
                </a:solidFill>
                <a:latin typeface="Georgia" panose="02040502050405020303"/>
              </a:rPr>
              <a:t>21CSE314</a:t>
            </a:r>
          </a:p>
          <a:p>
            <a:pPr algn="ctr" defTabSz="914400"/>
            <a:endParaRPr lang="en-US" sz="2600" dirty="0">
              <a:solidFill>
                <a:prstClr val="white"/>
              </a:solidFill>
              <a:latin typeface="Georgia" panose="02040502050405020303" pitchFamily="18" charset="0"/>
            </a:endParaRPr>
          </a:p>
          <a:p>
            <a:pPr algn="ctr" defTabSz="914400"/>
            <a:endParaRPr lang="en-US" sz="2600" dirty="0">
              <a:solidFill>
                <a:prstClr val="white"/>
              </a:solidFill>
              <a:latin typeface="Georgia" panose="02040502050405020303"/>
            </a:endParaRPr>
          </a:p>
          <a:p>
            <a:pPr algn="ctr" defTabSz="914400"/>
            <a:r>
              <a:rPr lang="en-US" sz="3700" dirty="0">
                <a:solidFill>
                  <a:prstClr val="white"/>
                </a:solidFill>
                <a:latin typeface="Georgia" panose="02040502050405020303"/>
              </a:rPr>
              <a:t>Malaria Cell Image Classification using Deep Learning</a:t>
            </a:r>
          </a:p>
          <a:p>
            <a:pPr algn="ctr" defTabSz="914400"/>
            <a:r>
              <a:rPr lang="en-US" sz="3400" dirty="0">
                <a:solidFill>
                  <a:prstClr val="white"/>
                </a:solidFill>
                <a:latin typeface="Georgia" panose="02040502050405020303"/>
              </a:rPr>
              <a:t>Team No: E-15</a:t>
            </a:r>
          </a:p>
        </p:txBody>
      </p:sp>
      <p:sp>
        <p:nvSpPr>
          <p:cNvPr id="9" name="Subtitle 2"/>
          <p:cNvSpPr txBox="1"/>
          <p:nvPr/>
        </p:nvSpPr>
        <p:spPr>
          <a:xfrm>
            <a:off x="8073490" y="5526201"/>
            <a:ext cx="3356506" cy="11417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Georgia" panose="02040502050405020303"/>
                <a:cs typeface="Times New Roman" panose="02020603050405020304"/>
              </a:rPr>
              <a:t>Submitted to:</a:t>
            </a:r>
          </a:p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Dr. </a:t>
            </a:r>
            <a:r>
              <a:rPr lang="en-US" sz="2400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Tripty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Singh</a:t>
            </a:r>
          </a:p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sz="2400" i="1" dirty="0">
              <a:solidFill>
                <a:schemeClr val="tx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7960" y="6456045"/>
            <a:ext cx="431800" cy="330835"/>
          </a:xfrm>
        </p:spPr>
        <p:txBody>
          <a:bodyPr/>
          <a:lstStyle/>
          <a:p>
            <a:fld id="{71766878-3199-4EAB-94E7-2D6D11070E14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IN" dirty="0"/>
          </a:p>
        </p:txBody>
      </p:sp>
      <p:pic>
        <p:nvPicPr>
          <p:cNvPr id="1219425061" name="Picture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" y="1982470"/>
            <a:ext cx="4807585" cy="3967480"/>
          </a:xfrm>
          <a:prstGeom prst="rect">
            <a:avLst/>
          </a:prstGeom>
        </p:spPr>
      </p:pic>
      <p:pic>
        <p:nvPicPr>
          <p:cNvPr id="120718801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20" y="348615"/>
            <a:ext cx="5402580" cy="56997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1215" y="1016000"/>
            <a:ext cx="3606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UML Diagrams: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Diagram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814" y="6417310"/>
            <a:ext cx="492760" cy="421441"/>
          </a:xfrm>
        </p:spPr>
        <p:txBody>
          <a:bodyPr/>
          <a:lstStyle/>
          <a:p>
            <a:fld id="{71766878-3199-4EAB-94E7-2D6D11070E14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 descr="SE_flowdia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422910"/>
            <a:ext cx="2678430" cy="57895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26060" y="6407151"/>
            <a:ext cx="391160" cy="349250"/>
          </a:xfrm>
        </p:spPr>
        <p:txBody>
          <a:bodyPr/>
          <a:lstStyle/>
          <a:p>
            <a:fld id="{71766878-3199-4EAB-94E7-2D6D11070E14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20" y="1330325"/>
            <a:ext cx="5270500" cy="3364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20" y="1543685"/>
            <a:ext cx="5270500" cy="31521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80" y="6431280"/>
            <a:ext cx="777240" cy="340995"/>
          </a:xfrm>
        </p:spPr>
        <p:txBody>
          <a:bodyPr/>
          <a:lstStyle/>
          <a:p>
            <a:fld id="{71766878-3199-4EAB-94E7-2D6D11070E1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195" y="1917700"/>
            <a:ext cx="5270500" cy="2749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50" y="914400"/>
            <a:ext cx="52705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588" y="921035"/>
            <a:ext cx="11436823" cy="528438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 have used Various deep learning models (InceptionV3, MobileNetV2, </a:t>
            </a:r>
            <a:r>
              <a:rPr lang="en-IN" sz="23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IN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B3, ResNet50, and DenseNet201) were compared for diagnosing malaria using the same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considered were precision, recall, F1-score, accuracy, and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DenseNet201 showed the best generalization and accuracy, with Renet50 and </a:t>
            </a:r>
            <a:r>
              <a:rPr lang="en-IN" sz="23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IN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B3 as the next most desirable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InceptionV3 and MobileNetV2 also performed well, with MobileNetV2 excelling in most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also we have explored the accuracy and Loss Performances Curves for all the models </a:t>
            </a:r>
          </a:p>
          <a:p>
            <a:pPr>
              <a:lnSpc>
                <a:spcPct val="150000"/>
              </a:lnSpc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56349"/>
            <a:ext cx="548640" cy="421441"/>
          </a:xfrm>
        </p:spPr>
        <p:txBody>
          <a:bodyPr/>
          <a:lstStyle/>
          <a:p>
            <a:fld id="{71766878-3199-4EAB-94E7-2D6D11070E14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[1] K.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Sriporn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C. F. Tsai, C. E. Tsai, and P. Wang, "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Analyzing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malaria disease using effective deep learning approach," Diagnostics, vol. 10, no. 10, pp. 744, 2020.</a:t>
            </a:r>
          </a:p>
          <a:p>
            <a:pPr marL="0" indent="0"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[2] A.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Çinar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and M. Yildirim, "Classification of malaria cell images with deep learning architectures,"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Ingénierie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des Systems information, vol. 25, no. 1, pp. 35, 2020.</a:t>
            </a:r>
          </a:p>
          <a:p>
            <a:pPr marL="0" indent="0"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[3] T. Banerjee, A. Jain, S. C. Sethuraman, S. C.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Satapathy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S. Karthikeyan, and A.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Jubilson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"Deep Convolutional Neural Network (Falcon) and transfer learning‐based approach to detect malarial parasite," Multimedia Tools and Applications, vol. 81, no. 10, pp. 13237-13251, 2022.</a:t>
            </a:r>
          </a:p>
          <a:p>
            <a:pPr marL="0" indent="0"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[4] G. Shekar, S.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Revathy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and E. K. Goud, "Malaria detection using deep learning," in 2020 4th international conference on trends in electronics and informatics (ICOEI), pp. 746-750, IEEE, June 2020..</a:t>
            </a:r>
          </a:p>
          <a:p>
            <a:pPr marL="0" indent="0"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[5] K.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Hemachandran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Alasiry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M.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Marzougui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S. M.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Ganie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A. A.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Pise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M. T. H.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Alouane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and C. Chola, "Performance analysis of deep learning algorithms in diagnosis of malaria disease," Diagnostics, vol. 13, no. 3, pp. 534, 2023.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412493"/>
            <a:ext cx="528320" cy="333748"/>
          </a:xfrm>
        </p:spPr>
        <p:txBody>
          <a:bodyPr/>
          <a:lstStyle/>
          <a:p>
            <a:fld id="{71766878-3199-4EAB-94E7-2D6D11070E14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34627C-6D6E-0CEA-D11F-363F34E6C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[6] M.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Turuk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Sreemathy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Kadiyala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S. Kotecha, and V. Kulkarni, "CNN Based Deep Learning Approach for Automatic Malaria Parasite Detection," IAENG Int. J.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Comput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Sci, vol. 49, pp. 745-753, 2022.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[7] S. V.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Militante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"Malaria disease recognition through adaptive deep learning models of convolutional neural network," in 2019 IEEE 6th International Conference on Engineering Technologies and Applied Sciences (ICETAS), pp. 1-6, IEEE, December 2019.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[8] S. Suraksha, C. Santhosh, and B. Vishwa, "Classification of Malaria cell images using Deep Learning Approach," in 2023 Third International Conference on Advances in Electrical, Computing, Communication and Sustainable Technologies (ICAECT), pp. 1-5, IEEE, January 2023.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18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[9]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K. S. Gill, V. Anand, and R. Gupta, "An Efficient VGG19 Framework for Malaria Detection in Blood Cell Images," in 2023 3rd Asian Conference on Innovation in Technology (ASIANCON), pp. 1-4, IEEE, August 2023.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[10] Y. M.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Kassim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K.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Palaniappan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F. Yang, M.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Poostchi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N.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Palaniappan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R. J. Maude, S. Antani, and S. Jaeger, "Clustering-based dual deep learning architecture for detecting red blood cells in malaria diagnostic smears," IEEE Journal of Biomedical and Health Informatics, vol. 25, no. 5, pp. 1735-1746, 2020.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86B19C-83C0-56BD-157A-ADC26062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8B525-4227-9FBA-EDEC-D8D40F55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32080" y="6467674"/>
            <a:ext cx="701040" cy="342946"/>
          </a:xfrm>
        </p:spPr>
        <p:txBody>
          <a:bodyPr/>
          <a:lstStyle/>
          <a:p>
            <a:fld id="{71766878-3199-4EAB-94E7-2D6D11070E1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50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1194" y="2466753"/>
            <a:ext cx="11436823" cy="10419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96990"/>
            <a:ext cx="528320" cy="461010"/>
          </a:xfrm>
        </p:spPr>
        <p:txBody>
          <a:bodyPr/>
          <a:lstStyle/>
          <a:p>
            <a:fld id="{71766878-3199-4EAB-94E7-2D6D11070E14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1194" y="884903"/>
            <a:ext cx="11436823" cy="51604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Introduction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Problem statement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Data description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Proposed methodology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Results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Conclusion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/>
              </a:rPr>
              <a:t>Outline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3727" y="1226819"/>
            <a:ext cx="10174406" cy="469984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Malaria, a major disease in tropical regions, demands precise diagnosis for effective treatment. 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offers a solution by automatically identifying and classifying infected cells from blood samples, providing quick and accurate results. 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alleviates the workload for healthcare workers, particularly in resource-constrained regions.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innovation has the potential to enhance global health and curb the spread of diseases.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509339"/>
            <a:ext cx="726440" cy="243205"/>
          </a:xfrm>
        </p:spPr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1194" y="988031"/>
            <a:ext cx="11436823" cy="490808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challenges such as limited annotated data sets, high processing times, and generalization issues must be addressed.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models using Convolutional Neural Networks (CNNs) can significantly enhance malaria diagnosis by automating the detection process, improving accuracy, and facilitating early treatment.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models are particularly beneficial in resource-poor settings, enabling remote diagnosis and consultation through portable devices and telemedicine platforms, ultimately aiding in the early detection and management of malaria.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5614" y="6509339"/>
            <a:ext cx="391160" cy="294005"/>
          </a:xfrm>
        </p:spPr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1193" y="1350962"/>
            <a:ext cx="11436823" cy="51879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Malaria diagnosis in tropical regions is hindered by the need for skilled professionals and resource-intensive methods.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aims to develop a deep learning-based system using convolutional neural networks (CNNs) to automatically classify malaria-infected cells from blood samples, providing a rapid, accurate, and efficient diagnostic tool for resource-limited areas. Key challenges include acquiring annotated datasets, managing computational demands, and ensuring model interpretability for clinical use.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70560" cy="283845"/>
          </a:xfrm>
        </p:spPr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1194" y="1137256"/>
            <a:ext cx="11436823" cy="5219094"/>
          </a:xfrm>
        </p:spPr>
        <p:txBody>
          <a:bodyPr>
            <a:normAutofit fontScale="8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Malaria dataset of cellular images contains 27,558 balanced images (parasitic and uninfected), half of them being typically infected with the Plasmodium parasite while the remaining uninfected.</a:t>
            </a:r>
          </a:p>
          <a:p>
            <a:pPr algn="just"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the dataset, we will use thin films of blood retrieved from the commonly used malaria diagnostic method. Each image shows the same red blood cell segmented in one single piece.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2 folders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Infected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Uninfected</a:t>
            </a:r>
          </a:p>
          <a:p>
            <a:pPr algn="just"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JPEG images are the main source of training machine learning models that aim to automatically recognize malaria parasites and for developing image processing technologies for analysis of blood smears.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58379"/>
            <a:ext cx="579120" cy="421441"/>
          </a:xfrm>
        </p:spPr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Dataset Image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41194" cy="294005"/>
          </a:xfrm>
        </p:spPr>
        <p:txBody>
          <a:bodyPr/>
          <a:lstStyle/>
          <a:p>
            <a:fld id="{71766878-3199-4EAB-94E7-2D6D11070E14}" type="slidenum">
              <a:rPr lang="en-US" smtClean="0"/>
              <a:t>7</a:t>
            </a:fld>
            <a:endParaRPr lang="en-US" dirty="0"/>
          </a:p>
        </p:txBody>
      </p:sp>
      <p:pic>
        <p:nvPicPr>
          <p:cNvPr id="113481104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340" y="1924685"/>
            <a:ext cx="2833370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1250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1125" y="1924685"/>
            <a:ext cx="288798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073785" y="4804410"/>
            <a:ext cx="5735320" cy="6559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Parasitized and uninfected malaria cell</a:t>
            </a:r>
          </a:p>
        </p:txBody>
      </p:sp>
      <p:pic>
        <p:nvPicPr>
          <p:cNvPr id="729613296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50735" y="1712595"/>
            <a:ext cx="4651375" cy="30918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7665720" y="5074285"/>
            <a:ext cx="4112895" cy="6559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no. of samples in parasitized and unparasitized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5181" y="1180215"/>
            <a:ext cx="6971128" cy="4646427"/>
          </a:xfrm>
        </p:spPr>
        <p:txBody>
          <a:bodyPr>
            <a:normAutofit fontScale="87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 V3 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Itcan efficiently extract features from cell images to distinguish between infected and uninfected cells.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steps include data preprocessing (resizing, normalization, and augmentation) and customizing the output layer for binary classification.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the network ensures it adapts to malaria-specific features. Evaluating performance through metrics like accuracy, precision, recall, and F1-score, along with a confusion matrix, confirms the model's effectiveness in aiding early and reliable malaria diagnosis, enhancing healthcare outcomes in underserved areas.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5180" y="6509339"/>
            <a:ext cx="430619" cy="273096"/>
          </a:xfrm>
        </p:spPr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7297420" y="1623695"/>
            <a:ext cx="4681855" cy="35693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1194" y="1137256"/>
            <a:ext cx="6750722" cy="4908082"/>
          </a:xfrm>
        </p:spPr>
        <p:txBody>
          <a:bodyPr>
            <a:normAutofit fontScale="90000" lnSpcReduction="10000"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 V2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pre-trained MobileNetV2 model is fine-tuned on this dataset, enabling it to discern crucial features indicative of infection. 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including accuracy, precision, and recall are computed to assess the model's efficacy in distinguishing between infected and uninfected cells.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Once validated, the model is primed for real-world deployment, potentially aiding healthcare workers in swift and accurate malaria diagnosis through integration into mobile applications or web services.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" y="6437892"/>
            <a:ext cx="645160" cy="420108"/>
          </a:xfrm>
        </p:spPr>
        <p:txBody>
          <a:bodyPr/>
          <a:lstStyle/>
          <a:p>
            <a:fld id="{71766878-3199-4EAB-94E7-2D6D11070E14}" type="slidenum">
              <a:rPr lang="en-US" smtClean="0"/>
              <a:t>9</a:t>
            </a:fld>
            <a:endParaRPr lang="en-US" dirty="0"/>
          </a:p>
        </p:txBody>
      </p:sp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8153400" y="1413510"/>
            <a:ext cx="3200400" cy="355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194" y="323261"/>
            <a:ext cx="11436823" cy="42144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AC PR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AAC PR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945BC87B859247AE3A35D463F8DD29" ma:contentTypeVersion="3" ma:contentTypeDescription="Create a new document." ma:contentTypeScope="" ma:versionID="526ccd22836ea1a4a86fc24f474602fd">
  <xsd:schema xmlns:xsd="http://www.w3.org/2001/XMLSchema" xmlns:xs="http://www.w3.org/2001/XMLSchema" xmlns:p="http://schemas.microsoft.com/office/2006/metadata/properties" xmlns:ns2="160255af-413a-4336-b137-fde9ef38c77c" targetNamespace="http://schemas.microsoft.com/office/2006/metadata/properties" ma:root="true" ma:fieldsID="6d35efa7754f3fc65231daf5c8cc29bc" ns2:_="">
    <xsd:import namespace="160255af-413a-4336-b137-fde9ef38c7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0255af-413a-4336-b137-fde9ef38c7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12E1FF-312F-4FC4-AC22-D9C494767B97}">
  <ds:schemaRefs/>
</ds:datastoreItem>
</file>

<file path=customXml/itemProps2.xml><?xml version="1.0" encoding="utf-8"?>
<ds:datastoreItem xmlns:ds="http://schemas.openxmlformats.org/officeDocument/2006/customXml" ds:itemID="{538FEAA8-0548-4F62-9011-BF5A8ACE7B87}">
  <ds:schemaRefs/>
</ds:datastoreItem>
</file>

<file path=customXml/itemProps3.xml><?xml version="1.0" encoding="utf-8"?>
<ds:datastoreItem xmlns:ds="http://schemas.openxmlformats.org/officeDocument/2006/customXml" ds:itemID="{E4CC50E3-F888-4D3F-A20C-B500B38A915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NAAC PRT Template</Template>
  <TotalTime>23</TotalTime>
  <Words>1282</Words>
  <Application>Microsoft Office PowerPoint</Application>
  <PresentationFormat>Widescreen</PresentationFormat>
  <Paragraphs>101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Georgia</vt:lpstr>
      <vt:lpstr>Times New Roman</vt:lpstr>
      <vt:lpstr>NAAC PRT Template</vt:lpstr>
      <vt:lpstr>1_NAAC PRT Template</vt:lpstr>
      <vt:lpstr>PowerPoint Presentation</vt:lpstr>
      <vt:lpstr>Outline</vt:lpstr>
      <vt:lpstr>Introduction</vt:lpstr>
      <vt:lpstr>Introduction</vt:lpstr>
      <vt:lpstr>Problem Statement</vt:lpstr>
      <vt:lpstr>Dataset Description</vt:lpstr>
      <vt:lpstr>Sample Dataset Image</vt:lpstr>
      <vt:lpstr>Proposed Methodology</vt:lpstr>
      <vt:lpstr>Proposed Methodology</vt:lpstr>
      <vt:lpstr>Proposed Methodology</vt:lpstr>
      <vt:lpstr>System Diagram</vt:lpstr>
      <vt:lpstr>Results</vt:lpstr>
      <vt:lpstr>Results</vt:lpstr>
      <vt:lpstr>Conclusion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bp_peeta@blr.amrita.edu</dc:creator>
  <cp:lastModifiedBy>Sai Subash M</cp:lastModifiedBy>
  <cp:revision>1555</cp:revision>
  <dcterms:created xsi:type="dcterms:W3CDTF">2021-03-08T16:55:00Z</dcterms:created>
  <dcterms:modified xsi:type="dcterms:W3CDTF">2024-05-17T07:17:32Z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0x0101008C945BC87B859247AE3A35D463F8DD29</vt:lpwstr>
  </property>
  <property fmtid="{D5CDD505-2E9C-101B-9397-08002B2CF9AE}" pid="3" name="ICV">
    <vt:lpwstr>A75FD28914C64DBF87219353CB2FB07E_12</vt:lpwstr>
  </property>
  <property fmtid="{D5CDD505-2E9C-101B-9397-08002B2CF9AE}" pid="4" name="KSOProductBuildVer">
    <vt:lpwstr>1033-12.2.0.13472</vt:lpwstr>
  </property>
</Properties>
</file>