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83" r:id="rId9"/>
    <p:sldId id="285" r:id="rId10"/>
    <p:sldId id="284" r:id="rId11"/>
    <p:sldId id="258" r:id="rId12"/>
    <p:sldId id="261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B6C1-0148-6111-93B6-5903C143A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FC146-8A4A-061A-4011-E3ED96F0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2F72-80E0-3734-9091-F5A52ADD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3ACF1-90AE-21F3-0F1C-CED16DA3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CD8F-EAC8-FCE2-FD57-DB1CC481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4E58-2755-6849-AD00-03AD7FB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589D5-BA40-518D-DB30-82A95EA0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FB10-E1CC-281C-6228-472DF5F0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F6E8-3DF3-5799-2392-6E9814F1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588E-F70C-F3DA-689E-79F8DABE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C6FDC-BAE7-3E49-6934-AB058AEA3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D4D64-FC78-82C6-5170-E9663A15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151E-A96B-3113-958B-7E6C436C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30B2-5CA4-C878-8546-AB1BA3B8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FFF47-CE70-C123-ED70-CBCCBAA0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9728-169F-9DC8-4976-B68971A7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8927-042E-699E-7A2D-58E7319C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285A-23E9-0B5B-4008-D5DDDE38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7B49-7B40-0563-59EE-5BE7DCFE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CD3EA-3041-4CA8-B30E-EB55EADF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2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0539-96F9-6180-3059-154972FF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A49F5-DD70-6290-DE2E-3AE332E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9684-BDD8-4DBC-6FC1-644B509D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83FB-55AA-0260-3A84-F277B2A9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2E45-846E-238F-D706-C201CAED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B02E-2DDA-77E5-D84E-9C0181B2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7532-ED53-18A4-BC96-0ED44EEF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1E06-DFFE-82FC-9F4C-C535E9476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BE93-CA53-DC18-3EB5-1275A7D3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45E8F-0F75-0848-C221-685466C7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0BAC-AE6D-CB6D-1180-A578D4C4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01A7-B9D8-B620-B58A-91055191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2014-379F-DF19-87DA-9E114F42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1610F-96F3-CAA9-DCC0-087E0E2B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7BED2-3D31-B490-EDC5-910FF8454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6D98-E5A0-78BF-A9AC-7F1E54C82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1F030-7769-E383-06E1-AFC21FC2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6096F-B49D-A26C-DBEC-18D3B640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8EE16-A80B-2000-4CB5-3510D466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85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071C-2C08-EC67-C1F6-072FDE64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78838-931C-F9B7-B903-0580975B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C16A6-90F4-1786-4C29-0E9A2AB5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22D31-24A4-FE50-D822-8368F25B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7F6A2-C549-C381-78B2-46DD983F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0888E-E8F3-CF54-5AFF-59FA1B41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748F3-FA9A-2781-CF13-BAF04E09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7ED7-BE92-63F0-876F-61F66377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D661-1103-F6B2-9F8C-DBA1BF4C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E2F46-5FB7-27F0-FF6A-25177DEE0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2A1C-D205-4948-5216-F565C7F8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70172-269A-424D-A2DF-CCC6628B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08BF1-9FAA-1C6C-C918-67823B71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9C20-09FC-0250-87E2-471775BB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B246C-A4A6-3514-ADE5-2209817C8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FE2ED-C136-C59B-1F5E-303F2784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6237E-CD4E-B38C-48C9-D5FBA296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F72C-AEC6-85EE-859B-2D2EF4D2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B02A-8E86-9116-648B-4EB72130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23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47387-C7D3-1652-80B7-5253FC74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3896-86FF-D763-4BE7-0AA29A06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9E30-F023-73DE-C40B-0C3A2C1DA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3CAD-050D-455F-ABC1-FF6365A71CE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178E-F2C2-0851-8104-E8DF987BC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EA2B-8D8B-7D5E-9BBD-FECA779D7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1E25-6917-4F32-967D-61FA2A495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Density-based-traffic-signal-system-using-Arduino-Devi-Reddy/c89e7e070b6ccee887418474de910b1b26c448b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7991-FC36-FF49-56F5-A31F92EEB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673" y="1741133"/>
            <a:ext cx="9144000" cy="204071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 Based Traffic Signal System using Microcontroller</a:t>
            </a:r>
            <a:br>
              <a:rPr lang="en-US" sz="800" b="1" i="0" dirty="0">
                <a:solidFill>
                  <a:srgbClr val="34444C"/>
                </a:solidFill>
                <a:effectLst/>
                <a:latin typeface="Lato" panose="020B0604020202020204" pitchFamily="34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8DAB4-052A-EC02-E446-11E49265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8792" y="4100232"/>
            <a:ext cx="4973216" cy="14062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BL.EN.U4AIE21106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:-Pranave K.C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BL.EN.U4AIE21113:-Sai Subhash 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BL.EN.U4AIE21114 :- Sake Mohith Sai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99986-9686-7046-B5D4-94EE883D9EFD}"/>
              </a:ext>
            </a:extLst>
          </p:cNvPr>
          <p:cNvSpPr txBox="1"/>
          <p:nvPr/>
        </p:nvSpPr>
        <p:spPr>
          <a:xfrm>
            <a:off x="9050694" y="475861"/>
            <a:ext cx="2780522" cy="111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90858D6E-BDA2-1C62-6FCD-1F0EEFAD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04" y="277959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E5F66-A55D-B2F3-46B2-AA195E462439}"/>
              </a:ext>
            </a:extLst>
          </p:cNvPr>
          <p:cNvSpPr txBox="1"/>
          <p:nvPr/>
        </p:nvSpPr>
        <p:spPr>
          <a:xfrm>
            <a:off x="4879911" y="1031032"/>
            <a:ext cx="181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TEAM-E18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5A568-1F46-9426-3CC7-D1B676C05AC1}"/>
              </a:ext>
            </a:extLst>
          </p:cNvPr>
          <p:cNvSpPr txBox="1"/>
          <p:nvPr/>
        </p:nvSpPr>
        <p:spPr>
          <a:xfrm>
            <a:off x="11066106" y="6377772"/>
            <a:ext cx="119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DB9B3-5C04-D33B-D5A2-E59D5C0D91DC}"/>
              </a:ext>
            </a:extLst>
          </p:cNvPr>
          <p:cNvSpPr txBox="1"/>
          <p:nvPr/>
        </p:nvSpPr>
        <p:spPr>
          <a:xfrm>
            <a:off x="2015412" y="6331605"/>
            <a:ext cx="78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 Dept. of EEE                                                                    ASE, Bengaluru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7F8B3-6C1B-EBA5-1880-928AF2F5D160}"/>
              </a:ext>
            </a:extLst>
          </p:cNvPr>
          <p:cNvSpPr txBox="1"/>
          <p:nvPr/>
        </p:nvSpPr>
        <p:spPr>
          <a:xfrm>
            <a:off x="2761861" y="1586204"/>
            <a:ext cx="585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21AIE113-Introduction to Electronics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F69EA-E722-D239-C34D-D6B72B7CF29A}"/>
              </a:ext>
            </a:extLst>
          </p:cNvPr>
          <p:cNvSpPr txBox="1"/>
          <p:nvPr/>
        </p:nvSpPr>
        <p:spPr>
          <a:xfrm>
            <a:off x="214604" y="4803348"/>
            <a:ext cx="309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 Ms. Sudha Yadav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EEE Dept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1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71FAA7BB-2DE3-D6ED-0312-C2D98B46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91639-86D4-ACC8-EFAA-184C29951BF9}"/>
              </a:ext>
            </a:extLst>
          </p:cNvPr>
          <p:cNvSpPr txBox="1"/>
          <p:nvPr/>
        </p:nvSpPr>
        <p:spPr>
          <a:xfrm>
            <a:off x="2610239" y="6376701"/>
            <a:ext cx="7252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28E41-1425-57F0-25AC-9007864589F1}"/>
              </a:ext>
            </a:extLst>
          </p:cNvPr>
          <p:cNvSpPr txBox="1"/>
          <p:nvPr/>
        </p:nvSpPr>
        <p:spPr>
          <a:xfrm>
            <a:off x="391886" y="1188292"/>
            <a:ext cx="118001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Shilpa S. Chavan,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S. Deshpande &amp; J. G. Rana (2019) “Design of Intelligent Traffic Light Controller Using Embedded System” Second International Conference on Emerging Trends in Engineering and Technology, 2019, pp1086- 1091.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working model contained embedded system that controls two or more computers and made them to execute the logics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V.Jain,A.Sharma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L.Subramanian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“Road traffic congestion in the developing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world”.In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ACM DEV, 2020.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talked about the issues on the alarming increase rate of the vehicle numbers and has given the ways through which the issue could be solved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463E8-BE4B-B263-92BE-8ABDA8D156F1}"/>
              </a:ext>
            </a:extLst>
          </p:cNvPr>
          <p:cNvSpPr txBox="1"/>
          <p:nvPr/>
        </p:nvSpPr>
        <p:spPr>
          <a:xfrm>
            <a:off x="10730203" y="6254429"/>
            <a:ext cx="119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03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60F-61E5-8E7E-7A8A-EE36946F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9" y="495868"/>
            <a:ext cx="10515600" cy="107178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5CF4-3FFF-478D-10B2-17FF03FA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3" y="1354284"/>
            <a:ext cx="10515600" cy="4094016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 Microcontroller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 boards (2)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  <a:endParaRPr lang="en-US" sz="2400" b="0" i="0" dirty="0">
              <a:solidFill>
                <a:srgbClr val="34444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 (2)</a:t>
            </a:r>
            <a:endParaRPr lang="en-US" sz="2400" b="0" i="0" dirty="0">
              <a:solidFill>
                <a:srgbClr val="34444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LEDs-(2-red,2-green,2-yellow,1-orange)</a:t>
            </a:r>
            <a:endParaRPr lang="en-US" sz="2400" b="0" i="0" dirty="0">
              <a:solidFill>
                <a:srgbClr val="34444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4444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Resistors (8 each of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4444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Photoresistor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4444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 models</a:t>
            </a:r>
          </a:p>
          <a:p>
            <a:pPr marL="0" indent="0" algn="just" fontAlgn="base">
              <a:buNone/>
            </a:pPr>
            <a:endParaRPr lang="en-US" sz="2400" b="0" i="0" dirty="0">
              <a:solidFill>
                <a:srgbClr val="34444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4444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4444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026F8E63-E320-C243-D223-AD545D11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04" y="277959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6A1E1-F691-F227-52CA-9D91EA79DA0B}"/>
              </a:ext>
            </a:extLst>
          </p:cNvPr>
          <p:cNvSpPr txBox="1"/>
          <p:nvPr/>
        </p:nvSpPr>
        <p:spPr>
          <a:xfrm>
            <a:off x="2754863" y="6488668"/>
            <a:ext cx="721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8435B-C54E-E14B-6A80-622F384D7D90}"/>
              </a:ext>
            </a:extLst>
          </p:cNvPr>
          <p:cNvSpPr txBox="1"/>
          <p:nvPr/>
        </p:nvSpPr>
        <p:spPr>
          <a:xfrm>
            <a:off x="10719319" y="6314701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Slide11</a:t>
            </a:r>
          </a:p>
        </p:txBody>
      </p:sp>
    </p:spTree>
    <p:extLst>
      <p:ext uri="{BB962C8B-B14F-4D97-AF65-F5344CB8AC3E}">
        <p14:creationId xmlns:p14="http://schemas.microsoft.com/office/powerpoint/2010/main" val="293164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3B39F-3F1E-85AC-8CFF-F3AAFEB450C6}"/>
              </a:ext>
            </a:extLst>
          </p:cNvPr>
          <p:cNvSpPr txBox="1"/>
          <p:nvPr/>
        </p:nvSpPr>
        <p:spPr>
          <a:xfrm>
            <a:off x="182880" y="220980"/>
            <a:ext cx="509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SOFTWARE: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DF6E6-4441-A015-A203-4811D78F646D}"/>
              </a:ext>
            </a:extLst>
          </p:cNvPr>
          <p:cNvSpPr txBox="1"/>
          <p:nvPr/>
        </p:nvSpPr>
        <p:spPr>
          <a:xfrm>
            <a:off x="304800" y="861060"/>
            <a:ext cx="11629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Tinker cad (for software simulation)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7917F-57E3-8F2B-4369-B1B2394B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03" y="981483"/>
            <a:ext cx="975360" cy="975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4DA6F3-BB67-055A-13D3-0DE1B08FA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29" y="3052626"/>
            <a:ext cx="1196340" cy="1196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14501-45F2-5A76-DD0D-4F747EC55C2C}"/>
              </a:ext>
            </a:extLst>
          </p:cNvPr>
          <p:cNvSpPr txBox="1"/>
          <p:nvPr/>
        </p:nvSpPr>
        <p:spPr>
          <a:xfrm>
            <a:off x="343677" y="4841944"/>
            <a:ext cx="11504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C+-language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51F08-EF16-139C-D1BE-E8F5E23DB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00" y="4311286"/>
            <a:ext cx="2219325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E1F58-637C-178A-A7C6-5BA12EE233E0}"/>
              </a:ext>
            </a:extLst>
          </p:cNvPr>
          <p:cNvSpPr txBox="1"/>
          <p:nvPr/>
        </p:nvSpPr>
        <p:spPr>
          <a:xfrm>
            <a:off x="10860833" y="6283671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84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EA315747-F03B-8A69-DC4E-FB7BEB9EF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1D792-BAF5-030B-43DF-466BA80A3B69}"/>
              </a:ext>
            </a:extLst>
          </p:cNvPr>
          <p:cNvSpPr txBox="1"/>
          <p:nvPr/>
        </p:nvSpPr>
        <p:spPr>
          <a:xfrm>
            <a:off x="3160746" y="6561367"/>
            <a:ext cx="703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F54BE-CC94-4B20-6E6F-887E1446FD3F}"/>
              </a:ext>
            </a:extLst>
          </p:cNvPr>
          <p:cNvSpPr txBox="1"/>
          <p:nvPr/>
        </p:nvSpPr>
        <p:spPr>
          <a:xfrm>
            <a:off x="111969" y="11828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Circuits: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DB2B2-A0B2-A750-D9F1-E782DC3E66E2}"/>
              </a:ext>
            </a:extLst>
          </p:cNvPr>
          <p:cNvSpPr txBox="1"/>
          <p:nvPr/>
        </p:nvSpPr>
        <p:spPr>
          <a:xfrm>
            <a:off x="111969" y="811763"/>
            <a:ext cx="1188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1)SOFTWARE CIRCUIT (tinker cad)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1591C1-7372-C18E-6D20-79C6B971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6" y="1181095"/>
            <a:ext cx="8742784" cy="5332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B5DB0A-77C9-52C0-DE54-1F9E5F6AEAAC}"/>
              </a:ext>
            </a:extLst>
          </p:cNvPr>
          <p:cNvSpPr txBox="1"/>
          <p:nvPr/>
        </p:nvSpPr>
        <p:spPr>
          <a:xfrm>
            <a:off x="11084767" y="6328550"/>
            <a:ext cx="10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Slide13</a:t>
            </a:r>
          </a:p>
        </p:txBody>
      </p:sp>
    </p:spTree>
    <p:extLst>
      <p:ext uri="{BB962C8B-B14F-4D97-AF65-F5344CB8AC3E}">
        <p14:creationId xmlns:p14="http://schemas.microsoft.com/office/powerpoint/2010/main" val="315557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831F3C-712C-F9E4-0F42-EA1E6AC7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4" y="979714"/>
            <a:ext cx="8949632" cy="5395040"/>
          </a:xfrm>
          <a:prstGeom prst="rect">
            <a:avLst/>
          </a:prstGeom>
        </p:spPr>
      </p:pic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77614B87-6ABB-78C9-8680-9FE6B8F7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35E04-C754-B3C6-6D8E-210A63BBD084}"/>
              </a:ext>
            </a:extLst>
          </p:cNvPr>
          <p:cNvSpPr txBox="1"/>
          <p:nvPr/>
        </p:nvSpPr>
        <p:spPr>
          <a:xfrm>
            <a:off x="2908818" y="6488668"/>
            <a:ext cx="754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637D9-5A57-7E42-3707-2927CD07B17D}"/>
              </a:ext>
            </a:extLst>
          </p:cNvPr>
          <p:cNvSpPr txBox="1"/>
          <p:nvPr/>
        </p:nvSpPr>
        <p:spPr>
          <a:xfrm>
            <a:off x="0" y="111967"/>
            <a:ext cx="120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2)HARDWARE CIRCUIT: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5AB28F-39C4-542C-AF78-1FCC648292F7}"/>
              </a:ext>
            </a:extLst>
          </p:cNvPr>
          <p:cNvSpPr txBox="1"/>
          <p:nvPr/>
        </p:nvSpPr>
        <p:spPr>
          <a:xfrm>
            <a:off x="10717783" y="6304002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385202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023D56-3415-178E-94E1-C538D982FD7B}"/>
              </a:ext>
            </a:extLst>
          </p:cNvPr>
          <p:cNvSpPr txBox="1"/>
          <p:nvPr/>
        </p:nvSpPr>
        <p:spPr>
          <a:xfrm>
            <a:off x="2703545" y="6488668"/>
            <a:ext cx="7354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pic>
        <p:nvPicPr>
          <p:cNvPr id="6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13314554-C556-C078-7BEC-82FA68899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AD653-2C71-426B-2860-F22BD73770ED}"/>
              </a:ext>
            </a:extLst>
          </p:cNvPr>
          <p:cNvSpPr txBox="1"/>
          <p:nvPr/>
        </p:nvSpPr>
        <p:spPr>
          <a:xfrm>
            <a:off x="0" y="0"/>
            <a:ext cx="792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Assembling the circuit: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58D63-B6DD-62D3-108B-82C1770AEE55}"/>
              </a:ext>
            </a:extLst>
          </p:cNvPr>
          <p:cNvSpPr txBox="1"/>
          <p:nvPr/>
        </p:nvSpPr>
        <p:spPr>
          <a:xfrm>
            <a:off x="186612" y="1188292"/>
            <a:ext cx="120053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5V power supply and the ground of the Arduino to the positive and the negative terminals of the 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the connections are properly grounded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ground and “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pins of the ultrasonic sensor(HC-SR04) to their respective terminals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“Trig” and the “Echo” pins of the ultrasonic sensors are to be connected to any of the Digital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one end of the resistor to the negative of the LED and the positive terminal to the digital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one end of the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LDR (Light Dependent Resistor) to the resistor and the other end to the analog pin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3B6BD-490A-F89B-E55D-1EBA1E66325B}"/>
              </a:ext>
            </a:extLst>
          </p:cNvPr>
          <p:cNvSpPr txBox="1"/>
          <p:nvPr/>
        </p:nvSpPr>
        <p:spPr>
          <a:xfrm>
            <a:off x="10951029" y="6329347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Slide15</a:t>
            </a:r>
          </a:p>
        </p:txBody>
      </p:sp>
    </p:spTree>
    <p:extLst>
      <p:ext uri="{BB962C8B-B14F-4D97-AF65-F5344CB8AC3E}">
        <p14:creationId xmlns:p14="http://schemas.microsoft.com/office/powerpoint/2010/main" val="369178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95B13142-D393-38AC-5D47-FDD5134A1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CA72B-C2A4-5024-DCA7-67D27BDB5F21}"/>
              </a:ext>
            </a:extLst>
          </p:cNvPr>
          <p:cNvSpPr txBox="1"/>
          <p:nvPr/>
        </p:nvSpPr>
        <p:spPr>
          <a:xfrm>
            <a:off x="3440664" y="6488668"/>
            <a:ext cx="694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40FD1-95BA-B238-9C4F-EC28C3472E48}"/>
              </a:ext>
            </a:extLst>
          </p:cNvPr>
          <p:cNvSpPr txBox="1"/>
          <p:nvPr/>
        </p:nvSpPr>
        <p:spPr>
          <a:xfrm>
            <a:off x="317241" y="282390"/>
            <a:ext cx="694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FLOWCHART: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1BBCC-66F8-0FCF-1A49-0B22C79F117D}"/>
              </a:ext>
            </a:extLst>
          </p:cNvPr>
          <p:cNvSpPr txBox="1"/>
          <p:nvPr/>
        </p:nvSpPr>
        <p:spPr>
          <a:xfrm>
            <a:off x="10963469" y="6211669"/>
            <a:ext cx="90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Slide16</a:t>
            </a:r>
          </a:p>
          <a:p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1D2372-3172-40A6-7D8B-607A8D3A87F4}"/>
              </a:ext>
            </a:extLst>
          </p:cNvPr>
          <p:cNvSpPr/>
          <p:nvPr/>
        </p:nvSpPr>
        <p:spPr>
          <a:xfrm>
            <a:off x="4329404" y="2127380"/>
            <a:ext cx="2071396" cy="102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2A721-4DD4-F92E-E70D-CD97625EC79A}"/>
              </a:ext>
            </a:extLst>
          </p:cNvPr>
          <p:cNvSpPr txBox="1"/>
          <p:nvPr/>
        </p:nvSpPr>
        <p:spPr>
          <a:xfrm>
            <a:off x="4558004" y="2449285"/>
            <a:ext cx="1763486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ARDUINO UNO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8ED8DA-111F-1C93-FAFA-A5B6D88FCD51}"/>
              </a:ext>
            </a:extLst>
          </p:cNvPr>
          <p:cNvSpPr/>
          <p:nvPr/>
        </p:nvSpPr>
        <p:spPr>
          <a:xfrm>
            <a:off x="1265852" y="2276669"/>
            <a:ext cx="1726164" cy="70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ULTRASONIC SENSOR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C5F6F-6936-928E-6D58-E1C5E547D716}"/>
              </a:ext>
            </a:extLst>
          </p:cNvPr>
          <p:cNvSpPr/>
          <p:nvPr/>
        </p:nvSpPr>
        <p:spPr>
          <a:xfrm>
            <a:off x="8469087" y="2276669"/>
            <a:ext cx="1922106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LDR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ADDF3-AB40-C13E-7E8D-40DA82ED4625}"/>
              </a:ext>
            </a:extLst>
          </p:cNvPr>
          <p:cNvSpPr/>
          <p:nvPr/>
        </p:nvSpPr>
        <p:spPr>
          <a:xfrm>
            <a:off x="317241" y="4390635"/>
            <a:ext cx="1380930" cy="70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2BC1BF-921F-4A72-F5E5-2BFB87053C9B}"/>
              </a:ext>
            </a:extLst>
          </p:cNvPr>
          <p:cNvSpPr/>
          <p:nvPr/>
        </p:nvSpPr>
        <p:spPr>
          <a:xfrm>
            <a:off x="2852835" y="4390635"/>
            <a:ext cx="1464906" cy="70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ECHO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15026E-E7E6-926B-7E58-F7E67343EFAF}"/>
              </a:ext>
            </a:extLst>
          </p:cNvPr>
          <p:cNvCxnSpPr>
            <a:stCxn id="8" idx="2"/>
          </p:cNvCxnSpPr>
          <p:nvPr/>
        </p:nvCxnSpPr>
        <p:spPr>
          <a:xfrm flipH="1">
            <a:off x="1119673" y="2981131"/>
            <a:ext cx="1009261" cy="140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1EC2F6-04C6-485B-5053-8C55DD466282}"/>
              </a:ext>
            </a:extLst>
          </p:cNvPr>
          <p:cNvCxnSpPr>
            <a:stCxn id="8" idx="2"/>
          </p:cNvCxnSpPr>
          <p:nvPr/>
        </p:nvCxnSpPr>
        <p:spPr>
          <a:xfrm>
            <a:off x="2128934" y="2981131"/>
            <a:ext cx="1311730" cy="140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97F7DD-2F82-05C1-3BF3-C6B4C2437B5D}"/>
              </a:ext>
            </a:extLst>
          </p:cNvPr>
          <p:cNvCxnSpPr/>
          <p:nvPr/>
        </p:nvCxnSpPr>
        <p:spPr>
          <a:xfrm>
            <a:off x="3620278" y="5095098"/>
            <a:ext cx="0" cy="61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3796BA-6619-3B19-D85E-4AFC16AE7233}"/>
              </a:ext>
            </a:extLst>
          </p:cNvPr>
          <p:cNvCxnSpPr>
            <a:stCxn id="3" idx="2"/>
            <a:endCxn id="8" idx="3"/>
          </p:cNvCxnSpPr>
          <p:nvPr/>
        </p:nvCxnSpPr>
        <p:spPr>
          <a:xfrm flipH="1" flipV="1">
            <a:off x="2992016" y="2628900"/>
            <a:ext cx="1337388" cy="1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E9E5A6-A7B7-3622-B698-00677BA5F408}"/>
              </a:ext>
            </a:extLst>
          </p:cNvPr>
          <p:cNvCxnSpPr>
            <a:stCxn id="3" idx="6"/>
            <a:endCxn id="9" idx="1"/>
          </p:cNvCxnSpPr>
          <p:nvPr/>
        </p:nvCxnSpPr>
        <p:spPr>
          <a:xfrm flipV="1">
            <a:off x="6400800" y="2640563"/>
            <a:ext cx="20682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430380-CED8-BA78-C303-13C203321990}"/>
              </a:ext>
            </a:extLst>
          </p:cNvPr>
          <p:cNvCxnSpPr>
            <a:cxnSpLocks/>
          </p:cNvCxnSpPr>
          <p:nvPr/>
        </p:nvCxnSpPr>
        <p:spPr>
          <a:xfrm>
            <a:off x="9430140" y="3004457"/>
            <a:ext cx="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7C9ABB-ED40-68EA-066E-15D727107ABC}"/>
              </a:ext>
            </a:extLst>
          </p:cNvPr>
          <p:cNvSpPr/>
          <p:nvPr/>
        </p:nvSpPr>
        <p:spPr>
          <a:xfrm>
            <a:off x="2927093" y="5711998"/>
            <a:ext cx="1467234" cy="61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83FE2E-BF09-32CA-6585-C08F21DDBD6E}"/>
              </a:ext>
            </a:extLst>
          </p:cNvPr>
          <p:cNvSpPr/>
          <p:nvPr/>
        </p:nvSpPr>
        <p:spPr>
          <a:xfrm>
            <a:off x="8528180" y="4064064"/>
            <a:ext cx="1856789" cy="60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20329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52000700-79C6-799F-78BA-DC4A5BAEA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25387-3638-ADFD-E2B2-A13D223D164C}"/>
              </a:ext>
            </a:extLst>
          </p:cNvPr>
          <p:cNvSpPr txBox="1"/>
          <p:nvPr/>
        </p:nvSpPr>
        <p:spPr>
          <a:xfrm>
            <a:off x="2490497" y="6478251"/>
            <a:ext cx="8082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F099-ADD5-970F-D10F-D8B552E6CA9A}"/>
              </a:ext>
            </a:extLst>
          </p:cNvPr>
          <p:cNvSpPr txBox="1"/>
          <p:nvPr/>
        </p:nvSpPr>
        <p:spPr>
          <a:xfrm>
            <a:off x="74645" y="111967"/>
            <a:ext cx="12024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(C+)code: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77833-CCC1-A640-EA5F-1576C9846413}"/>
              </a:ext>
            </a:extLst>
          </p:cNvPr>
          <p:cNvSpPr txBox="1"/>
          <p:nvPr/>
        </p:nvSpPr>
        <p:spPr>
          <a:xfrm>
            <a:off x="139959" y="774441"/>
            <a:ext cx="11958735" cy="571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2B55E-C932-E74C-8526-DB52E318A0B7}"/>
              </a:ext>
            </a:extLst>
          </p:cNvPr>
          <p:cNvSpPr txBox="1"/>
          <p:nvPr/>
        </p:nvSpPr>
        <p:spPr>
          <a:xfrm>
            <a:off x="1289568" y="1055657"/>
            <a:ext cx="91140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red1=8;</a:t>
            </a:r>
          </a:p>
          <a:p>
            <a:r>
              <a:rPr lang="en-IN" dirty="0"/>
              <a:t>int green1=6;</a:t>
            </a:r>
          </a:p>
          <a:p>
            <a:r>
              <a:rPr lang="en-IN" dirty="0"/>
              <a:t>int yellow1=7;</a:t>
            </a:r>
          </a:p>
          <a:p>
            <a:r>
              <a:rPr lang="en-IN" dirty="0"/>
              <a:t>int red2=3;</a:t>
            </a:r>
          </a:p>
          <a:p>
            <a:r>
              <a:rPr lang="en-IN" dirty="0"/>
              <a:t>int green2=5;</a:t>
            </a:r>
          </a:p>
          <a:p>
            <a:r>
              <a:rPr lang="en-IN" dirty="0"/>
              <a:t>int yellow2=4;</a:t>
            </a:r>
          </a:p>
          <a:p>
            <a:r>
              <a:rPr lang="en-IN" dirty="0"/>
              <a:t>int street=2;</a:t>
            </a:r>
          </a:p>
          <a:p>
            <a:r>
              <a:rPr lang="en-IN" dirty="0" err="1"/>
              <a:t>const</a:t>
            </a:r>
            <a:r>
              <a:rPr lang="en-IN" dirty="0"/>
              <a:t> int pingPin1 = 10;</a:t>
            </a:r>
          </a:p>
          <a:p>
            <a:r>
              <a:rPr lang="en-IN" dirty="0" err="1"/>
              <a:t>const</a:t>
            </a:r>
            <a:r>
              <a:rPr lang="en-IN" dirty="0"/>
              <a:t> int pingPin2 = 12;</a:t>
            </a:r>
          </a:p>
          <a:p>
            <a:r>
              <a:rPr lang="en-IN" dirty="0"/>
              <a:t>int echo1=13;</a:t>
            </a:r>
          </a:p>
          <a:p>
            <a:r>
              <a:rPr lang="en-IN" dirty="0"/>
              <a:t>int echo2=11;</a:t>
            </a:r>
          </a:p>
          <a:p>
            <a:r>
              <a:rPr lang="en-IN" dirty="0"/>
              <a:t>long duration;</a:t>
            </a:r>
          </a:p>
          <a:p>
            <a:r>
              <a:rPr lang="en-IN" dirty="0"/>
              <a:t>float duration1;</a:t>
            </a:r>
          </a:p>
          <a:p>
            <a:r>
              <a:rPr lang="en-IN" dirty="0"/>
              <a:t>float duration2;</a:t>
            </a:r>
          </a:p>
          <a:p>
            <a:r>
              <a:rPr lang="en-IN" dirty="0"/>
              <a:t>float distance1;</a:t>
            </a:r>
          </a:p>
          <a:p>
            <a:r>
              <a:rPr lang="en-IN" dirty="0"/>
              <a:t>float distance2;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DD3C-00EB-6649-801C-D2D0107A2C3B}"/>
              </a:ext>
            </a:extLst>
          </p:cNvPr>
          <p:cNvSpPr txBox="1"/>
          <p:nvPr/>
        </p:nvSpPr>
        <p:spPr>
          <a:xfrm>
            <a:off x="10573139" y="6323915"/>
            <a:ext cx="116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16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629D53-8955-F5AF-470E-502F40ECC975}"/>
              </a:ext>
            </a:extLst>
          </p:cNvPr>
          <p:cNvSpPr txBox="1"/>
          <p:nvPr/>
        </p:nvSpPr>
        <p:spPr>
          <a:xfrm>
            <a:off x="0" y="-113915"/>
            <a:ext cx="11971175" cy="66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CE371-A30C-E43D-6D49-E8DF51DDCD5B}"/>
              </a:ext>
            </a:extLst>
          </p:cNvPr>
          <p:cNvSpPr txBox="1"/>
          <p:nvPr/>
        </p:nvSpPr>
        <p:spPr>
          <a:xfrm>
            <a:off x="940060" y="345233"/>
            <a:ext cx="60975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setup() {</a:t>
            </a:r>
          </a:p>
          <a:p>
            <a:r>
              <a:rPr lang="en-IN" dirty="0" err="1"/>
              <a:t>pinMode</a:t>
            </a:r>
            <a:r>
              <a:rPr lang="en-IN" dirty="0"/>
              <a:t>(2, OUTPUT);</a:t>
            </a:r>
          </a:p>
          <a:p>
            <a:r>
              <a:rPr lang="en-IN" dirty="0" err="1"/>
              <a:t>pinMode</a:t>
            </a:r>
            <a:r>
              <a:rPr lang="en-IN" dirty="0"/>
              <a:t>(red1,OUTPUT);</a:t>
            </a:r>
          </a:p>
          <a:p>
            <a:r>
              <a:rPr lang="en-IN" dirty="0" err="1"/>
              <a:t>pinMode</a:t>
            </a:r>
            <a:r>
              <a:rPr lang="en-IN" dirty="0"/>
              <a:t>(red2,OUTPUT);</a:t>
            </a:r>
          </a:p>
          <a:p>
            <a:r>
              <a:rPr lang="en-IN" dirty="0" err="1"/>
              <a:t>pinMode</a:t>
            </a:r>
            <a:r>
              <a:rPr lang="en-IN" dirty="0"/>
              <a:t>(yellow1,OUTPUT);</a:t>
            </a:r>
          </a:p>
          <a:p>
            <a:r>
              <a:rPr lang="en-IN" dirty="0" err="1"/>
              <a:t>pinMode</a:t>
            </a:r>
            <a:r>
              <a:rPr lang="en-IN" dirty="0"/>
              <a:t>(yellow2,OUTPUT);</a:t>
            </a:r>
          </a:p>
          <a:p>
            <a:r>
              <a:rPr lang="en-IN" dirty="0" err="1"/>
              <a:t>pinMode</a:t>
            </a:r>
            <a:r>
              <a:rPr lang="en-IN" dirty="0"/>
              <a:t>(green1,OUTPUT); </a:t>
            </a:r>
          </a:p>
          <a:p>
            <a:r>
              <a:rPr lang="en-IN" dirty="0" err="1"/>
              <a:t>pinMode</a:t>
            </a:r>
            <a:r>
              <a:rPr lang="en-IN" dirty="0"/>
              <a:t>(green2,OUTPUT);</a:t>
            </a:r>
          </a:p>
          <a:p>
            <a:r>
              <a:rPr lang="en-IN" dirty="0" err="1"/>
              <a:t>pinMode</a:t>
            </a:r>
            <a:r>
              <a:rPr lang="en-IN" dirty="0"/>
              <a:t>(echo1,INPUT);</a:t>
            </a:r>
          </a:p>
          <a:p>
            <a:r>
              <a:rPr lang="en-IN" dirty="0" err="1"/>
              <a:t>pinMode</a:t>
            </a:r>
            <a:r>
              <a:rPr lang="en-IN" dirty="0"/>
              <a:t>(echo2,INPUT);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loop() {</a:t>
            </a:r>
          </a:p>
          <a:p>
            <a:r>
              <a:rPr lang="en-IN" dirty="0"/>
              <a:t>  int status = </a:t>
            </a:r>
            <a:r>
              <a:rPr lang="en-IN" dirty="0" err="1"/>
              <a:t>analogRead</a:t>
            </a:r>
            <a:r>
              <a:rPr lang="en-IN" dirty="0"/>
              <a:t>(A0);</a:t>
            </a:r>
          </a:p>
          <a:p>
            <a:r>
              <a:rPr lang="en-IN" dirty="0"/>
              <a:t> 	</a:t>
            </a:r>
            <a:r>
              <a:rPr lang="en-IN" dirty="0" err="1"/>
              <a:t>Serial.println</a:t>
            </a:r>
            <a:r>
              <a:rPr lang="en-IN" dirty="0"/>
              <a:t>(status);</a:t>
            </a:r>
          </a:p>
          <a:p>
            <a:r>
              <a:rPr lang="en-IN" dirty="0"/>
              <a:t> 	int data = map(status,1022,713,255,0);</a:t>
            </a:r>
          </a:p>
          <a:p>
            <a:r>
              <a:rPr lang="en-IN" dirty="0"/>
              <a:t>    </a:t>
            </a:r>
            <a:r>
              <a:rPr lang="en-IN" dirty="0" err="1"/>
              <a:t>analogWrite</a:t>
            </a:r>
            <a:r>
              <a:rPr lang="en-IN" dirty="0"/>
              <a:t>(2,data); </a:t>
            </a:r>
          </a:p>
          <a:p>
            <a:r>
              <a:rPr lang="en-IN" dirty="0"/>
              <a:t>  	delay(1);</a:t>
            </a:r>
          </a:p>
          <a:p>
            <a:r>
              <a:rPr lang="en-IN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B1423-42C4-4E33-8287-3714DE485DCC}"/>
              </a:ext>
            </a:extLst>
          </p:cNvPr>
          <p:cNvSpPr txBox="1"/>
          <p:nvPr/>
        </p:nvSpPr>
        <p:spPr>
          <a:xfrm>
            <a:off x="2693825" y="6512767"/>
            <a:ext cx="680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pic>
        <p:nvPicPr>
          <p:cNvPr id="10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1763E710-16BD-5951-056E-23765B08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CAA9C5-F03D-4A81-A68C-6500E80D5216}"/>
              </a:ext>
            </a:extLst>
          </p:cNvPr>
          <p:cNvSpPr txBox="1"/>
          <p:nvPr/>
        </p:nvSpPr>
        <p:spPr>
          <a:xfrm>
            <a:off x="10627567" y="6279502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70456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24D6D-8F9E-9EA7-8407-FA482AA09A9C}"/>
              </a:ext>
            </a:extLst>
          </p:cNvPr>
          <p:cNvSpPr txBox="1"/>
          <p:nvPr/>
        </p:nvSpPr>
        <p:spPr>
          <a:xfrm>
            <a:off x="755780" y="475863"/>
            <a:ext cx="120240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pinMode(pingPin1, OUTPUT);</a:t>
            </a:r>
          </a:p>
          <a:p>
            <a:r>
              <a:rPr lang="en-IN"/>
              <a:t>  digitalWrite(pingPin1,LOW);</a:t>
            </a:r>
          </a:p>
          <a:p>
            <a:r>
              <a:rPr lang="en-IN"/>
              <a:t>  delayMicroseconds(2);</a:t>
            </a:r>
          </a:p>
          <a:p>
            <a:r>
              <a:rPr lang="en-IN"/>
              <a:t>  digitalWrite(pingPin1,HIGH);</a:t>
            </a:r>
          </a:p>
          <a:p>
            <a:r>
              <a:rPr lang="en-IN"/>
              <a:t>  delayMicroseconds(12);</a:t>
            </a:r>
          </a:p>
          <a:p>
            <a:r>
              <a:rPr lang="en-IN"/>
              <a:t>  //pinMode(echo1, INPUT);</a:t>
            </a:r>
          </a:p>
          <a:p>
            <a:r>
              <a:rPr lang="en-IN"/>
              <a:t>  duration1 = pulseIn(echo2, HIGH);</a:t>
            </a:r>
          </a:p>
          <a:p>
            <a:r>
              <a:rPr lang="en-IN"/>
              <a:t>  distance1 = duration1 * 0.034 / 2;</a:t>
            </a:r>
          </a:p>
          <a:p>
            <a:r>
              <a:rPr lang="en-IN"/>
              <a:t>  </a:t>
            </a:r>
          </a:p>
          <a:p>
            <a:r>
              <a:rPr lang="en-IN"/>
              <a:t>  pinMode(pingPin2, OUTPUT);</a:t>
            </a:r>
          </a:p>
          <a:p>
            <a:r>
              <a:rPr lang="en-IN"/>
              <a:t>  digitalWrite(pingPin2,LOW);</a:t>
            </a:r>
          </a:p>
          <a:p>
            <a:r>
              <a:rPr lang="en-IN"/>
              <a:t>  digitalWrite(pingPin2,HIGH);</a:t>
            </a:r>
          </a:p>
          <a:p>
            <a:r>
              <a:rPr lang="en-IN"/>
              <a:t>  delayMicroseconds(12);</a:t>
            </a:r>
          </a:p>
          <a:p>
            <a:r>
              <a:rPr lang="en-IN"/>
              <a:t>  //pinMode(pingPin2, INPUT);</a:t>
            </a:r>
          </a:p>
          <a:p>
            <a:r>
              <a:rPr lang="en-IN"/>
              <a:t>  duration2 = pulseIn(echo1, HIGH);</a:t>
            </a:r>
          </a:p>
          <a:p>
            <a:r>
              <a:rPr lang="en-IN"/>
              <a:t>  distance2 = duration2 * 0.034 / 2;</a:t>
            </a:r>
          </a:p>
          <a:p>
            <a:r>
              <a:rPr lang="en-IN"/>
              <a:t>  </a:t>
            </a:r>
          </a:p>
          <a:p>
            <a:r>
              <a:rPr lang="en-IN"/>
              <a:t>  float d1 = distance1 - distance2;</a:t>
            </a:r>
          </a:p>
          <a:p>
            <a:r>
              <a:rPr lang="en-IN"/>
              <a:t>  float d2 = distance2 - distance1;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4810F-3164-657C-4BE5-CC5622F568AA}"/>
              </a:ext>
            </a:extLst>
          </p:cNvPr>
          <p:cNvSpPr txBox="1"/>
          <p:nvPr/>
        </p:nvSpPr>
        <p:spPr>
          <a:xfrm>
            <a:off x="2542592" y="6488668"/>
            <a:ext cx="639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pic>
        <p:nvPicPr>
          <p:cNvPr id="7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2CE0B545-8A92-CA7A-DA99-3FD87CC8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23C2E4-5837-F3D5-9203-9966311C6EAE}"/>
              </a:ext>
            </a:extLst>
          </p:cNvPr>
          <p:cNvSpPr txBox="1"/>
          <p:nvPr/>
        </p:nvSpPr>
        <p:spPr>
          <a:xfrm>
            <a:off x="10832841" y="638213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Slide19</a:t>
            </a:r>
          </a:p>
        </p:txBody>
      </p:sp>
    </p:spTree>
    <p:extLst>
      <p:ext uri="{BB962C8B-B14F-4D97-AF65-F5344CB8AC3E}">
        <p14:creationId xmlns:p14="http://schemas.microsoft.com/office/powerpoint/2010/main" val="276837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27EB-2E36-568B-990F-B9B719F6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20" y="1022019"/>
            <a:ext cx="9201539" cy="5679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C2C2-0CD3-D5B9-972B-6E37094E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1589955"/>
            <a:ext cx="10515600" cy="4734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AI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Circuits:1) software circuit (tinker cad)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2) Hardware circuit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flowchart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E979B21F-C421-3502-98C7-4B6ED768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535" y="315283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0EFC6-0E03-618C-BAEC-12BA7ABBE34D}"/>
              </a:ext>
            </a:extLst>
          </p:cNvPr>
          <p:cNvSpPr txBox="1"/>
          <p:nvPr/>
        </p:nvSpPr>
        <p:spPr>
          <a:xfrm>
            <a:off x="2768860" y="6324563"/>
            <a:ext cx="70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Dept. of EEE                                                                    ASE, Bengaluru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C4449-CF96-943A-02F1-6AFB89E78880}"/>
              </a:ext>
            </a:extLst>
          </p:cNvPr>
          <p:cNvSpPr txBox="1"/>
          <p:nvPr/>
        </p:nvSpPr>
        <p:spPr>
          <a:xfrm>
            <a:off x="10982131" y="6370729"/>
            <a:ext cx="16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70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AEA837-397D-41CC-67E8-2B3B5A3F2FAD}"/>
              </a:ext>
            </a:extLst>
          </p:cNvPr>
          <p:cNvSpPr txBox="1"/>
          <p:nvPr/>
        </p:nvSpPr>
        <p:spPr>
          <a:xfrm>
            <a:off x="740229" y="889843"/>
            <a:ext cx="119431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if(d1 &lt; d2){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(red2,HIGH);</a:t>
            </a:r>
          </a:p>
          <a:p>
            <a:r>
              <a:rPr lang="en-IN" dirty="0"/>
              <a:t>    delay(1000);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(green2,LOW);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(red1, LOW);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(yellow1, HIGH);</a:t>
            </a:r>
          </a:p>
          <a:p>
            <a:r>
              <a:rPr lang="en-IN" dirty="0"/>
              <a:t>    delay(3000);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(yellow1, LOW);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(green1,HIGH);</a:t>
            </a:r>
          </a:p>
          <a:p>
            <a:r>
              <a:rPr lang="en-IN" dirty="0"/>
              <a:t>    delay(7000);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(yellow2,LOW);</a:t>
            </a:r>
          </a:p>
          <a:p>
            <a:endParaRPr lang="en-IN" dirty="0"/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A2105-42D3-53F6-654B-95FE49BFB2A5}"/>
              </a:ext>
            </a:extLst>
          </p:cNvPr>
          <p:cNvSpPr txBox="1"/>
          <p:nvPr/>
        </p:nvSpPr>
        <p:spPr>
          <a:xfrm>
            <a:off x="2787520" y="6488668"/>
            <a:ext cx="6340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pic>
        <p:nvPicPr>
          <p:cNvPr id="7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53931B88-E7D1-6152-CA6B-BDA1E394A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1B7E4-39CF-B23B-34CE-D36AFA61E892}"/>
              </a:ext>
            </a:extLst>
          </p:cNvPr>
          <p:cNvSpPr txBox="1"/>
          <p:nvPr/>
        </p:nvSpPr>
        <p:spPr>
          <a:xfrm>
            <a:off x="10573139" y="6414795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383245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6F82E-45AE-1C74-14CF-0EDA25E4873A}"/>
              </a:ext>
            </a:extLst>
          </p:cNvPr>
          <p:cNvSpPr txBox="1"/>
          <p:nvPr/>
        </p:nvSpPr>
        <p:spPr>
          <a:xfrm>
            <a:off x="939282" y="821095"/>
            <a:ext cx="11980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(d2 &lt; d1){</a:t>
            </a:r>
          </a:p>
          <a:p>
            <a:r>
              <a:rPr lang="en-IN" dirty="0"/>
              <a:t>	</a:t>
            </a:r>
            <a:r>
              <a:rPr lang="en-IN" dirty="0" err="1"/>
              <a:t>digitalWrite</a:t>
            </a:r>
            <a:r>
              <a:rPr lang="en-IN" dirty="0"/>
              <a:t>(red1,HIGH);</a:t>
            </a:r>
          </a:p>
          <a:p>
            <a:r>
              <a:rPr lang="en-IN" dirty="0"/>
              <a:t>    delay(1000);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(green1,LOW);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(red2, LOW);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(yellow2, HIGH);</a:t>
            </a:r>
          </a:p>
          <a:p>
            <a:r>
              <a:rPr lang="en-IN" dirty="0"/>
              <a:t>    delay(3000);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(yellow2, LOW);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(green2,HIGH);</a:t>
            </a:r>
          </a:p>
          <a:p>
            <a:r>
              <a:rPr lang="en-IN" dirty="0"/>
              <a:t>    delay(7000);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(yellow2,LOW);</a:t>
            </a:r>
          </a:p>
          <a:p>
            <a:r>
              <a:rPr lang="en-IN" dirty="0"/>
              <a:t> 	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F453A-AF64-FE69-D4EB-FD44E231B289}"/>
              </a:ext>
            </a:extLst>
          </p:cNvPr>
          <p:cNvSpPr txBox="1"/>
          <p:nvPr/>
        </p:nvSpPr>
        <p:spPr>
          <a:xfrm>
            <a:off x="2960137" y="6488668"/>
            <a:ext cx="646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pic>
        <p:nvPicPr>
          <p:cNvPr id="7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C8654791-CFD5-A713-9D06-53AFAD23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D7C26D-5D1B-EB32-CAD1-AE72E754D232}"/>
              </a:ext>
            </a:extLst>
          </p:cNvPr>
          <p:cNvSpPr txBox="1"/>
          <p:nvPr/>
        </p:nvSpPr>
        <p:spPr>
          <a:xfrm>
            <a:off x="10573139" y="6376701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Slide21</a:t>
            </a:r>
          </a:p>
        </p:txBody>
      </p:sp>
    </p:spTree>
    <p:extLst>
      <p:ext uri="{BB962C8B-B14F-4D97-AF65-F5344CB8AC3E}">
        <p14:creationId xmlns:p14="http://schemas.microsoft.com/office/powerpoint/2010/main" val="330025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9E139-38B5-D6F5-3B8D-2EDFF58B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28" y="1091682"/>
            <a:ext cx="6947542" cy="5351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DDDDC-F74A-6773-DB32-F459C98C78ED}"/>
              </a:ext>
            </a:extLst>
          </p:cNvPr>
          <p:cNvSpPr txBox="1"/>
          <p:nvPr/>
        </p:nvSpPr>
        <p:spPr>
          <a:xfrm>
            <a:off x="74645" y="83976"/>
            <a:ext cx="469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7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A0F7490A-E8AF-5E33-379C-90B8B3FC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96E6B-1A9A-52DC-A95B-C565956CEE75}"/>
              </a:ext>
            </a:extLst>
          </p:cNvPr>
          <p:cNvSpPr txBox="1"/>
          <p:nvPr/>
        </p:nvSpPr>
        <p:spPr>
          <a:xfrm>
            <a:off x="3433664" y="6488668"/>
            <a:ext cx="7277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72984-9158-FC93-D2DD-C33ABE70B893}"/>
              </a:ext>
            </a:extLst>
          </p:cNvPr>
          <p:cNvSpPr txBox="1"/>
          <p:nvPr/>
        </p:nvSpPr>
        <p:spPr>
          <a:xfrm>
            <a:off x="279917" y="1091682"/>
            <a:ext cx="17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When D1&lt;D2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1C192-4F74-48B9-0BF1-32292297FCC3}"/>
              </a:ext>
            </a:extLst>
          </p:cNvPr>
          <p:cNvSpPr txBox="1"/>
          <p:nvPr/>
        </p:nvSpPr>
        <p:spPr>
          <a:xfrm>
            <a:off x="11028785" y="6442710"/>
            <a:ext cx="9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Slide22</a:t>
            </a:r>
          </a:p>
        </p:txBody>
      </p:sp>
    </p:spTree>
    <p:extLst>
      <p:ext uri="{BB962C8B-B14F-4D97-AF65-F5344CB8AC3E}">
        <p14:creationId xmlns:p14="http://schemas.microsoft.com/office/powerpoint/2010/main" val="71343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C6B8C-B925-F5DE-EFA1-F1B7B1D5C0B5}"/>
              </a:ext>
            </a:extLst>
          </p:cNvPr>
          <p:cNvSpPr txBox="1"/>
          <p:nvPr/>
        </p:nvSpPr>
        <p:spPr>
          <a:xfrm>
            <a:off x="270588" y="317241"/>
            <a:ext cx="1163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2) When D2&lt;D1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0704D-2943-4221-EE62-148929DB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41" y="686573"/>
            <a:ext cx="7041241" cy="5475748"/>
          </a:xfrm>
          <a:prstGeom prst="rect">
            <a:avLst/>
          </a:prstGeom>
        </p:spPr>
      </p:pic>
      <p:pic>
        <p:nvPicPr>
          <p:cNvPr id="7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488973C6-0253-11AD-AB18-87E5344A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C6F54B-6411-E192-4FB4-3CE85E13C857}"/>
              </a:ext>
            </a:extLst>
          </p:cNvPr>
          <p:cNvSpPr txBox="1"/>
          <p:nvPr/>
        </p:nvSpPr>
        <p:spPr>
          <a:xfrm>
            <a:off x="2283669" y="6531653"/>
            <a:ext cx="741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31D9E-3A6F-8DE7-52F7-8E4E4C390AB3}"/>
              </a:ext>
            </a:extLst>
          </p:cNvPr>
          <p:cNvSpPr txBox="1"/>
          <p:nvPr/>
        </p:nvSpPr>
        <p:spPr>
          <a:xfrm>
            <a:off x="10804849" y="6376701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Slide23</a:t>
            </a:r>
          </a:p>
        </p:txBody>
      </p:sp>
    </p:spTree>
    <p:extLst>
      <p:ext uri="{BB962C8B-B14F-4D97-AF65-F5344CB8AC3E}">
        <p14:creationId xmlns:p14="http://schemas.microsoft.com/office/powerpoint/2010/main" val="2833914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23EFE852-B1FF-DC58-1CCD-2DB6F07F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7A1BB-E11E-3BB2-8D2D-21EF4CAE8B4F}"/>
              </a:ext>
            </a:extLst>
          </p:cNvPr>
          <p:cNvSpPr txBox="1"/>
          <p:nvPr/>
        </p:nvSpPr>
        <p:spPr>
          <a:xfrm>
            <a:off x="2181031" y="6488668"/>
            <a:ext cx="811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1CEE7-5CD6-9674-32B1-415005B07724}"/>
              </a:ext>
            </a:extLst>
          </p:cNvPr>
          <p:cNvSpPr txBox="1"/>
          <p:nvPr/>
        </p:nvSpPr>
        <p:spPr>
          <a:xfrm>
            <a:off x="0" y="111967"/>
            <a:ext cx="5915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2AB1D-F72D-CA6D-FAFF-6645F9A1CEEE}"/>
              </a:ext>
            </a:extLst>
          </p:cNvPr>
          <p:cNvSpPr txBox="1"/>
          <p:nvPr/>
        </p:nvSpPr>
        <p:spPr>
          <a:xfrm>
            <a:off x="111967" y="913307"/>
            <a:ext cx="1160728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human work using AI’s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time wasted unnecessarily  in the traffic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Disciplined  and  pacified traffic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and free flowing vehicles with the rules followed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12B20-85EE-D96C-9032-90434DCCD4D9}"/>
              </a:ext>
            </a:extLst>
          </p:cNvPr>
          <p:cNvSpPr txBox="1"/>
          <p:nvPr/>
        </p:nvSpPr>
        <p:spPr>
          <a:xfrm>
            <a:off x="10739535" y="6382139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Slide24</a:t>
            </a:r>
          </a:p>
        </p:txBody>
      </p:sp>
    </p:spTree>
    <p:extLst>
      <p:ext uri="{BB962C8B-B14F-4D97-AF65-F5344CB8AC3E}">
        <p14:creationId xmlns:p14="http://schemas.microsoft.com/office/powerpoint/2010/main" val="3631099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CD750A3F-48FD-E2C1-0944-24804CD9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94431-4B63-FE7D-C42F-BFDC42498F64}"/>
              </a:ext>
            </a:extLst>
          </p:cNvPr>
          <p:cNvSpPr txBox="1"/>
          <p:nvPr/>
        </p:nvSpPr>
        <p:spPr>
          <a:xfrm>
            <a:off x="2899488" y="6488668"/>
            <a:ext cx="692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9488E-6C9E-D826-8064-D6317A2809BA}"/>
              </a:ext>
            </a:extLst>
          </p:cNvPr>
          <p:cNvSpPr txBox="1"/>
          <p:nvPr/>
        </p:nvSpPr>
        <p:spPr>
          <a:xfrm>
            <a:off x="102636" y="111967"/>
            <a:ext cx="692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THIS PROJECT: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FE4D8-1EC3-DF4C-B77E-183607522467}"/>
              </a:ext>
            </a:extLst>
          </p:cNvPr>
          <p:cNvSpPr txBox="1"/>
          <p:nvPr/>
        </p:nvSpPr>
        <p:spPr>
          <a:xfrm>
            <a:off x="287693" y="1071994"/>
            <a:ext cx="11709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incorporated with IR sensors to get a more accurate result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trap guns could be added on the post to catch the over speeding or the vehicles on the wrong lanes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sound recognizers could be added to the post which could turn the signal green to the emergency lifeline vehicles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up HI-RES cameras to identify and track the vehicles by tracking them this could solve the crime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EDAD5-6D2C-5333-8FF3-D1EBCC5F2E26}"/>
              </a:ext>
            </a:extLst>
          </p:cNvPr>
          <p:cNvSpPr txBox="1"/>
          <p:nvPr/>
        </p:nvSpPr>
        <p:spPr>
          <a:xfrm>
            <a:off x="10700656" y="6376701"/>
            <a:ext cx="12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Slide25</a:t>
            </a:r>
          </a:p>
        </p:txBody>
      </p:sp>
    </p:spTree>
    <p:extLst>
      <p:ext uri="{BB962C8B-B14F-4D97-AF65-F5344CB8AC3E}">
        <p14:creationId xmlns:p14="http://schemas.microsoft.com/office/powerpoint/2010/main" val="136632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A2D3C37D-EC44-4AA7-8F9E-773A051A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A59C46-964D-C1F3-BDE4-1AC3291797D3}"/>
              </a:ext>
            </a:extLst>
          </p:cNvPr>
          <p:cNvSpPr txBox="1"/>
          <p:nvPr/>
        </p:nvSpPr>
        <p:spPr>
          <a:xfrm>
            <a:off x="2507602" y="6488668"/>
            <a:ext cx="818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3D39B-5082-4C2C-D9FF-F8A8C0008A98}"/>
              </a:ext>
            </a:extLst>
          </p:cNvPr>
          <p:cNvSpPr txBox="1"/>
          <p:nvPr/>
        </p:nvSpPr>
        <p:spPr>
          <a:xfrm>
            <a:off x="158620" y="214604"/>
            <a:ext cx="1184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953C9-7E77-EAFE-F9C2-FDE2428531BD}"/>
              </a:ext>
            </a:extLst>
          </p:cNvPr>
          <p:cNvSpPr txBox="1"/>
          <p:nvPr/>
        </p:nvSpPr>
        <p:spPr>
          <a:xfrm>
            <a:off x="223935" y="1188292"/>
            <a:ext cx="119618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problem need modern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, consistent and efficient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traffic 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the vulnerability of getting stuck in the 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 safe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Regulates rule breaks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08B92-CF7F-45FF-4A38-4FA42042A8FD}"/>
              </a:ext>
            </a:extLst>
          </p:cNvPr>
          <p:cNvSpPr txBox="1"/>
          <p:nvPr/>
        </p:nvSpPr>
        <p:spPr>
          <a:xfrm>
            <a:off x="10692881" y="6376701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Slide26</a:t>
            </a:r>
          </a:p>
        </p:txBody>
      </p:sp>
    </p:spTree>
    <p:extLst>
      <p:ext uri="{BB962C8B-B14F-4D97-AF65-F5344CB8AC3E}">
        <p14:creationId xmlns:p14="http://schemas.microsoft.com/office/powerpoint/2010/main" val="2878593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B9624D8B-62F9-ADF4-2215-D8FC0D25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50931-5D07-2D2B-39E2-F88F86606888}"/>
              </a:ext>
            </a:extLst>
          </p:cNvPr>
          <p:cNvSpPr txBox="1"/>
          <p:nvPr/>
        </p:nvSpPr>
        <p:spPr>
          <a:xfrm>
            <a:off x="2890156" y="6488668"/>
            <a:ext cx="8035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0B735-5F12-8F67-4197-767830911AC9}"/>
              </a:ext>
            </a:extLst>
          </p:cNvPr>
          <p:cNvSpPr txBox="1"/>
          <p:nvPr/>
        </p:nvSpPr>
        <p:spPr>
          <a:xfrm>
            <a:off x="139959" y="223935"/>
            <a:ext cx="478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B5535-D57B-2F72-7A76-B4019B1F7BF5}"/>
              </a:ext>
            </a:extLst>
          </p:cNvPr>
          <p:cNvSpPr txBox="1"/>
          <p:nvPr/>
        </p:nvSpPr>
        <p:spPr>
          <a:xfrm>
            <a:off x="311020" y="1182269"/>
            <a:ext cx="11569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R.Bhargav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E.Sravani,Gaddam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Srujan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Shiv Shankar “Density Based Traffic Signal System using Arduino Uno” International Conference on Inventive Computing and Informatics (ICICI) 2017. [2] Zhang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Yuye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Yan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Weisheng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(2009) “Research of Traffic Signal Light Intelligent Control System Based On Microcontroller”, First International Workshop.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[2]Kaushik Mandal, Arindam Sen,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Abhijnan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Chakraborty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Siuli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Roy “Road Traffic Congestion Monitoring &amp; measurement using RFID &amp; GSM Technology” , IEEE/Annual Conference on Intelligent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Tranportation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System, 2011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[3]https://ieeexplore.ieee.org/abstract/document/8365387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https://www.semanticscholar.org/paper/Density-based-traffic-signal-system-using-Arduino-Devi-Reddy/c89e7e070b6ccee887418474de910b1b26c448bc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40F4B-1E24-D3E5-5D3D-ECB65E228412}"/>
              </a:ext>
            </a:extLst>
          </p:cNvPr>
          <p:cNvSpPr txBox="1"/>
          <p:nvPr/>
        </p:nvSpPr>
        <p:spPr>
          <a:xfrm>
            <a:off x="10635342" y="6401829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Slide27</a:t>
            </a:r>
          </a:p>
        </p:txBody>
      </p:sp>
    </p:spTree>
    <p:extLst>
      <p:ext uri="{BB962C8B-B14F-4D97-AF65-F5344CB8AC3E}">
        <p14:creationId xmlns:p14="http://schemas.microsoft.com/office/powerpoint/2010/main" val="800744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D7A16780-4C32-D53B-6800-BEEB6434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49C0C9-D4AD-EF42-A313-94F71077DCD7}"/>
              </a:ext>
            </a:extLst>
          </p:cNvPr>
          <p:cNvSpPr txBox="1"/>
          <p:nvPr/>
        </p:nvSpPr>
        <p:spPr>
          <a:xfrm>
            <a:off x="2572915" y="6488668"/>
            <a:ext cx="6785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989C2-63F9-BD81-FAB5-042D7A24031D}"/>
              </a:ext>
            </a:extLst>
          </p:cNvPr>
          <p:cNvSpPr txBox="1"/>
          <p:nvPr/>
        </p:nvSpPr>
        <p:spPr>
          <a:xfrm>
            <a:off x="2929812" y="1808509"/>
            <a:ext cx="982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 SemiBold SemiConden" panose="020B0502040204020203" pitchFamily="34" charset="0"/>
              </a:rPr>
              <a:t>FOLLOW TO THE RULES AND RIDE SAFELY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9D934-0E00-35E7-01A6-ABB1F57DA659}"/>
              </a:ext>
            </a:extLst>
          </p:cNvPr>
          <p:cNvSpPr txBox="1"/>
          <p:nvPr/>
        </p:nvSpPr>
        <p:spPr>
          <a:xfrm>
            <a:off x="5047861" y="3013501"/>
            <a:ext cx="10114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Bahnschrift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187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CB26B6-AA41-858E-A060-733C8DCF7C9E}"/>
              </a:ext>
            </a:extLst>
          </p:cNvPr>
          <p:cNvSpPr txBox="1"/>
          <p:nvPr/>
        </p:nvSpPr>
        <p:spPr>
          <a:xfrm>
            <a:off x="382555" y="1551086"/>
            <a:ext cx="1209869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Assembling the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C+:Code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DDD7BB07-984B-CBC5-01A2-A3521836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B764C-2DD6-C109-7286-D364DFE6785C}"/>
              </a:ext>
            </a:extLst>
          </p:cNvPr>
          <p:cNvSpPr txBox="1"/>
          <p:nvPr/>
        </p:nvSpPr>
        <p:spPr>
          <a:xfrm>
            <a:off x="2955472" y="6409978"/>
            <a:ext cx="796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Dept. of EEE                                                                    ASE, Bengaluru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914459-1728-8F6C-2F31-C5C76169428E}"/>
              </a:ext>
            </a:extLst>
          </p:cNvPr>
          <p:cNvSpPr txBox="1"/>
          <p:nvPr/>
        </p:nvSpPr>
        <p:spPr>
          <a:xfrm>
            <a:off x="10792408" y="6409978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0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D2122173-07B6-DB7D-2FEE-383E6184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240BC-75F1-E245-30D6-52D4C588C8E5}"/>
              </a:ext>
            </a:extLst>
          </p:cNvPr>
          <p:cNvSpPr txBox="1"/>
          <p:nvPr/>
        </p:nvSpPr>
        <p:spPr>
          <a:xfrm>
            <a:off x="3086099" y="6488668"/>
            <a:ext cx="680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4D1B1-CAC5-1493-8F63-26967A643130}"/>
              </a:ext>
            </a:extLst>
          </p:cNvPr>
          <p:cNvSpPr txBox="1"/>
          <p:nvPr/>
        </p:nvSpPr>
        <p:spPr>
          <a:xfrm>
            <a:off x="233265" y="317241"/>
            <a:ext cx="1138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INTRODUCION: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32C15-9B5F-7BF5-6945-6F41D24F44F8}"/>
              </a:ext>
            </a:extLst>
          </p:cNvPr>
          <p:cNvSpPr txBox="1"/>
          <p:nvPr/>
        </p:nvSpPr>
        <p:spPr>
          <a:xfrm>
            <a:off x="340567" y="1351508"/>
            <a:ext cx="11641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evident through the roads that the number of vehicles are increasing rapidly.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congested roads that are very hard to manage.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be punctual , resulting in rash driving, rule breaks and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Invented signals.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Futile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84BAE-3F99-B2A8-E8AA-70150F080E49}"/>
              </a:ext>
            </a:extLst>
          </p:cNvPr>
          <p:cNvSpPr txBox="1"/>
          <p:nvPr/>
        </p:nvSpPr>
        <p:spPr>
          <a:xfrm>
            <a:off x="10755085" y="6376701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29736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FCCA1-ECE3-F423-6DBB-21C45DCB901C}"/>
              </a:ext>
            </a:extLst>
          </p:cNvPr>
          <p:cNvSpPr txBox="1"/>
          <p:nvPr/>
        </p:nvSpPr>
        <p:spPr>
          <a:xfrm>
            <a:off x="0" y="83974"/>
            <a:ext cx="1191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AI:</a:t>
            </a:r>
          </a:p>
        </p:txBody>
      </p:sp>
      <p:pic>
        <p:nvPicPr>
          <p:cNvPr id="5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ADE13676-8AB2-968E-83FE-D4D351B9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3856F-44B3-44E9-5808-31F2CE45B49E}"/>
              </a:ext>
            </a:extLst>
          </p:cNvPr>
          <p:cNvSpPr txBox="1"/>
          <p:nvPr/>
        </p:nvSpPr>
        <p:spPr>
          <a:xfrm>
            <a:off x="2453951" y="6488668"/>
            <a:ext cx="681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56E49-44FE-74BE-DA1C-1A94C1AB5294}"/>
              </a:ext>
            </a:extLst>
          </p:cNvPr>
          <p:cNvSpPr txBox="1"/>
          <p:nvPr/>
        </p:nvSpPr>
        <p:spPr>
          <a:xfrm>
            <a:off x="325016" y="1125833"/>
            <a:ext cx="115419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human with that of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  1)Sensing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2)Data Collection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3)Applying logic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4)Output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mechanical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44284-A3E3-E8E1-08DB-EA8D45838EF4}"/>
              </a:ext>
            </a:extLst>
          </p:cNvPr>
          <p:cNvSpPr txBox="1"/>
          <p:nvPr/>
        </p:nvSpPr>
        <p:spPr>
          <a:xfrm>
            <a:off x="10982131" y="6368841"/>
            <a:ext cx="137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80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56133C2D-F698-944E-C5BC-5636AC3E3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9060-C128-3746-6B12-D39533CD9494}"/>
              </a:ext>
            </a:extLst>
          </p:cNvPr>
          <p:cNvSpPr txBox="1"/>
          <p:nvPr/>
        </p:nvSpPr>
        <p:spPr>
          <a:xfrm>
            <a:off x="2675552" y="6488668"/>
            <a:ext cx="6449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BFE31-4685-9C60-9B57-3A10E9305512}"/>
              </a:ext>
            </a:extLst>
          </p:cNvPr>
          <p:cNvSpPr txBox="1"/>
          <p:nvPr/>
        </p:nvSpPr>
        <p:spPr>
          <a:xfrm>
            <a:off x="149290" y="186612"/>
            <a:ext cx="1186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A3D25-E023-DF4D-D9CC-4AF47685F46E}"/>
              </a:ext>
            </a:extLst>
          </p:cNvPr>
          <p:cNvSpPr txBox="1"/>
          <p:nvPr/>
        </p:nvSpPr>
        <p:spPr>
          <a:xfrm>
            <a:off x="79310" y="1188292"/>
            <a:ext cx="12033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the futile traffic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traffic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 the following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road panic and rash driving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Organised vehicle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1D2C5-5594-BE00-DFBA-0C4893482A3B}"/>
              </a:ext>
            </a:extLst>
          </p:cNvPr>
          <p:cNvSpPr txBox="1"/>
          <p:nvPr/>
        </p:nvSpPr>
        <p:spPr>
          <a:xfrm>
            <a:off x="10739535" y="6376701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119786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EB38D-4593-58CE-B93C-C40D009C9186}"/>
              </a:ext>
            </a:extLst>
          </p:cNvPr>
          <p:cNvSpPr txBox="1"/>
          <p:nvPr/>
        </p:nvSpPr>
        <p:spPr>
          <a:xfrm>
            <a:off x="0" y="223935"/>
            <a:ext cx="1209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NOVELITY:</a:t>
            </a:r>
          </a:p>
        </p:txBody>
      </p:sp>
      <p:pic>
        <p:nvPicPr>
          <p:cNvPr id="5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00D81DEE-5853-3D94-3C9B-AC5391B1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82870-BCEE-7B36-7EC7-10F357CFB1B4}"/>
              </a:ext>
            </a:extLst>
          </p:cNvPr>
          <p:cNvSpPr txBox="1"/>
          <p:nvPr/>
        </p:nvSpPr>
        <p:spPr>
          <a:xfrm>
            <a:off x="3286709" y="6488668"/>
            <a:ext cx="698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46F81-BA74-0B60-D2F2-96F8365D9B2E}"/>
              </a:ext>
            </a:extLst>
          </p:cNvPr>
          <p:cNvSpPr txBox="1"/>
          <p:nvPr/>
        </p:nvSpPr>
        <p:spPr>
          <a:xfrm>
            <a:off x="298580" y="1101012"/>
            <a:ext cx="11793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traffic controller contains complex logic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ultrasonic sensors are more accurate enough to replace normal traffic signal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 sensor detects the light in the surrounding and regulates the lights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fast and smart makes it more efficient and saves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73A54-EA8C-E66D-9CFD-601F3DFB4803}"/>
              </a:ext>
            </a:extLst>
          </p:cNvPr>
          <p:cNvSpPr txBox="1"/>
          <p:nvPr/>
        </p:nvSpPr>
        <p:spPr>
          <a:xfrm>
            <a:off x="10916816" y="635016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59D6F552-9F76-7532-12BB-576DEEF9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7731F-5BD1-787B-29F1-982F3E611EA2}"/>
              </a:ext>
            </a:extLst>
          </p:cNvPr>
          <p:cNvSpPr txBox="1"/>
          <p:nvPr/>
        </p:nvSpPr>
        <p:spPr>
          <a:xfrm>
            <a:off x="3020785" y="6488668"/>
            <a:ext cx="7121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39532-BF89-3F4D-E651-DB8F1D31811C}"/>
              </a:ext>
            </a:extLst>
          </p:cNvPr>
          <p:cNvSpPr txBox="1"/>
          <p:nvPr/>
        </p:nvSpPr>
        <p:spPr>
          <a:xfrm>
            <a:off x="139959" y="270588"/>
            <a:ext cx="1163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C0E93-42CD-FD22-4B7B-2AA8989F33FB}"/>
              </a:ext>
            </a:extLst>
          </p:cNvPr>
          <p:cNvSpPr txBox="1"/>
          <p:nvPr/>
        </p:nvSpPr>
        <p:spPr>
          <a:xfrm>
            <a:off x="374782" y="1066914"/>
            <a:ext cx="1172391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R.Bhargav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E.Sravani,Gaddam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Srujan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Shiv Shankar “Density Based Traffic Signal System using Arduino Uno” International Conference on Inventive Computing and Informatics (ICICI) 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discusses about the difficulties faced in regulating the uneven and irregular traffic and proposes a working miniature model to tackle it out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packed the code with basic logics that emphasises operations on the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Zhang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Yuye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Yan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Weisheng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(2021) “Research of Traffic Signal Light Intelligent Control System Based On Microcontroller”, First International Workshop on Education Technology and Computer Science,pp301- 303.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how the traffic signals could be made to get the maximum efficient useful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made use of bunch of sensors that are precise with its calculation values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3C69D-18B4-72E2-D3F0-95BD332DA6AB}"/>
              </a:ext>
            </a:extLst>
          </p:cNvPr>
          <p:cNvSpPr txBox="1"/>
          <p:nvPr/>
        </p:nvSpPr>
        <p:spPr>
          <a:xfrm>
            <a:off x="10979021" y="6350168"/>
            <a:ext cx="121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1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| NAAC accredited A grade, multi-campus,  multi-disciplinary teaching and research institution">
            <a:extLst>
              <a:ext uri="{FF2B5EF4-FFF2-40B4-BE49-F238E27FC236}">
                <a16:creationId xmlns:a16="http://schemas.microsoft.com/office/drawing/2014/main" id="{B44246D4-DEE6-F3CD-0CF1-0FB3D660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84" y="111967"/>
            <a:ext cx="305111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C1E0E-273B-A878-4036-A4B8E3DFD68E}"/>
              </a:ext>
            </a:extLst>
          </p:cNvPr>
          <p:cNvSpPr txBox="1"/>
          <p:nvPr/>
        </p:nvSpPr>
        <p:spPr>
          <a:xfrm>
            <a:off x="3246276" y="6488668"/>
            <a:ext cx="7326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EEE                                                                    ASE, Bengaluru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9668A-96B5-AB98-6DD4-EE0143153530}"/>
              </a:ext>
            </a:extLst>
          </p:cNvPr>
          <p:cNvSpPr txBox="1"/>
          <p:nvPr/>
        </p:nvSpPr>
        <p:spPr>
          <a:xfrm>
            <a:off x="419878" y="1119674"/>
            <a:ext cx="11772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Kaushik Mandal, Arindam Sen,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Abhijnan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Chakraborty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Siuli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Roy “Road Traffic Congestion Monitoring &amp; measurement using RFDI &amp; GSM Technology” , IEEE/Annual Conference on Intelligent Transportation System,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executed their project with the use of RIDF technology , which uses electromagnetic waves to capture  the images could track.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EB11C-95A8-524D-472A-323C4BADBD9C}"/>
              </a:ext>
            </a:extLst>
          </p:cNvPr>
          <p:cNvSpPr txBox="1"/>
          <p:nvPr/>
        </p:nvSpPr>
        <p:spPr>
          <a:xfrm>
            <a:off x="419877" y="3219061"/>
            <a:ext cx="116072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[4]J. Jasmine, Deva Priya, G. Ram Swathi, P. Nathiyar "Intelligent Traffic Control System Using Arduino Uno" IJEAIS Vol. 3 Issue 3, March – 2019, pp. 51-56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Described about how a smart traffic light setup and functions should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codes and logics were of higher tire so it was a bit difficult for us to understand and execute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FF7B9-D000-8CC9-C612-4508B8CB5019}"/>
              </a:ext>
            </a:extLst>
          </p:cNvPr>
          <p:cNvSpPr txBox="1"/>
          <p:nvPr/>
        </p:nvSpPr>
        <p:spPr>
          <a:xfrm>
            <a:off x="10831286" y="6211669"/>
            <a:ext cx="126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3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1848</Words>
  <Application>Microsoft Office PowerPoint</Application>
  <PresentationFormat>Widescreen</PresentationFormat>
  <Paragraphs>308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Bahnschrift Condensed</vt:lpstr>
      <vt:lpstr>Bahnschrift SemiBold SemiConden</vt:lpstr>
      <vt:lpstr>Calibri</vt:lpstr>
      <vt:lpstr>Calibri Light</vt:lpstr>
      <vt:lpstr>Lato</vt:lpstr>
      <vt:lpstr>Times New Roman</vt:lpstr>
      <vt:lpstr>Office Theme</vt:lpstr>
      <vt:lpstr>Density Based Traffic Signal System using Microcontroller </vt:lpstr>
      <vt:lpstr>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USED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Based Traffic Signal System using Microcontroller</dc:title>
  <dc:creator>SAI SUBHASH MODUPALI</dc:creator>
  <cp:lastModifiedBy>SAI SUBHASH MODUPALI</cp:lastModifiedBy>
  <cp:revision>16</cp:revision>
  <dcterms:created xsi:type="dcterms:W3CDTF">2022-06-20T16:15:04Z</dcterms:created>
  <dcterms:modified xsi:type="dcterms:W3CDTF">2022-07-12T17:29:29Z</dcterms:modified>
</cp:coreProperties>
</file>