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 id="2147483653" r:id="rId5"/>
  </p:sldMasterIdLst>
  <p:notesMasterIdLst>
    <p:notesMasterId r:id="rId24"/>
  </p:notesMasterIdLst>
  <p:handoutMasterIdLst>
    <p:handoutMasterId r:id="rId25"/>
  </p:handoutMasterIdLst>
  <p:sldIdLst>
    <p:sldId id="774" r:id="rId6"/>
    <p:sldId id="802" r:id="rId7"/>
    <p:sldId id="820" r:id="rId8"/>
    <p:sldId id="821" r:id="rId9"/>
    <p:sldId id="822" r:id="rId10"/>
    <p:sldId id="858" r:id="rId11"/>
    <p:sldId id="804" r:id="rId12"/>
    <p:sldId id="849" r:id="rId13"/>
    <p:sldId id="850" r:id="rId14"/>
    <p:sldId id="807" r:id="rId15"/>
    <p:sldId id="860" r:id="rId16"/>
    <p:sldId id="861" r:id="rId17"/>
    <p:sldId id="862" r:id="rId18"/>
    <p:sldId id="863" r:id="rId19"/>
    <p:sldId id="812" r:id="rId20"/>
    <p:sldId id="844" r:id="rId21"/>
    <p:sldId id="819" r:id="rId22"/>
    <p:sldId id="81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941651"/>
    <a:srgbClr val="FF2F92"/>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1" autoAdjust="0"/>
    <p:restoredTop sz="91032" autoAdjust="0"/>
  </p:normalViewPr>
  <p:slideViewPr>
    <p:cSldViewPr snapToGrid="0" showGuides="1">
      <p:cViewPr varScale="1">
        <p:scale>
          <a:sx n="75" d="100"/>
          <a:sy n="75" d="100"/>
        </p:scale>
        <p:origin x="763" y="53"/>
      </p:cViewPr>
      <p:guideLst>
        <p:guide orient="horz" pos="2162"/>
        <p:guide pos="3817"/>
      </p:guideLst>
    </p:cSldViewPr>
  </p:slideViewPr>
  <p:outlineViewPr>
    <p:cViewPr>
      <p:scale>
        <a:sx n="33" d="100"/>
        <a:sy n="33" d="100"/>
      </p:scale>
      <p:origin x="0" y="-18653"/>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75132C-7AEA-46B0-9DD9-D47F6E539655}" type="datetimeFigureOut">
              <a:rPr lang="en-IN" smtClean="0"/>
              <a:t>20-05-2024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2AD2A3-E9C6-476E-B11D-5EF9B3239F8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Thesis Defense of Manju Venugopalan@ ASE Bangalore</a:t>
            </a:r>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Thesis Defense of Manju Venugopalan@ ASE Bangalore</a:t>
            </a:r>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145EF-50AB-4F28-8786-743C4975125D}" type="datetimeFigureOut">
              <a:rPr lang="en-IN" smtClean="0"/>
              <a:t>20-05-2024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1C83DB-493C-46EA-A512-5E9D37ADEA7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Thesis Defense of Manju Venugopalan@ ASE Bangalore</a:t>
            </a:r>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Thesis Defense of Manju Venugopalan@ ASE Bangalore</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Thesis Defense of Manju Venugopalan@ ASE Bangalore</a:t>
            </a:r>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Thesis Defense of Manju Venugopalan@ ASE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38680"/>
            <a:ext cx="12192000" cy="787763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IN" altLang="en-US" sz="4400" dirty="0">
              <a:solidFill>
                <a:prstClr val="white"/>
              </a:solidFill>
              <a:latin typeface="Georgia" panose="02040502050405020303" pitchFamily="18" charset="0"/>
            </a:endParaRPr>
          </a:p>
        </p:txBody>
      </p:sp>
      <p:pic>
        <p:nvPicPr>
          <p:cNvPr id="7" name="Picture 6" descr="A picture containing drawing&#10;&#10;Description automatically generated"/>
          <p:cNvPicPr>
            <a:picLocks noChangeAspect="1"/>
          </p:cNvPicPr>
          <p:nvPr/>
        </p:nvPicPr>
        <p:blipFill>
          <a:blip r:embed="rId2"/>
          <a:stretch>
            <a:fillRect/>
          </a:stretch>
        </p:blipFill>
        <p:spPr>
          <a:xfrm>
            <a:off x="1429797" y="5118727"/>
            <a:ext cx="4590899" cy="1510975"/>
          </a:xfrm>
          <a:prstGeom prst="rect">
            <a:avLst/>
          </a:prstGeom>
        </p:spPr>
      </p:pic>
      <p:cxnSp>
        <p:nvCxnSpPr>
          <p:cNvPr id="3" name="Straight Connector 2"/>
          <p:cNvCxnSpPr/>
          <p:nvPr/>
        </p:nvCxnSpPr>
        <p:spPr>
          <a:xfrm>
            <a:off x="6917203" y="5118727"/>
            <a:ext cx="0" cy="1478698"/>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0" name="Rectangle 9"/>
          <p:cNvSpPr/>
          <p:nvPr/>
        </p:nvSpPr>
        <p:spPr>
          <a:xfrm>
            <a:off x="413707" y="139122"/>
            <a:ext cx="11487140" cy="2984500"/>
          </a:xfrm>
          <a:prstGeom prst="rect">
            <a:avLst/>
          </a:prstGeom>
          <a:noFill/>
        </p:spPr>
        <p:txBody>
          <a:bodyPr wrap="square" lIns="91440" tIns="45720" rIns="91440" bIns="45720" anchor="t">
            <a:spAutoFit/>
          </a:bodyPr>
          <a:lstStyle/>
          <a:p>
            <a:pPr algn="ctr" defTabSz="914400"/>
            <a:r>
              <a:rPr lang="en-US" sz="2400" dirty="0">
                <a:solidFill>
                  <a:prstClr val="white"/>
                </a:solidFill>
                <a:latin typeface="Times New Roman" panose="02020603050405020304" pitchFamily="18" charset="0"/>
                <a:cs typeface="Times New Roman" panose="02020603050405020304" pitchFamily="18" charset="0"/>
              </a:rPr>
              <a:t>End Sem Project Presentation</a:t>
            </a:r>
          </a:p>
          <a:p>
            <a:pPr algn="ctr" defTabSz="914400"/>
            <a:endParaRPr lang="en-US" sz="4400" dirty="0">
              <a:solidFill>
                <a:prstClr val="white"/>
              </a:solidFill>
              <a:latin typeface="Times New Roman" panose="02020603050405020304" pitchFamily="18" charset="0"/>
              <a:cs typeface="Times New Roman" panose="02020603050405020304" pitchFamily="18" charset="0"/>
            </a:endParaRPr>
          </a:p>
          <a:p>
            <a:pPr algn="ctr" defTabSz="914400"/>
            <a:r>
              <a:rPr lang="en-IN" altLang="en-US" sz="4400" dirty="0">
                <a:solidFill>
                  <a:prstClr val="white"/>
                </a:solidFill>
                <a:latin typeface="Times New Roman" panose="02020603050405020304" pitchFamily="18" charset="0"/>
                <a:cs typeface="Times New Roman" panose="02020603050405020304" pitchFamily="18" charset="0"/>
              </a:rPr>
              <a:t>Skin Lesions Classification Using</a:t>
            </a:r>
          </a:p>
          <a:p>
            <a:pPr algn="ctr" defTabSz="914400"/>
            <a:r>
              <a:rPr lang="en-IN" altLang="en-US" sz="4400" dirty="0">
                <a:solidFill>
                  <a:prstClr val="white"/>
                </a:solidFill>
                <a:latin typeface="Times New Roman" panose="02020603050405020304" pitchFamily="18" charset="0"/>
                <a:cs typeface="Times New Roman" panose="02020603050405020304" pitchFamily="18" charset="0"/>
              </a:rPr>
              <a:t> Deep-learning</a:t>
            </a:r>
          </a:p>
          <a:p>
            <a:pPr algn="ctr" defTabSz="914400"/>
            <a:r>
              <a:rPr lang="en-US" sz="3200" dirty="0">
                <a:solidFill>
                  <a:prstClr val="white"/>
                </a:solidFill>
                <a:latin typeface="Times New Roman" panose="02020603050405020304" pitchFamily="18" charset="0"/>
                <a:cs typeface="Times New Roman" panose="02020603050405020304" pitchFamily="18" charset="0"/>
              </a:rPr>
              <a:t>Team No: E</a:t>
            </a:r>
            <a:r>
              <a:rPr lang="en-IN" altLang="en-US" sz="3200" dirty="0">
                <a:solidFill>
                  <a:prstClr val="white"/>
                </a:solidFill>
                <a:latin typeface="Times New Roman" panose="02020603050405020304" pitchFamily="18" charset="0"/>
                <a:cs typeface="Times New Roman" panose="02020603050405020304" pitchFamily="18" charset="0"/>
              </a:rPr>
              <a:t>-1</a:t>
            </a:r>
            <a:r>
              <a:rPr lang="en-US" altLang="en-IN" sz="3200" dirty="0">
                <a:solidFill>
                  <a:prstClr val="white"/>
                </a:solidFill>
                <a:latin typeface="Times New Roman" panose="02020603050405020304" pitchFamily="18" charset="0"/>
                <a:cs typeface="Times New Roman" panose="02020603050405020304" pitchFamily="18" charset="0"/>
              </a:rPr>
              <a:t>5</a:t>
            </a:r>
          </a:p>
        </p:txBody>
      </p:sp>
      <p:sp>
        <p:nvSpPr>
          <p:cNvPr id="9" name="Subtitle 2"/>
          <p:cNvSpPr txBox="1"/>
          <p:nvPr/>
        </p:nvSpPr>
        <p:spPr>
          <a:xfrm>
            <a:off x="4664710" y="3656330"/>
            <a:ext cx="3118485" cy="112839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IN" altLang="en-US" sz="2000" dirty="0">
                <a:solidFill>
                  <a:schemeClr val="bg1"/>
                </a:solidFill>
                <a:latin typeface="Georgia" panose="02040502050405020303" pitchFamily="18" charset="0"/>
                <a:cs typeface="Times New Roman" panose="02020603050405020304" pitchFamily="18" charset="0"/>
              </a:rPr>
              <a:t>Presented to </a:t>
            </a:r>
          </a:p>
          <a:p>
            <a:r>
              <a:rPr lang="en-IN" altLang="en-US" sz="2000" dirty="0">
                <a:solidFill>
                  <a:schemeClr val="bg1"/>
                </a:solidFill>
                <a:latin typeface="Georgia" panose="02040502050405020303" pitchFamily="18" charset="0"/>
                <a:cs typeface="Times New Roman" panose="02020603050405020304" pitchFamily="18" charset="0"/>
              </a:rPr>
              <a:t>Dr.Rimjhim Padam Singh</a:t>
            </a:r>
            <a:endParaRPr lang="en-US" sz="2000" dirty="0">
              <a:solidFill>
                <a:schemeClr val="bg1"/>
              </a:solidFill>
              <a:latin typeface="Georgia" panose="02040502050405020303" pitchFamily="18" charset="0"/>
              <a:cs typeface="Times New Roman" panose="02020603050405020304" pitchFamily="18" charset="0"/>
            </a:endParaRPr>
          </a:p>
          <a:p>
            <a:endParaRPr lang="en-US" sz="2000" b="1" dirty="0">
              <a:solidFill>
                <a:schemeClr val="bg1"/>
              </a:solidFill>
              <a:latin typeface="Georgia" panose="02040502050405020303" pitchFamily="18" charset="0"/>
              <a:cs typeface="Times New Roman" panose="02020603050405020304" pitchFamily="18" charset="0"/>
            </a:endParaRPr>
          </a:p>
          <a:p>
            <a:endParaRPr lang="en-US" sz="2000" b="1" dirty="0">
              <a:solidFill>
                <a:schemeClr val="bg1"/>
              </a:solidFill>
              <a:latin typeface="Georgia" panose="02040502050405020303" pitchFamily="18" charset="0"/>
              <a:cs typeface="Times New Roman" panose="02020603050405020304" pitchFamily="18" charset="0"/>
            </a:endParaRPr>
          </a:p>
          <a:p>
            <a:endParaRPr lang="en-US" sz="2000" i="1" dirty="0">
              <a:solidFill>
                <a:schemeClr val="tx1"/>
              </a:solidFill>
              <a:latin typeface="Georgia" panose="02040502050405020303" pitchFamily="18" charset="0"/>
              <a:cs typeface="Times New Roman" panose="02020603050405020304" pitchFamily="18" charset="0"/>
            </a:endParaRPr>
          </a:p>
        </p:txBody>
      </p:sp>
      <p:sp>
        <p:nvSpPr>
          <p:cNvPr id="2" name="TextBox 7"/>
          <p:cNvSpPr txBox="1"/>
          <p:nvPr/>
        </p:nvSpPr>
        <p:spPr>
          <a:xfrm>
            <a:off x="7031808" y="5317745"/>
            <a:ext cx="5071291" cy="1014730"/>
          </a:xfrm>
          <a:prstGeom prst="rect">
            <a:avLst/>
          </a:prstGeom>
          <a:noFill/>
        </p:spPr>
        <p:txBody>
          <a:bodyPr wrap="square" rtlCol="0">
            <a:spAutoFit/>
          </a:bodyPr>
          <a:lstStyle/>
          <a:p>
            <a:r>
              <a:rPr lang="en-IN" altLang="en-US" sz="2000" dirty="0">
                <a:solidFill>
                  <a:schemeClr val="bg1"/>
                </a:solidFill>
                <a:latin typeface="Georgia" panose="02040502050405020303" pitchFamily="18" charset="0"/>
                <a:cs typeface="Times New Roman" panose="02020603050405020304" pitchFamily="18" charset="0"/>
              </a:rPr>
              <a:t>P.Dinesh Saravan  </a:t>
            </a:r>
            <a:r>
              <a:rPr lang="en-US" sz="2000" dirty="0">
                <a:solidFill>
                  <a:schemeClr val="bg1"/>
                </a:solidFill>
                <a:latin typeface="Georgia" panose="02040502050405020303" pitchFamily="18" charset="0"/>
                <a:cs typeface="Times New Roman" panose="02020603050405020304" pitchFamily="18" charset="0"/>
              </a:rPr>
              <a:t> </a:t>
            </a:r>
            <a:r>
              <a:rPr lang="en-IN" altLang="en-US" sz="2000" dirty="0">
                <a:solidFill>
                  <a:schemeClr val="bg1"/>
                </a:solidFill>
                <a:latin typeface="Georgia" panose="02040502050405020303" pitchFamily="18" charset="0"/>
                <a:cs typeface="Times New Roman" panose="02020603050405020304" pitchFamily="18" charset="0"/>
              </a:rPr>
              <a:t>     </a:t>
            </a:r>
            <a:r>
              <a:rPr lang="en-US" sz="2000" dirty="0">
                <a:solidFill>
                  <a:schemeClr val="bg1"/>
                </a:solidFill>
                <a:latin typeface="Georgia" panose="02040502050405020303" pitchFamily="18" charset="0"/>
                <a:cs typeface="Times New Roman" panose="02020603050405020304" pitchFamily="18" charset="0"/>
              </a:rPr>
              <a:t>BL.EN.U4AIE210</a:t>
            </a:r>
            <a:r>
              <a:rPr lang="en-IN" altLang="en-US" sz="2000" dirty="0">
                <a:solidFill>
                  <a:schemeClr val="bg1"/>
                </a:solidFill>
                <a:latin typeface="Georgia" panose="02040502050405020303" pitchFamily="18" charset="0"/>
                <a:cs typeface="Times New Roman" panose="02020603050405020304" pitchFamily="18" charset="0"/>
              </a:rPr>
              <a:t>99</a:t>
            </a:r>
            <a:endParaRPr lang="en-US" sz="2000" dirty="0">
              <a:solidFill>
                <a:schemeClr val="bg1"/>
              </a:solidFill>
              <a:latin typeface="Georgia" panose="02040502050405020303" pitchFamily="18" charset="0"/>
              <a:cs typeface="Times New Roman" panose="02020603050405020304" pitchFamily="18" charset="0"/>
            </a:endParaRPr>
          </a:p>
          <a:p>
            <a:r>
              <a:rPr lang="en-IN" altLang="en-US" sz="2000" dirty="0">
                <a:solidFill>
                  <a:schemeClr val="bg1"/>
                </a:solidFill>
                <a:latin typeface="Georgia" panose="02040502050405020303" pitchFamily="18" charset="0"/>
                <a:cs typeface="Times New Roman" panose="02020603050405020304" pitchFamily="18" charset="0"/>
              </a:rPr>
              <a:t>M.Sai Subhash </a:t>
            </a:r>
            <a:r>
              <a:rPr lang="en-US" sz="2000" dirty="0">
                <a:solidFill>
                  <a:schemeClr val="bg1"/>
                </a:solidFill>
                <a:latin typeface="Georgia" panose="02040502050405020303" pitchFamily="18" charset="0"/>
                <a:cs typeface="Times New Roman" panose="02020603050405020304" pitchFamily="18" charset="0"/>
              </a:rPr>
              <a:t>       </a:t>
            </a:r>
            <a:r>
              <a:rPr lang="en-IN" altLang="en-US" sz="2000" dirty="0">
                <a:solidFill>
                  <a:schemeClr val="bg1"/>
                </a:solidFill>
                <a:latin typeface="Georgia" panose="02040502050405020303" pitchFamily="18" charset="0"/>
                <a:cs typeface="Times New Roman" panose="02020603050405020304" pitchFamily="18" charset="0"/>
              </a:rPr>
              <a:t>    </a:t>
            </a:r>
            <a:r>
              <a:rPr lang="en-US" sz="2000" dirty="0">
                <a:solidFill>
                  <a:schemeClr val="bg1"/>
                </a:solidFill>
                <a:latin typeface="Georgia" panose="02040502050405020303" pitchFamily="18" charset="0"/>
                <a:cs typeface="Times New Roman" panose="02020603050405020304" pitchFamily="18" charset="0"/>
              </a:rPr>
              <a:t> BL.EN.U4AIE211</a:t>
            </a:r>
            <a:r>
              <a:rPr lang="en-IN" altLang="en-US" sz="2000" dirty="0">
                <a:solidFill>
                  <a:schemeClr val="bg1"/>
                </a:solidFill>
                <a:latin typeface="Georgia" panose="02040502050405020303" pitchFamily="18" charset="0"/>
                <a:cs typeface="Times New Roman" panose="02020603050405020304" pitchFamily="18" charset="0"/>
              </a:rPr>
              <a:t>13</a:t>
            </a:r>
            <a:endParaRPr lang="en-US" sz="2000" dirty="0">
              <a:solidFill>
                <a:schemeClr val="bg1"/>
              </a:solidFill>
              <a:latin typeface="Georgia" panose="02040502050405020303" pitchFamily="18" charset="0"/>
              <a:cs typeface="Times New Roman" panose="02020603050405020304" pitchFamily="18" charset="0"/>
            </a:endParaRPr>
          </a:p>
          <a:p>
            <a:r>
              <a:rPr lang="en-IN" altLang="en-US" sz="2000" dirty="0">
                <a:solidFill>
                  <a:schemeClr val="bg1"/>
                </a:solidFill>
                <a:latin typeface="Georgia" panose="02040502050405020303" pitchFamily="18" charset="0"/>
                <a:cs typeface="Times New Roman" panose="02020603050405020304" pitchFamily="18" charset="0"/>
              </a:rPr>
              <a:t>S.Venkata Mahesh</a:t>
            </a:r>
            <a:r>
              <a:rPr lang="en-US" sz="2000" dirty="0">
                <a:solidFill>
                  <a:schemeClr val="bg1"/>
                </a:solidFill>
                <a:latin typeface="Georgia" panose="02040502050405020303" pitchFamily="18" charset="0"/>
                <a:cs typeface="Times New Roman" panose="02020603050405020304" pitchFamily="18" charset="0"/>
              </a:rPr>
              <a:t> </a:t>
            </a:r>
            <a:r>
              <a:rPr lang="en-IN" altLang="en-US" sz="2000" dirty="0">
                <a:solidFill>
                  <a:schemeClr val="bg1"/>
                </a:solidFill>
                <a:latin typeface="Georgia" panose="02040502050405020303" pitchFamily="18" charset="0"/>
                <a:cs typeface="Times New Roman" panose="02020603050405020304" pitchFamily="18" charset="0"/>
              </a:rPr>
              <a:t>   </a:t>
            </a:r>
            <a:r>
              <a:rPr lang="en-US" sz="2000" dirty="0">
                <a:solidFill>
                  <a:schemeClr val="bg1"/>
                </a:solidFill>
                <a:latin typeface="Georgia" panose="02040502050405020303" pitchFamily="18" charset="0"/>
                <a:cs typeface="Times New Roman" panose="02020603050405020304" pitchFamily="18" charset="0"/>
              </a:rPr>
              <a:t>  BL.EN.U4AIE211</a:t>
            </a:r>
            <a:r>
              <a:rPr lang="en-IN" altLang="en-US" sz="2000" dirty="0">
                <a:solidFill>
                  <a:schemeClr val="bg1"/>
                </a:solidFill>
                <a:latin typeface="Georgia" panose="02040502050405020303" pitchFamily="18" charset="0"/>
                <a:cs typeface="Times New Roman" panose="02020603050405020304" pitchFamily="18" charset="0"/>
              </a:rPr>
              <a:t>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825" y="1813560"/>
            <a:ext cx="11436985" cy="3239135"/>
          </a:xfrm>
        </p:spPr>
        <p:txBody>
          <a:bodyPr>
            <a:normAutofit/>
          </a:bodyPr>
          <a:lstStyle/>
          <a:p>
            <a:pPr marL="0" indent="0" algn="just">
              <a:buNone/>
            </a:pPr>
            <a:r>
              <a:rPr lang="en-IN" altLang="en-US" dirty="0">
                <a:latin typeface="Times New Roman" panose="02020603050405020304"/>
                <a:cs typeface="Times New Roman" panose="02020603050405020304"/>
                <a:sym typeface="Times New Roman" panose="02020603050405020304"/>
              </a:rPr>
              <a:t>These are the layers we have added in </a:t>
            </a:r>
            <a:r>
              <a:rPr lang="en-US" altLang="en-IN" dirty="0">
                <a:latin typeface="Times New Roman" panose="02020603050405020304"/>
                <a:cs typeface="Times New Roman" panose="02020603050405020304"/>
                <a:sym typeface="Times New Roman" panose="02020603050405020304"/>
              </a:rPr>
              <a:t>Dense</a:t>
            </a:r>
            <a:r>
              <a:rPr lang="en-IN" altLang="en-US" dirty="0">
                <a:latin typeface="Times New Roman" panose="02020603050405020304"/>
                <a:cs typeface="Times New Roman" panose="02020603050405020304"/>
                <a:sym typeface="Times New Roman" panose="02020603050405020304"/>
              </a:rPr>
              <a:t>N</a:t>
            </a:r>
            <a:r>
              <a:rPr lang="en-US" altLang="en-IN" dirty="0">
                <a:latin typeface="Times New Roman" panose="02020603050405020304"/>
                <a:cs typeface="Times New Roman" panose="02020603050405020304"/>
                <a:sym typeface="Times New Roman" panose="02020603050405020304"/>
              </a:rPr>
              <a:t>et201</a:t>
            </a:r>
            <a:r>
              <a:rPr lang="en-IN" altLang="en-US" dirty="0">
                <a:latin typeface="Times New Roman" panose="02020603050405020304"/>
                <a:cs typeface="Times New Roman" panose="02020603050405020304"/>
                <a:sym typeface="Times New Roman" panose="02020603050405020304"/>
              </a:rPr>
              <a:t> : </a:t>
            </a:r>
          </a:p>
          <a:p>
            <a:pPr algn="just"/>
            <a:endParaRPr lang="en-US" dirty="0">
              <a:latin typeface="Times New Roman" panose="02020603050405020304"/>
              <a:cs typeface="Times New Roman" panose="02020603050405020304"/>
              <a:sym typeface="Times New Roman" panose="02020603050405020304"/>
            </a:endParaRPr>
          </a:p>
          <a:p>
            <a:pPr algn="just"/>
            <a:r>
              <a:rPr lang="en-US" dirty="0">
                <a:latin typeface="Times New Roman" panose="02020603050405020304"/>
                <a:cs typeface="Times New Roman" panose="02020603050405020304"/>
                <a:sym typeface="Times New Roman" panose="02020603050405020304"/>
              </a:rPr>
              <a:t>Dense(512, activation='relu')</a:t>
            </a:r>
          </a:p>
          <a:p>
            <a:pPr algn="just"/>
            <a:r>
              <a:rPr lang="en-US" dirty="0">
                <a:latin typeface="Times New Roman" panose="02020603050405020304"/>
                <a:cs typeface="Times New Roman" panose="02020603050405020304"/>
                <a:sym typeface="Times New Roman" panose="02020603050405020304"/>
              </a:rPr>
              <a:t>Dense(256, activation = ‘relu’)</a:t>
            </a:r>
          </a:p>
          <a:p>
            <a:pPr algn="just"/>
            <a:r>
              <a:rPr lang="en-US" dirty="0">
                <a:latin typeface="Times New Roman" panose="02020603050405020304"/>
                <a:cs typeface="Times New Roman" panose="02020603050405020304"/>
                <a:sym typeface="Times New Roman" panose="02020603050405020304"/>
              </a:rPr>
              <a:t>Dense(128, activation = ‘relu’)</a:t>
            </a:r>
          </a:p>
          <a:p>
            <a:pPr algn="just"/>
            <a:r>
              <a:rPr lang="en-US" dirty="0">
                <a:latin typeface="Times New Roman" panose="02020603050405020304"/>
                <a:cs typeface="Times New Roman" panose="02020603050405020304"/>
                <a:sym typeface="Times New Roman" panose="02020603050405020304"/>
              </a:rPr>
              <a:t>Dense(64, activation='relu')</a:t>
            </a:r>
          </a:p>
          <a:p>
            <a:pPr algn="just"/>
            <a:endParaRPr lang="en-US" dirty="0">
              <a:latin typeface="Times New Roman" panose="02020603050405020304"/>
              <a:cs typeface="Times New Roman" panose="02020603050405020304"/>
              <a:sym typeface="Times New Roman" panose="02020603050405020304"/>
            </a:endParaRPr>
          </a:p>
          <a:p>
            <a:pPr marL="0" indent="0" algn="just">
              <a:buNone/>
            </a:pPr>
            <a:endParaRPr lang="en-US" dirty="0">
              <a:latin typeface="Times New Roman" panose="02020603050405020304"/>
              <a:cs typeface="Times New Roman" panose="02020603050405020304"/>
              <a:sym typeface="Times New Roman" panose="02020603050405020304"/>
            </a:endParaRPr>
          </a:p>
        </p:txBody>
      </p:sp>
      <p:sp>
        <p:nvSpPr>
          <p:cNvPr id="3" name="Title 2"/>
          <p:cNvSpPr>
            <a:spLocks noGrp="1"/>
          </p:cNvSpPr>
          <p:nvPr>
            <p:ph type="title"/>
          </p:nvPr>
        </p:nvSpPr>
        <p:spPr>
          <a:xfrm>
            <a:off x="341194" y="516936"/>
            <a:ext cx="11436823" cy="421441"/>
          </a:xfrm>
        </p:spPr>
        <p:txBody>
          <a:bodyPr/>
          <a:lstStyle/>
          <a:p>
            <a:r>
              <a:rPr lang="en-IN" dirty="0"/>
              <a:t>IMPLEMENTATION</a:t>
            </a:r>
          </a:p>
        </p:txBody>
      </p:sp>
      <p:sp>
        <p:nvSpPr>
          <p:cNvPr id="5" name="Slide Number Placeholder 4"/>
          <p:cNvSpPr>
            <a:spLocks noGrp="1"/>
          </p:cNvSpPr>
          <p:nvPr>
            <p:ph type="sldNum" sz="quarter" idx="12"/>
          </p:nvPr>
        </p:nvSpPr>
        <p:spPr/>
        <p:txBody>
          <a:bodyPr/>
          <a:lstStyle/>
          <a:p>
            <a:fld id="{71766878-3199-4EAB-94E7-2D6D11070E14}"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246029" y="1503788"/>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512</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4" name="Rectangle: Rounded Corners 3"/>
          <p:cNvSpPr/>
          <p:nvPr/>
        </p:nvSpPr>
        <p:spPr>
          <a:xfrm>
            <a:off x="1247299" y="2759437"/>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256</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5" name="Rectangle: Rounded Corners 4"/>
          <p:cNvSpPr/>
          <p:nvPr/>
        </p:nvSpPr>
        <p:spPr>
          <a:xfrm>
            <a:off x="1247934" y="4015086"/>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Dense(12</a:t>
            </a:r>
            <a:r>
              <a:rPr lang="en-US" altLang="en-GB" sz="1600" b="1" dirty="0">
                <a:solidFill>
                  <a:schemeClr val="tx1"/>
                </a:solidFill>
              </a:rPr>
              <a:t>8</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6" name="Rectangle: Rounded Corners 5"/>
          <p:cNvSpPr/>
          <p:nvPr/>
        </p:nvSpPr>
        <p:spPr>
          <a:xfrm>
            <a:off x="1249204" y="5271350"/>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6</a:t>
            </a:r>
            <a:r>
              <a:rPr lang="en-GB" sz="1600" b="1" dirty="0">
                <a:solidFill>
                  <a:schemeClr val="tx1"/>
                </a:solidFill>
              </a:rPr>
              <a:t>4, activation = ‘</a:t>
            </a:r>
            <a:r>
              <a:rPr lang="en-US" altLang="en-GB" sz="1600" b="1" dirty="0" err="1">
                <a:solidFill>
                  <a:schemeClr val="tx1"/>
                </a:solidFill>
              </a:rPr>
              <a:t>relu</a:t>
            </a:r>
            <a:r>
              <a:rPr lang="en-GB" sz="1600" b="1" dirty="0">
                <a:solidFill>
                  <a:schemeClr val="tx1"/>
                </a:solidFill>
              </a:rPr>
              <a:t>)</a:t>
            </a:r>
          </a:p>
        </p:txBody>
      </p:sp>
      <p:cxnSp>
        <p:nvCxnSpPr>
          <p:cNvPr id="9" name="Straight Arrow Connector 8"/>
          <p:cNvCxnSpPr>
            <a:stCxn id="3" idx="2"/>
            <a:endCxn id="4" idx="0"/>
          </p:cNvCxnSpPr>
          <p:nvPr/>
        </p:nvCxnSpPr>
        <p:spPr>
          <a:xfrm>
            <a:off x="2829501" y="2182302"/>
            <a:ext cx="1270" cy="577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4" idx="2"/>
            <a:endCxn id="5" idx="0"/>
          </p:cNvCxnSpPr>
          <p:nvPr/>
        </p:nvCxnSpPr>
        <p:spPr>
          <a:xfrm>
            <a:off x="2830771" y="3438586"/>
            <a:ext cx="635" cy="576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a:endCxn id="6" idx="0"/>
          </p:cNvCxnSpPr>
          <p:nvPr/>
        </p:nvCxnSpPr>
        <p:spPr>
          <a:xfrm>
            <a:off x="2831406" y="4694235"/>
            <a:ext cx="1270" cy="577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itle 2"/>
          <p:cNvSpPr>
            <a:spLocks noGrp="1"/>
          </p:cNvSpPr>
          <p:nvPr/>
        </p:nvSpPr>
        <p:spPr>
          <a:xfrm>
            <a:off x="475814" y="319451"/>
            <a:ext cx="11436823"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GB" dirty="0">
                <a:sym typeface="+mn-ea"/>
              </a:rPr>
              <a:t>Result and analysis </a:t>
            </a:r>
            <a:endParaRPr lang="en-IN" altLang="en-US"/>
          </a:p>
        </p:txBody>
      </p:sp>
      <p:pic>
        <p:nvPicPr>
          <p:cNvPr id="2" name="Picture 1"/>
          <p:cNvPicPr>
            <a:picLocks noChangeAspect="1"/>
          </p:cNvPicPr>
          <p:nvPr/>
        </p:nvPicPr>
        <p:blipFill>
          <a:blip r:embed="rId2"/>
          <a:srcRect r="46416"/>
          <a:stretch>
            <a:fillRect/>
          </a:stretch>
        </p:blipFill>
        <p:spPr>
          <a:xfrm>
            <a:off x="5622925" y="716280"/>
            <a:ext cx="2717800" cy="2544445"/>
          </a:xfrm>
          <a:prstGeom prst="rect">
            <a:avLst/>
          </a:prstGeom>
          <a:noFill/>
          <a:ln w="9525">
            <a:noFill/>
          </a:ln>
        </p:spPr>
      </p:pic>
      <p:pic>
        <p:nvPicPr>
          <p:cNvPr id="10" name="Picture 9"/>
          <p:cNvPicPr>
            <a:picLocks noChangeAspect="1"/>
          </p:cNvPicPr>
          <p:nvPr/>
        </p:nvPicPr>
        <p:blipFill>
          <a:blip r:embed="rId3"/>
          <a:stretch>
            <a:fillRect/>
          </a:stretch>
        </p:blipFill>
        <p:spPr>
          <a:xfrm>
            <a:off x="6686550" y="3438525"/>
            <a:ext cx="3814445" cy="2602865"/>
          </a:xfrm>
          <a:prstGeom prst="rect">
            <a:avLst/>
          </a:prstGeom>
        </p:spPr>
      </p:pic>
      <p:pic>
        <p:nvPicPr>
          <p:cNvPr id="8" name="Picture 1"/>
          <p:cNvPicPr>
            <a:picLocks noChangeAspect="1"/>
          </p:cNvPicPr>
          <p:nvPr/>
        </p:nvPicPr>
        <p:blipFill>
          <a:blip r:embed="rId4"/>
          <a:srcRect l="49990"/>
          <a:stretch>
            <a:fillRect/>
          </a:stretch>
        </p:blipFill>
        <p:spPr>
          <a:xfrm>
            <a:off x="8196580" y="617220"/>
            <a:ext cx="3007995" cy="264350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249204" y="1095324"/>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512</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4" name="Rectangle: Rounded Corners 3"/>
          <p:cNvSpPr/>
          <p:nvPr/>
        </p:nvSpPr>
        <p:spPr>
          <a:xfrm>
            <a:off x="762190" y="2233828"/>
            <a:ext cx="4140972"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a:solidFill>
                  <a:schemeClr val="tx1"/>
                </a:solidFill>
              </a:rPr>
              <a:t>SeqSelfAttention(attention_activation='sigmoid')</a:t>
            </a:r>
          </a:p>
        </p:txBody>
      </p:sp>
      <p:sp>
        <p:nvSpPr>
          <p:cNvPr id="5" name="Rectangle: Rounded Corners 4"/>
          <p:cNvSpPr/>
          <p:nvPr/>
        </p:nvSpPr>
        <p:spPr>
          <a:xfrm>
            <a:off x="1251744" y="4241922"/>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Dense(12</a:t>
            </a:r>
            <a:r>
              <a:rPr lang="en-US" altLang="en-GB" sz="1600" b="1" dirty="0">
                <a:solidFill>
                  <a:schemeClr val="tx1"/>
                </a:solidFill>
              </a:rPr>
              <a:t>8</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6" name="Rectangle: Rounded Corners 5"/>
          <p:cNvSpPr/>
          <p:nvPr/>
        </p:nvSpPr>
        <p:spPr>
          <a:xfrm>
            <a:off x="1252379" y="5529662"/>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6</a:t>
            </a:r>
            <a:r>
              <a:rPr lang="en-GB" sz="1600" b="1" dirty="0">
                <a:solidFill>
                  <a:schemeClr val="tx1"/>
                </a:solidFill>
              </a:rPr>
              <a:t>4, activation = ‘</a:t>
            </a:r>
            <a:r>
              <a:rPr lang="en-US" altLang="en-GB" sz="1600" b="1" dirty="0" err="1">
                <a:solidFill>
                  <a:schemeClr val="tx1"/>
                </a:solidFill>
              </a:rPr>
              <a:t>relu</a:t>
            </a:r>
            <a:r>
              <a:rPr lang="en-GB" sz="1600" b="1" dirty="0">
                <a:solidFill>
                  <a:schemeClr val="tx1"/>
                </a:solidFill>
              </a:rPr>
              <a:t>)</a:t>
            </a:r>
          </a:p>
        </p:txBody>
      </p:sp>
      <p:cxnSp>
        <p:nvCxnSpPr>
          <p:cNvPr id="9" name="Straight Arrow Connector 8"/>
          <p:cNvCxnSpPr>
            <a:stCxn id="3" idx="2"/>
            <a:endCxn id="4" idx="0"/>
          </p:cNvCxnSpPr>
          <p:nvPr/>
        </p:nvCxnSpPr>
        <p:spPr>
          <a:xfrm>
            <a:off x="2832676" y="1774473"/>
            <a:ext cx="0" cy="459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a:endCxn id="6" idx="0"/>
          </p:cNvCxnSpPr>
          <p:nvPr/>
        </p:nvCxnSpPr>
        <p:spPr>
          <a:xfrm>
            <a:off x="2835216" y="4920436"/>
            <a:ext cx="635" cy="60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p:cNvSpPr/>
          <p:nvPr/>
        </p:nvSpPr>
        <p:spPr>
          <a:xfrm>
            <a:off x="1249202" y="3173986"/>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256</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cxnSp>
        <p:nvCxnSpPr>
          <p:cNvPr id="28" name="Straight Arrow Connector 27"/>
          <p:cNvCxnSpPr>
            <a:stCxn id="4" idx="2"/>
            <a:endCxn id="11" idx="0"/>
          </p:cNvCxnSpPr>
          <p:nvPr/>
        </p:nvCxnSpPr>
        <p:spPr>
          <a:xfrm>
            <a:off x="2832676" y="2912977"/>
            <a:ext cx="0" cy="260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2"/>
            <a:endCxn id="5" idx="0"/>
          </p:cNvCxnSpPr>
          <p:nvPr/>
        </p:nvCxnSpPr>
        <p:spPr>
          <a:xfrm>
            <a:off x="2832674" y="3852500"/>
            <a:ext cx="2540" cy="389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itle 2"/>
          <p:cNvSpPr>
            <a:spLocks noGrp="1"/>
          </p:cNvSpPr>
          <p:nvPr/>
        </p:nvSpPr>
        <p:spPr>
          <a:xfrm>
            <a:off x="341194" y="214041"/>
            <a:ext cx="11436823"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GB" dirty="0"/>
              <a:t>Result and analysis </a:t>
            </a:r>
            <a:endParaRPr lang="en-IN" dirty="0"/>
          </a:p>
        </p:txBody>
      </p:sp>
      <p:pic>
        <p:nvPicPr>
          <p:cNvPr id="13" name="Picture 12"/>
          <p:cNvPicPr>
            <a:picLocks noChangeAspect="1"/>
          </p:cNvPicPr>
          <p:nvPr/>
        </p:nvPicPr>
        <p:blipFill>
          <a:blip r:embed="rId2"/>
          <a:stretch>
            <a:fillRect/>
          </a:stretch>
        </p:blipFill>
        <p:spPr>
          <a:xfrm>
            <a:off x="6670358" y="3666490"/>
            <a:ext cx="3914775" cy="2476500"/>
          </a:xfrm>
          <a:prstGeom prst="rect">
            <a:avLst/>
          </a:prstGeom>
        </p:spPr>
      </p:pic>
      <p:pic>
        <p:nvPicPr>
          <p:cNvPr id="2" name="Picture 1"/>
          <p:cNvPicPr>
            <a:picLocks noChangeAspect="1"/>
          </p:cNvPicPr>
          <p:nvPr/>
        </p:nvPicPr>
        <p:blipFill>
          <a:blip r:embed="rId3"/>
          <a:srcRect l="51485"/>
          <a:stretch>
            <a:fillRect/>
          </a:stretch>
        </p:blipFill>
        <p:spPr>
          <a:xfrm>
            <a:off x="6393815" y="844550"/>
            <a:ext cx="2302510" cy="2225675"/>
          </a:xfrm>
          <a:prstGeom prst="rect">
            <a:avLst/>
          </a:prstGeom>
          <a:noFill/>
          <a:ln w="9525">
            <a:noFill/>
          </a:ln>
        </p:spPr>
      </p:pic>
      <p:pic>
        <p:nvPicPr>
          <p:cNvPr id="8" name="Picture 1"/>
          <p:cNvPicPr>
            <a:picLocks noChangeAspect="1"/>
          </p:cNvPicPr>
          <p:nvPr/>
        </p:nvPicPr>
        <p:blipFill>
          <a:blip r:embed="rId4"/>
          <a:srcRect l="50010"/>
          <a:stretch>
            <a:fillRect/>
          </a:stretch>
        </p:blipFill>
        <p:spPr>
          <a:xfrm>
            <a:off x="8794750" y="844550"/>
            <a:ext cx="2140585" cy="214439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247934" y="891489"/>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512</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4" name="Rectangle: Rounded Corners 3"/>
          <p:cNvSpPr/>
          <p:nvPr/>
        </p:nvSpPr>
        <p:spPr>
          <a:xfrm>
            <a:off x="1246029" y="1866798"/>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256</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5" name="Rectangle: Rounded Corners 4"/>
          <p:cNvSpPr/>
          <p:nvPr/>
        </p:nvSpPr>
        <p:spPr>
          <a:xfrm>
            <a:off x="1246029" y="3951727"/>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128</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6" name="Rectangle: Rounded Corners 5"/>
          <p:cNvSpPr/>
          <p:nvPr/>
        </p:nvSpPr>
        <p:spPr>
          <a:xfrm>
            <a:off x="1249204" y="4994357"/>
            <a:ext cx="3166944"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64</a:t>
            </a:r>
            <a:r>
              <a:rPr lang="en-GB" sz="1600" b="1" dirty="0">
                <a:solidFill>
                  <a:schemeClr val="tx1"/>
                </a:solidFill>
              </a:rPr>
              <a:t>, activation = ‘</a:t>
            </a:r>
            <a:r>
              <a:rPr lang="en-US" altLang="en-GB" sz="1600" b="1" dirty="0" err="1">
                <a:solidFill>
                  <a:schemeClr val="tx1"/>
                </a:solidFill>
              </a:rPr>
              <a:t>relu’</a:t>
            </a:r>
            <a:r>
              <a:rPr lang="en-GB" sz="1600" b="1" dirty="0">
                <a:solidFill>
                  <a:schemeClr val="tx1"/>
                </a:solidFill>
              </a:rPr>
              <a:t>)</a:t>
            </a:r>
          </a:p>
        </p:txBody>
      </p:sp>
      <p:cxnSp>
        <p:nvCxnSpPr>
          <p:cNvPr id="9" name="Straight Arrow Connector 8"/>
          <p:cNvCxnSpPr>
            <a:stCxn id="3" idx="2"/>
            <a:endCxn id="4" idx="0"/>
          </p:cNvCxnSpPr>
          <p:nvPr/>
        </p:nvCxnSpPr>
        <p:spPr>
          <a:xfrm flipH="1">
            <a:off x="2829501" y="1570638"/>
            <a:ext cx="1905" cy="296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2"/>
            <a:endCxn id="6" idx="0"/>
          </p:cNvCxnSpPr>
          <p:nvPr/>
        </p:nvCxnSpPr>
        <p:spPr>
          <a:xfrm>
            <a:off x="2829501" y="4630241"/>
            <a:ext cx="3175" cy="36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p:cNvSpPr/>
          <p:nvPr/>
        </p:nvSpPr>
        <p:spPr>
          <a:xfrm>
            <a:off x="759021" y="2909191"/>
            <a:ext cx="4140956" cy="67851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a:solidFill>
                  <a:schemeClr val="tx1"/>
                </a:solidFill>
              </a:rPr>
              <a:t>SeqSelfAttention(attention_activation='sigmoid')</a:t>
            </a:r>
          </a:p>
        </p:txBody>
      </p:sp>
      <p:cxnSp>
        <p:nvCxnSpPr>
          <p:cNvPr id="28" name="Straight Arrow Connector 27"/>
          <p:cNvCxnSpPr>
            <a:stCxn id="4" idx="2"/>
            <a:endCxn id="11" idx="0"/>
          </p:cNvCxnSpPr>
          <p:nvPr/>
        </p:nvCxnSpPr>
        <p:spPr>
          <a:xfrm>
            <a:off x="2829501" y="2545947"/>
            <a:ext cx="0" cy="363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2"/>
            <a:endCxn id="5" idx="0"/>
          </p:cNvCxnSpPr>
          <p:nvPr/>
        </p:nvCxnSpPr>
        <p:spPr>
          <a:xfrm>
            <a:off x="2829499" y="3587705"/>
            <a:ext cx="0" cy="363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itle 2"/>
          <p:cNvSpPr>
            <a:spLocks noGrp="1"/>
          </p:cNvSpPr>
          <p:nvPr/>
        </p:nvSpPr>
        <p:spPr>
          <a:xfrm>
            <a:off x="341194" y="309291"/>
            <a:ext cx="11436823"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GB" dirty="0"/>
              <a:t>Result and analysis </a:t>
            </a:r>
            <a:endParaRPr lang="en-IN" dirty="0"/>
          </a:p>
        </p:txBody>
      </p:sp>
      <p:pic>
        <p:nvPicPr>
          <p:cNvPr id="10" name="Picture 9"/>
          <p:cNvPicPr>
            <a:picLocks noChangeAspect="1"/>
          </p:cNvPicPr>
          <p:nvPr/>
        </p:nvPicPr>
        <p:blipFill>
          <a:blip r:embed="rId2"/>
          <a:stretch>
            <a:fillRect/>
          </a:stretch>
        </p:blipFill>
        <p:spPr>
          <a:xfrm>
            <a:off x="6814820" y="3547110"/>
            <a:ext cx="3638550" cy="2400300"/>
          </a:xfrm>
          <a:prstGeom prst="rect">
            <a:avLst/>
          </a:prstGeom>
        </p:spPr>
      </p:pic>
      <p:pic>
        <p:nvPicPr>
          <p:cNvPr id="2" name="Picture 1"/>
          <p:cNvPicPr>
            <a:picLocks noChangeAspect="1"/>
          </p:cNvPicPr>
          <p:nvPr/>
        </p:nvPicPr>
        <p:blipFill>
          <a:blip r:embed="rId3"/>
          <a:srcRect r="47890"/>
          <a:stretch>
            <a:fillRect/>
          </a:stretch>
        </p:blipFill>
        <p:spPr>
          <a:xfrm>
            <a:off x="6253480" y="891540"/>
            <a:ext cx="2407285" cy="2360295"/>
          </a:xfrm>
          <a:prstGeom prst="rect">
            <a:avLst/>
          </a:prstGeom>
          <a:noFill/>
          <a:ln w="9525">
            <a:noFill/>
          </a:ln>
        </p:spPr>
      </p:pic>
      <p:pic>
        <p:nvPicPr>
          <p:cNvPr id="8" name="Picture 1"/>
          <p:cNvPicPr>
            <a:picLocks noChangeAspect="1"/>
          </p:cNvPicPr>
          <p:nvPr/>
        </p:nvPicPr>
        <p:blipFill>
          <a:blip r:embed="rId4"/>
          <a:srcRect r="49990"/>
          <a:stretch>
            <a:fillRect/>
          </a:stretch>
        </p:blipFill>
        <p:spPr>
          <a:xfrm>
            <a:off x="9088120" y="891540"/>
            <a:ext cx="2350770" cy="23602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256665" y="1104265"/>
            <a:ext cx="2917190" cy="4673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512</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4" name="Rectangle: Rounded Corners 3"/>
          <p:cNvSpPr/>
          <p:nvPr/>
        </p:nvSpPr>
        <p:spPr>
          <a:xfrm>
            <a:off x="1256665" y="3166745"/>
            <a:ext cx="2974340" cy="5245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128</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5" name="Rectangle: Rounded Corners 4"/>
          <p:cNvSpPr/>
          <p:nvPr/>
        </p:nvSpPr>
        <p:spPr>
          <a:xfrm>
            <a:off x="1236345" y="5128895"/>
            <a:ext cx="2994660" cy="5245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Dense(</a:t>
            </a:r>
            <a:r>
              <a:rPr lang="en-US" altLang="en-GB" sz="1600" b="1" dirty="0">
                <a:solidFill>
                  <a:schemeClr val="tx1"/>
                </a:solidFill>
              </a:rPr>
              <a:t>256</a:t>
            </a:r>
            <a:r>
              <a:rPr lang="en-GB" sz="1600" b="1" dirty="0">
                <a:solidFill>
                  <a:schemeClr val="tx1"/>
                </a:solidFill>
              </a:rPr>
              <a:t>, activation = ‘</a:t>
            </a:r>
            <a:r>
              <a:rPr lang="en-GB" sz="1600" b="1" dirty="0" err="1">
                <a:solidFill>
                  <a:schemeClr val="tx1"/>
                </a:solidFill>
              </a:rPr>
              <a:t>relu</a:t>
            </a:r>
            <a:r>
              <a:rPr lang="en-GB" sz="1600" b="1" dirty="0">
                <a:solidFill>
                  <a:schemeClr val="tx1"/>
                </a:solidFill>
              </a:rPr>
              <a:t>’)</a:t>
            </a:r>
          </a:p>
        </p:txBody>
      </p:sp>
      <p:sp>
        <p:nvSpPr>
          <p:cNvPr id="11" name="Rectangle: Rounded Corners 10"/>
          <p:cNvSpPr/>
          <p:nvPr/>
        </p:nvSpPr>
        <p:spPr>
          <a:xfrm>
            <a:off x="554990" y="4178300"/>
            <a:ext cx="4363085" cy="4876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sz="1600" b="1">
                <a:solidFill>
                  <a:schemeClr val="tx1"/>
                </a:solidFill>
                <a:sym typeface="+mn-ea"/>
              </a:rPr>
              <a:t>SeqSelfAttention(attention_activation='sigmoid')</a:t>
            </a:r>
          </a:p>
        </p:txBody>
      </p:sp>
      <p:cxnSp>
        <p:nvCxnSpPr>
          <p:cNvPr id="28" name="Straight Arrow Connector 27"/>
          <p:cNvCxnSpPr>
            <a:stCxn id="4" idx="2"/>
            <a:endCxn id="11" idx="0"/>
          </p:cNvCxnSpPr>
          <p:nvPr/>
        </p:nvCxnSpPr>
        <p:spPr>
          <a:xfrm flipH="1">
            <a:off x="2736899" y="3691422"/>
            <a:ext cx="6985" cy="487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1" idx="2"/>
            <a:endCxn id="5" idx="0"/>
          </p:cNvCxnSpPr>
          <p:nvPr/>
        </p:nvCxnSpPr>
        <p:spPr>
          <a:xfrm flipH="1">
            <a:off x="2733616" y="4665697"/>
            <a:ext cx="3175" cy="462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p:cNvSpPr/>
          <p:nvPr/>
        </p:nvSpPr>
        <p:spPr>
          <a:xfrm>
            <a:off x="1127760" y="1997710"/>
            <a:ext cx="3217545" cy="5511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sym typeface="+mn-ea"/>
              </a:rPr>
              <a:t>Dense(</a:t>
            </a:r>
            <a:r>
              <a:rPr lang="en-US" altLang="en-GB" sz="1600" b="1" dirty="0">
                <a:solidFill>
                  <a:schemeClr val="tx1"/>
                </a:solidFill>
                <a:sym typeface="+mn-ea"/>
              </a:rPr>
              <a:t>256</a:t>
            </a:r>
            <a:r>
              <a:rPr lang="en-GB" sz="1600" b="1" dirty="0">
                <a:solidFill>
                  <a:schemeClr val="tx1"/>
                </a:solidFill>
                <a:sym typeface="+mn-ea"/>
              </a:rPr>
              <a:t>, activation = ‘</a:t>
            </a:r>
            <a:r>
              <a:rPr lang="en-GB" sz="1600" b="1" dirty="0" err="1">
                <a:solidFill>
                  <a:schemeClr val="tx1"/>
                </a:solidFill>
                <a:sym typeface="+mn-ea"/>
              </a:rPr>
              <a:t>relu</a:t>
            </a:r>
            <a:r>
              <a:rPr lang="en-GB" sz="1600" b="1" dirty="0">
                <a:solidFill>
                  <a:schemeClr val="tx1"/>
                </a:solidFill>
                <a:sym typeface="+mn-ea"/>
              </a:rPr>
              <a:t>’)</a:t>
            </a:r>
            <a:endParaRPr lang="en-IN" sz="1600" b="1" dirty="0">
              <a:solidFill>
                <a:schemeClr val="tx1"/>
              </a:solidFill>
            </a:endParaRPr>
          </a:p>
        </p:txBody>
      </p:sp>
      <p:cxnSp>
        <p:nvCxnSpPr>
          <p:cNvPr id="25" name="Straight Arrow Connector 24"/>
          <p:cNvCxnSpPr>
            <a:stCxn id="3" idx="2"/>
            <a:endCxn id="24" idx="0"/>
          </p:cNvCxnSpPr>
          <p:nvPr/>
        </p:nvCxnSpPr>
        <p:spPr>
          <a:xfrm>
            <a:off x="2715309" y="1571409"/>
            <a:ext cx="21590" cy="426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4" idx="2"/>
            <a:endCxn id="4" idx="0"/>
          </p:cNvCxnSpPr>
          <p:nvPr/>
        </p:nvCxnSpPr>
        <p:spPr>
          <a:xfrm>
            <a:off x="2736899" y="2548575"/>
            <a:ext cx="6985" cy="617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itle 2"/>
          <p:cNvSpPr>
            <a:spLocks noGrp="1"/>
          </p:cNvSpPr>
          <p:nvPr/>
        </p:nvSpPr>
        <p:spPr>
          <a:xfrm>
            <a:off x="341194" y="309291"/>
            <a:ext cx="11436823" cy="421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A4123F"/>
                </a:solidFill>
                <a:latin typeface="Georgia" panose="02040502050405020303" pitchFamily="18" charset="0"/>
                <a:ea typeface="+mj-ea"/>
                <a:cs typeface="+mj-cs"/>
              </a:defRPr>
            </a:lvl1pPr>
          </a:lstStyle>
          <a:p>
            <a:r>
              <a:rPr lang="en-GB" dirty="0"/>
              <a:t>Result and analysis </a:t>
            </a:r>
            <a:endParaRPr lang="en-IN" dirty="0"/>
          </a:p>
        </p:txBody>
      </p:sp>
      <p:pic>
        <p:nvPicPr>
          <p:cNvPr id="9" name="Picture 8"/>
          <p:cNvPicPr>
            <a:picLocks noChangeAspect="1"/>
          </p:cNvPicPr>
          <p:nvPr/>
        </p:nvPicPr>
        <p:blipFill>
          <a:blip r:embed="rId2"/>
          <a:stretch>
            <a:fillRect/>
          </a:stretch>
        </p:blipFill>
        <p:spPr>
          <a:xfrm>
            <a:off x="7104380" y="3387408"/>
            <a:ext cx="3771900" cy="2409825"/>
          </a:xfrm>
          <a:prstGeom prst="rect">
            <a:avLst/>
          </a:prstGeom>
        </p:spPr>
      </p:pic>
      <p:pic>
        <p:nvPicPr>
          <p:cNvPr id="2" name="Picture 1"/>
          <p:cNvPicPr>
            <a:picLocks noChangeAspect="1"/>
          </p:cNvPicPr>
          <p:nvPr/>
        </p:nvPicPr>
        <p:blipFill>
          <a:blip r:embed="rId3"/>
          <a:srcRect l="50010"/>
          <a:stretch>
            <a:fillRect/>
          </a:stretch>
        </p:blipFill>
        <p:spPr>
          <a:xfrm>
            <a:off x="9002395" y="730885"/>
            <a:ext cx="2374900" cy="2263775"/>
          </a:xfrm>
          <a:prstGeom prst="rect">
            <a:avLst/>
          </a:prstGeom>
          <a:noFill/>
          <a:ln w="9525">
            <a:noFill/>
          </a:ln>
        </p:spPr>
      </p:pic>
      <p:pic>
        <p:nvPicPr>
          <p:cNvPr id="6" name="Picture 1"/>
          <p:cNvPicPr>
            <a:picLocks noChangeAspect="1"/>
          </p:cNvPicPr>
          <p:nvPr/>
        </p:nvPicPr>
        <p:blipFill>
          <a:blip r:embed="rId4"/>
          <a:srcRect l="50010"/>
          <a:stretch>
            <a:fillRect/>
          </a:stretch>
        </p:blipFill>
        <p:spPr>
          <a:xfrm>
            <a:off x="6588760" y="802640"/>
            <a:ext cx="2413635" cy="21926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Result and analysis </a:t>
            </a: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15</a:t>
            </a:fld>
            <a:endParaRPr lang="en-US" dirty="0"/>
          </a:p>
        </p:txBody>
      </p:sp>
      <p:graphicFrame>
        <p:nvGraphicFramePr>
          <p:cNvPr id="2" name="Table 1"/>
          <p:cNvGraphicFramePr/>
          <p:nvPr/>
        </p:nvGraphicFramePr>
        <p:xfrm>
          <a:off x="1295400" y="1764665"/>
          <a:ext cx="4014470" cy="2890520"/>
        </p:xfrm>
        <a:graphic>
          <a:graphicData uri="http://schemas.openxmlformats.org/drawingml/2006/table">
            <a:tbl>
              <a:tblPr/>
              <a:tblGrid>
                <a:gridCol w="966470">
                  <a:extLst>
                    <a:ext uri="{9D8B030D-6E8A-4147-A177-3AD203B41FA5}">
                      <a16:colId xmlns:a16="http://schemas.microsoft.com/office/drawing/2014/main" val="20000"/>
                    </a:ext>
                  </a:extLst>
                </a:gridCol>
                <a:gridCol w="748665">
                  <a:extLst>
                    <a:ext uri="{9D8B030D-6E8A-4147-A177-3AD203B41FA5}">
                      <a16:colId xmlns:a16="http://schemas.microsoft.com/office/drawing/2014/main" val="20001"/>
                    </a:ext>
                  </a:extLst>
                </a:gridCol>
                <a:gridCol w="700405">
                  <a:extLst>
                    <a:ext uri="{9D8B030D-6E8A-4147-A177-3AD203B41FA5}">
                      <a16:colId xmlns:a16="http://schemas.microsoft.com/office/drawing/2014/main" val="20002"/>
                    </a:ext>
                  </a:extLst>
                </a:gridCol>
                <a:gridCol w="827405">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tblGrid>
              <a:tr h="351790">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Models</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Precision</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Recall</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F1_Score</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accuracy</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DenseNet201</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50">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DensenNet Layer (1,2)</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3110">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DenseNet Layer (2,3)</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7550">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Dense Net Layer (3,4)</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0.79</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 name="Table 3"/>
          <p:cNvGraphicFramePr/>
          <p:nvPr/>
        </p:nvGraphicFramePr>
        <p:xfrm>
          <a:off x="6896735" y="987425"/>
          <a:ext cx="3858260" cy="2057400"/>
        </p:xfrm>
        <a:graphic>
          <a:graphicData uri="http://schemas.openxmlformats.org/drawingml/2006/table">
            <a:tbl>
              <a:tblPr/>
              <a:tblGrid>
                <a:gridCol w="991235">
                  <a:extLst>
                    <a:ext uri="{9D8B030D-6E8A-4147-A177-3AD203B41FA5}">
                      <a16:colId xmlns:a16="http://schemas.microsoft.com/office/drawing/2014/main" val="20000"/>
                    </a:ext>
                  </a:extLst>
                </a:gridCol>
                <a:gridCol w="953135">
                  <a:extLst>
                    <a:ext uri="{9D8B030D-6E8A-4147-A177-3AD203B41FA5}">
                      <a16:colId xmlns:a16="http://schemas.microsoft.com/office/drawing/2014/main" val="20001"/>
                    </a:ext>
                  </a:extLst>
                </a:gridCol>
                <a:gridCol w="960755">
                  <a:extLst>
                    <a:ext uri="{9D8B030D-6E8A-4147-A177-3AD203B41FA5}">
                      <a16:colId xmlns:a16="http://schemas.microsoft.com/office/drawing/2014/main" val="20002"/>
                    </a:ext>
                  </a:extLst>
                </a:gridCol>
                <a:gridCol w="953135">
                  <a:extLst>
                    <a:ext uri="{9D8B030D-6E8A-4147-A177-3AD203B41FA5}">
                      <a16:colId xmlns:a16="http://schemas.microsoft.com/office/drawing/2014/main" val="20003"/>
                    </a:ext>
                  </a:extLst>
                </a:gridCol>
              </a:tblGrid>
              <a:tr h="226060">
                <a:tc rowSpan="2">
                  <a:txBody>
                    <a:bodyPr/>
                    <a:lstStyle/>
                    <a:p>
                      <a:pPr indent="0" algn="ctr">
                        <a:buNone/>
                      </a:pPr>
                      <a:r>
                        <a:rPr lang="en-US" sz="1000" b="0">
                          <a:latin typeface="Times New Roman" panose="02020603050405020304" pitchFamily="18" charset="0"/>
                          <a:cs typeface="Times New Roman" panose="02020603050405020304" pitchFamily="18" charset="0"/>
                        </a:rPr>
                        <a:t>Models</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sz="1000" b="0">
                          <a:latin typeface="Times New Roman" panose="02020603050405020304" pitchFamily="18" charset="0"/>
                          <a:cs typeface="Times New Roman" panose="02020603050405020304" pitchFamily="18" charset="0"/>
                        </a:rPr>
                        <a:t>Loss</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26060">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000" b="0">
                          <a:latin typeface="Times New Roman" panose="02020603050405020304" pitchFamily="18" charset="0"/>
                          <a:cs typeface="Times New Roman" panose="02020603050405020304" pitchFamily="18" charset="0"/>
                        </a:rPr>
                        <a:t>Train</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Times New Roman" panose="02020603050405020304" pitchFamily="18" charset="0"/>
                          <a:cs typeface="Times New Roman" panose="02020603050405020304" pitchFamily="18" charset="0"/>
                        </a:rPr>
                        <a:t>Validation</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Times New Roman" panose="02020603050405020304" pitchFamily="18" charset="0"/>
                          <a:cs typeface="Times New Roman" panose="02020603050405020304" pitchFamily="18" charset="0"/>
                        </a:rPr>
                        <a:t>Test</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8285">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DenseNet201</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Times New Roman" panose="02020603050405020304" pitchFamily="18" charset="0"/>
                          <a:cs typeface="Times New Roman" panose="02020603050405020304" pitchFamily="18" charset="0"/>
                        </a:rPr>
                        <a:t>0.19</a:t>
                      </a:r>
                      <a:endParaRPr lang="en-US" sz="11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Times New Roman" panose="02020603050405020304" pitchFamily="18" charset="0"/>
                          <a:cs typeface="Times New Roman" panose="02020603050405020304" pitchFamily="18" charset="0"/>
                        </a:rPr>
                        <a:t>0.58</a:t>
                      </a:r>
                      <a:endParaRPr lang="en-US" sz="11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Times New Roman" panose="02020603050405020304" pitchFamily="18" charset="0"/>
                          <a:cs typeface="Times New Roman" panose="02020603050405020304" pitchFamily="18" charset="0"/>
                        </a:rPr>
                        <a:t>0.61</a:t>
                      </a:r>
                      <a:endParaRPr lang="en-US" sz="11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120">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DensenNet Layer (1,2)</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0.01</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0.92</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0.94</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755">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 Net Layer (2,3)</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0.1</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0.6</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0.6</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120">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 Net Layer (3,4)</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0.09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0.57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0.59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 name="Table 5"/>
          <p:cNvGraphicFramePr/>
          <p:nvPr/>
        </p:nvGraphicFramePr>
        <p:xfrm>
          <a:off x="6896735" y="3286760"/>
          <a:ext cx="3858260" cy="2111375"/>
        </p:xfrm>
        <a:graphic>
          <a:graphicData uri="http://schemas.openxmlformats.org/drawingml/2006/table">
            <a:tbl>
              <a:tblPr/>
              <a:tblGrid>
                <a:gridCol w="991235">
                  <a:extLst>
                    <a:ext uri="{9D8B030D-6E8A-4147-A177-3AD203B41FA5}">
                      <a16:colId xmlns:a16="http://schemas.microsoft.com/office/drawing/2014/main" val="20000"/>
                    </a:ext>
                  </a:extLst>
                </a:gridCol>
                <a:gridCol w="953135">
                  <a:extLst>
                    <a:ext uri="{9D8B030D-6E8A-4147-A177-3AD203B41FA5}">
                      <a16:colId xmlns:a16="http://schemas.microsoft.com/office/drawing/2014/main" val="20001"/>
                    </a:ext>
                  </a:extLst>
                </a:gridCol>
                <a:gridCol w="960755">
                  <a:extLst>
                    <a:ext uri="{9D8B030D-6E8A-4147-A177-3AD203B41FA5}">
                      <a16:colId xmlns:a16="http://schemas.microsoft.com/office/drawing/2014/main" val="20002"/>
                    </a:ext>
                  </a:extLst>
                </a:gridCol>
                <a:gridCol w="953135">
                  <a:extLst>
                    <a:ext uri="{9D8B030D-6E8A-4147-A177-3AD203B41FA5}">
                      <a16:colId xmlns:a16="http://schemas.microsoft.com/office/drawing/2014/main" val="20003"/>
                    </a:ext>
                  </a:extLst>
                </a:gridCol>
              </a:tblGrid>
              <a:tr h="234950">
                <a:tc rowSpan="2">
                  <a:txBody>
                    <a:bodyPr/>
                    <a:lstStyle/>
                    <a:p>
                      <a:pPr indent="0" algn="ctr">
                        <a:buNone/>
                      </a:pPr>
                      <a:r>
                        <a:rPr lang="en-US" sz="1000" b="0">
                          <a:latin typeface="Times New Roman" panose="02020603050405020304" pitchFamily="18" charset="0"/>
                          <a:cs typeface="Times New Roman" panose="02020603050405020304" pitchFamily="18" charset="0"/>
                        </a:rPr>
                        <a:t>Models</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lgn="ctr">
                        <a:buNone/>
                      </a:pPr>
                      <a:r>
                        <a:rPr lang="en-US" sz="1000" b="0">
                          <a:latin typeface="Times New Roman" panose="02020603050405020304" pitchFamily="18" charset="0"/>
                          <a:cs typeface="Times New Roman" panose="02020603050405020304" pitchFamily="18" charset="0"/>
                        </a:rPr>
                        <a:t>Accuracy</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234315">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000" b="0">
                          <a:latin typeface="Times New Roman" panose="02020603050405020304" pitchFamily="18" charset="0"/>
                          <a:cs typeface="Times New Roman" panose="02020603050405020304" pitchFamily="18" charset="0"/>
                        </a:rPr>
                        <a:t>Train</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Times New Roman" panose="02020603050405020304" pitchFamily="18" charset="0"/>
                          <a:cs typeface="Times New Roman" panose="02020603050405020304" pitchFamily="18" charset="0"/>
                        </a:rPr>
                        <a:t>Validation</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Times New Roman" panose="02020603050405020304" pitchFamily="18" charset="0"/>
                          <a:cs typeface="Times New Roman" panose="02020603050405020304" pitchFamily="18" charset="0"/>
                        </a:rPr>
                        <a:t>Test</a:t>
                      </a:r>
                      <a:endParaRPr lang="en-US" sz="10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4950">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DenseNet201</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0.94</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630">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DensenNet Layer (1,2)</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265">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 Net Layer (2,3)</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0.96</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0.8</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9265">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Dense Net Layer (3,4)</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0.97</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Times New Roman" panose="02020603050405020304" pitchFamily="18" charset="0"/>
                          <a:cs typeface="Times New Roman" panose="02020603050405020304" pitchFamily="18" charset="0"/>
                        </a:rPr>
                        <a:t>0.79</a:t>
                      </a:r>
                      <a:endParaRPr lang="en-US" sz="10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Conclusion</a:t>
            </a:r>
            <a:r>
              <a:rPr lang="en-IN" altLang="en-GB" dirty="0"/>
              <a:t> and Future Work</a:t>
            </a:r>
          </a:p>
        </p:txBody>
      </p:sp>
      <p:sp>
        <p:nvSpPr>
          <p:cNvPr id="5" name="Slide Number Placeholder 4"/>
          <p:cNvSpPr>
            <a:spLocks noGrp="1"/>
          </p:cNvSpPr>
          <p:nvPr>
            <p:ph type="sldNum" sz="quarter" idx="12"/>
          </p:nvPr>
        </p:nvSpPr>
        <p:spPr/>
        <p:txBody>
          <a:bodyPr/>
          <a:lstStyle/>
          <a:p>
            <a:fld id="{71766878-3199-4EAB-94E7-2D6D11070E14}" type="slidenum">
              <a:rPr lang="en-US" smtClean="0"/>
              <a:t>16</a:t>
            </a:fld>
            <a:endParaRPr lang="en-US" dirty="0"/>
          </a:p>
        </p:txBody>
      </p:sp>
      <p:sp>
        <p:nvSpPr>
          <p:cNvPr id="2" name="Content Placeholder 1"/>
          <p:cNvSpPr>
            <a:spLocks noGrp="1"/>
          </p:cNvSpPr>
          <p:nvPr>
            <p:ph idx="1"/>
          </p:nvPr>
        </p:nvSpPr>
        <p:spPr>
          <a:xfrm>
            <a:off x="340995" y="1137285"/>
            <a:ext cx="11436985" cy="4052570"/>
          </a:xfrm>
        </p:spPr>
        <p:txBody>
          <a:bodyPr>
            <a:noAutofit/>
          </a:bodyPr>
          <a:lstStyle/>
          <a:p>
            <a:pPr algn="just"/>
            <a:r>
              <a:rPr lang="en-IN" altLang="en-US" sz="2400" dirty="0">
                <a:latin typeface="Times New Roman" panose="02020603050405020304" pitchFamily="18" charset="0"/>
                <a:cs typeface="Times New Roman" panose="02020603050405020304" pitchFamily="18" charset="0"/>
              </a:rPr>
              <a:t>Our Study on skin lesion classification using deep learning across 8 classes  has proven the efficiency of different deep learning models including MobileNetV2</a:t>
            </a:r>
            <a:r>
              <a:rPr lang="en-US" altLang="en-IN"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DenseNet201</a:t>
            </a:r>
            <a:r>
              <a:rPr lang="en-US" altLang="en-IN"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VGG-16</a:t>
            </a:r>
            <a:r>
              <a:rPr lang="en-US" altLang="en-IN"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ResNet-152</a:t>
            </a:r>
            <a:r>
              <a:rPr lang="en-US" altLang="en-IN"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InceptionResNetV2</a:t>
            </a:r>
            <a:r>
              <a:rPr lang="en-US" altLang="en-IN" sz="2400" dirty="0">
                <a:latin typeface="Times New Roman" panose="02020603050405020304" pitchFamily="18" charset="0"/>
                <a:cs typeface="Times New Roman" panose="02020603050405020304" pitchFamily="18" charset="0"/>
              </a:rPr>
              <a:t>: D</a:t>
            </a:r>
            <a:r>
              <a:rPr lang="en-IN" altLang="en-US" sz="2400" dirty="0">
                <a:latin typeface="Times New Roman" panose="02020603050405020304" pitchFamily="18" charset="0"/>
                <a:cs typeface="Times New Roman" panose="02020603050405020304" pitchFamily="18" charset="0"/>
              </a:rPr>
              <a:t>enseNet201 </a:t>
            </a:r>
            <a:r>
              <a:rPr lang="en-US" altLang="en-IN" sz="2400" dirty="0">
                <a:latin typeface="Times New Roman" panose="02020603050405020304" pitchFamily="18" charset="0"/>
                <a:cs typeface="Times New Roman" panose="02020603050405020304" pitchFamily="18" charset="0"/>
              </a:rPr>
              <a:t>performing best among all</a:t>
            </a:r>
            <a:r>
              <a:rPr lang="en-IN" altLang="en-US" sz="2400" dirty="0">
                <a:latin typeface="Times New Roman" panose="02020603050405020304" pitchFamily="18" charset="0"/>
                <a:cs typeface="Times New Roman" panose="02020603050405020304" pitchFamily="18" charset="0"/>
              </a:rPr>
              <a:t> </a:t>
            </a:r>
            <a:r>
              <a:rPr lang="en-US" altLang="en-IN" sz="2400" dirty="0">
                <a:latin typeface="Times New Roman" panose="02020603050405020304" pitchFamily="18" charset="0"/>
                <a:cs typeface="Times New Roman" panose="02020603050405020304" pitchFamily="18" charset="0"/>
              </a:rPr>
              <a:t>of these.</a:t>
            </a:r>
            <a:endParaRPr lang="en-IN" altLang="en-US" sz="2400" dirty="0">
              <a:latin typeface="Times New Roman" panose="02020603050405020304" pitchFamily="18" charset="0"/>
              <a:cs typeface="Times New Roman" panose="02020603050405020304" pitchFamily="18" charset="0"/>
            </a:endParaRPr>
          </a:p>
          <a:p>
            <a:pPr algn="just"/>
            <a:r>
              <a:rPr lang="en-IN" altLang="en-US" sz="2400" dirty="0">
                <a:latin typeface="Times New Roman" panose="02020603050405020304" pitchFamily="18" charset="0"/>
                <a:cs typeface="Times New Roman" panose="02020603050405020304" pitchFamily="18" charset="0"/>
              </a:rPr>
              <a:t> DenseNet201’s F1-Score was increased by introducing extra layers of self-attention between dense layers, yielding further additional degrees of classification accuracy.</a:t>
            </a:r>
          </a:p>
          <a:p>
            <a:pPr algn="just"/>
            <a:r>
              <a:rPr lang="en-US" altLang="en-IN" sz="2400" dirty="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work </a:t>
            </a:r>
            <a:r>
              <a:rPr lang="en-IN" altLang="en-US" sz="2400" dirty="0">
                <a:latin typeface="Times New Roman" panose="02020603050405020304" pitchFamily="18" charset="0"/>
                <a:cs typeface="Times New Roman" panose="02020603050405020304" pitchFamily="18" charset="0"/>
              </a:rPr>
              <a:t>proves that the adoption of self-attention mechanism in DenseNet201 is a valuable solution for skin lesions classifications and serves as a valuable contribution to medical imaging and dermatology diagnostics.</a:t>
            </a:r>
          </a:p>
          <a:p>
            <a:pPr algn="just"/>
            <a:r>
              <a:rPr lang="en-IN" altLang="en-US" sz="2400" dirty="0">
                <a:latin typeface="Times New Roman" panose="02020603050405020304" pitchFamily="18" charset="0"/>
                <a:cs typeface="Times New Roman" panose="02020603050405020304" pitchFamily="18" charset="0"/>
              </a:rPr>
              <a:t>Future work involves exploring advanced neural network architectures beyond DenseNet201, expanding datasets for greater diversity, developing real-time applications for accessible dermatological care, conducting clinical validation trials, and enhancing model interpretability through explainable AI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1194" y="975331"/>
            <a:ext cx="11436823" cy="4908082"/>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rPr>
              <a:t>[1] Kassem, M.A., Hosny, K.M. and Fouad, M.M.,2020. Skin lesions classification into eight classes for ISIC 2019 using deep convolutional neural network and transfer learning. IEEE Access, 8, pp.114822-114832.</a:t>
            </a:r>
          </a:p>
          <a:p>
            <a:pPr marL="0" indent="0" algn="just">
              <a:buNone/>
            </a:pPr>
            <a:r>
              <a:rPr lang="en-IN" sz="2200" dirty="0">
                <a:latin typeface="Times New Roman" panose="02020603050405020304" pitchFamily="18" charset="0"/>
                <a:cs typeface="Times New Roman" panose="02020603050405020304" pitchFamily="18" charset="0"/>
              </a:rPr>
              <a:t>[2] Gouda, N. and Amudha, J., 2020, October. Skin cancer classification using ResNet. In 2020 IEEE 5th International Conference on Computing Communication and Automation (ICCCA) (pp. 536-541). IEEE.</a:t>
            </a:r>
          </a:p>
          <a:p>
            <a:pPr marL="0" indent="0" algn="just">
              <a:buNone/>
            </a:pPr>
            <a:r>
              <a:rPr lang="en-IN" sz="2200" dirty="0">
                <a:latin typeface="Times New Roman" panose="02020603050405020304" pitchFamily="18" charset="0"/>
                <a:cs typeface="Times New Roman" panose="02020603050405020304" pitchFamily="18" charset="0"/>
              </a:rPr>
              <a:t>[3] Shrinithi, S. and Aravinth, J., 2021, August. Detection of Melanoma Skin Cancer using Dermoscopic Skin Lesion Images. In 2021 International Conference on Recent Trends on Electronics, Information, Communication &amp; Technology (RTEICT) (pp. 240-245). IEEE.</a:t>
            </a:r>
          </a:p>
          <a:p>
            <a:pPr marL="0" indent="0" algn="just">
              <a:buNone/>
            </a:pPr>
            <a:r>
              <a:rPr lang="en-IN" sz="2200" dirty="0">
                <a:latin typeface="Times New Roman" panose="02020603050405020304" pitchFamily="18" charset="0"/>
                <a:cs typeface="Times New Roman" panose="02020603050405020304" pitchFamily="18" charset="0"/>
              </a:rPr>
              <a:t>[4] Kumar, R.P., Venkatraman, K., Jawahar, C., Harish, B., Bharathraj, S. and Mukesh, K., 2023, November. Attention-Guided Residual Network for Skin Lesion Classification Using Deep Reinforcement Learning. In 2023 International Conference on Integrated Intelligence and Communication Systems (ICIICS) (pp.1-7). IEEE.</a:t>
            </a:r>
          </a:p>
          <a:p>
            <a:pPr marL="0" indent="0" algn="just">
              <a:buNone/>
            </a:pPr>
            <a:r>
              <a:rPr lang="en-IN" sz="2200" dirty="0">
                <a:latin typeface="Times New Roman" panose="02020603050405020304" pitchFamily="18" charset="0"/>
                <a:cs typeface="Times New Roman" panose="02020603050405020304" pitchFamily="18" charset="0"/>
              </a:rPr>
              <a:t>[5] Aishwarya, N., Prabhakaran, K.M., Debebe, F.T., Reddy, M.S.S.A. and Pranavee, P., 2023. Skin Cancer Diagnosis with Yolo Deep Neural Network. Procedia Computer Science, 220, pp.651-658.</a:t>
            </a:r>
          </a:p>
          <a:p>
            <a:pPr marL="0" indent="0" algn="just">
              <a:buNone/>
            </a:pPr>
            <a:endParaRPr lang="en-IN" sz="22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71766878-3199-4EAB-94E7-2D6D11070E14}" type="slidenum">
              <a:rPr lang="en-US" smtClean="0"/>
              <a:t>17</a:t>
            </a:fld>
            <a:endParaRPr lang="en-US" dirty="0"/>
          </a:p>
        </p:txBody>
      </p:sp>
      <p:sp>
        <p:nvSpPr>
          <p:cNvPr id="7" name="Title 6"/>
          <p:cNvSpPr>
            <a:spLocks noGrp="1"/>
          </p:cNvSpPr>
          <p:nvPr>
            <p:ph type="title"/>
          </p:nvPr>
        </p:nvSpPr>
        <p:spPr/>
        <p:txBody>
          <a:bodyPr/>
          <a:lstStyle/>
          <a:p>
            <a:r>
              <a:rPr lang="en-GB" dirty="0"/>
              <a:t>References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274" y="974696"/>
            <a:ext cx="11436823" cy="4908082"/>
          </a:xfrm>
        </p:spPr>
        <p:txBody>
          <a:bodyPr>
            <a:noAutofit/>
          </a:bodyPr>
          <a:lstStyle/>
          <a:p>
            <a:pPr marL="0" indent="0" algn="just">
              <a:buNone/>
            </a:pPr>
            <a:r>
              <a:rPr lang="en-IN" sz="2200" dirty="0">
                <a:latin typeface="Times New Roman" panose="02020603050405020304" pitchFamily="18" charset="0"/>
                <a:cs typeface="Times New Roman" panose="02020603050405020304" pitchFamily="18" charset="0"/>
                <a:sym typeface="+mn-ea"/>
              </a:rPr>
              <a:t>[6] Kadirappa, R. and Ko, S.B., 2023. An automated multi-class skin lesion diagnosis by embedding local and global features of Dermoscopy images. Multimedia Tools and Applications, pp.1-28.</a:t>
            </a: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sym typeface="+mn-ea"/>
              </a:rPr>
              <a:t>[7] Azeem, M., Kiani, K., Mansouri, T. and Topping, N., 2023. SkinLesNet: Classification of Skin Lesions and Detection of Melanoma Cancer Using a Novel Multi-Layer Deep Convolutional Neural Network. Cancers, 16(1), p.108.</a:t>
            </a: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sym typeface="+mn-ea"/>
              </a:rPr>
              <a:t>[8] Alsahafi, Y.S., Kassem, M.A. and Hosny, K.M.,2023. Skin-Net: a novel deep residual network for skin lesions classification using multilevel feature extraction and cross-channel correlation with detection of outliers. Journal of Big Data, 10(1), p.105.</a:t>
            </a: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sym typeface="+mn-ea"/>
              </a:rPr>
              <a:t>[9] Sivakumar, M.S., Leo, L.M., Gurumekala, T., Sindhu, V. and Priyadharshini, A.S., 2023. Deep learning in skin lesion analysis for malignant melanoma cancer identification. Multimedia Tools and Applications, pp.1-21.</a:t>
            </a:r>
            <a:endParaRPr lang="en-IN" sz="2200" dirty="0">
              <a:latin typeface="Times New Roman" panose="02020603050405020304" pitchFamily="18" charset="0"/>
              <a:cs typeface="Times New Roman" panose="02020603050405020304" pitchFamily="18" charset="0"/>
            </a:endParaRPr>
          </a:p>
          <a:p>
            <a:pPr marL="0" indent="0" algn="just">
              <a:buNone/>
            </a:pPr>
            <a:r>
              <a:rPr lang="en-IN" sz="2200" dirty="0">
                <a:latin typeface="Times New Roman" panose="02020603050405020304" pitchFamily="18" charset="0"/>
                <a:cs typeface="Times New Roman" panose="02020603050405020304" pitchFamily="18" charset="0"/>
                <a:sym typeface="+mn-ea"/>
              </a:rPr>
              <a:t>[10] Bozkurt, F., 2023. Skin lesion classification on dermatoscopic images using effective dataaugmentation  and pre-trained deep learning approach. Multimedia  Tools and Applications, 82(12), pp.18985-19003.</a:t>
            </a:r>
            <a:endParaRPr lang="en-IN" sz="2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 </a:t>
            </a:r>
            <a:br>
              <a:rPr lang="en-US" dirty="0">
                <a:latin typeface="Times New Roman" panose="02020603050405020304" pitchFamily="18" charset="0"/>
                <a:cs typeface="Times New Roman" panose="02020603050405020304" pitchFamily="18" charset="0"/>
              </a:rPr>
            </a:b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fontScale="97500" lnSpcReduction="10000"/>
          </a:body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Problem Statement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Dataset Description</a:t>
            </a:r>
          </a:p>
          <a:p>
            <a:pPr>
              <a:lnSpc>
                <a:spcPct val="150000"/>
              </a:lnSpc>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 and Analysis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r>
              <a:rPr lang="en-IN" altLang="en-US" dirty="0">
                <a:latin typeface="Times New Roman" panose="02020603050405020304" pitchFamily="18" charset="0"/>
                <a:cs typeface="Times New Roman" panose="02020603050405020304" pitchFamily="18" charset="0"/>
              </a:rPr>
              <a:t> and Future Work</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p:txBody>
      </p:sp>
      <p:sp>
        <p:nvSpPr>
          <p:cNvPr id="3" name="Title 2"/>
          <p:cNvSpPr>
            <a:spLocks noGrp="1"/>
          </p:cNvSpPr>
          <p:nvPr>
            <p:ph type="title"/>
          </p:nvPr>
        </p:nvSpPr>
        <p:spPr/>
        <p:txBody>
          <a:bodyPr/>
          <a:lstStyle/>
          <a:p>
            <a:r>
              <a:rPr lang="en-US" b="1" dirty="0">
                <a:latin typeface="Georgia" panose="02040502050405020303"/>
              </a:rPr>
              <a:t>Outline</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pPr algn="just">
              <a:lnSpc>
                <a:spcPct val="100000"/>
              </a:lnSpc>
            </a:pPr>
            <a:r>
              <a:rPr dirty="0">
                <a:latin typeface="Times New Roman" panose="02020603050405020304" pitchFamily="18" charset="0"/>
                <a:cs typeface="Times New Roman" panose="02020603050405020304" pitchFamily="18" charset="0"/>
                <a:sym typeface="+mn-ea"/>
              </a:rPr>
              <a:t>Traditional methods of diagnosing skin lesions, such as visual examination by dermatologists and biopsy, can be time-consuming, subjective, and prone to human error. </a:t>
            </a:r>
          </a:p>
          <a:p>
            <a:pPr algn="just">
              <a:lnSpc>
                <a:spcPct val="100000"/>
              </a:lnSpc>
            </a:pPr>
            <a:r>
              <a:rPr dirty="0">
                <a:latin typeface="Times New Roman" panose="02020603050405020304" pitchFamily="18" charset="0"/>
                <a:cs typeface="Times New Roman" panose="02020603050405020304" pitchFamily="18" charset="0"/>
                <a:sym typeface="+mn-ea"/>
              </a:rPr>
              <a:t>The goal of this project is to develop a robust, automated deep learning model that can accurately classify skin lesions from dermoscopic images into different categories (e.g., benign or malignant). This model aims to assist dermatologists in making faster and more accurate diagnoses, thereby improving patient outcomes and optimizing healthcare resources.</a:t>
            </a:r>
          </a:p>
        </p:txBody>
      </p:sp>
      <p:sp>
        <p:nvSpPr>
          <p:cNvPr id="3" name="Title 2"/>
          <p:cNvSpPr>
            <a:spLocks noGrp="1"/>
          </p:cNvSpPr>
          <p:nvPr>
            <p:ph type="title"/>
          </p:nvPr>
        </p:nvSpPr>
        <p:spPr/>
        <p:txBody>
          <a:bodyPr/>
          <a:lstStyle/>
          <a:p>
            <a:r>
              <a:rPr lang="en-US" b="1" dirty="0">
                <a:latin typeface="Georgia" panose="02040502050405020303"/>
              </a:rPr>
              <a:t>Problem Statement </a:t>
            </a:r>
            <a:endParaRPr lang="en-US" b="1" dirty="0"/>
          </a:p>
        </p:txBody>
      </p:sp>
      <p:sp>
        <p:nvSpPr>
          <p:cNvPr id="4" name="Slide Number Placeholder 3"/>
          <p:cNvSpPr>
            <a:spLocks noGrp="1"/>
          </p:cNvSpPr>
          <p:nvPr>
            <p:ph type="sldNum" sz="quarter" idx="12"/>
          </p:nvPr>
        </p:nvSpPr>
        <p:spPr>
          <a:xfrm>
            <a:off x="115956" y="6478751"/>
            <a:ext cx="758687" cy="365125"/>
          </a:xfrm>
        </p:spPr>
        <p:txBody>
          <a:bodyPr/>
          <a:lstStyle/>
          <a:p>
            <a:fld id="{71766878-3199-4EAB-94E7-2D6D11070E1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0995" y="1629410"/>
            <a:ext cx="11436985" cy="3702050"/>
          </a:xfrm>
        </p:spPr>
        <p:txBody>
          <a:bodyPr>
            <a:normAutofit fontScale="92500" lnSpcReduction="10000"/>
          </a:bodyPr>
          <a:lstStyle/>
          <a:p>
            <a:pPr algn="just">
              <a:lnSpc>
                <a:spcPct val="120000"/>
              </a:lnSpc>
              <a:spcBef>
                <a:spcPts val="1000"/>
              </a:spcBef>
              <a:spcAft>
                <a:spcPts val="0"/>
              </a:spcAft>
            </a:pPr>
            <a:r>
              <a:rPr lang="en-US" dirty="0">
                <a:latin typeface="Times New Roman" panose="02020603050405020304" pitchFamily="18" charset="0"/>
                <a:cs typeface="Times New Roman" panose="02020603050405020304" pitchFamily="18" charset="0"/>
                <a:sym typeface="+mn-ea"/>
              </a:rPr>
              <a:t>Traditional methods of identifying these diseases involve a lot of time and hard work. </a:t>
            </a:r>
            <a:endParaRPr lang="en-US" dirty="0">
              <a:latin typeface="Times New Roman" panose="02020603050405020304" pitchFamily="18" charset="0"/>
              <a:cs typeface="Times New Roman" panose="02020603050405020304" pitchFamily="18" charset="0"/>
            </a:endParaRPr>
          </a:p>
          <a:p>
            <a:pPr algn="just">
              <a:lnSpc>
                <a:spcPct val="120000"/>
              </a:lnSpc>
              <a:spcBef>
                <a:spcPts val="1000"/>
              </a:spcBef>
              <a:spcAft>
                <a:spcPts val="0"/>
              </a:spcAft>
            </a:pPr>
            <a:r>
              <a:rPr dirty="0">
                <a:latin typeface="Times New Roman" panose="02020603050405020304" pitchFamily="18" charset="0"/>
                <a:cs typeface="Times New Roman" panose="02020603050405020304" pitchFamily="18" charset="0"/>
                <a:sym typeface="+mn-ea"/>
              </a:rPr>
              <a:t>One of the biggest</a:t>
            </a:r>
            <a:r>
              <a:rPr lang="en-IN"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challenges is obtaining high-quality and diverse data</a:t>
            </a:r>
          </a:p>
          <a:p>
            <a:pPr algn="just">
              <a:lnSpc>
                <a:spcPct val="120000"/>
              </a:lnSpc>
              <a:spcBef>
                <a:spcPts val="1000"/>
              </a:spcBef>
              <a:spcAft>
                <a:spcPts val="0"/>
              </a:spcAft>
            </a:pPr>
            <a:r>
              <a:rPr dirty="0">
                <a:latin typeface="Times New Roman" panose="02020603050405020304" pitchFamily="18" charset="0"/>
                <a:cs typeface="Times New Roman" panose="02020603050405020304" pitchFamily="18" charset="0"/>
                <a:sym typeface="+mn-ea"/>
              </a:rPr>
              <a:t>Early detection enabled by deep learning</a:t>
            </a:r>
            <a:r>
              <a:rPr lang="en-IN"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models can improve patient outcomes and reduce</a:t>
            </a:r>
            <a:r>
              <a:rPr lang="en-IN"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healthcare costs.</a:t>
            </a:r>
            <a:endParaRPr lang="en-US" dirty="0">
              <a:latin typeface="Times New Roman" panose="02020603050405020304" pitchFamily="18" charset="0"/>
              <a:cs typeface="Times New Roman" panose="02020603050405020304" pitchFamily="18" charset="0"/>
              <a:sym typeface="+mn-ea"/>
            </a:endParaRPr>
          </a:p>
          <a:p>
            <a:pPr algn="just">
              <a:lnSpc>
                <a:spcPct val="120000"/>
              </a:lnSpc>
            </a:pPr>
            <a:r>
              <a:rPr lang="en-US" dirty="0">
                <a:latin typeface="Times New Roman" panose="02020603050405020304" pitchFamily="18" charset="0"/>
                <a:cs typeface="Times New Roman" panose="02020603050405020304" pitchFamily="18" charset="0"/>
                <a:sym typeface="+mn-ea"/>
              </a:rPr>
              <a:t>The use of deep learning for skin lesion classification marks a significant breakthrough in dermatological diagnostics. </a:t>
            </a:r>
          </a:p>
          <a:p>
            <a:pPr algn="just">
              <a:lnSpc>
                <a:spcPct val="120000"/>
              </a:lnSpc>
              <a:spcBef>
                <a:spcPts val="1000"/>
              </a:spcBef>
              <a:spcAft>
                <a:spcPts val="0"/>
              </a:spcAft>
            </a:pPr>
            <a:endParaRPr dirty="0">
              <a:latin typeface="Times New Roman" panose="02020603050405020304" pitchFamily="18" charset="0"/>
              <a:cs typeface="Times New Roman" panose="02020603050405020304" pitchFamily="18" charset="0"/>
              <a:sym typeface="+mn-ea"/>
            </a:endParaRPr>
          </a:p>
          <a:p>
            <a:pPr algn="just">
              <a:lnSpc>
                <a:spcPct val="120000"/>
              </a:lnSpc>
              <a:spcBef>
                <a:spcPts val="1000"/>
              </a:spcBef>
              <a:spcAft>
                <a:spcPts val="0"/>
              </a:spcAft>
            </a:pPr>
            <a:endParaRPr dirty="0">
              <a:latin typeface="Times New Roman" panose="02020603050405020304" pitchFamily="18" charset="0"/>
              <a:cs typeface="Times New Roman" panose="02020603050405020304" pitchFamily="18" charset="0"/>
              <a:sym typeface="+mn-ea"/>
            </a:endParaRPr>
          </a:p>
        </p:txBody>
      </p:sp>
      <p:sp>
        <p:nvSpPr>
          <p:cNvPr id="3" name="Title 2"/>
          <p:cNvSpPr>
            <a:spLocks noGrp="1"/>
          </p:cNvSpPr>
          <p:nvPr>
            <p:ph type="title"/>
          </p:nvPr>
        </p:nvSpPr>
        <p:spPr>
          <a:xfrm>
            <a:off x="341194" y="517571"/>
            <a:ext cx="11436823" cy="421441"/>
          </a:xfrm>
        </p:spPr>
        <p:txBody>
          <a:bodyPr/>
          <a:lstStyle/>
          <a:p>
            <a:r>
              <a:rPr lang="en-US" dirty="0"/>
              <a:t>Introduction</a:t>
            </a: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0995" y="1541145"/>
            <a:ext cx="11436985" cy="4157345"/>
          </a:xfrm>
        </p:spPr>
        <p:txBody>
          <a:bodyPr>
            <a:normAutofit fontScale="92500" lnSpcReduction="10000"/>
          </a:bodyPr>
          <a:lstStyle/>
          <a:p>
            <a:pPr algn="just">
              <a:lnSpc>
                <a:spcPct val="120000"/>
              </a:lnSpc>
            </a:pPr>
            <a:r>
              <a:rPr lang="en-IN" dirty="0">
                <a:latin typeface="Times New Roman" panose="02020603050405020304" pitchFamily="18" charset="0"/>
                <a:cs typeface="Times New Roman" panose="02020603050405020304" pitchFamily="18" charset="0"/>
              </a:rPr>
              <a:t>AI models are trained on vast image datasets to recognize various skin diseases by analyzing patterns and characteristics. </a:t>
            </a:r>
          </a:p>
          <a:p>
            <a:pPr algn="just">
              <a:lnSpc>
                <a:spcPct val="120000"/>
              </a:lnSpc>
              <a:spcBef>
                <a:spcPts val="1000"/>
              </a:spcBef>
              <a:spcAft>
                <a:spcPts val="0"/>
              </a:spcAft>
            </a:pPr>
            <a:r>
              <a:rPr lang="en-US" altLang="en-IN"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lassifications</a:t>
            </a:r>
            <a:r>
              <a:rPr lang="en-IN" dirty="0">
                <a:latin typeface="Times New Roman" panose="02020603050405020304" pitchFamily="18" charset="0"/>
                <a:cs typeface="Times New Roman" panose="02020603050405020304" pitchFamily="18" charset="0"/>
              </a:rPr>
              <a:t> involve using advanced artificial intelligence (AI) to identify and categorize skin blemishes based on images.</a:t>
            </a:r>
          </a:p>
          <a:p>
            <a:pPr algn="just">
              <a:lnSpc>
                <a:spcPct val="120000"/>
              </a:lnSpc>
              <a:spcBef>
                <a:spcPts val="1000"/>
              </a:spcBef>
              <a:spcAft>
                <a:spcPts val="0"/>
              </a:spcAft>
            </a:pPr>
            <a:r>
              <a:rPr lang="en-US" altLang="en-IN" dirty="0">
                <a:latin typeface="Times New Roman" panose="02020603050405020304" pitchFamily="18" charset="0"/>
                <a:cs typeface="Times New Roman" panose="02020603050405020304" pitchFamily="18" charset="0"/>
              </a:rPr>
              <a:t>E</a:t>
            </a:r>
            <a:r>
              <a:rPr lang="en-IN" dirty="0">
                <a:latin typeface="Times New Roman" panose="02020603050405020304" pitchFamily="18" charset="0"/>
                <a:cs typeface="Times New Roman" panose="02020603050405020304" pitchFamily="18" charset="0"/>
              </a:rPr>
              <a:t>xtracting image features and learning intricate patterns within lesions.</a:t>
            </a:r>
          </a:p>
          <a:p>
            <a:pPr algn="just">
              <a:lnSpc>
                <a:spcPct val="120000"/>
              </a:lnSpc>
              <a:spcBef>
                <a:spcPts val="1000"/>
              </a:spcBef>
              <a:spcAft>
                <a:spcPts val="0"/>
              </a:spcAft>
            </a:pPr>
            <a:r>
              <a:rPr lang="en-IN" dirty="0">
                <a:latin typeface="Times New Roman" panose="02020603050405020304" pitchFamily="18" charset="0"/>
                <a:cs typeface="Times New Roman" panose="02020603050405020304" pitchFamily="18" charset="0"/>
                <a:sym typeface="+mn-ea"/>
              </a:rPr>
              <a:t>Leveraging the power of convolutional neural networks (CNNs) and extensive datasets, these technologies promise early, accurate, and widely accessible detection of skin lesions.</a:t>
            </a:r>
            <a:r>
              <a:rPr lang="en-IN" dirty="0">
                <a:latin typeface="Times New Roman" panose="02020603050405020304" pitchFamily="18" charset="0"/>
                <a:cs typeface="Times New Roman" panose="02020603050405020304" pitchFamily="18" charset="0"/>
              </a:rPr>
              <a:t> </a:t>
            </a:r>
          </a:p>
        </p:txBody>
      </p:sp>
      <p:sp>
        <p:nvSpPr>
          <p:cNvPr id="3" name="Title 2"/>
          <p:cNvSpPr>
            <a:spLocks noGrp="1"/>
          </p:cNvSpPr>
          <p:nvPr>
            <p:ph type="title"/>
          </p:nvPr>
        </p:nvSpPr>
        <p:spPr>
          <a:xfrm>
            <a:off x="341194" y="461691"/>
            <a:ext cx="11436823" cy="421441"/>
          </a:xfrm>
        </p:spPr>
        <p:txBody>
          <a:bodyPr/>
          <a:lstStyle/>
          <a:p>
            <a:r>
              <a:rPr lang="en-US" dirty="0"/>
              <a:t>Introduction</a:t>
            </a: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0995" y="1137285"/>
            <a:ext cx="7466965" cy="4907915"/>
          </a:xfrm>
        </p:spPr>
        <p:txBody>
          <a:bodyPr>
            <a:noAutofit/>
          </a:bodyPr>
          <a:lstStyle/>
          <a:p>
            <a:pPr algn="just" rtl="0">
              <a:lnSpc>
                <a:spcPct val="100000"/>
              </a:lnSpc>
              <a:spcBef>
                <a:spcPts val="1000"/>
              </a:spcBef>
              <a:spcAft>
                <a:spcPts val="0"/>
              </a:spcAft>
              <a:buClr>
                <a:schemeClr val="dk1"/>
              </a:buClr>
              <a:buSzPts val="2100"/>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The ISIC 2019 dataset comprises over 2</a:t>
            </a:r>
            <a:r>
              <a:rPr lang="en-US" altLang="en-IN" sz="1800" dirty="0">
                <a:latin typeface="Times New Roman" panose="02020603050405020304"/>
                <a:ea typeface="Times New Roman" panose="02020603050405020304"/>
                <a:cs typeface="Times New Roman" panose="02020603050405020304"/>
                <a:sym typeface="Times New Roman" panose="02020603050405020304"/>
              </a:rPr>
              <a:t>,</a:t>
            </a:r>
            <a:r>
              <a:rPr lang="en-IN" altLang="en-GB" sz="1800" dirty="0">
                <a:latin typeface="Times New Roman" panose="02020603050405020304"/>
                <a:ea typeface="Times New Roman" panose="02020603050405020304"/>
                <a:cs typeface="Times New Roman" panose="02020603050405020304"/>
                <a:sym typeface="Times New Roman" panose="02020603050405020304"/>
              </a:rPr>
              <a:t>50</a:t>
            </a:r>
            <a:r>
              <a:rPr lang="en-US" altLang="en-IN" sz="1800" dirty="0">
                <a:latin typeface="Times New Roman" panose="02020603050405020304"/>
                <a:ea typeface="Times New Roman" panose="02020603050405020304"/>
                <a:cs typeface="Times New Roman" panose="02020603050405020304"/>
                <a:sym typeface="Times New Roman" panose="02020603050405020304"/>
              </a:rPr>
              <a:t>0</a:t>
            </a:r>
            <a:r>
              <a:rPr lang="en-IN" altLang="en-GB" sz="1800" dirty="0">
                <a:latin typeface="Times New Roman" panose="02020603050405020304"/>
                <a:ea typeface="Times New Roman" panose="02020603050405020304"/>
                <a:cs typeface="Times New Roman" panose="02020603050405020304"/>
                <a:sym typeface="Times New Roman" panose="02020603050405020304"/>
              </a:rPr>
              <a:t> dermoscopic images categorized into 8classes, including melanoma, benign nevi, and other skin conditions.</a:t>
            </a:r>
          </a:p>
          <a:p>
            <a:pPr marL="0" indent="0" algn="just" rtl="0">
              <a:lnSpc>
                <a:spcPct val="100000"/>
              </a:lnSpc>
              <a:spcBef>
                <a:spcPts val="1000"/>
              </a:spcBef>
              <a:spcAft>
                <a:spcPts val="0"/>
              </a:spcAft>
              <a:buClr>
                <a:schemeClr val="dk1"/>
              </a:buClr>
              <a:buSzPts val="2100"/>
              <a:buNone/>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It offers two challenging tasks:</a:t>
            </a:r>
          </a:p>
          <a:p>
            <a:pPr algn="just" rtl="0">
              <a:lnSpc>
                <a:spcPct val="100000"/>
              </a:lnSpc>
              <a:spcBef>
                <a:spcPts val="1000"/>
              </a:spcBef>
              <a:spcAft>
                <a:spcPts val="0"/>
              </a:spcAft>
              <a:buClr>
                <a:schemeClr val="dk1"/>
              </a:buClr>
              <a:buSzPts val="2100"/>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Classifying images based solely on visual features or incorporating additional metadata. </a:t>
            </a:r>
          </a:p>
          <a:p>
            <a:pPr algn="just" rtl="0">
              <a:lnSpc>
                <a:spcPct val="100000"/>
              </a:lnSpc>
              <a:spcBef>
                <a:spcPts val="1000"/>
              </a:spcBef>
              <a:spcAft>
                <a:spcPts val="0"/>
              </a:spcAft>
              <a:buClr>
                <a:schemeClr val="dk1"/>
              </a:buClr>
              <a:buSzPts val="2100"/>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To facilitate model evaluation during the challenge, a separate validation set is provided. </a:t>
            </a:r>
          </a:p>
          <a:p>
            <a:pPr marL="0" indent="0" algn="just" rtl="0">
              <a:lnSpc>
                <a:spcPct val="100000"/>
              </a:lnSpc>
              <a:spcBef>
                <a:spcPts val="1000"/>
              </a:spcBef>
              <a:spcAft>
                <a:spcPts val="0"/>
              </a:spcAft>
              <a:buClr>
                <a:schemeClr val="dk1"/>
              </a:buClr>
              <a:buSzPts val="2100"/>
              <a:buNone/>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The dataset is in JPEG format, with EXIF data removed to eliminate camera setting biases.</a:t>
            </a:r>
          </a:p>
          <a:p>
            <a:pPr algn="just" rtl="0">
              <a:lnSpc>
                <a:spcPct val="100000"/>
              </a:lnSpc>
              <a:spcBef>
                <a:spcPts val="1000"/>
              </a:spcBef>
              <a:spcAft>
                <a:spcPts val="0"/>
              </a:spcAft>
              <a:buClr>
                <a:schemeClr val="dk1"/>
              </a:buClr>
              <a:buSzPts val="2100"/>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 Additionally, it includes segmentation masks that demarcate specific lesions</a:t>
            </a:r>
          </a:p>
          <a:p>
            <a:pPr algn="just" rtl="0">
              <a:lnSpc>
                <a:spcPct val="100000"/>
              </a:lnSpc>
              <a:spcBef>
                <a:spcPts val="1000"/>
              </a:spcBef>
              <a:spcAft>
                <a:spcPts val="0"/>
              </a:spcAft>
              <a:buClr>
                <a:schemeClr val="dk1"/>
              </a:buClr>
              <a:buSzPts val="2100"/>
            </a:pPr>
            <a:r>
              <a:rPr lang="en-IN" altLang="en-GB" sz="1800" dirty="0">
                <a:latin typeface="Times New Roman" panose="02020603050405020304"/>
                <a:ea typeface="Times New Roman" panose="02020603050405020304"/>
                <a:cs typeface="Times New Roman" panose="02020603050405020304"/>
                <a:sym typeface="Times New Roman" panose="02020603050405020304"/>
              </a:rPr>
              <a:t>within each image, aiding in the analysis and understanding of skin conditions.</a:t>
            </a:r>
          </a:p>
        </p:txBody>
      </p:sp>
      <p:sp>
        <p:nvSpPr>
          <p:cNvPr id="3" name="Title 2"/>
          <p:cNvSpPr>
            <a:spLocks noGrp="1"/>
          </p:cNvSpPr>
          <p:nvPr>
            <p:ph type="title"/>
          </p:nvPr>
        </p:nvSpPr>
        <p:spPr/>
        <p:txBody>
          <a:bodyPr/>
          <a:lstStyle/>
          <a:p>
            <a:r>
              <a:rPr lang="en-GB" dirty="0"/>
              <a:t>Dataset Description </a:t>
            </a: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6</a:t>
            </a:fld>
            <a:endParaRPr lang="en-US" dirty="0"/>
          </a:p>
        </p:txBody>
      </p:sp>
      <p:pic>
        <p:nvPicPr>
          <p:cNvPr id="4" name="Picture 3"/>
          <p:cNvPicPr>
            <a:picLocks noChangeAspect="1"/>
          </p:cNvPicPr>
          <p:nvPr/>
        </p:nvPicPr>
        <p:blipFill>
          <a:blip r:embed="rId2"/>
          <a:stretch>
            <a:fillRect/>
          </a:stretch>
        </p:blipFill>
        <p:spPr>
          <a:xfrm>
            <a:off x="8393430" y="1792605"/>
            <a:ext cx="3177540" cy="2154555"/>
          </a:xfrm>
          <a:prstGeom prst="rect">
            <a:avLst/>
          </a:prstGeom>
        </p:spPr>
      </p:pic>
      <p:sp>
        <p:nvSpPr>
          <p:cNvPr id="10" name="Text Box 9"/>
          <p:cNvSpPr txBox="1"/>
          <p:nvPr/>
        </p:nvSpPr>
        <p:spPr>
          <a:xfrm>
            <a:off x="8191500" y="4057650"/>
            <a:ext cx="1686560" cy="368300"/>
          </a:xfrm>
          <a:prstGeom prst="rect">
            <a:avLst/>
          </a:prstGeom>
          <a:noFill/>
        </p:spPr>
        <p:txBody>
          <a:bodyPr wrap="square" rtlCol="0">
            <a:spAutoFit/>
          </a:bodyPr>
          <a:lstStyle/>
          <a:p>
            <a:r>
              <a:rPr lang="en-US"/>
              <a:t>actinic keratosis</a:t>
            </a:r>
          </a:p>
        </p:txBody>
      </p:sp>
      <p:sp>
        <p:nvSpPr>
          <p:cNvPr id="12" name="Text Box 11"/>
          <p:cNvSpPr txBox="1"/>
          <p:nvPr/>
        </p:nvSpPr>
        <p:spPr>
          <a:xfrm>
            <a:off x="9878060" y="4057650"/>
            <a:ext cx="2159000" cy="368300"/>
          </a:xfrm>
          <a:prstGeom prst="rect">
            <a:avLst/>
          </a:prstGeom>
          <a:noFill/>
        </p:spPr>
        <p:txBody>
          <a:bodyPr wrap="square" rtlCol="0">
            <a:spAutoFit/>
          </a:bodyPr>
          <a:lstStyle/>
          <a:p>
            <a:r>
              <a:rPr lang="en-US"/>
              <a:t> basal cell carcinoma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0995" y="983615"/>
            <a:ext cx="6935470" cy="4907915"/>
          </a:xfrm>
        </p:spPr>
        <p:txBody>
          <a:bodyPr>
            <a:noAutofit/>
          </a:bodyPr>
          <a:lstStyle/>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According to the ISIC 2019 data, skin lesions</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can be divided into 8 categories:</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1. Melanoma</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2. Melanocytic Nevus</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3. Basal Cell Carcinoma</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4. Actinic Keratosis</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5. Benign Keratosis</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6. Dermatofibroma</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7. Vascular Lesion</a:t>
            </a:r>
          </a:p>
          <a:p>
            <a:pPr marL="0" indent="0" algn="just" rtl="0">
              <a:lnSpc>
                <a:spcPct val="100000"/>
              </a:lnSpc>
              <a:spcBef>
                <a:spcPts val="1000"/>
              </a:spcBef>
              <a:spcAft>
                <a:spcPts val="0"/>
              </a:spcAft>
              <a:buClr>
                <a:schemeClr val="dk1"/>
              </a:buClr>
              <a:buSzPts val="2100"/>
              <a:buNone/>
            </a:pPr>
            <a:r>
              <a:rPr lang="en-IN" altLang="en-GB" sz="2400" dirty="0">
                <a:latin typeface="Times New Roman" panose="02020603050405020304"/>
                <a:ea typeface="Times New Roman" panose="02020603050405020304"/>
                <a:cs typeface="Times New Roman" panose="02020603050405020304"/>
                <a:sym typeface="Times New Roman" panose="02020603050405020304"/>
              </a:rPr>
              <a:t>8. Squamous Cell Carcinoma.</a:t>
            </a:r>
          </a:p>
        </p:txBody>
      </p:sp>
      <p:sp>
        <p:nvSpPr>
          <p:cNvPr id="3" name="Title 2"/>
          <p:cNvSpPr>
            <a:spLocks noGrp="1"/>
          </p:cNvSpPr>
          <p:nvPr>
            <p:ph type="title"/>
          </p:nvPr>
        </p:nvSpPr>
        <p:spPr/>
        <p:txBody>
          <a:bodyPr/>
          <a:lstStyle/>
          <a:p>
            <a:r>
              <a:rPr lang="en-GB" dirty="0"/>
              <a:t>Dataset Description </a:t>
            </a:r>
            <a:endParaRPr lang="en-IN" dirty="0"/>
          </a:p>
        </p:txBody>
      </p:sp>
      <p:sp>
        <p:nvSpPr>
          <p:cNvPr id="5" name="Slide Number Placeholder 4"/>
          <p:cNvSpPr>
            <a:spLocks noGrp="1"/>
          </p:cNvSpPr>
          <p:nvPr>
            <p:ph type="sldNum" sz="quarter" idx="12"/>
          </p:nvPr>
        </p:nvSpPr>
        <p:spPr/>
        <p:txBody>
          <a:bodyPr/>
          <a:lstStyle/>
          <a:p>
            <a:fld id="{71766878-3199-4EAB-94E7-2D6D11070E14}" type="slidenum">
              <a:rPr lang="en-US" smtClean="0"/>
              <a:t>7</a:t>
            </a:fld>
            <a:endParaRPr lang="en-US" dirty="0"/>
          </a:p>
        </p:txBody>
      </p:sp>
      <p:pic>
        <p:nvPicPr>
          <p:cNvPr id="6" name="Picture 5"/>
          <p:cNvPicPr>
            <a:picLocks noChangeAspect="1"/>
          </p:cNvPicPr>
          <p:nvPr/>
        </p:nvPicPr>
        <p:blipFill>
          <a:blip r:embed="rId2"/>
          <a:stretch>
            <a:fillRect/>
          </a:stretch>
        </p:blipFill>
        <p:spPr>
          <a:xfrm>
            <a:off x="7277100" y="983615"/>
            <a:ext cx="4218305" cy="1852295"/>
          </a:xfrm>
          <a:prstGeom prst="rect">
            <a:avLst/>
          </a:prstGeom>
        </p:spPr>
      </p:pic>
      <p:sp>
        <p:nvSpPr>
          <p:cNvPr id="8" name="Text Box 7"/>
          <p:cNvSpPr txBox="1"/>
          <p:nvPr/>
        </p:nvSpPr>
        <p:spPr>
          <a:xfrm>
            <a:off x="7370445" y="2835910"/>
            <a:ext cx="1856740" cy="368300"/>
          </a:xfrm>
          <a:prstGeom prst="rect">
            <a:avLst/>
          </a:prstGeom>
          <a:noFill/>
        </p:spPr>
        <p:txBody>
          <a:bodyPr wrap="square" rtlCol="0">
            <a:spAutoFit/>
          </a:bodyPr>
          <a:lstStyle/>
          <a:p>
            <a:r>
              <a:rPr lang="en-US"/>
              <a:t>Melanoma</a:t>
            </a:r>
          </a:p>
        </p:txBody>
      </p:sp>
      <p:sp>
        <p:nvSpPr>
          <p:cNvPr id="9" name="Text Box 8"/>
          <p:cNvSpPr txBox="1"/>
          <p:nvPr/>
        </p:nvSpPr>
        <p:spPr>
          <a:xfrm>
            <a:off x="9638665" y="2835910"/>
            <a:ext cx="1856740" cy="645160"/>
          </a:xfrm>
          <a:prstGeom prst="rect">
            <a:avLst/>
          </a:prstGeom>
          <a:noFill/>
        </p:spPr>
        <p:txBody>
          <a:bodyPr wrap="square" rtlCol="0">
            <a:spAutoFit/>
          </a:bodyPr>
          <a:lstStyle/>
          <a:p>
            <a:r>
              <a:rPr lang="en-US"/>
              <a:t>pigment benign keratosis</a:t>
            </a:r>
          </a:p>
        </p:txBody>
      </p:sp>
      <p:pic>
        <p:nvPicPr>
          <p:cNvPr id="10" name="Picture 9"/>
          <p:cNvPicPr>
            <a:picLocks noChangeAspect="1"/>
          </p:cNvPicPr>
          <p:nvPr/>
        </p:nvPicPr>
        <p:blipFill>
          <a:blip r:embed="rId3"/>
          <a:stretch>
            <a:fillRect/>
          </a:stretch>
        </p:blipFill>
        <p:spPr>
          <a:xfrm>
            <a:off x="7276465" y="3481070"/>
            <a:ext cx="4218305" cy="1835150"/>
          </a:xfrm>
          <a:prstGeom prst="rect">
            <a:avLst/>
          </a:prstGeom>
        </p:spPr>
      </p:pic>
      <p:sp>
        <p:nvSpPr>
          <p:cNvPr id="11" name="Text Box 10"/>
          <p:cNvSpPr txBox="1"/>
          <p:nvPr/>
        </p:nvSpPr>
        <p:spPr>
          <a:xfrm>
            <a:off x="7370445" y="5315585"/>
            <a:ext cx="1856740" cy="368300"/>
          </a:xfrm>
          <a:prstGeom prst="rect">
            <a:avLst/>
          </a:prstGeom>
          <a:noFill/>
        </p:spPr>
        <p:txBody>
          <a:bodyPr wrap="square" rtlCol="0">
            <a:spAutoFit/>
          </a:bodyPr>
          <a:lstStyle/>
          <a:p>
            <a:r>
              <a:rPr lang="en-US"/>
              <a:t> nevus</a:t>
            </a:r>
          </a:p>
        </p:txBody>
      </p:sp>
      <p:sp>
        <p:nvSpPr>
          <p:cNvPr id="12" name="Text Box 11"/>
          <p:cNvSpPr txBox="1"/>
          <p:nvPr/>
        </p:nvSpPr>
        <p:spPr>
          <a:xfrm>
            <a:off x="9638030" y="5316220"/>
            <a:ext cx="1856740" cy="368300"/>
          </a:xfrm>
          <a:prstGeom prst="rect">
            <a:avLst/>
          </a:prstGeom>
          <a:noFill/>
        </p:spPr>
        <p:txBody>
          <a:bodyPr wrap="square" rtlCol="0">
            <a:spAutoFit/>
          </a:bodyPr>
          <a:lstStyle/>
          <a:p>
            <a:r>
              <a:rPr lang="en-US"/>
              <a:t>dermatofibroma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0995" y="1278255"/>
            <a:ext cx="11436985" cy="4570095"/>
          </a:xfrm>
        </p:spPr>
        <p:txBody>
          <a:bodyPr>
            <a:normAutofit/>
          </a:bodyPr>
          <a:lstStyle/>
          <a:p>
            <a:pPr marL="457200" indent="-457200" algn="just">
              <a:buAutoNum type="arabicPeriod"/>
            </a:pPr>
            <a:r>
              <a:rPr lang="en-US" b="1" dirty="0">
                <a:latin typeface="Times New Roman" panose="02020603050405020304" pitchFamily="18" charset="0"/>
                <a:cs typeface="Times New Roman" panose="02020603050405020304" pitchFamily="18" charset="0"/>
                <a:sym typeface="+mn-ea"/>
              </a:rPr>
              <a:t>Data Augmentation and Preprocessing: </a:t>
            </a:r>
          </a:p>
          <a:p>
            <a:pPr lvl="1" algn="just"/>
            <a:r>
              <a:rPr lang="en-US" sz="2800" dirty="0">
                <a:latin typeface="Times New Roman" panose="02020603050405020304" pitchFamily="18" charset="0"/>
                <a:cs typeface="Times New Roman" panose="02020603050405020304" pitchFamily="18" charset="0"/>
                <a:sym typeface="+mn-ea"/>
              </a:rPr>
              <a:t>Split the dataset into training, validation and testing sets. </a:t>
            </a:r>
          </a:p>
          <a:p>
            <a:pPr marL="457200" indent="-457200" algn="just">
              <a:buFont typeface="+mj-lt"/>
              <a:buAutoNum type="arabicPeriod"/>
            </a:pPr>
            <a:endParaRPr lang="en-US" sz="2800" b="1" dirty="0">
              <a:latin typeface="Times New Roman" panose="02020603050405020304" pitchFamily="18" charset="0"/>
              <a:cs typeface="Times New Roman" panose="02020603050405020304" pitchFamily="18" charset="0"/>
              <a:sym typeface="+mn-ea"/>
            </a:endParaRPr>
          </a:p>
          <a:p>
            <a:pPr marL="457200" indent="-457200" algn="just">
              <a:buFont typeface="+mj-lt"/>
              <a:buAutoNum type="arabicPeriod"/>
            </a:pPr>
            <a:r>
              <a:rPr lang="en-US" b="1" dirty="0">
                <a:latin typeface="Times New Roman" panose="02020603050405020304" pitchFamily="18" charset="0"/>
                <a:cs typeface="Times New Roman" panose="02020603050405020304" pitchFamily="18" charset="0"/>
                <a:sym typeface="+mn-ea"/>
              </a:rPr>
              <a:t>Model Selection:</a:t>
            </a:r>
            <a:r>
              <a:rPr lang="en-IN" altLang="en-US" b="1" dirty="0">
                <a:latin typeface="Times New Roman" panose="02020603050405020304" pitchFamily="18" charset="0"/>
                <a:cs typeface="Times New Roman" panose="02020603050405020304" pitchFamily="18" charset="0"/>
                <a:sym typeface="+mn-ea"/>
              </a:rPr>
              <a:t> </a:t>
            </a:r>
          </a:p>
          <a:p>
            <a:pPr lvl="1" algn="just"/>
            <a:r>
              <a:rPr lang="en-IN" altLang="en-US" sz="2800" dirty="0">
                <a:latin typeface="Times New Roman" panose="02020603050405020304" pitchFamily="18" charset="0"/>
                <a:cs typeface="Times New Roman" panose="02020603050405020304" pitchFamily="18" charset="0"/>
                <a:sym typeface="+mn-ea"/>
              </a:rPr>
              <a:t>We have choosen an </a:t>
            </a:r>
            <a:r>
              <a:rPr lang="en-US" altLang="en-IN" sz="2800" dirty="0">
                <a:latin typeface="Times New Roman" panose="02020603050405020304" pitchFamily="18" charset="0"/>
                <a:cs typeface="Times New Roman" panose="02020603050405020304" pitchFamily="18" charset="0"/>
                <a:sym typeface="+mn-ea"/>
              </a:rPr>
              <a:t>DenseNet201 </a:t>
            </a:r>
            <a:r>
              <a:rPr lang="en-US" sz="2800" dirty="0">
                <a:latin typeface="Times New Roman" panose="02020603050405020304" pitchFamily="18" charset="0"/>
                <a:cs typeface="Times New Roman" panose="02020603050405020304" pitchFamily="18" charset="0"/>
                <a:sym typeface="+mn-ea"/>
              </a:rPr>
              <a:t>deep learning model as a bas</a:t>
            </a:r>
            <a:r>
              <a:rPr lang="en-IN" altLang="en-US" sz="2800" dirty="0">
                <a:latin typeface="Times New Roman" panose="02020603050405020304" pitchFamily="18" charset="0"/>
                <a:cs typeface="Times New Roman" panose="02020603050405020304" pitchFamily="18" charset="0"/>
                <a:sym typeface="+mn-ea"/>
              </a:rPr>
              <a:t>e</a:t>
            </a:r>
          </a:p>
          <a:p>
            <a:pPr marL="0" indent="0" algn="just">
              <a:buFont typeface="+mj-lt"/>
              <a:buNone/>
            </a:pPr>
            <a:endParaRPr lang="en-US" sz="2800" b="1" dirty="0">
              <a:latin typeface="Times New Roman" panose="02020603050405020304" pitchFamily="18" charset="0"/>
              <a:cs typeface="Times New Roman" panose="02020603050405020304" pitchFamily="18" charset="0"/>
              <a:sym typeface="+mn-ea"/>
            </a:endParaRPr>
          </a:p>
          <a:p>
            <a:pPr marL="0" indent="0" algn="just">
              <a:buFont typeface="+mj-lt"/>
              <a:buNone/>
            </a:pPr>
            <a:r>
              <a:rPr lang="en-US" b="1" dirty="0">
                <a:latin typeface="Times New Roman" panose="02020603050405020304" pitchFamily="18" charset="0"/>
                <a:cs typeface="Times New Roman" panose="02020603050405020304" pitchFamily="18" charset="0"/>
                <a:sym typeface="+mn-ea"/>
              </a:rPr>
              <a:t>3.    Model Training:</a:t>
            </a:r>
          </a:p>
          <a:p>
            <a:pPr lvl="1" algn="just"/>
            <a:r>
              <a:rPr lang="en-US" sz="2800" dirty="0">
                <a:latin typeface="Times New Roman" panose="02020603050405020304" pitchFamily="18" charset="0"/>
                <a:cs typeface="Times New Roman" panose="02020603050405020304" pitchFamily="18" charset="0"/>
                <a:sym typeface="+mn-ea"/>
              </a:rPr>
              <a:t>Train the model on the training dataset. </a:t>
            </a:r>
          </a:p>
          <a:p>
            <a:pPr lvl="1" algn="just"/>
            <a:endParaRPr lang="en-US" altLang="en-US" sz="2800" dirty="0">
              <a:latin typeface="Times New Roman" panose="02020603050405020304" pitchFamily="18" charset="0"/>
              <a:cs typeface="Times New Roman" panose="02020603050405020304" pitchFamily="18" charset="0"/>
              <a:sym typeface="+mn-ea"/>
            </a:endParaRPr>
          </a:p>
        </p:txBody>
      </p:sp>
      <p:sp>
        <p:nvSpPr>
          <p:cNvPr id="3" name="Title 2"/>
          <p:cNvSpPr>
            <a:spLocks noGrp="1"/>
          </p:cNvSpPr>
          <p:nvPr>
            <p:ph type="title"/>
          </p:nvPr>
        </p:nvSpPr>
        <p:spPr/>
        <p:txBody>
          <a:bodyPr/>
          <a:lstStyle/>
          <a:p>
            <a:r>
              <a:rPr lang="en-IN" altLang="en-US"/>
              <a:t>IMPLEMENTATION</a:t>
            </a:r>
          </a:p>
        </p:txBody>
      </p:sp>
      <p:sp>
        <p:nvSpPr>
          <p:cNvPr id="5" name="Slide Number Placeholder 4"/>
          <p:cNvSpPr>
            <a:spLocks noGrp="1"/>
          </p:cNvSpPr>
          <p:nvPr>
            <p:ph type="sldNum" sz="quarter" idx="12"/>
          </p:nvPr>
        </p:nvSpPr>
        <p:spPr/>
        <p:txBody>
          <a:bodyPr/>
          <a:lstStyle/>
          <a:p>
            <a:fld id="{71766878-3199-4EAB-94E7-2D6D11070E14}"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lvl="1" indent="0" algn="just">
              <a:buNone/>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startAt="4"/>
            </a:pPr>
            <a:r>
              <a:rPr lang="en-US" b="1" dirty="0">
                <a:latin typeface="Times New Roman" panose="02020603050405020304" pitchFamily="18" charset="0"/>
                <a:cs typeface="Times New Roman" panose="02020603050405020304" pitchFamily="18" charset="0"/>
                <a:sym typeface="+mn-ea"/>
              </a:rPr>
              <a:t>Model Evaluation:</a:t>
            </a:r>
          </a:p>
          <a:p>
            <a:pPr lvl="1" algn="just"/>
            <a:r>
              <a:rPr lang="en-US" sz="2800" dirty="0">
                <a:latin typeface="Times New Roman" panose="02020603050405020304" pitchFamily="18" charset="0"/>
                <a:cs typeface="Times New Roman" panose="02020603050405020304" pitchFamily="18" charset="0"/>
                <a:sym typeface="+mn-ea"/>
              </a:rPr>
              <a:t> Calculate metrics such as accuracy, precision, recall, and F1 score.</a:t>
            </a:r>
          </a:p>
          <a:p>
            <a:pPr marL="457200" lvl="1" indent="0" algn="just">
              <a:buNone/>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startAt="4"/>
            </a:pPr>
            <a:r>
              <a:rPr lang="en-US" b="1" dirty="0">
                <a:latin typeface="Times New Roman" panose="02020603050405020304" pitchFamily="18" charset="0"/>
                <a:cs typeface="Times New Roman" panose="02020603050405020304" pitchFamily="18" charset="0"/>
                <a:sym typeface="+mn-ea"/>
              </a:rPr>
              <a:t>Confusion Matrix and Visualization:</a:t>
            </a:r>
            <a:r>
              <a:rPr lang="en-US" dirty="0">
                <a:latin typeface="Times New Roman" panose="02020603050405020304" pitchFamily="18" charset="0"/>
                <a:cs typeface="Times New Roman" panose="02020603050405020304" pitchFamily="18" charset="0"/>
                <a:sym typeface="+mn-ea"/>
              </a:rPr>
              <a:t> </a:t>
            </a:r>
          </a:p>
          <a:p>
            <a:pPr lvl="1" algn="just"/>
            <a:r>
              <a:rPr lang="en-US" sz="2800" dirty="0">
                <a:latin typeface="Times New Roman" panose="02020603050405020304" pitchFamily="18" charset="0"/>
                <a:cs typeface="Times New Roman" panose="02020603050405020304" pitchFamily="18" charset="0"/>
                <a:sym typeface="+mn-ea"/>
              </a:rPr>
              <a:t>Generate a confusion matrix to understand the model's performance on each class.</a:t>
            </a:r>
          </a:p>
          <a:p>
            <a:pPr marL="457200" lvl="1" indent="0" algn="just">
              <a:buNone/>
            </a:pPr>
            <a:endParaRPr lang="en-US" sz="2800" dirty="0">
              <a:latin typeface="Times New Roman" panose="02020603050405020304" pitchFamily="18" charset="0"/>
              <a:cs typeface="Times New Roman" panose="02020603050405020304" pitchFamily="18" charset="0"/>
            </a:endParaRPr>
          </a:p>
          <a:p>
            <a:pPr marL="457200" indent="-457200" algn="just">
              <a:buAutoNum type="arabicPeriod" startAt="4"/>
            </a:pPr>
            <a:r>
              <a:rPr lang="en-US" b="1" dirty="0">
                <a:latin typeface="Times New Roman" panose="02020603050405020304" pitchFamily="18" charset="0"/>
                <a:cs typeface="Times New Roman" panose="02020603050405020304" pitchFamily="18" charset="0"/>
                <a:sym typeface="+mn-ea"/>
              </a:rPr>
              <a:t>Save and Deploy:</a:t>
            </a:r>
          </a:p>
          <a:p>
            <a:pPr lvl="1" algn="just"/>
            <a:r>
              <a:rPr lang="en-US" sz="2800" dirty="0" err="1">
                <a:latin typeface="Times New Roman" panose="02020603050405020304" pitchFamily="18" charset="0"/>
                <a:cs typeface="Times New Roman" panose="02020603050405020304" pitchFamily="18" charset="0"/>
                <a:sym typeface="+mn-ea"/>
              </a:rPr>
              <a:t>Save</a:t>
            </a:r>
            <a:r>
              <a:rPr lang="en-US" sz="2800" dirty="0">
                <a:latin typeface="Times New Roman" panose="02020603050405020304" pitchFamily="18" charset="0"/>
                <a:cs typeface="Times New Roman" panose="02020603050405020304" pitchFamily="18" charset="0"/>
                <a:sym typeface="+mn-ea"/>
              </a:rPr>
              <a:t> the trained model for future use.</a:t>
            </a: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IN" altLang="en-US"/>
              <a:t>IMPLEMENTATION</a:t>
            </a:r>
          </a:p>
        </p:txBody>
      </p:sp>
      <p:sp>
        <p:nvSpPr>
          <p:cNvPr id="5" name="Slide Number Placeholder 4"/>
          <p:cNvSpPr>
            <a:spLocks noGrp="1"/>
          </p:cNvSpPr>
          <p:nvPr>
            <p:ph type="sldNum" sz="quarter" idx="12"/>
          </p:nvPr>
        </p:nvSpPr>
        <p:spPr/>
        <p:txBody>
          <a:bodyPr/>
          <a:lstStyle/>
          <a:p>
            <a:fld id="{71766878-3199-4EAB-94E7-2D6D11070E14}" type="slidenum">
              <a:rPr lang="en-US" smtClean="0"/>
              <a:t>9</a:t>
            </a:fld>
            <a:endParaRPr lang="en-US" dirty="0"/>
          </a:p>
        </p:txBody>
      </p:sp>
    </p:spTree>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9027C6-EF04-46C1-8410-E55332E29786}">
  <ds:schemaRefs/>
</ds:datastoreItem>
</file>

<file path=customXml/itemProps2.xml><?xml version="1.0" encoding="utf-8"?>
<ds:datastoreItem xmlns:ds="http://schemas.openxmlformats.org/officeDocument/2006/customXml" ds:itemID="{538FEAA8-0548-4F62-9011-BF5A8ACE7B87}">
  <ds:schemaRefs/>
</ds:datastoreItem>
</file>

<file path=customXml/itemProps3.xml><?xml version="1.0" encoding="utf-8"?>
<ds:datastoreItem xmlns:ds="http://schemas.openxmlformats.org/officeDocument/2006/customXml" ds:itemID="{E4CC50E3-F888-4D3F-A20C-B500B38A9158}">
  <ds:schemaRefs/>
</ds:datastoreItem>
</file>

<file path=docProps/app.xml><?xml version="1.0" encoding="utf-8"?>
<Properties xmlns="http://schemas.openxmlformats.org/officeDocument/2006/extended-properties" xmlns:vt="http://schemas.openxmlformats.org/officeDocument/2006/docPropsVTypes">
  <Template>NAAC PRT Template</Template>
  <TotalTime>51</TotalTime>
  <Words>1562</Words>
  <Application>Microsoft Office PowerPoint</Application>
  <PresentationFormat>Widescreen</PresentationFormat>
  <Paragraphs>206</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Georgia</vt:lpstr>
      <vt:lpstr>Times New Roman</vt:lpstr>
      <vt:lpstr>Wingdings</vt:lpstr>
      <vt:lpstr>NAAC PRT Template</vt:lpstr>
      <vt:lpstr>1_NAAC PRT Template</vt:lpstr>
      <vt:lpstr>PowerPoint Presentation</vt:lpstr>
      <vt:lpstr>Outline</vt:lpstr>
      <vt:lpstr>Problem Statement </vt:lpstr>
      <vt:lpstr>Introduction</vt:lpstr>
      <vt:lpstr>Introduction</vt:lpstr>
      <vt:lpstr>Dataset Description </vt:lpstr>
      <vt:lpstr>Dataset Description </vt:lpstr>
      <vt:lpstr>IMPLEMENTATION</vt:lpstr>
      <vt:lpstr>IMPLEMENTATION</vt:lpstr>
      <vt:lpstr>IMPLEMENTATION</vt:lpstr>
      <vt:lpstr>PowerPoint Presentation</vt:lpstr>
      <vt:lpstr>PowerPoint Presentation</vt:lpstr>
      <vt:lpstr>PowerPoint Presentation</vt:lpstr>
      <vt:lpstr>PowerPoint Presentation</vt:lpstr>
      <vt:lpstr>Result and analysis </vt:lpstr>
      <vt:lpstr>Conclusion and Future Work</vt:lpstr>
      <vt:lpstr>References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Sai Subash M</cp:lastModifiedBy>
  <cp:revision>1640</cp:revision>
  <dcterms:created xsi:type="dcterms:W3CDTF">2021-03-08T16:55:00Z</dcterms:created>
  <dcterms:modified xsi:type="dcterms:W3CDTF">2024-05-20T12:13:18Z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y fmtid="{D5CDD505-2E9C-101B-9397-08002B2CF9AE}" pid="3" name="ICV">
    <vt:lpwstr>9DB896189E8B420788AA7FA1AB6C2F10_13</vt:lpwstr>
  </property>
  <property fmtid="{D5CDD505-2E9C-101B-9397-08002B2CF9AE}" pid="4" name="KSOProductBuildVer">
    <vt:lpwstr>1033-12.2.0.16909</vt:lpwstr>
  </property>
</Properties>
</file>