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1"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4" d="100"/>
          <a:sy n="84" d="100"/>
        </p:scale>
        <p:origin x="21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3F050-18EF-4628-96C0-6329F489A434}"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960CE-C04F-4918-BA81-996A0FA66A93}" type="slidenum">
              <a:rPr lang="en-US" smtClean="0"/>
              <a:t>‹#›</a:t>
            </a:fld>
            <a:endParaRPr lang="en-US"/>
          </a:p>
        </p:txBody>
      </p:sp>
    </p:spTree>
    <p:extLst>
      <p:ext uri="{BB962C8B-B14F-4D97-AF65-F5344CB8AC3E}">
        <p14:creationId xmlns:p14="http://schemas.microsoft.com/office/powerpoint/2010/main" val="225011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75424221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91519008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98238405"/>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115507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84743123"/>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A6FFAF-F3D4-48C1-B3E1-D451B5F65A41}"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268514547"/>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A6FFAF-F3D4-48C1-B3E1-D451B5F65A41}" type="datetimeFigureOut">
              <a:rPr lang="en-US" smtClean="0"/>
              <a:t>5/1/2021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8226786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258808983"/>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3386879786"/>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1974473169"/>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6FFAF-F3D4-48C1-B3E1-D451B5F65A41}"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704077237"/>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6FFAF-F3D4-48C1-B3E1-D451B5F65A41}"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16172841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6FFAF-F3D4-48C1-B3E1-D451B5F65A41}"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469823669"/>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6FFAF-F3D4-48C1-B3E1-D451B5F65A41}"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409369852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FFAF-F3D4-48C1-B3E1-D451B5F65A41}"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367752215"/>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68948762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6FFAF-F3D4-48C1-B3E1-D451B5F65A41}"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1E1705-A3CF-4C76-A379-28CC4CFB619D}" type="slidenum">
              <a:rPr lang="en-US" smtClean="0"/>
              <a:t>‹#›</a:t>
            </a:fld>
            <a:endParaRPr lang="en-US"/>
          </a:p>
        </p:txBody>
      </p:sp>
    </p:spTree>
    <p:extLst>
      <p:ext uri="{BB962C8B-B14F-4D97-AF65-F5344CB8AC3E}">
        <p14:creationId xmlns:p14="http://schemas.microsoft.com/office/powerpoint/2010/main" val="230429016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A6FFAF-F3D4-48C1-B3E1-D451B5F65A41}" type="datetimeFigureOut">
              <a:rPr lang="en-US" smtClean="0"/>
              <a:t>5/1/2021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1E1705-A3CF-4C76-A379-28CC4CFB619D}" type="slidenum">
              <a:rPr lang="en-US" smtClean="0"/>
              <a:t>‹#›</a:t>
            </a:fld>
            <a:endParaRPr lang="en-US"/>
          </a:p>
        </p:txBody>
      </p:sp>
    </p:spTree>
    <p:extLst>
      <p:ext uri="{BB962C8B-B14F-4D97-AF65-F5344CB8AC3E}">
        <p14:creationId xmlns:p14="http://schemas.microsoft.com/office/powerpoint/2010/main" val="1448748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wipe dir="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rtgagefit.com/blog/avert-your-loan-application-getting-rejected-for-undocumented-cas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7A11D0-53A7-4BB7-979F-A6859AE52441}"/>
              </a:ext>
            </a:extLst>
          </p:cNvPr>
          <p:cNvSpPr>
            <a:spLocks noGrp="1"/>
          </p:cNvSpPr>
          <p:nvPr>
            <p:ph type="title"/>
          </p:nvPr>
        </p:nvSpPr>
        <p:spPr/>
        <p:txBody>
          <a:bodyPr/>
          <a:lstStyle/>
          <a:p>
            <a:r>
              <a:rPr lang="en-US" dirty="0"/>
              <a:t>             </a:t>
            </a:r>
            <a:r>
              <a:rPr lang="en-US" b="1" dirty="0"/>
              <a:t>Micro Credit Defaulter Project</a:t>
            </a:r>
          </a:p>
        </p:txBody>
      </p:sp>
      <p:pic>
        <p:nvPicPr>
          <p:cNvPr id="7" name="Content Placeholder 6">
            <a:extLst>
              <a:ext uri="{FF2B5EF4-FFF2-40B4-BE49-F238E27FC236}">
                <a16:creationId xmlns:a16="http://schemas.microsoft.com/office/drawing/2014/main" id="{6D6195C4-AFFE-4129-9D86-77B28FD203F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8329" y="2616130"/>
            <a:ext cx="7087897" cy="3169892"/>
          </a:xfrm>
        </p:spPr>
      </p:pic>
      <p:sp>
        <p:nvSpPr>
          <p:cNvPr id="9" name="TextBox 8">
            <a:extLst>
              <a:ext uri="{FF2B5EF4-FFF2-40B4-BE49-F238E27FC236}">
                <a16:creationId xmlns:a16="http://schemas.microsoft.com/office/drawing/2014/main" id="{196C542B-26C2-4ED6-805D-CEACDECF2FE3}"/>
              </a:ext>
            </a:extLst>
          </p:cNvPr>
          <p:cNvSpPr txBox="1"/>
          <p:nvPr/>
        </p:nvSpPr>
        <p:spPr>
          <a:xfrm>
            <a:off x="371061" y="4946877"/>
            <a:ext cx="4293704" cy="1477328"/>
          </a:xfrm>
          <a:prstGeom prst="rect">
            <a:avLst/>
          </a:prstGeom>
          <a:noFill/>
        </p:spPr>
        <p:txBody>
          <a:bodyPr wrap="square" rtlCol="0">
            <a:spAutoFit/>
          </a:bodyPr>
          <a:lstStyle/>
          <a:p>
            <a:r>
              <a:rPr lang="en-US" b="1" dirty="0">
                <a:solidFill>
                  <a:schemeClr val="bg2">
                    <a:lumMod val="10000"/>
                  </a:schemeClr>
                </a:solidFill>
                <a:latin typeface="Times New Roman" panose="02020603050405020304" pitchFamily="18" charset="0"/>
                <a:cs typeface="Times New Roman" panose="02020603050405020304" pitchFamily="18" charset="0"/>
              </a:rPr>
              <a:t>Submitted by:-</a:t>
            </a:r>
          </a:p>
          <a:p>
            <a:endParaRPr lang="en-US" b="1" dirty="0">
              <a:solidFill>
                <a:schemeClr val="bg2">
                  <a:lumMod val="10000"/>
                </a:schemeClr>
              </a:solidFill>
              <a:latin typeface="Times New Roman" panose="02020603050405020304" pitchFamily="18" charset="0"/>
              <a:cs typeface="Times New Roman" panose="02020603050405020304" pitchFamily="18" charset="0"/>
            </a:endParaRPr>
          </a:p>
          <a:p>
            <a:r>
              <a:rPr lang="en-US" b="1" dirty="0">
                <a:solidFill>
                  <a:schemeClr val="tx2">
                    <a:lumMod val="60000"/>
                    <a:lumOff val="40000"/>
                  </a:schemeClr>
                </a:solidFill>
                <a:latin typeface="Times New Roman" panose="02020603050405020304" pitchFamily="18" charset="0"/>
                <a:cs typeface="Times New Roman" panose="02020603050405020304" pitchFamily="18" charset="0"/>
              </a:rPr>
              <a:t>Subhash Chandra Pal</a:t>
            </a:r>
          </a:p>
          <a:p>
            <a:r>
              <a:rPr lang="en-US" b="1" dirty="0">
                <a:solidFill>
                  <a:schemeClr val="tx2">
                    <a:lumMod val="60000"/>
                    <a:lumOff val="40000"/>
                  </a:schemeClr>
                </a:solidFill>
                <a:latin typeface="Times New Roman" panose="02020603050405020304" pitchFamily="18" charset="0"/>
                <a:cs typeface="Times New Roman" panose="02020603050405020304" pitchFamily="18" charset="0"/>
              </a:rPr>
              <a:t>Internship Team 15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07074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DBD9-A27D-41C7-B2C0-3225694C314A}"/>
              </a:ext>
            </a:extLst>
          </p:cNvPr>
          <p:cNvSpPr>
            <a:spLocks noGrp="1"/>
          </p:cNvSpPr>
          <p:nvPr>
            <p:ph type="title"/>
          </p:nvPr>
        </p:nvSpPr>
        <p:spPr>
          <a:xfrm>
            <a:off x="1154954" y="712304"/>
            <a:ext cx="2793158" cy="1600200"/>
          </a:xfrm>
        </p:spPr>
        <p:txBody>
          <a:bodyPr/>
          <a:lstStyle/>
          <a:p>
            <a:r>
              <a:rPr lang="en-US" sz="3600" dirty="0">
                <a:latin typeface="Times New Roman" panose="02020603050405020304" pitchFamily="18" charset="0"/>
                <a:cs typeface="Times New Roman" panose="02020603050405020304" pitchFamily="18" charset="0"/>
              </a:rPr>
              <a:t>Correlation Heat Map</a:t>
            </a:r>
          </a:p>
        </p:txBody>
      </p:sp>
      <p:pic>
        <p:nvPicPr>
          <p:cNvPr id="6" name="Content Placeholder 5">
            <a:extLst>
              <a:ext uri="{FF2B5EF4-FFF2-40B4-BE49-F238E27FC236}">
                <a16:creationId xmlns:a16="http://schemas.microsoft.com/office/drawing/2014/main" id="{EC5B1B18-665D-4916-9061-4BE91A3EBB2B}"/>
              </a:ext>
            </a:extLst>
          </p:cNvPr>
          <p:cNvPicPr>
            <a:picLocks noGrp="1" noChangeAspect="1"/>
          </p:cNvPicPr>
          <p:nvPr>
            <p:ph idx="1"/>
          </p:nvPr>
        </p:nvPicPr>
        <p:blipFill>
          <a:blip r:embed="rId2"/>
          <a:stretch>
            <a:fillRect/>
          </a:stretch>
        </p:blipFill>
        <p:spPr>
          <a:xfrm>
            <a:off x="5204378" y="1028790"/>
            <a:ext cx="6470787" cy="5270503"/>
          </a:xfrm>
        </p:spPr>
      </p:pic>
    </p:spTree>
    <p:extLst>
      <p:ext uri="{BB962C8B-B14F-4D97-AF65-F5344CB8AC3E}">
        <p14:creationId xmlns:p14="http://schemas.microsoft.com/office/powerpoint/2010/main" val="3278711407"/>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CAEE-8E63-43BB-A163-FB0A40B68BBB}"/>
              </a:ext>
            </a:extLst>
          </p:cNvPr>
          <p:cNvSpPr>
            <a:spLocks noGrp="1"/>
          </p:cNvSpPr>
          <p:nvPr>
            <p:ph type="title"/>
          </p:nvPr>
        </p:nvSpPr>
        <p:spPr>
          <a:xfrm>
            <a:off x="1154954" y="689715"/>
            <a:ext cx="2793158" cy="1600200"/>
          </a:xfrm>
        </p:spPr>
        <p:txBody>
          <a:bodyPr/>
          <a:lstStyle/>
          <a:p>
            <a:r>
              <a:rPr lang="en-US" dirty="0">
                <a:latin typeface="Times New Roman" panose="02020603050405020304" pitchFamily="18" charset="0"/>
                <a:cs typeface="Times New Roman" panose="02020603050405020304" pitchFamily="18" charset="0"/>
              </a:rPr>
              <a:t>Correlation with target Attribute</a:t>
            </a:r>
          </a:p>
        </p:txBody>
      </p:sp>
      <p:pic>
        <p:nvPicPr>
          <p:cNvPr id="7" name="Content Placeholder 6">
            <a:extLst>
              <a:ext uri="{FF2B5EF4-FFF2-40B4-BE49-F238E27FC236}">
                <a16:creationId xmlns:a16="http://schemas.microsoft.com/office/drawing/2014/main" id="{002610D5-CBA5-4E83-9DA9-7D51437C32C7}"/>
              </a:ext>
            </a:extLst>
          </p:cNvPr>
          <p:cNvPicPr>
            <a:picLocks noGrp="1" noChangeAspect="1"/>
          </p:cNvPicPr>
          <p:nvPr>
            <p:ph idx="1"/>
          </p:nvPr>
        </p:nvPicPr>
        <p:blipFill>
          <a:blip r:embed="rId2"/>
          <a:stretch>
            <a:fillRect/>
          </a:stretch>
        </p:blipFill>
        <p:spPr>
          <a:xfrm>
            <a:off x="5142136" y="689715"/>
            <a:ext cx="7049864" cy="5478570"/>
          </a:xfrm>
        </p:spPr>
      </p:pic>
      <p:sp>
        <p:nvSpPr>
          <p:cNvPr id="4" name="Text Placeholder 3">
            <a:extLst>
              <a:ext uri="{FF2B5EF4-FFF2-40B4-BE49-F238E27FC236}">
                <a16:creationId xmlns:a16="http://schemas.microsoft.com/office/drawing/2014/main" id="{195BE026-17E0-41E4-A597-741541C3B2B4}"/>
              </a:ext>
            </a:extLst>
          </p:cNvPr>
          <p:cNvSpPr>
            <a:spLocks noGrp="1"/>
          </p:cNvSpPr>
          <p:nvPr>
            <p:ph type="body" sz="half" idx="2"/>
          </p:nvPr>
        </p:nvSpPr>
        <p:spPr/>
        <p:txBody>
          <a:bodyPr>
            <a:normAutofit lnSpcReduction="1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Overall dataset have neither very strong positive nor negative correlation.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Features like age on age of network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aon</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),fr_da_rech30,medianmarechprebal30,fr_da_rech90 are negatively correlated but we won't drop these because these are important features.</a:t>
            </a:r>
          </a:p>
          <a:p>
            <a:pPr algn="l"/>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9250199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77C1-0A9F-4B3F-967A-7474E84A6AB9}"/>
              </a:ext>
            </a:extLst>
          </p:cNvPr>
          <p:cNvSpPr>
            <a:spLocks noGrp="1"/>
          </p:cNvSpPr>
          <p:nvPr>
            <p:ph type="title"/>
          </p:nvPr>
        </p:nvSpPr>
        <p:spPr>
          <a:xfrm>
            <a:off x="1154954" y="672548"/>
            <a:ext cx="2793158" cy="1600200"/>
          </a:xfrm>
        </p:spPr>
        <p:txBody>
          <a:bodyPr/>
          <a:lstStyle/>
          <a:p>
            <a:r>
              <a:rPr lang="en-US" sz="2800" dirty="0">
                <a:latin typeface="Times New Roman" panose="02020603050405020304" pitchFamily="18" charset="0"/>
                <a:cs typeface="Times New Roman" panose="02020603050405020304" pitchFamily="18" charset="0"/>
              </a:rPr>
              <a:t>Distribution of Target</a:t>
            </a:r>
          </a:p>
        </p:txBody>
      </p:sp>
      <p:pic>
        <p:nvPicPr>
          <p:cNvPr id="6" name="Content Placeholder 5">
            <a:extLst>
              <a:ext uri="{FF2B5EF4-FFF2-40B4-BE49-F238E27FC236}">
                <a16:creationId xmlns:a16="http://schemas.microsoft.com/office/drawing/2014/main" id="{509EE937-8C2E-4D15-822B-F774C82225F6}"/>
              </a:ext>
            </a:extLst>
          </p:cNvPr>
          <p:cNvPicPr>
            <a:picLocks noGrp="1" noChangeAspect="1"/>
          </p:cNvPicPr>
          <p:nvPr>
            <p:ph idx="1"/>
          </p:nvPr>
        </p:nvPicPr>
        <p:blipFill>
          <a:blip r:embed="rId2"/>
          <a:stretch>
            <a:fillRect/>
          </a:stretch>
        </p:blipFill>
        <p:spPr>
          <a:xfrm>
            <a:off x="5847507" y="1058543"/>
            <a:ext cx="5189538" cy="4966336"/>
          </a:xfrm>
        </p:spPr>
      </p:pic>
      <p:sp>
        <p:nvSpPr>
          <p:cNvPr id="4" name="Text Placeholder 3">
            <a:extLst>
              <a:ext uri="{FF2B5EF4-FFF2-40B4-BE49-F238E27FC236}">
                <a16:creationId xmlns:a16="http://schemas.microsoft.com/office/drawing/2014/main" id="{74070999-CBFB-4432-9135-C24C022AFAA2}"/>
              </a:ext>
            </a:extLst>
          </p:cNvPr>
          <p:cNvSpPr>
            <a:spLocks noGrp="1"/>
          </p:cNvSpPr>
          <p:nvPr>
            <p:ph type="body" sz="half" idx="2"/>
          </p:nvPr>
        </p:nvSpPr>
        <p:spPr/>
        <p:txBody>
          <a:bodyPr/>
          <a:lstStyle/>
          <a:p>
            <a:r>
              <a:rPr lang="en-US" sz="3200" dirty="0">
                <a:solidFill>
                  <a:schemeClr val="accent4">
                    <a:lumMod val="40000"/>
                    <a:lumOff val="60000"/>
                  </a:schemeClr>
                </a:solidFill>
                <a:latin typeface="Times New Roman" panose="02020603050405020304" pitchFamily="18" charset="0"/>
                <a:cs typeface="Times New Roman" panose="02020603050405020304" pitchFamily="18" charset="0"/>
              </a:rPr>
              <a:t>Target variable Is imbalance</a:t>
            </a:r>
            <a:r>
              <a:rPr lang="en-US" dirty="0"/>
              <a:t>.</a:t>
            </a:r>
          </a:p>
        </p:txBody>
      </p:sp>
    </p:spTree>
    <p:extLst>
      <p:ext uri="{BB962C8B-B14F-4D97-AF65-F5344CB8AC3E}">
        <p14:creationId xmlns:p14="http://schemas.microsoft.com/office/powerpoint/2010/main" val="4198162606"/>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1FE6-3558-4783-8C8A-8BCECC5299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588908A-0D03-4AB4-A294-F181B4FA6584}"/>
              </a:ext>
            </a:extLst>
          </p:cNvPr>
          <p:cNvPicPr>
            <a:picLocks noGrp="1" noChangeAspect="1"/>
          </p:cNvPicPr>
          <p:nvPr>
            <p:ph idx="1"/>
          </p:nvPr>
        </p:nvPicPr>
        <p:blipFill>
          <a:blip r:embed="rId2"/>
          <a:stretch>
            <a:fillRect/>
          </a:stretch>
        </p:blipFill>
        <p:spPr>
          <a:xfrm>
            <a:off x="5450370" y="1117387"/>
            <a:ext cx="6476587" cy="4907492"/>
          </a:xfrm>
        </p:spPr>
      </p:pic>
      <p:sp>
        <p:nvSpPr>
          <p:cNvPr id="4" name="Text Placeholder 3">
            <a:extLst>
              <a:ext uri="{FF2B5EF4-FFF2-40B4-BE49-F238E27FC236}">
                <a16:creationId xmlns:a16="http://schemas.microsoft.com/office/drawing/2014/main" id="{15A615D3-F369-46C3-BC3C-D04D0B63E259}"/>
              </a:ext>
            </a:extLst>
          </p:cNvPr>
          <p:cNvSpPr>
            <a:spLocks noGrp="1"/>
          </p:cNvSpPr>
          <p:nvPr>
            <p:ph type="body" sz="half" idx="2"/>
          </p:nvPr>
        </p:nvSpPr>
        <p:spPr>
          <a:xfrm>
            <a:off x="1154955" y="2413663"/>
            <a:ext cx="2793158" cy="2895599"/>
          </a:xfrm>
        </p:spPr>
        <p:txBody>
          <a:bodyPr>
            <a:normAutofit fontScale="92500" lnSpcReduction="1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This graph shows that the most people recharge there phone one time in months.</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People who recharge there phone 3-5 times in months have also very less tendency be a defaulter.</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3-People who don't recharge their phone in months have very high tendency to be a defaulter</a:t>
            </a:r>
            <a:r>
              <a:rPr lang="en-US" b="0"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159018531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EF32-0A4C-49A6-BDFD-0E5BF3E05D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25C06F51-032F-4D66-9A0F-010FF99D1378}"/>
              </a:ext>
            </a:extLst>
          </p:cNvPr>
          <p:cNvPicPr>
            <a:picLocks noGrp="1" noChangeAspect="1"/>
          </p:cNvPicPr>
          <p:nvPr>
            <p:ph idx="1"/>
          </p:nvPr>
        </p:nvPicPr>
        <p:blipFill>
          <a:blip r:embed="rId2"/>
          <a:stretch>
            <a:fillRect/>
          </a:stretch>
        </p:blipFill>
        <p:spPr>
          <a:xfrm>
            <a:off x="5649120" y="1017383"/>
            <a:ext cx="5189538" cy="5330408"/>
          </a:xfrm>
        </p:spPr>
      </p:pic>
      <p:sp>
        <p:nvSpPr>
          <p:cNvPr id="4" name="Text Placeholder 3">
            <a:extLst>
              <a:ext uri="{FF2B5EF4-FFF2-40B4-BE49-F238E27FC236}">
                <a16:creationId xmlns:a16="http://schemas.microsoft.com/office/drawing/2014/main" id="{2746AE90-332A-493B-93EE-48B44E307BBF}"/>
              </a:ext>
            </a:extLst>
          </p:cNvPr>
          <p:cNvSpPr>
            <a:spLocks noGrp="1"/>
          </p:cNvSpPr>
          <p:nvPr>
            <p:ph type="body" sz="half" idx="2"/>
          </p:nvPr>
        </p:nvSpPr>
        <p:spPr/>
        <p:txBody>
          <a:bodyPr/>
          <a:lstStyle/>
          <a:p>
            <a:pPr algn="l"/>
            <a:r>
              <a:rPr lang="en-US" sz="1600" dirty="0">
                <a:solidFill>
                  <a:schemeClr val="accent4">
                    <a:lumMod val="40000"/>
                    <a:lumOff val="60000"/>
                  </a:schemeClr>
                </a:solidFill>
                <a:latin typeface="Times New Roman" panose="02020603050405020304" pitchFamily="18" charset="0"/>
                <a:cs typeface="Times New Roman" panose="02020603050405020304" pitchFamily="18" charset="0"/>
              </a:rPr>
              <a:t>1</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People who don't recharge there phone in 90 days have higher tendency to take micro loan and to be an defaulter by not paying within 5 days.</a:t>
            </a:r>
          </a:p>
          <a:p>
            <a:pPr algn="l"/>
            <a:r>
              <a:rPr lang="en-US" sz="1600" dirty="0">
                <a:solidFill>
                  <a:schemeClr val="accent4">
                    <a:lumMod val="40000"/>
                    <a:lumOff val="60000"/>
                  </a:schemeClr>
                </a:solidFill>
                <a:latin typeface="Times New Roman" panose="02020603050405020304" pitchFamily="18" charset="0"/>
                <a:cs typeface="Times New Roman" panose="02020603050405020304" pitchFamily="18" charset="0"/>
              </a:rPr>
              <a:t>2</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-The trend(Taking loan and being defaulter) goes down as number of time account recharge increase in 90 days.</a:t>
            </a:r>
          </a:p>
          <a:p>
            <a:endParaRPr lang="en-US" dirty="0"/>
          </a:p>
        </p:txBody>
      </p:sp>
    </p:spTree>
    <p:extLst>
      <p:ext uri="{BB962C8B-B14F-4D97-AF65-F5344CB8AC3E}">
        <p14:creationId xmlns:p14="http://schemas.microsoft.com/office/powerpoint/2010/main" val="1666535034"/>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3B60-6DF5-4EE2-A9AD-228BF34657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BF73BA5B-1C56-424C-AF33-6239E0A2B174}"/>
              </a:ext>
            </a:extLst>
          </p:cNvPr>
          <p:cNvPicPr>
            <a:picLocks noGrp="1" noChangeAspect="1"/>
          </p:cNvPicPr>
          <p:nvPr>
            <p:ph idx="1"/>
          </p:nvPr>
        </p:nvPicPr>
        <p:blipFill>
          <a:blip r:embed="rId2"/>
          <a:stretch>
            <a:fillRect/>
          </a:stretch>
        </p:blipFill>
        <p:spPr>
          <a:xfrm>
            <a:off x="5649119" y="1391479"/>
            <a:ext cx="5443023" cy="4633400"/>
          </a:xfrm>
        </p:spPr>
      </p:pic>
      <p:sp>
        <p:nvSpPr>
          <p:cNvPr id="4" name="Text Placeholder 3">
            <a:extLst>
              <a:ext uri="{FF2B5EF4-FFF2-40B4-BE49-F238E27FC236}">
                <a16:creationId xmlns:a16="http://schemas.microsoft.com/office/drawing/2014/main" id="{6D06CEAE-32F2-4FC4-A482-08DB17A8FEE1}"/>
              </a:ext>
            </a:extLst>
          </p:cNvPr>
          <p:cNvSpPr>
            <a:spLocks noGrp="1"/>
          </p:cNvSpPr>
          <p:nvPr>
            <p:ph type="body" sz="half" idx="2"/>
          </p:nvPr>
        </p:nvSpPr>
        <p:spPr>
          <a:xfrm>
            <a:off x="1154955" y="2514601"/>
            <a:ext cx="2793158" cy="2895599"/>
          </a:xfrm>
        </p:spPr>
        <p:txBody>
          <a:bodyPr>
            <a:normAutofit fontScale="85000" lnSpcReduction="20000"/>
          </a:bodyPr>
          <a:lstStyle/>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Mostly user recharge took loan of 6(in Indonesian Rupiah).</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2-As of domain knowledge, if people recharge then 1st he have to pay the loan then again user get chance to take another loan.</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3-12,18,24(in Indonesian Rupiah) could be taken by those person who payback the multiple loan within a months and took another.</a:t>
            </a:r>
          </a:p>
          <a:p>
            <a:pPr algn="l"/>
            <a:r>
              <a:rPr lang="en-US" sz="17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4- Gradual drop in loan rupee after 12 Indonesian Rupiah, People are also have tendency to pay back.</a:t>
            </a:r>
          </a:p>
          <a:p>
            <a:endParaRPr lang="en-US" dirty="0"/>
          </a:p>
        </p:txBody>
      </p:sp>
    </p:spTree>
    <p:extLst>
      <p:ext uri="{BB962C8B-B14F-4D97-AF65-F5344CB8AC3E}">
        <p14:creationId xmlns:p14="http://schemas.microsoft.com/office/powerpoint/2010/main" val="1966891558"/>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EDAE-9DF6-4193-B78D-423A785175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6412ECE5-18DA-42D8-BBAB-98D5BFA0427E}"/>
              </a:ext>
            </a:extLst>
          </p:cNvPr>
          <p:cNvPicPr>
            <a:picLocks noGrp="1" noChangeAspect="1"/>
          </p:cNvPicPr>
          <p:nvPr>
            <p:ph idx="1"/>
          </p:nvPr>
        </p:nvPicPr>
        <p:blipFill>
          <a:blip r:embed="rId2"/>
          <a:stretch>
            <a:fillRect/>
          </a:stretch>
        </p:blipFill>
        <p:spPr>
          <a:xfrm>
            <a:off x="5781675" y="1295400"/>
            <a:ext cx="5189538" cy="4999383"/>
          </a:xfrm>
        </p:spPr>
      </p:pic>
      <p:sp>
        <p:nvSpPr>
          <p:cNvPr id="4" name="Text Placeholder 3">
            <a:extLst>
              <a:ext uri="{FF2B5EF4-FFF2-40B4-BE49-F238E27FC236}">
                <a16:creationId xmlns:a16="http://schemas.microsoft.com/office/drawing/2014/main" id="{8E351FBE-C3DB-4D78-A9CB-1C1BE59C243A}"/>
              </a:ext>
            </a:extLst>
          </p:cNvPr>
          <p:cNvSpPr>
            <a:spLocks noGrp="1"/>
          </p:cNvSpPr>
          <p:nvPr>
            <p:ph type="body" sz="half" idx="2"/>
          </p:nvPr>
        </p:nvSpPr>
        <p:spPr>
          <a:xfrm>
            <a:off x="1154955" y="2347291"/>
            <a:ext cx="2793158" cy="2895599"/>
          </a:xfrm>
        </p:spPr>
        <p:txBody>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1-The trends shows, when number of loan taken by user decreases, it's tendency to be a defaulter is also goes down.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2-There is higher risk to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to</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grant micro loan to a user who take loan once in month.</a:t>
            </a:r>
          </a:p>
          <a:p>
            <a:endParaRPr lang="en-US" dirty="0"/>
          </a:p>
        </p:txBody>
      </p:sp>
    </p:spTree>
    <p:extLst>
      <p:ext uri="{BB962C8B-B14F-4D97-AF65-F5344CB8AC3E}">
        <p14:creationId xmlns:p14="http://schemas.microsoft.com/office/powerpoint/2010/main" val="248671223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05C-30B3-4B0E-A9B0-4D06B92D662B}"/>
              </a:ext>
            </a:extLst>
          </p:cNvPr>
          <p:cNvSpPr>
            <a:spLocks noGrp="1"/>
          </p:cNvSpPr>
          <p:nvPr>
            <p:ph type="title"/>
          </p:nvPr>
        </p:nvSpPr>
        <p:spPr>
          <a:xfrm>
            <a:off x="1007165" y="1295400"/>
            <a:ext cx="2940948" cy="1600200"/>
          </a:xfrm>
        </p:spPr>
        <p:txBody>
          <a:bodyPr/>
          <a:lstStyle/>
          <a:p>
            <a:r>
              <a:rPr lang="en-US" dirty="0">
                <a:latin typeface="Times New Roman" panose="02020603050405020304" pitchFamily="18" charset="0"/>
                <a:cs typeface="Times New Roman" panose="02020603050405020304" pitchFamily="18" charset="0"/>
              </a:rPr>
              <a:t>Data Visualization</a:t>
            </a:r>
          </a:p>
        </p:txBody>
      </p:sp>
      <p:pic>
        <p:nvPicPr>
          <p:cNvPr id="8" name="Content Placeholder 7">
            <a:extLst>
              <a:ext uri="{FF2B5EF4-FFF2-40B4-BE49-F238E27FC236}">
                <a16:creationId xmlns:a16="http://schemas.microsoft.com/office/drawing/2014/main" id="{CE69C767-B1F4-4ADA-9769-7831ECB7F384}"/>
              </a:ext>
            </a:extLst>
          </p:cNvPr>
          <p:cNvPicPr>
            <a:picLocks noGrp="1" noChangeAspect="1"/>
          </p:cNvPicPr>
          <p:nvPr>
            <p:ph idx="1"/>
          </p:nvPr>
        </p:nvPicPr>
        <p:blipFill>
          <a:blip r:embed="rId2"/>
          <a:stretch>
            <a:fillRect/>
          </a:stretch>
        </p:blipFill>
        <p:spPr>
          <a:xfrm>
            <a:off x="5211832" y="1030357"/>
            <a:ext cx="5189538" cy="5065643"/>
          </a:xfrm>
        </p:spPr>
      </p:pic>
    </p:spTree>
    <p:extLst>
      <p:ext uri="{BB962C8B-B14F-4D97-AF65-F5344CB8AC3E}">
        <p14:creationId xmlns:p14="http://schemas.microsoft.com/office/powerpoint/2010/main" val="395312152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107F-10B5-419F-948F-9B5E93AA1E5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Distribution Histogram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0E23477-C2F1-4649-9005-60DD1FFA4191}"/>
              </a:ext>
            </a:extLst>
          </p:cNvPr>
          <p:cNvPicPr>
            <a:picLocks noGrp="1" noChangeAspect="1"/>
          </p:cNvPicPr>
          <p:nvPr>
            <p:ph idx="1"/>
          </p:nvPr>
        </p:nvPicPr>
        <p:blipFill>
          <a:blip r:embed="rId2"/>
          <a:stretch>
            <a:fillRect/>
          </a:stretch>
        </p:blipFill>
        <p:spPr>
          <a:xfrm>
            <a:off x="5781675" y="1126435"/>
            <a:ext cx="5189538" cy="5062330"/>
          </a:xfrm>
        </p:spPr>
      </p:pic>
      <p:sp>
        <p:nvSpPr>
          <p:cNvPr id="4" name="Text Placeholder 3">
            <a:extLst>
              <a:ext uri="{FF2B5EF4-FFF2-40B4-BE49-F238E27FC236}">
                <a16:creationId xmlns:a16="http://schemas.microsoft.com/office/drawing/2014/main" id="{5B748B83-03CA-4736-A3B8-0016B7268D07}"/>
              </a:ext>
            </a:extLst>
          </p:cNvPr>
          <p:cNvSpPr>
            <a:spLocks noGrp="1"/>
          </p:cNvSpPr>
          <p:nvPr>
            <p:ph type="body" sz="half" idx="2"/>
          </p:nvPr>
        </p:nvSpPr>
        <p:spPr/>
        <p:txBody>
          <a:bodyPr>
            <a:normAutofit/>
          </a:bodyPr>
          <a:lstStyle/>
          <a:p>
            <a:r>
              <a:rPr lang="en-US" sz="20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Most attribute are highly right skewed.</a:t>
            </a:r>
            <a:endParaRPr lang="en-US" sz="2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95518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AF75-5CF0-41F3-87DD-BA632C2F97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Box plot for Outliers Checking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4ACC7A1-A981-4E15-BB22-96EF855FFD44}"/>
              </a:ext>
            </a:extLst>
          </p:cNvPr>
          <p:cNvPicPr>
            <a:picLocks noGrp="1" noChangeAspect="1"/>
          </p:cNvPicPr>
          <p:nvPr>
            <p:ph idx="1"/>
          </p:nvPr>
        </p:nvPicPr>
        <p:blipFill>
          <a:blip r:embed="rId2"/>
          <a:stretch>
            <a:fillRect/>
          </a:stretch>
        </p:blipFill>
        <p:spPr>
          <a:xfrm>
            <a:off x="5781675" y="1033670"/>
            <a:ext cx="5189538" cy="4810017"/>
          </a:xfrm>
        </p:spPr>
      </p:pic>
      <p:sp>
        <p:nvSpPr>
          <p:cNvPr id="4" name="Text Placeholder 3">
            <a:extLst>
              <a:ext uri="{FF2B5EF4-FFF2-40B4-BE49-F238E27FC236}">
                <a16:creationId xmlns:a16="http://schemas.microsoft.com/office/drawing/2014/main" id="{7366E34E-8232-4FCD-9737-ED045BC1AAF0}"/>
              </a:ext>
            </a:extLst>
          </p:cNvPr>
          <p:cNvSpPr>
            <a:spLocks noGrp="1"/>
          </p:cNvSpPr>
          <p:nvPr>
            <p:ph type="body" sz="half" idx="2"/>
          </p:nvPr>
        </p:nvSpPr>
        <p:spPr/>
        <p:txBody>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 The above distribution plot shows that mostly features are right skewed.</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 In boxplot it is clearly visible that there are very high number of outliers are present in our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datatset</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46626072"/>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B68C-3577-4846-A5A5-DB1ACD5475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a:t>
            </a:r>
          </a:p>
        </p:txBody>
      </p:sp>
      <p:sp>
        <p:nvSpPr>
          <p:cNvPr id="3" name="Content Placeholder 2">
            <a:extLst>
              <a:ext uri="{FF2B5EF4-FFF2-40B4-BE49-F238E27FC236}">
                <a16:creationId xmlns:a16="http://schemas.microsoft.com/office/drawing/2014/main" id="{A345778D-226C-4646-A610-FCD3BE7511CE}"/>
              </a:ext>
            </a:extLst>
          </p:cNvPr>
          <p:cNvSpPr>
            <a:spLocks noGrp="1"/>
          </p:cNvSpPr>
          <p:nvPr>
            <p:ph idx="1"/>
          </p:nvPr>
        </p:nvSpPr>
        <p:spPr>
          <a:xfrm>
            <a:off x="1154954" y="2305879"/>
            <a:ext cx="9499794" cy="4028660"/>
          </a:xfrm>
        </p:spPr>
        <p:txBody>
          <a:bodyPr>
            <a:normAutofit fontScale="85000" lnSpcReduction="1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l"/>
            <a:r>
              <a:rPr lang="en-US" b="0" i="0" dirty="0">
                <a:solidFill>
                  <a:srgbClr val="000000"/>
                </a:solidFill>
                <a:effectLst/>
                <a:latin typeface="Times New Roman" panose="02020603050405020304" pitchFamily="18"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algn="l"/>
            <a:r>
              <a:rPr lang="en-US" b="0" i="0" dirty="0">
                <a:solidFill>
                  <a:srgbClr val="000000"/>
                </a:solidFill>
                <a:effectLst/>
                <a:latin typeface="Times New Roman" panose="02020603050405020304" pitchFamily="18"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lgn="l"/>
            <a:r>
              <a:rPr lang="en-US" b="0" i="0" dirty="0">
                <a:solidFill>
                  <a:srgbClr val="000000"/>
                </a:solidFill>
                <a:effectLst/>
                <a:latin typeface="Times New Roman" panose="02020603050405020304" pitchFamily="18"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a:t>
            </a:r>
          </a:p>
          <a:p>
            <a:endParaRPr lang="en-US" dirty="0"/>
          </a:p>
        </p:txBody>
      </p:sp>
    </p:spTree>
    <p:extLst>
      <p:ext uri="{BB962C8B-B14F-4D97-AF65-F5344CB8AC3E}">
        <p14:creationId xmlns:p14="http://schemas.microsoft.com/office/powerpoint/2010/main" val="391130958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C82B-F48C-454D-9DBD-3ECC878FF3A4}"/>
              </a:ext>
            </a:extLst>
          </p:cNvPr>
          <p:cNvSpPr>
            <a:spLocks noGrp="1"/>
          </p:cNvSpPr>
          <p:nvPr>
            <p:ph type="title"/>
          </p:nvPr>
        </p:nvSpPr>
        <p:spPr>
          <a:xfrm>
            <a:off x="1009181" y="736937"/>
            <a:ext cx="2793158" cy="1600200"/>
          </a:xfrm>
        </p:spPr>
        <p:txBody>
          <a:bodyPr/>
          <a:lstStyle/>
          <a:p>
            <a:r>
              <a:rPr lang="en-US" i="0" dirty="0">
                <a:solidFill>
                  <a:schemeClr val="bg2">
                    <a:lumMod val="90000"/>
                  </a:schemeClr>
                </a:solidFill>
                <a:effectLst/>
                <a:latin typeface="Times New Roman" panose="02020603050405020304" pitchFamily="18" charset="0"/>
                <a:cs typeface="Times New Roman" panose="02020603050405020304" pitchFamily="18" charset="0"/>
              </a:rPr>
              <a:t>Replacing Outliers and Erroneous Data</a:t>
            </a:r>
            <a:br>
              <a:rPr lang="en-US" i="0" dirty="0">
                <a:solidFill>
                  <a:schemeClr val="bg2">
                    <a:lumMod val="90000"/>
                  </a:schemeClr>
                </a:solidFill>
                <a:effectLst/>
                <a:latin typeface="Times New Roman" panose="02020603050405020304" pitchFamily="18" charset="0"/>
                <a:cs typeface="Times New Roman" panose="02020603050405020304" pitchFamily="18" charset="0"/>
              </a:rPr>
            </a:b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96822DB3-7A43-47A1-B8A6-9A9F01B90263}"/>
              </a:ext>
            </a:extLst>
          </p:cNvPr>
          <p:cNvPicPr>
            <a:picLocks noGrp="1" noChangeAspect="1"/>
          </p:cNvPicPr>
          <p:nvPr>
            <p:ph idx="1"/>
          </p:nvPr>
        </p:nvPicPr>
        <p:blipFill>
          <a:blip r:embed="rId2"/>
          <a:stretch>
            <a:fillRect/>
          </a:stretch>
        </p:blipFill>
        <p:spPr>
          <a:xfrm>
            <a:off x="5092561" y="736937"/>
            <a:ext cx="5363403" cy="5287942"/>
          </a:xfrm>
        </p:spPr>
      </p:pic>
      <p:sp>
        <p:nvSpPr>
          <p:cNvPr id="4" name="Text Placeholder 3">
            <a:extLst>
              <a:ext uri="{FF2B5EF4-FFF2-40B4-BE49-F238E27FC236}">
                <a16:creationId xmlns:a16="http://schemas.microsoft.com/office/drawing/2014/main" id="{CCF191C1-6174-42A8-AEE7-F6E7AF4F13F9}"/>
              </a:ext>
            </a:extLst>
          </p:cNvPr>
          <p:cNvSpPr>
            <a:spLocks noGrp="1"/>
          </p:cNvSpPr>
          <p:nvPr>
            <p:ph type="body" sz="half" idx="2"/>
          </p:nvPr>
        </p:nvSpPr>
        <p:spPr>
          <a:xfrm>
            <a:off x="1009181" y="2532932"/>
            <a:ext cx="2793158" cy="2895599"/>
          </a:xfrm>
        </p:spPr>
        <p:txBody>
          <a:bodyPr>
            <a:normAutofit lnSpcReduction="10000"/>
          </a:bodyPr>
          <a:lstStyle/>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Hear we found so many -</a:t>
            </a:r>
            <a:r>
              <a:rPr lang="en-US" sz="1600" dirty="0" err="1">
                <a:solidFill>
                  <a:schemeClr val="accent3">
                    <a:lumMod val="20000"/>
                    <a:lumOff val="80000"/>
                  </a:schemeClr>
                </a:solidFill>
                <a:latin typeface="Times New Roman" panose="02020603050405020304" pitchFamily="18" charset="0"/>
                <a:cs typeface="Times New Roman" panose="02020603050405020304" pitchFamily="18" charset="0"/>
              </a:rPr>
              <a:t>ve</a:t>
            </a: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values and too much high values .</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a:t>
            </a:r>
            <a:r>
              <a:rPr lang="en-US" sz="1600" dirty="0" err="1">
                <a:solidFill>
                  <a:schemeClr val="accent3">
                    <a:lumMod val="20000"/>
                    <a:lumOff val="80000"/>
                  </a:schemeClr>
                </a:solidFill>
                <a:latin typeface="Times New Roman" panose="02020603050405020304" pitchFamily="18" charset="0"/>
                <a:cs typeface="Times New Roman" panose="02020603050405020304" pitchFamily="18" charset="0"/>
              </a:rPr>
              <a:t>ve</a:t>
            </a: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values with zero values because amount or Days can't be in too much negative.</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all od them by zero</a:t>
            </a:r>
          </a:p>
          <a:p>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We will replace outliers with median values.</a:t>
            </a:r>
          </a:p>
        </p:txBody>
      </p:sp>
    </p:spTree>
    <p:extLst>
      <p:ext uri="{BB962C8B-B14F-4D97-AF65-F5344CB8AC3E}">
        <p14:creationId xmlns:p14="http://schemas.microsoft.com/office/powerpoint/2010/main" val="3901181261"/>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6E2E-5A5E-4854-8E56-6ED5B8B41B44}"/>
              </a:ext>
            </a:extLst>
          </p:cNvPr>
          <p:cNvSpPr>
            <a:spLocks noGrp="1"/>
          </p:cNvSpPr>
          <p:nvPr>
            <p:ph type="title"/>
          </p:nvPr>
        </p:nvSpPr>
        <p:spPr>
          <a:xfrm>
            <a:off x="1181459" y="2628899"/>
            <a:ext cx="2793158" cy="1600200"/>
          </a:xfrm>
        </p:spPr>
        <p:txBody>
          <a:bodyPr/>
          <a:lstStyle/>
          <a:p>
            <a:r>
              <a:rPr lang="en-US" dirty="0">
                <a:latin typeface="Times New Roman" panose="02020603050405020304" pitchFamily="18" charset="0"/>
                <a:cs typeface="Times New Roman" panose="02020603050405020304" pitchFamily="18" charset="0"/>
              </a:rPr>
              <a:t>Skewness &amp; Treatment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34DD139-B4BD-4F69-843B-CA8F9F2517CA}"/>
              </a:ext>
            </a:extLst>
          </p:cNvPr>
          <p:cNvPicPr>
            <a:picLocks noGrp="1" noChangeAspect="1"/>
          </p:cNvPicPr>
          <p:nvPr>
            <p:ph idx="1"/>
          </p:nvPr>
        </p:nvPicPr>
        <p:blipFill>
          <a:blip r:embed="rId2"/>
          <a:stretch>
            <a:fillRect/>
          </a:stretch>
        </p:blipFill>
        <p:spPr>
          <a:xfrm>
            <a:off x="5486400" y="743778"/>
            <a:ext cx="5194851" cy="5370443"/>
          </a:xfrm>
        </p:spPr>
      </p:pic>
    </p:spTree>
    <p:extLst>
      <p:ext uri="{BB962C8B-B14F-4D97-AF65-F5344CB8AC3E}">
        <p14:creationId xmlns:p14="http://schemas.microsoft.com/office/powerpoint/2010/main" val="188387994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F501-0EC2-4336-9C47-06788410B537}"/>
              </a:ext>
            </a:extLst>
          </p:cNvPr>
          <p:cNvSpPr>
            <a:spLocks noGrp="1"/>
          </p:cNvSpPr>
          <p:nvPr>
            <p:ph type="title"/>
          </p:nvPr>
        </p:nvSpPr>
        <p:spPr>
          <a:xfrm>
            <a:off x="1274225" y="2819400"/>
            <a:ext cx="2793158" cy="1600200"/>
          </a:xfrm>
        </p:spPr>
        <p:txBody>
          <a:bodyPr/>
          <a:lstStyle/>
          <a:p>
            <a:r>
              <a:rPr lang="en-US" sz="4400" dirty="0">
                <a:latin typeface="Times New Roman" panose="02020603050405020304" pitchFamily="18" charset="0"/>
                <a:cs typeface="Times New Roman" panose="02020603050405020304" pitchFamily="18" charset="0"/>
              </a:rPr>
              <a:t>Splitting data into input and output</a:t>
            </a:r>
          </a:p>
        </p:txBody>
      </p:sp>
      <p:pic>
        <p:nvPicPr>
          <p:cNvPr id="6" name="Content Placeholder 5">
            <a:extLst>
              <a:ext uri="{FF2B5EF4-FFF2-40B4-BE49-F238E27FC236}">
                <a16:creationId xmlns:a16="http://schemas.microsoft.com/office/drawing/2014/main" id="{47402CB1-2BD3-4F55-99FF-6F650AC26BC0}"/>
              </a:ext>
            </a:extLst>
          </p:cNvPr>
          <p:cNvPicPr>
            <a:picLocks noGrp="1" noChangeAspect="1"/>
          </p:cNvPicPr>
          <p:nvPr>
            <p:ph idx="1"/>
          </p:nvPr>
        </p:nvPicPr>
        <p:blipFill>
          <a:blip r:embed="rId2"/>
          <a:stretch>
            <a:fillRect/>
          </a:stretch>
        </p:blipFill>
        <p:spPr>
          <a:xfrm>
            <a:off x="5237509" y="1047315"/>
            <a:ext cx="6012759" cy="4763369"/>
          </a:xfrm>
        </p:spPr>
      </p:pic>
    </p:spTree>
    <p:extLst>
      <p:ext uri="{BB962C8B-B14F-4D97-AF65-F5344CB8AC3E}">
        <p14:creationId xmlns:p14="http://schemas.microsoft.com/office/powerpoint/2010/main" val="922875803"/>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2E2F-541F-42FE-AC07-7170AF5B6F27}"/>
              </a:ext>
            </a:extLst>
          </p:cNvPr>
          <p:cNvSpPr>
            <a:spLocks noGrp="1"/>
          </p:cNvSpPr>
          <p:nvPr>
            <p:ph type="title"/>
          </p:nvPr>
        </p:nvSpPr>
        <p:spPr/>
        <p:txBody>
          <a:bodyPr/>
          <a:lstStyle/>
          <a:p>
            <a:r>
              <a:rPr lang="en-US" b="1" i="0" dirty="0">
                <a:solidFill>
                  <a:schemeClr val="bg1"/>
                </a:solidFill>
                <a:effectLst/>
                <a:latin typeface="Times New Roman" panose="02020603050405020304" pitchFamily="18" charset="0"/>
                <a:cs typeface="Times New Roman" panose="02020603050405020304" pitchFamily="18" charset="0"/>
              </a:rPr>
              <a:t>Feature Importance</a:t>
            </a:r>
            <a:br>
              <a:rPr lang="en-US" b="1" i="0" dirty="0">
                <a:solidFill>
                  <a:srgbClr val="000000"/>
                </a:solidFill>
                <a:effectLst/>
                <a:latin typeface="Helvetica Neue"/>
              </a:rPr>
            </a:br>
            <a:endParaRPr lang="en-US" dirty="0"/>
          </a:p>
        </p:txBody>
      </p:sp>
      <p:pic>
        <p:nvPicPr>
          <p:cNvPr id="6" name="Content Placeholder 5">
            <a:extLst>
              <a:ext uri="{FF2B5EF4-FFF2-40B4-BE49-F238E27FC236}">
                <a16:creationId xmlns:a16="http://schemas.microsoft.com/office/drawing/2014/main" id="{34920DC1-C11A-432E-9714-687963805BF4}"/>
              </a:ext>
            </a:extLst>
          </p:cNvPr>
          <p:cNvPicPr>
            <a:picLocks noGrp="1" noChangeAspect="1"/>
          </p:cNvPicPr>
          <p:nvPr>
            <p:ph idx="1"/>
          </p:nvPr>
        </p:nvPicPr>
        <p:blipFill>
          <a:blip r:embed="rId2"/>
          <a:stretch>
            <a:fillRect/>
          </a:stretch>
        </p:blipFill>
        <p:spPr>
          <a:xfrm>
            <a:off x="5304597" y="732182"/>
            <a:ext cx="5189538" cy="5393635"/>
          </a:xfrm>
        </p:spPr>
      </p:pic>
      <p:sp>
        <p:nvSpPr>
          <p:cNvPr id="4" name="Text Placeholder 3">
            <a:extLst>
              <a:ext uri="{FF2B5EF4-FFF2-40B4-BE49-F238E27FC236}">
                <a16:creationId xmlns:a16="http://schemas.microsoft.com/office/drawing/2014/main" id="{C326FA38-AA45-44B4-AC86-354D221CD07F}"/>
              </a:ext>
            </a:extLst>
          </p:cNvPr>
          <p:cNvSpPr>
            <a:spLocks noGrp="1"/>
          </p:cNvSpPr>
          <p:nvPr>
            <p:ph type="body" sz="half" idx="2"/>
          </p:nvPr>
        </p:nvSpPr>
        <p:spPr/>
        <p:txBody>
          <a:bodyPr/>
          <a:lstStyle/>
          <a:p>
            <a:r>
              <a:rPr lang="en-US" b="1" i="0" dirty="0">
                <a:solidFill>
                  <a:schemeClr val="accent2">
                    <a:lumMod val="20000"/>
                    <a:lumOff val="80000"/>
                  </a:schemeClr>
                </a:solidFill>
                <a:effectLst/>
                <a:latin typeface="Helvetica Neue"/>
              </a:rPr>
              <a:t>from </a:t>
            </a:r>
            <a:r>
              <a:rPr lang="en-US" b="1" i="0" dirty="0" err="1">
                <a:solidFill>
                  <a:schemeClr val="accent2">
                    <a:lumMod val="20000"/>
                    <a:lumOff val="80000"/>
                  </a:schemeClr>
                </a:solidFill>
                <a:effectLst/>
                <a:latin typeface="Helvetica Neue"/>
              </a:rPr>
              <a:t>sklearn.preprocessing</a:t>
            </a:r>
            <a:r>
              <a:rPr lang="en-US" b="1" i="0" dirty="0">
                <a:solidFill>
                  <a:schemeClr val="accent2">
                    <a:lumMod val="20000"/>
                    <a:lumOff val="80000"/>
                  </a:schemeClr>
                </a:solidFill>
                <a:effectLst/>
                <a:latin typeface="Helvetica Neue"/>
              </a:rPr>
              <a:t> import </a:t>
            </a:r>
            <a:r>
              <a:rPr lang="en-US" b="1" i="0" dirty="0" err="1">
                <a:solidFill>
                  <a:schemeClr val="accent2">
                    <a:lumMod val="20000"/>
                    <a:lumOff val="80000"/>
                  </a:schemeClr>
                </a:solidFill>
                <a:effectLst/>
                <a:latin typeface="Helvetica Neue"/>
              </a:rPr>
              <a:t>StandardScaler</a:t>
            </a:r>
            <a:endParaRPr lang="en-US" b="1" i="0" dirty="0">
              <a:solidFill>
                <a:schemeClr val="accent2">
                  <a:lumMod val="20000"/>
                  <a:lumOff val="80000"/>
                </a:schemeClr>
              </a:solidFill>
              <a:effectLst/>
              <a:latin typeface="Helvetica Neue"/>
            </a:endParaRPr>
          </a:p>
          <a:p>
            <a:r>
              <a:rPr lang="en-US" b="1" i="0" dirty="0">
                <a:solidFill>
                  <a:schemeClr val="accent2">
                    <a:lumMod val="20000"/>
                    <a:lumOff val="80000"/>
                  </a:schemeClr>
                </a:solidFill>
                <a:effectLst/>
                <a:latin typeface="Helvetica Neue"/>
              </a:rPr>
              <a:t>ss=</a:t>
            </a:r>
            <a:r>
              <a:rPr lang="en-US" b="1" i="0" dirty="0" err="1">
                <a:solidFill>
                  <a:schemeClr val="accent2">
                    <a:lumMod val="20000"/>
                    <a:lumOff val="80000"/>
                  </a:schemeClr>
                </a:solidFill>
                <a:effectLst/>
                <a:latin typeface="Helvetica Neue"/>
              </a:rPr>
              <a:t>StandardScaler</a:t>
            </a:r>
            <a:r>
              <a:rPr lang="en-US" b="1" i="0" dirty="0">
                <a:solidFill>
                  <a:schemeClr val="accent2">
                    <a:lumMod val="20000"/>
                    <a:lumOff val="80000"/>
                  </a:schemeClr>
                </a:solidFill>
                <a:effectLst/>
                <a:latin typeface="Helvetica Neue"/>
              </a:rPr>
              <a:t>()</a:t>
            </a:r>
          </a:p>
          <a:p>
            <a:r>
              <a:rPr lang="en-US" b="1" i="0" dirty="0" err="1">
                <a:solidFill>
                  <a:schemeClr val="accent2">
                    <a:lumMod val="20000"/>
                    <a:lumOff val="80000"/>
                  </a:schemeClr>
                </a:solidFill>
                <a:effectLst/>
                <a:latin typeface="Helvetica Neue"/>
              </a:rPr>
              <a:t>df_scaler</a:t>
            </a:r>
            <a:r>
              <a:rPr lang="en-US" b="1" i="0" dirty="0">
                <a:solidFill>
                  <a:schemeClr val="accent2">
                    <a:lumMod val="20000"/>
                    <a:lumOff val="80000"/>
                  </a:schemeClr>
                </a:solidFill>
                <a:effectLst/>
                <a:latin typeface="Helvetica Neue"/>
              </a:rPr>
              <a:t>=</a:t>
            </a:r>
            <a:r>
              <a:rPr lang="en-US" b="1" i="0" dirty="0" err="1">
                <a:solidFill>
                  <a:schemeClr val="accent2">
                    <a:lumMod val="20000"/>
                    <a:lumOff val="80000"/>
                  </a:schemeClr>
                </a:solidFill>
                <a:effectLst/>
                <a:latin typeface="Helvetica Neue"/>
              </a:rPr>
              <a:t>ss.fit_transform</a:t>
            </a:r>
            <a:r>
              <a:rPr lang="en-US" b="1" i="0" dirty="0">
                <a:solidFill>
                  <a:schemeClr val="accent2">
                    <a:lumMod val="20000"/>
                    <a:lumOff val="80000"/>
                  </a:schemeClr>
                </a:solidFill>
                <a:effectLst/>
                <a:latin typeface="Helvetica Neue"/>
              </a:rPr>
              <a:t>(x)</a:t>
            </a:r>
          </a:p>
          <a:p>
            <a:r>
              <a:rPr lang="en-US" b="1" i="0" dirty="0">
                <a:solidFill>
                  <a:schemeClr val="accent2">
                    <a:lumMod val="20000"/>
                    <a:lumOff val="80000"/>
                  </a:schemeClr>
                </a:solidFill>
                <a:effectLst/>
                <a:latin typeface="Helvetica Neue"/>
              </a:rPr>
              <a:t>x=</a:t>
            </a:r>
            <a:r>
              <a:rPr lang="en-US" b="1" i="0" dirty="0" err="1">
                <a:solidFill>
                  <a:schemeClr val="accent2">
                    <a:lumMod val="20000"/>
                    <a:lumOff val="80000"/>
                  </a:schemeClr>
                </a:solidFill>
                <a:effectLst/>
                <a:latin typeface="Helvetica Neue"/>
              </a:rPr>
              <a:t>pd.DataFrame</a:t>
            </a:r>
            <a:r>
              <a:rPr lang="en-US" b="1" i="0" dirty="0">
                <a:solidFill>
                  <a:schemeClr val="accent2">
                    <a:lumMod val="20000"/>
                    <a:lumOff val="80000"/>
                  </a:schemeClr>
                </a:solidFill>
                <a:effectLst/>
                <a:latin typeface="Helvetica Neue"/>
              </a:rPr>
              <a:t>(</a:t>
            </a:r>
            <a:r>
              <a:rPr lang="en-US" b="1" i="0" dirty="0" err="1">
                <a:solidFill>
                  <a:schemeClr val="accent2">
                    <a:lumMod val="20000"/>
                    <a:lumOff val="80000"/>
                  </a:schemeClr>
                </a:solidFill>
                <a:effectLst/>
                <a:latin typeface="Helvetica Neue"/>
              </a:rPr>
              <a:t>df_scaler</a:t>
            </a:r>
            <a:r>
              <a:rPr lang="en-US" b="1" i="0" dirty="0">
                <a:solidFill>
                  <a:schemeClr val="accent2">
                    <a:lumMod val="20000"/>
                    <a:lumOff val="80000"/>
                  </a:schemeClr>
                </a:solidFill>
                <a:effectLst/>
                <a:latin typeface="Helvetica Neue"/>
              </a:rPr>
              <a:t>)</a:t>
            </a:r>
          </a:p>
          <a:p>
            <a:r>
              <a:rPr lang="en-US" b="1" i="0" dirty="0" err="1">
                <a:solidFill>
                  <a:schemeClr val="accent2">
                    <a:lumMod val="20000"/>
                    <a:lumOff val="80000"/>
                  </a:schemeClr>
                </a:solidFill>
                <a:effectLst/>
                <a:latin typeface="Helvetica Neue"/>
              </a:rPr>
              <a:t>x.head</a:t>
            </a:r>
            <a:r>
              <a:rPr lang="en-US" b="1" i="0" dirty="0">
                <a:solidFill>
                  <a:schemeClr val="accent2">
                    <a:lumMod val="20000"/>
                    <a:lumOff val="80000"/>
                  </a:schemeClr>
                </a:solidFill>
                <a:effectLst/>
                <a:latin typeface="Helvetica Neue"/>
              </a:rPr>
              <a:t>()</a:t>
            </a:r>
          </a:p>
          <a:p>
            <a:endParaRPr lang="en-US" dirty="0">
              <a:solidFill>
                <a:schemeClr val="accent2">
                  <a:lumMod val="20000"/>
                  <a:lumOff val="80000"/>
                </a:schemeClr>
              </a:solidFill>
            </a:endParaRPr>
          </a:p>
        </p:txBody>
      </p:sp>
    </p:spTree>
    <p:extLst>
      <p:ext uri="{BB962C8B-B14F-4D97-AF65-F5344CB8AC3E}">
        <p14:creationId xmlns:p14="http://schemas.microsoft.com/office/powerpoint/2010/main" val="329983412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6051-468A-4757-99AD-E5C643C82D6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PCA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4234CEE-40E8-4989-8C45-8C1F9CB9B6C8}"/>
              </a:ext>
            </a:extLst>
          </p:cNvPr>
          <p:cNvPicPr>
            <a:picLocks noGrp="1" noChangeAspect="1"/>
          </p:cNvPicPr>
          <p:nvPr>
            <p:ph idx="1"/>
          </p:nvPr>
        </p:nvPicPr>
        <p:blipFill>
          <a:blip r:embed="rId2"/>
          <a:stretch>
            <a:fillRect/>
          </a:stretch>
        </p:blipFill>
        <p:spPr>
          <a:xfrm>
            <a:off x="5380383" y="838201"/>
            <a:ext cx="4932755" cy="4572000"/>
          </a:xfrm>
        </p:spPr>
      </p:pic>
      <p:sp>
        <p:nvSpPr>
          <p:cNvPr id="4" name="Text Placeholder 3">
            <a:extLst>
              <a:ext uri="{FF2B5EF4-FFF2-40B4-BE49-F238E27FC236}">
                <a16:creationId xmlns:a16="http://schemas.microsoft.com/office/drawing/2014/main" id="{32EA0E5A-A3A4-434D-BB79-7544C1431793}"/>
              </a:ext>
            </a:extLst>
          </p:cNvPr>
          <p:cNvSpPr>
            <a:spLocks noGrp="1"/>
          </p:cNvSpPr>
          <p:nvPr>
            <p:ph type="body" sz="half" idx="2"/>
          </p:nvPr>
        </p:nvSpPr>
        <p:spPr/>
        <p:txBody>
          <a:bodyPr>
            <a:normAutofit/>
          </a:bodyPr>
          <a:lstStyle/>
          <a:p>
            <a:r>
              <a:rPr lang="en-US" sz="1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Based on the plot above it's clear we should pick 20 features at 99% variance</a:t>
            </a:r>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28141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FB61-9FF5-4CE1-8545-FB71876AC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Importing Machine Learning Library</a:t>
            </a:r>
          </a:p>
        </p:txBody>
      </p:sp>
      <p:pic>
        <p:nvPicPr>
          <p:cNvPr id="6" name="Content Placeholder 5">
            <a:extLst>
              <a:ext uri="{FF2B5EF4-FFF2-40B4-BE49-F238E27FC236}">
                <a16:creationId xmlns:a16="http://schemas.microsoft.com/office/drawing/2014/main" id="{DB1948CF-E29A-4E84-AFB6-55B636FE1266}"/>
              </a:ext>
            </a:extLst>
          </p:cNvPr>
          <p:cNvPicPr>
            <a:picLocks noGrp="1" noChangeAspect="1"/>
          </p:cNvPicPr>
          <p:nvPr>
            <p:ph idx="1"/>
          </p:nvPr>
        </p:nvPicPr>
        <p:blipFill>
          <a:blip r:embed="rId2"/>
          <a:stretch>
            <a:fillRect/>
          </a:stretch>
        </p:blipFill>
        <p:spPr>
          <a:xfrm>
            <a:off x="5471613" y="1406433"/>
            <a:ext cx="4696480" cy="4345010"/>
          </a:xfrm>
        </p:spPr>
      </p:pic>
      <p:sp>
        <p:nvSpPr>
          <p:cNvPr id="4" name="Text Placeholder 3">
            <a:extLst>
              <a:ext uri="{FF2B5EF4-FFF2-40B4-BE49-F238E27FC236}">
                <a16:creationId xmlns:a16="http://schemas.microsoft.com/office/drawing/2014/main" id="{0DD6E2BF-1DC8-4A13-AC02-F18CE29487DF}"/>
              </a:ext>
            </a:extLst>
          </p:cNvPr>
          <p:cNvSpPr>
            <a:spLocks noGrp="1"/>
          </p:cNvSpPr>
          <p:nvPr>
            <p:ph type="body" sz="half" idx="2"/>
          </p:nvPr>
        </p:nvSpPr>
        <p:spPr/>
        <p:txBody>
          <a:bodyPr>
            <a:normAutofit/>
          </a:bodyPr>
          <a:lstStyle/>
          <a:p>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Train_test_split</a:t>
            </a: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done</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Up sampling done</a:t>
            </a:r>
          </a:p>
        </p:txBody>
      </p:sp>
    </p:spTree>
    <p:extLst>
      <p:ext uri="{BB962C8B-B14F-4D97-AF65-F5344CB8AC3E}">
        <p14:creationId xmlns:p14="http://schemas.microsoft.com/office/powerpoint/2010/main" val="108744953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6E61-5C2F-4267-812B-063190DAD709}"/>
              </a:ext>
            </a:extLst>
          </p:cNvPr>
          <p:cNvSpPr>
            <a:spLocks noGrp="1"/>
          </p:cNvSpPr>
          <p:nvPr>
            <p:ph type="title"/>
          </p:nvPr>
        </p:nvSpPr>
        <p:spPr>
          <a:xfrm>
            <a:off x="1141702" y="2527852"/>
            <a:ext cx="2793158" cy="1600200"/>
          </a:xfrm>
        </p:spPr>
        <p:txBody>
          <a:bodyPr/>
          <a:lstStyle/>
          <a:p>
            <a:r>
              <a:rPr lang="en-US" dirty="0">
                <a:latin typeface="Times New Roman" panose="02020603050405020304" pitchFamily="18" charset="0"/>
                <a:cs typeface="Times New Roman" panose="02020603050405020304" pitchFamily="18" charset="0"/>
              </a:rPr>
              <a:t>Creating Function for Machine learning model</a:t>
            </a:r>
          </a:p>
        </p:txBody>
      </p:sp>
      <p:pic>
        <p:nvPicPr>
          <p:cNvPr id="6" name="Content Placeholder 5">
            <a:extLst>
              <a:ext uri="{FF2B5EF4-FFF2-40B4-BE49-F238E27FC236}">
                <a16:creationId xmlns:a16="http://schemas.microsoft.com/office/drawing/2014/main" id="{ECC1C47F-325A-4784-9623-543536E2E900}"/>
              </a:ext>
            </a:extLst>
          </p:cNvPr>
          <p:cNvPicPr>
            <a:picLocks noGrp="1" noChangeAspect="1"/>
          </p:cNvPicPr>
          <p:nvPr>
            <p:ph idx="1"/>
          </p:nvPr>
        </p:nvPicPr>
        <p:blipFill>
          <a:blip r:embed="rId2"/>
          <a:stretch>
            <a:fillRect/>
          </a:stretch>
        </p:blipFill>
        <p:spPr>
          <a:xfrm>
            <a:off x="5410614" y="1669775"/>
            <a:ext cx="5189538" cy="4505276"/>
          </a:xfrm>
        </p:spPr>
      </p:pic>
    </p:spTree>
    <p:extLst>
      <p:ext uri="{BB962C8B-B14F-4D97-AF65-F5344CB8AC3E}">
        <p14:creationId xmlns:p14="http://schemas.microsoft.com/office/powerpoint/2010/main" val="408499805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7275-A5EB-44AE-8C62-EDEC3B3390CA}"/>
              </a:ext>
            </a:extLst>
          </p:cNvPr>
          <p:cNvSpPr>
            <a:spLocks noGrp="1"/>
          </p:cNvSpPr>
          <p:nvPr>
            <p:ph type="title"/>
          </p:nvPr>
        </p:nvSpPr>
        <p:spPr>
          <a:xfrm>
            <a:off x="1168207" y="2289313"/>
            <a:ext cx="2793158" cy="1600200"/>
          </a:xfrm>
        </p:spPr>
        <p:txBody>
          <a:bodyPr/>
          <a:lstStyle/>
          <a:p>
            <a:r>
              <a:rPr lang="en-US" sz="2800" dirty="0">
                <a:latin typeface="Times New Roman" panose="02020603050405020304" pitchFamily="18" charset="0"/>
                <a:cs typeface="Times New Roman" panose="02020603050405020304" pitchFamily="18" charset="0"/>
              </a:rPr>
              <a:t>Providing data to our function </a:t>
            </a:r>
          </a:p>
        </p:txBody>
      </p:sp>
      <p:pic>
        <p:nvPicPr>
          <p:cNvPr id="6" name="Content Placeholder 5">
            <a:extLst>
              <a:ext uri="{FF2B5EF4-FFF2-40B4-BE49-F238E27FC236}">
                <a16:creationId xmlns:a16="http://schemas.microsoft.com/office/drawing/2014/main" id="{41A177A0-D09F-47B4-9F0E-E4D0C4A7715A}"/>
              </a:ext>
            </a:extLst>
          </p:cNvPr>
          <p:cNvPicPr>
            <a:picLocks noGrp="1" noChangeAspect="1"/>
          </p:cNvPicPr>
          <p:nvPr>
            <p:ph idx="1"/>
          </p:nvPr>
        </p:nvPicPr>
        <p:blipFill>
          <a:blip r:embed="rId2"/>
          <a:stretch>
            <a:fillRect/>
          </a:stretch>
        </p:blipFill>
        <p:spPr>
          <a:xfrm>
            <a:off x="5367055" y="2173357"/>
            <a:ext cx="4969641" cy="3273285"/>
          </a:xfrm>
        </p:spPr>
      </p:pic>
    </p:spTree>
    <p:extLst>
      <p:ext uri="{BB962C8B-B14F-4D97-AF65-F5344CB8AC3E}">
        <p14:creationId xmlns:p14="http://schemas.microsoft.com/office/powerpoint/2010/main" val="4028085174"/>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686E-5776-4683-9E16-FD2831A9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1DAC31F-1E2D-4138-9314-AE135AE2EF78}"/>
              </a:ext>
            </a:extLst>
          </p:cNvPr>
          <p:cNvPicPr>
            <a:picLocks noGrp="1" noChangeAspect="1"/>
          </p:cNvPicPr>
          <p:nvPr>
            <p:ph idx="1"/>
          </p:nvPr>
        </p:nvPicPr>
        <p:blipFill>
          <a:blip r:embed="rId2"/>
          <a:stretch>
            <a:fillRect/>
          </a:stretch>
        </p:blipFill>
        <p:spPr>
          <a:xfrm>
            <a:off x="5548522" y="1580891"/>
            <a:ext cx="4152069" cy="4475007"/>
          </a:xfrm>
        </p:spPr>
      </p:pic>
      <p:sp>
        <p:nvSpPr>
          <p:cNvPr id="4" name="Text Placeholder 3">
            <a:extLst>
              <a:ext uri="{FF2B5EF4-FFF2-40B4-BE49-F238E27FC236}">
                <a16:creationId xmlns:a16="http://schemas.microsoft.com/office/drawing/2014/main" id="{42A0695F-9312-4B28-84A2-EABF9AF01491}"/>
              </a:ext>
            </a:extLst>
          </p:cNvPr>
          <p:cNvSpPr>
            <a:spLocks noGrp="1"/>
          </p:cNvSpPr>
          <p:nvPr>
            <p:ph type="body" sz="half" idx="2"/>
          </p:nvPr>
        </p:nvSpPr>
        <p:spPr/>
        <p:txBody>
          <a:bodyPr>
            <a:normAutofit/>
          </a:bodyPr>
          <a:lstStyle/>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accuracy-76.74</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Test accuracy-75.25</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F1_score-84.11</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score-63.35</a:t>
            </a:r>
          </a:p>
        </p:txBody>
      </p:sp>
    </p:spTree>
    <p:extLst>
      <p:ext uri="{BB962C8B-B14F-4D97-AF65-F5344CB8AC3E}">
        <p14:creationId xmlns:p14="http://schemas.microsoft.com/office/powerpoint/2010/main" val="213392045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F7BD-D109-4D46-86CF-78F9DDEA2E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a:t>
            </a:r>
            <a:br>
              <a:rPr lang="en-US" dirty="0"/>
            </a:br>
            <a:br>
              <a:rPr lang="en-US" dirty="0"/>
            </a:br>
            <a:br>
              <a:rPr lang="en-US" dirty="0"/>
            </a:br>
            <a:endParaRPr lang="en-US" dirty="0"/>
          </a:p>
        </p:txBody>
      </p:sp>
      <p:pic>
        <p:nvPicPr>
          <p:cNvPr id="6" name="Content Placeholder 5">
            <a:extLst>
              <a:ext uri="{FF2B5EF4-FFF2-40B4-BE49-F238E27FC236}">
                <a16:creationId xmlns:a16="http://schemas.microsoft.com/office/drawing/2014/main" id="{51E265B2-E67E-4AC4-9D13-31B72C13F04D}"/>
              </a:ext>
            </a:extLst>
          </p:cNvPr>
          <p:cNvPicPr>
            <a:picLocks noGrp="1" noChangeAspect="1"/>
          </p:cNvPicPr>
          <p:nvPr>
            <p:ph idx="1"/>
          </p:nvPr>
        </p:nvPicPr>
        <p:blipFill>
          <a:blip r:embed="rId2"/>
          <a:stretch>
            <a:fillRect/>
          </a:stretch>
        </p:blipFill>
        <p:spPr>
          <a:xfrm>
            <a:off x="5715898" y="647700"/>
            <a:ext cx="4308212" cy="5562600"/>
          </a:xfrm>
        </p:spPr>
      </p:pic>
      <p:sp>
        <p:nvSpPr>
          <p:cNvPr id="4" name="Text Placeholder 3">
            <a:extLst>
              <a:ext uri="{FF2B5EF4-FFF2-40B4-BE49-F238E27FC236}">
                <a16:creationId xmlns:a16="http://schemas.microsoft.com/office/drawing/2014/main" id="{C2990E7F-CB17-4DF2-8F80-44807D108B87}"/>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Accuracy-99.97</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Accuracy-82.19</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score-89.33</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score-86.60</a:t>
            </a:r>
          </a:p>
        </p:txBody>
      </p:sp>
    </p:spTree>
    <p:extLst>
      <p:ext uri="{BB962C8B-B14F-4D97-AF65-F5344CB8AC3E}">
        <p14:creationId xmlns:p14="http://schemas.microsoft.com/office/powerpoint/2010/main" val="4048544956"/>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D7B-1F3B-4439-B1ED-1B5BF473CF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CE06FAA-1FC3-46F4-BD83-046A025FBB01}"/>
              </a:ext>
            </a:extLst>
          </p:cNvPr>
          <p:cNvSpPr>
            <a:spLocks noGrp="1"/>
          </p:cNvSpPr>
          <p:nvPr>
            <p:ph idx="1"/>
          </p:nvPr>
        </p:nvSpPr>
        <p:spPr>
          <a:xfrm>
            <a:off x="681617" y="2372139"/>
            <a:ext cx="9234750" cy="3869634"/>
          </a:xfrm>
        </p:spPr>
        <p:txBody>
          <a:bodyPr>
            <a:normAutofit fontScale="92500" lnSpcReduction="10000"/>
          </a:bodyPr>
          <a:lstStyle/>
          <a:p>
            <a:pPr marL="0" indent="0" algn="l" rtl="0">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a:r>
              <a:rPr lang="en-US" dirty="0">
                <a:solidFill>
                  <a:srgbClr val="000000"/>
                </a:solidFill>
                <a:latin typeface="Times New Roman" panose="02020603050405020304" pitchFamily="18" charset="0"/>
                <a:cs typeface="Times New Roman" panose="02020603050405020304" pitchFamily="18" charset="0"/>
              </a:rPr>
              <a:t>Telecom companies </a:t>
            </a:r>
            <a:r>
              <a:rPr lang="en-US" b="0" i="0" dirty="0">
                <a:solidFill>
                  <a:srgbClr val="000000"/>
                </a:solidFill>
                <a:effectLst/>
                <a:latin typeface="Times New Roman" panose="02020603050405020304" pitchFamily="18" charset="0"/>
                <a:cs typeface="Times New Roman" panose="02020603050405020304" pitchFamily="18" charset="0"/>
              </a:rPr>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a:p>
            <a:pPr marL="0" indent="0" algn="l" rtl="0">
              <a:buNone/>
            </a:pPr>
            <a:r>
              <a:rPr lang="en-US" b="1" dirty="0">
                <a:solidFill>
                  <a:schemeClr val="accent1"/>
                </a:solidFill>
                <a:latin typeface="Helvetica Neue"/>
              </a:rPr>
              <a:t>Mission</a:t>
            </a:r>
            <a:r>
              <a:rPr lang="en-US" b="0" i="0" dirty="0">
                <a:solidFill>
                  <a:srgbClr val="000000"/>
                </a:solidFill>
                <a:effectLst/>
                <a:latin typeface="Helvetica Neue"/>
              </a:rPr>
              <a:t>:</a:t>
            </a:r>
          </a:p>
          <a:p>
            <a:pPr algn="l" rtl="0"/>
            <a:r>
              <a:rPr lang="en-US" b="0" i="0" dirty="0">
                <a:solidFill>
                  <a:srgbClr val="000000"/>
                </a:solidFill>
                <a:effectLst/>
                <a:latin typeface="Times New Roman" panose="02020603050405020304" pitchFamily="18"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b="0" i="0" dirty="0" err="1">
                <a:solidFill>
                  <a:srgbClr val="000000"/>
                </a:solidFill>
                <a:effectLst/>
                <a:latin typeface="Times New Roman" panose="02020603050405020304" pitchFamily="18" charset="0"/>
                <a:cs typeface="Times New Roman" panose="02020603050405020304" pitchFamily="18" charset="0"/>
              </a:rPr>
              <a:t>payed</a:t>
            </a:r>
            <a:r>
              <a:rPr lang="en-US" b="0" i="0" dirty="0">
                <a:solidFill>
                  <a:srgbClr val="000000"/>
                </a:solidFill>
                <a:effectLst/>
                <a:latin typeface="Times New Roman" panose="02020603050405020304" pitchFamily="18" charset="0"/>
                <a:cs typeface="Times New Roman" panose="02020603050405020304" pitchFamily="18" charset="0"/>
              </a:rPr>
              <a:t> i.e. Non- defaulter, while, Label ‘0’ indicates that the loan has not been </a:t>
            </a:r>
            <a:r>
              <a:rPr lang="en-US" b="0" i="0" dirty="0" err="1">
                <a:solidFill>
                  <a:srgbClr val="000000"/>
                </a:solidFill>
                <a:effectLst/>
                <a:latin typeface="Times New Roman" panose="02020603050405020304" pitchFamily="18" charset="0"/>
                <a:cs typeface="Times New Roman" panose="02020603050405020304" pitchFamily="18" charset="0"/>
              </a:rPr>
              <a:t>payed</a:t>
            </a:r>
            <a:r>
              <a:rPr lang="en-US" b="0" i="0" dirty="0">
                <a:solidFill>
                  <a:srgbClr val="000000"/>
                </a:solidFill>
                <a:effectLst/>
                <a:latin typeface="Times New Roman" panose="02020603050405020304" pitchFamily="18" charset="0"/>
                <a:cs typeface="Times New Roman" panose="02020603050405020304" pitchFamily="18" charset="0"/>
              </a:rPr>
              <a:t> i.e. defaulter.</a:t>
            </a:r>
          </a:p>
          <a:p>
            <a:endParaRPr lang="en-US" dirty="0"/>
          </a:p>
        </p:txBody>
      </p:sp>
    </p:spTree>
    <p:extLst>
      <p:ext uri="{BB962C8B-B14F-4D97-AF65-F5344CB8AC3E}">
        <p14:creationId xmlns:p14="http://schemas.microsoft.com/office/powerpoint/2010/main" val="280641841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1A3D-4D22-4081-953E-2B2984AAD613}"/>
              </a:ext>
            </a:extLst>
          </p:cNvPr>
          <p:cNvSpPr>
            <a:spLocks noGrp="1"/>
          </p:cNvSpPr>
          <p:nvPr>
            <p:ph type="title"/>
          </p:nvPr>
        </p:nvSpPr>
        <p:spPr/>
        <p:txBody>
          <a:bodyPr/>
          <a:lstStyle/>
          <a:p>
            <a:r>
              <a:rPr lang="en-US" dirty="0"/>
              <a:t>Naïve Bayes</a:t>
            </a:r>
            <a:br>
              <a:rPr lang="en-US" dirty="0"/>
            </a:br>
            <a:br>
              <a:rPr lang="en-US" dirty="0"/>
            </a:br>
            <a:br>
              <a:rPr lang="en-US" dirty="0"/>
            </a:br>
            <a:endParaRPr lang="en-US" dirty="0"/>
          </a:p>
        </p:txBody>
      </p:sp>
      <p:pic>
        <p:nvPicPr>
          <p:cNvPr id="6" name="Content Placeholder 5">
            <a:extLst>
              <a:ext uri="{FF2B5EF4-FFF2-40B4-BE49-F238E27FC236}">
                <a16:creationId xmlns:a16="http://schemas.microsoft.com/office/drawing/2014/main" id="{B771E219-17A9-43C7-9106-9E9BD7EB2450}"/>
              </a:ext>
            </a:extLst>
          </p:cNvPr>
          <p:cNvPicPr>
            <a:picLocks noGrp="1" noChangeAspect="1"/>
          </p:cNvPicPr>
          <p:nvPr>
            <p:ph idx="1"/>
          </p:nvPr>
        </p:nvPicPr>
        <p:blipFill>
          <a:blip r:embed="rId2"/>
          <a:stretch>
            <a:fillRect/>
          </a:stretch>
        </p:blipFill>
        <p:spPr>
          <a:xfrm>
            <a:off x="5854977" y="1317407"/>
            <a:ext cx="3609063" cy="4707472"/>
          </a:xfrm>
        </p:spPr>
      </p:pic>
      <p:sp>
        <p:nvSpPr>
          <p:cNvPr id="4" name="Text Placeholder 3">
            <a:extLst>
              <a:ext uri="{FF2B5EF4-FFF2-40B4-BE49-F238E27FC236}">
                <a16:creationId xmlns:a16="http://schemas.microsoft.com/office/drawing/2014/main" id="{0C7726F8-FD23-4AC1-846B-AE654B319B5E}"/>
              </a:ext>
            </a:extLst>
          </p:cNvPr>
          <p:cNvSpPr>
            <a:spLocks noGrp="1"/>
          </p:cNvSpPr>
          <p:nvPr>
            <p:ph type="body" sz="half" idx="2"/>
          </p:nvPr>
        </p:nvSpPr>
        <p:spPr>
          <a:xfrm>
            <a:off x="1063514" y="2514601"/>
            <a:ext cx="2793158" cy="2895599"/>
          </a:xfrm>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Accuracy-73.52</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Accuracy-70.76</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score-80.85</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Validation score-60.32</a:t>
            </a:r>
          </a:p>
        </p:txBody>
      </p:sp>
    </p:spTree>
    <p:extLst>
      <p:ext uri="{BB962C8B-B14F-4D97-AF65-F5344CB8AC3E}">
        <p14:creationId xmlns:p14="http://schemas.microsoft.com/office/powerpoint/2010/main" val="3499520879"/>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6FCB-0D88-46C6-8237-14CC40ED1D46}"/>
              </a:ext>
            </a:extLst>
          </p:cNvPr>
          <p:cNvSpPr>
            <a:spLocks noGrp="1"/>
          </p:cNvSpPr>
          <p:nvPr>
            <p:ph type="title"/>
          </p:nvPr>
        </p:nvSpPr>
        <p:spPr/>
        <p:txBody>
          <a:bodyPr/>
          <a:lstStyle/>
          <a:p>
            <a:r>
              <a:rPr lang="en-US" dirty="0"/>
              <a:t>Random Forest</a:t>
            </a:r>
            <a:br>
              <a:rPr lang="en-US" dirty="0"/>
            </a:br>
            <a:r>
              <a:rPr lang="en-US" dirty="0"/>
              <a:t>    Classifier</a:t>
            </a:r>
          </a:p>
        </p:txBody>
      </p:sp>
      <p:pic>
        <p:nvPicPr>
          <p:cNvPr id="6" name="Content Placeholder 5">
            <a:extLst>
              <a:ext uri="{FF2B5EF4-FFF2-40B4-BE49-F238E27FC236}">
                <a16:creationId xmlns:a16="http://schemas.microsoft.com/office/drawing/2014/main" id="{4F42C34C-7BF9-48E1-A956-BAC0F9E146FC}"/>
              </a:ext>
            </a:extLst>
          </p:cNvPr>
          <p:cNvPicPr>
            <a:picLocks noGrp="1" noChangeAspect="1"/>
          </p:cNvPicPr>
          <p:nvPr>
            <p:ph idx="1"/>
          </p:nvPr>
        </p:nvPicPr>
        <p:blipFill>
          <a:blip r:embed="rId2"/>
          <a:stretch>
            <a:fillRect/>
          </a:stretch>
        </p:blipFill>
        <p:spPr>
          <a:xfrm>
            <a:off x="5577841" y="1847587"/>
            <a:ext cx="4080509" cy="3772426"/>
          </a:xfrm>
        </p:spPr>
      </p:pic>
      <p:sp>
        <p:nvSpPr>
          <p:cNvPr id="4" name="Text Placeholder 3">
            <a:extLst>
              <a:ext uri="{FF2B5EF4-FFF2-40B4-BE49-F238E27FC236}">
                <a16:creationId xmlns:a16="http://schemas.microsoft.com/office/drawing/2014/main" id="{2D792C87-7D5A-4112-B232-925C9CFD2094}"/>
              </a:ext>
            </a:extLst>
          </p:cNvPr>
          <p:cNvSpPr>
            <a:spLocks noGrp="1"/>
          </p:cNvSpPr>
          <p:nvPr>
            <p:ph type="body" sz="half" idx="2"/>
          </p:nvPr>
        </p:nvSpPr>
        <p:spPr/>
        <p:txBody>
          <a:bodyPr>
            <a:normAutofit/>
          </a:bodyPr>
          <a:lstStyle/>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Train Accuracy-99.99</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 Accuracy—88.75</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F_1 score=93.50</a:t>
            </a:r>
          </a:p>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Cross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val</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Score=93.22</a:t>
            </a:r>
          </a:p>
        </p:txBody>
      </p:sp>
    </p:spTree>
    <p:extLst>
      <p:ext uri="{BB962C8B-B14F-4D97-AF65-F5344CB8AC3E}">
        <p14:creationId xmlns:p14="http://schemas.microsoft.com/office/powerpoint/2010/main" val="3449521878"/>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A09-4A9C-4C72-B675-86CCFBF67D3E}"/>
              </a:ext>
            </a:extLst>
          </p:cNvPr>
          <p:cNvSpPr>
            <a:spLocks noGrp="1"/>
          </p:cNvSpPr>
          <p:nvPr>
            <p:ph type="title"/>
          </p:nvPr>
        </p:nvSpPr>
        <p:spPr/>
        <p:txBody>
          <a:bodyPr/>
          <a:lstStyle/>
          <a:p>
            <a:r>
              <a:rPr lang="en-US" dirty="0"/>
              <a:t>AdaBoost    Classifier</a:t>
            </a:r>
          </a:p>
        </p:txBody>
      </p:sp>
      <p:pic>
        <p:nvPicPr>
          <p:cNvPr id="6" name="Content Placeholder 5">
            <a:extLst>
              <a:ext uri="{FF2B5EF4-FFF2-40B4-BE49-F238E27FC236}">
                <a16:creationId xmlns:a16="http://schemas.microsoft.com/office/drawing/2014/main" id="{5BBADAF5-2BF3-4374-A8C5-0A0647726040}"/>
              </a:ext>
            </a:extLst>
          </p:cNvPr>
          <p:cNvPicPr>
            <a:picLocks noGrp="1" noChangeAspect="1"/>
          </p:cNvPicPr>
          <p:nvPr>
            <p:ph idx="1"/>
          </p:nvPr>
        </p:nvPicPr>
        <p:blipFill>
          <a:blip r:embed="rId2"/>
          <a:stretch>
            <a:fillRect/>
          </a:stretch>
        </p:blipFill>
        <p:spPr>
          <a:xfrm>
            <a:off x="5482542" y="960826"/>
            <a:ext cx="4667297" cy="5585700"/>
          </a:xfrm>
        </p:spPr>
      </p:pic>
      <p:sp>
        <p:nvSpPr>
          <p:cNvPr id="4" name="Text Placeholder 3">
            <a:extLst>
              <a:ext uri="{FF2B5EF4-FFF2-40B4-BE49-F238E27FC236}">
                <a16:creationId xmlns:a16="http://schemas.microsoft.com/office/drawing/2014/main" id="{EC748A09-16F5-42C8-9D50-9970BB0819F9}"/>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Accuracy-78.29</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Accuracy-76.77</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score-85.23</a:t>
            </a:r>
          </a:p>
          <a:p>
            <a:r>
              <a:rPr lang="en-US" sz="1800" dirty="0" err="1">
                <a:solidFill>
                  <a:schemeClr val="accent2">
                    <a:lumMod val="20000"/>
                    <a:lumOff val="80000"/>
                  </a:schemeClr>
                </a:solidFill>
                <a:latin typeface="Times New Roman" panose="02020603050405020304" pitchFamily="18" charset="0"/>
                <a:cs typeface="Times New Roman" panose="02020603050405020304" pitchFamily="18" charset="0"/>
              </a:rPr>
              <a:t>Corss</a:t>
            </a:r>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 validation-64.12</a:t>
            </a:r>
          </a:p>
        </p:txBody>
      </p:sp>
    </p:spTree>
    <p:extLst>
      <p:ext uri="{BB962C8B-B14F-4D97-AF65-F5344CB8AC3E}">
        <p14:creationId xmlns:p14="http://schemas.microsoft.com/office/powerpoint/2010/main" val="3624434509"/>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2A0542-B7CE-44D7-9CE8-1CB595A37027}"/>
              </a:ext>
            </a:extLst>
          </p:cNvPr>
          <p:cNvPicPr>
            <a:picLocks noGrp="1" noChangeAspect="1"/>
          </p:cNvPicPr>
          <p:nvPr>
            <p:ph idx="1"/>
          </p:nvPr>
        </p:nvPicPr>
        <p:blipFill>
          <a:blip r:embed="rId2"/>
          <a:stretch>
            <a:fillRect/>
          </a:stretch>
        </p:blipFill>
        <p:spPr>
          <a:xfrm>
            <a:off x="5516784" y="1604707"/>
            <a:ext cx="4393025" cy="4404525"/>
          </a:xfrm>
        </p:spPr>
      </p:pic>
      <p:sp>
        <p:nvSpPr>
          <p:cNvPr id="4" name="Text Placeholder 3">
            <a:extLst>
              <a:ext uri="{FF2B5EF4-FFF2-40B4-BE49-F238E27FC236}">
                <a16:creationId xmlns:a16="http://schemas.microsoft.com/office/drawing/2014/main" id="{600AD08E-EA02-491E-B699-29545EAEB758}"/>
              </a:ext>
            </a:extLst>
          </p:cNvPr>
          <p:cNvSpPr>
            <a:spLocks noGrp="1"/>
          </p:cNvSpPr>
          <p:nvPr>
            <p:ph type="body" sz="half" idx="2"/>
          </p:nvPr>
        </p:nvSpPr>
        <p:spPr/>
        <p:txBody>
          <a:bodyPr>
            <a:normAutofit/>
          </a:bodyPr>
          <a:lstStyle/>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Train Accuracy—80.94</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Test Accuracy-79.88</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F_1 score-87.44</a:t>
            </a:r>
          </a:p>
          <a:p>
            <a:r>
              <a:rPr lang="en-US" sz="1800" dirty="0">
                <a:solidFill>
                  <a:schemeClr val="accent2">
                    <a:lumMod val="20000"/>
                    <a:lumOff val="80000"/>
                  </a:schemeClr>
                </a:solidFill>
                <a:latin typeface="Times New Roman" panose="02020603050405020304" pitchFamily="18" charset="0"/>
                <a:cs typeface="Times New Roman" panose="02020603050405020304" pitchFamily="18" charset="0"/>
              </a:rPr>
              <a:t>Cross Val-80.47</a:t>
            </a:r>
          </a:p>
        </p:txBody>
      </p:sp>
      <p:sp>
        <p:nvSpPr>
          <p:cNvPr id="7" name="Rectangle 1">
            <a:extLst>
              <a:ext uri="{FF2B5EF4-FFF2-40B4-BE49-F238E27FC236}">
                <a16:creationId xmlns:a16="http://schemas.microsoft.com/office/drawing/2014/main" id="{93BF983C-E27D-4F43-9BBD-5DEAC2816D8A}"/>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GradientBoostingClassifier</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74871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F26C-460C-4A49-B0CE-0D8D725A779B}"/>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Result Comparison </a:t>
            </a:r>
          </a:p>
        </p:txBody>
      </p:sp>
      <p:pic>
        <p:nvPicPr>
          <p:cNvPr id="6" name="Content Placeholder 5">
            <a:extLst>
              <a:ext uri="{FF2B5EF4-FFF2-40B4-BE49-F238E27FC236}">
                <a16:creationId xmlns:a16="http://schemas.microsoft.com/office/drawing/2014/main" id="{7B20C1B6-708A-4668-9F5E-BC9E248A9657}"/>
              </a:ext>
            </a:extLst>
          </p:cNvPr>
          <p:cNvPicPr>
            <a:picLocks noGrp="1" noChangeAspect="1"/>
          </p:cNvPicPr>
          <p:nvPr>
            <p:ph idx="1"/>
          </p:nvPr>
        </p:nvPicPr>
        <p:blipFill>
          <a:blip r:embed="rId2"/>
          <a:stretch>
            <a:fillRect/>
          </a:stretch>
        </p:blipFill>
        <p:spPr>
          <a:xfrm>
            <a:off x="5511081" y="1145769"/>
            <a:ext cx="5674553" cy="4785950"/>
          </a:xfrm>
        </p:spPr>
      </p:pic>
      <p:sp>
        <p:nvSpPr>
          <p:cNvPr id="4" name="Text Placeholder 3">
            <a:extLst>
              <a:ext uri="{FF2B5EF4-FFF2-40B4-BE49-F238E27FC236}">
                <a16:creationId xmlns:a16="http://schemas.microsoft.com/office/drawing/2014/main" id="{8363D0C3-AD8C-4E30-A8E7-BD5E3850563B}"/>
              </a:ext>
            </a:extLst>
          </p:cNvPr>
          <p:cNvSpPr>
            <a:spLocks noGrp="1"/>
          </p:cNvSpPr>
          <p:nvPr>
            <p:ph type="body" sz="half" idx="2"/>
          </p:nvPr>
        </p:nvSpPr>
        <p:spPr/>
        <p:txBody>
          <a:bodyPr>
            <a:normAutofit fontScale="85000" lnSpcReduction="10000"/>
          </a:bodyPr>
          <a:lstStyle/>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1- Based on all there above results it shows that Random Forest Classifier gives us Test Accuracy : 0.887574190347144</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F_1 score : 0.9350145061830536 and cross validation score is also</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Cross validation score : 0.9322092895779821 with least</a:t>
            </a:r>
          </a:p>
          <a:p>
            <a:pPr algn="l"/>
            <a:r>
              <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standard deviation(Standard Deviation in : 0.0013968585825475314).</a:t>
            </a:r>
          </a:p>
          <a:p>
            <a:pPr algn="l"/>
            <a:endParaRPr lang="en-US" sz="1700" b="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89180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199C-A4ED-4281-B76C-A3725B2D0F5C}"/>
              </a:ext>
            </a:extLst>
          </p:cNvPr>
          <p:cNvSpPr>
            <a:spLocks noGrp="1"/>
          </p:cNvSpPr>
          <p:nvPr>
            <p:ph type="title"/>
          </p:nvPr>
        </p:nvSpPr>
        <p:spPr>
          <a:xfrm>
            <a:off x="1154954" y="415290"/>
            <a:ext cx="2793158" cy="1600200"/>
          </a:xfrm>
        </p:spPr>
        <p:txBody>
          <a:bodyPr/>
          <a:lstStyle/>
          <a:p>
            <a:r>
              <a:rPr lang="en-US" dirty="0">
                <a:latin typeface="Times New Roman" panose="02020603050405020304" pitchFamily="18" charset="0"/>
                <a:cs typeface="Times New Roman" panose="02020603050405020304" pitchFamily="18" charset="0"/>
              </a:rPr>
              <a:t>Hyperparameter Tuning of Random Forest </a:t>
            </a:r>
          </a:p>
        </p:txBody>
      </p:sp>
      <p:pic>
        <p:nvPicPr>
          <p:cNvPr id="6" name="Content Placeholder 5">
            <a:extLst>
              <a:ext uri="{FF2B5EF4-FFF2-40B4-BE49-F238E27FC236}">
                <a16:creationId xmlns:a16="http://schemas.microsoft.com/office/drawing/2014/main" id="{28D7444B-133E-497F-9FD9-7BF249764618}"/>
              </a:ext>
            </a:extLst>
          </p:cNvPr>
          <p:cNvPicPr>
            <a:picLocks noGrp="1" noChangeAspect="1"/>
          </p:cNvPicPr>
          <p:nvPr>
            <p:ph idx="1"/>
          </p:nvPr>
        </p:nvPicPr>
        <p:blipFill>
          <a:blip r:embed="rId2"/>
          <a:stretch>
            <a:fillRect/>
          </a:stretch>
        </p:blipFill>
        <p:spPr>
          <a:xfrm>
            <a:off x="5187314" y="718358"/>
            <a:ext cx="5754067" cy="4836622"/>
          </a:xfrm>
        </p:spPr>
      </p:pic>
      <p:sp>
        <p:nvSpPr>
          <p:cNvPr id="4" name="Text Placeholder 3">
            <a:extLst>
              <a:ext uri="{FF2B5EF4-FFF2-40B4-BE49-F238E27FC236}">
                <a16:creationId xmlns:a16="http://schemas.microsoft.com/office/drawing/2014/main" id="{5E698756-E1E3-42DB-BE11-677ECC9A18CD}"/>
              </a:ext>
            </a:extLst>
          </p:cNvPr>
          <p:cNvSpPr>
            <a:spLocks noGrp="1"/>
          </p:cNvSpPr>
          <p:nvPr>
            <p:ph type="body" sz="half" idx="2"/>
          </p:nvPr>
        </p:nvSpPr>
        <p:spPr>
          <a:xfrm>
            <a:off x="1154954" y="2488969"/>
            <a:ext cx="2793158" cy="2895599"/>
          </a:xfrm>
        </p:spPr>
        <p:txBody>
          <a:bodyPr>
            <a:normAutofit fontScale="92500" lnSpcReduction="20000"/>
          </a:bodyPr>
          <a:lstStyle/>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Best Parameters;</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Criterion– </a:t>
            </a:r>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gini</a:t>
            </a:r>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Max-depth-6</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Min_samples_split-6</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N_estimators-500</a:t>
            </a:r>
          </a:p>
          <a:p>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Accuracy score-78.49</a:t>
            </a:r>
          </a:p>
          <a:p>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F_1 score=86.51</a:t>
            </a:r>
          </a:p>
          <a:p>
            <a:r>
              <a:rPr lang="en-US" sz="1600" dirty="0" err="1">
                <a:solidFill>
                  <a:schemeClr val="accent2">
                    <a:lumMod val="20000"/>
                    <a:lumOff val="80000"/>
                  </a:schemeClr>
                </a:solidFill>
                <a:latin typeface="Times New Roman" panose="02020603050405020304" pitchFamily="18" charset="0"/>
                <a:cs typeface="Times New Roman" panose="02020603050405020304" pitchFamily="18" charset="0"/>
              </a:rPr>
              <a:t>Roc_auc</a:t>
            </a: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score-64.89</a:t>
            </a:r>
          </a:p>
          <a:p>
            <a:endParaRPr lang="en-US" sz="1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7146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9F90F-0BBF-4220-9244-7574DF6A3C57}"/>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Selecting our Model</a:t>
            </a:r>
          </a:p>
        </p:txBody>
      </p:sp>
      <p:sp>
        <p:nvSpPr>
          <p:cNvPr id="7" name="Content Placeholder 6">
            <a:extLst>
              <a:ext uri="{FF2B5EF4-FFF2-40B4-BE49-F238E27FC236}">
                <a16:creationId xmlns:a16="http://schemas.microsoft.com/office/drawing/2014/main" id="{F44346DE-1FAF-422C-8C18-9CF6BD38F24C}"/>
              </a:ext>
            </a:extLst>
          </p:cNvPr>
          <p:cNvSpPr>
            <a:spLocks noGrp="1"/>
          </p:cNvSpPr>
          <p:nvPr>
            <p:ph idx="1"/>
          </p:nvPr>
        </p:nvSpPr>
        <p:spPr>
          <a:xfrm>
            <a:off x="1122830" y="2214880"/>
            <a:ext cx="8793537" cy="3877310"/>
          </a:xfrm>
        </p:spPr>
        <p:txBody>
          <a:bodyPr/>
          <a:lstStyle/>
          <a:p>
            <a:r>
              <a:rPr lang="en-US" dirty="0">
                <a:latin typeface="Times New Roman" panose="02020603050405020304" pitchFamily="18" charset="0"/>
                <a:cs typeface="Times New Roman" panose="02020603050405020304" pitchFamily="18" charset="0"/>
              </a:rPr>
              <a:t>We can clearly see that Random forest classifier gives us the highest Accuracy score and F-1 score among all the models.</a:t>
            </a:r>
          </a:p>
          <a:p>
            <a:r>
              <a:rPr lang="en-US" dirty="0">
                <a:latin typeface="Times New Roman" panose="02020603050405020304" pitchFamily="18" charset="0"/>
                <a:cs typeface="Times New Roman" panose="02020603050405020304" pitchFamily="18" charset="0"/>
              </a:rPr>
              <a:t>We can also conclude  from the cross validation score that there is a minimum standard deviation for our cross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score.</a:t>
            </a:r>
          </a:p>
          <a:p>
            <a:r>
              <a:rPr lang="en-US" dirty="0">
                <a:latin typeface="Times New Roman" panose="02020603050405020304" pitchFamily="18" charset="0"/>
                <a:cs typeface="Times New Roman" panose="02020603050405020304" pitchFamily="18" charset="0"/>
              </a:rPr>
              <a:t>This shows that the our Random forest Model is not overfit as we get similar (approx.) result by cross validation score</a:t>
            </a:r>
          </a:p>
          <a:p>
            <a:r>
              <a:rPr lang="en-US" dirty="0">
                <a:latin typeface="Times New Roman" panose="02020603050405020304" pitchFamily="18" charset="0"/>
                <a:cs typeface="Times New Roman" panose="02020603050405020304" pitchFamily="18" charset="0"/>
              </a:rPr>
              <a:t>On basis of that we did hyperparameter tuning of Random Forest Classifier model but we get less accuracy &amp; f_1 score on tuning parameters.</a:t>
            </a:r>
          </a:p>
          <a:p>
            <a:r>
              <a:rPr lang="en-US" dirty="0">
                <a:latin typeface="Times New Roman" panose="02020603050405020304" pitchFamily="18" charset="0"/>
                <a:cs typeface="Times New Roman" panose="02020603050405020304" pitchFamily="18" charset="0"/>
              </a:rPr>
              <a:t>We get a very good accuracy and f_1 score on  default parameters, so we further save our default Random forest Model. </a:t>
            </a:r>
          </a:p>
        </p:txBody>
      </p:sp>
    </p:spTree>
    <p:extLst>
      <p:ext uri="{BB962C8B-B14F-4D97-AF65-F5344CB8AC3E}">
        <p14:creationId xmlns:p14="http://schemas.microsoft.com/office/powerpoint/2010/main" val="292651638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83EF-7B64-42E2-8541-51398BC6C3D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Saving our model</a:t>
            </a:r>
          </a:p>
        </p:txBody>
      </p:sp>
      <p:pic>
        <p:nvPicPr>
          <p:cNvPr id="6" name="Content Placeholder 5">
            <a:extLst>
              <a:ext uri="{FF2B5EF4-FFF2-40B4-BE49-F238E27FC236}">
                <a16:creationId xmlns:a16="http://schemas.microsoft.com/office/drawing/2014/main" id="{54076EED-B957-4706-AC9F-CC97DE433762}"/>
              </a:ext>
            </a:extLst>
          </p:cNvPr>
          <p:cNvPicPr>
            <a:picLocks noGrp="1" noChangeAspect="1"/>
          </p:cNvPicPr>
          <p:nvPr>
            <p:ph idx="1"/>
          </p:nvPr>
        </p:nvPicPr>
        <p:blipFill>
          <a:blip r:embed="rId2"/>
          <a:stretch>
            <a:fillRect/>
          </a:stretch>
        </p:blipFill>
        <p:spPr>
          <a:xfrm>
            <a:off x="5861620" y="2207228"/>
            <a:ext cx="3876740" cy="1844104"/>
          </a:xfrm>
        </p:spPr>
      </p:pic>
    </p:spTree>
    <p:extLst>
      <p:ext uri="{BB962C8B-B14F-4D97-AF65-F5344CB8AC3E}">
        <p14:creationId xmlns:p14="http://schemas.microsoft.com/office/powerpoint/2010/main" val="73192486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5D96-9F63-4953-AA77-89ED0F5487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Loading our Model</a:t>
            </a:r>
          </a:p>
        </p:txBody>
      </p:sp>
      <p:pic>
        <p:nvPicPr>
          <p:cNvPr id="8" name="Content Placeholder 7">
            <a:extLst>
              <a:ext uri="{FF2B5EF4-FFF2-40B4-BE49-F238E27FC236}">
                <a16:creationId xmlns:a16="http://schemas.microsoft.com/office/drawing/2014/main" id="{30BAE6BC-A67C-4398-BFC6-85AE75467AF7}"/>
              </a:ext>
            </a:extLst>
          </p:cNvPr>
          <p:cNvPicPr>
            <a:picLocks noGrp="1" noChangeAspect="1"/>
          </p:cNvPicPr>
          <p:nvPr>
            <p:ph idx="1"/>
          </p:nvPr>
        </p:nvPicPr>
        <p:blipFill>
          <a:blip r:embed="rId2"/>
          <a:stretch>
            <a:fillRect/>
          </a:stretch>
        </p:blipFill>
        <p:spPr>
          <a:xfrm>
            <a:off x="5840730" y="1611937"/>
            <a:ext cx="4491990" cy="3772279"/>
          </a:xfrm>
        </p:spPr>
      </p:pic>
      <p:sp>
        <p:nvSpPr>
          <p:cNvPr id="4" name="Text Placeholder 3">
            <a:extLst>
              <a:ext uri="{FF2B5EF4-FFF2-40B4-BE49-F238E27FC236}">
                <a16:creationId xmlns:a16="http://schemas.microsoft.com/office/drawing/2014/main" id="{3313392E-15F3-4F9B-AD58-5084E4A93AC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84601158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9511E-017C-417E-BEDD-03F368E6356D}"/>
              </a:ext>
            </a:extLst>
          </p:cNvPr>
          <p:cNvSpPr>
            <a:spLocks noGrp="1"/>
          </p:cNvSpPr>
          <p:nvPr>
            <p:ph type="title"/>
          </p:nvPr>
        </p:nvSpPr>
        <p:spPr>
          <a:xfrm>
            <a:off x="1097804" y="3156798"/>
            <a:ext cx="8761413" cy="706964"/>
          </a:xfrm>
        </p:spPr>
        <p:txBody>
          <a:bodyPr/>
          <a:lstStyle/>
          <a:p>
            <a:r>
              <a:rPr lang="en-US" dirty="0"/>
              <a:t>                             </a:t>
            </a:r>
            <a:r>
              <a:rPr lang="en-US" sz="4800" dirty="0">
                <a:solidFill>
                  <a:schemeClr val="accent1">
                    <a:lumMod val="75000"/>
                  </a:schemeClr>
                </a:solidFill>
                <a:latin typeface="Times New Roman" panose="02020603050405020304" pitchFamily="18" charset="0"/>
                <a:cs typeface="Times New Roman" panose="02020603050405020304" pitchFamily="18" charset="0"/>
              </a:rPr>
              <a:t>Thanks</a:t>
            </a:r>
            <a:r>
              <a:rPr lang="en-US" sz="4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3655007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A465-426A-4B6F-BA76-3F5224B64F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Information </a:t>
            </a:r>
          </a:p>
        </p:txBody>
      </p:sp>
      <p:pic>
        <p:nvPicPr>
          <p:cNvPr id="5" name="Content Placeholder 4">
            <a:extLst>
              <a:ext uri="{FF2B5EF4-FFF2-40B4-BE49-F238E27FC236}">
                <a16:creationId xmlns:a16="http://schemas.microsoft.com/office/drawing/2014/main" id="{E29BED82-0DC1-4D7A-BA52-B10B913E3B25}"/>
              </a:ext>
            </a:extLst>
          </p:cNvPr>
          <p:cNvPicPr>
            <a:picLocks noGrp="1" noChangeAspect="1"/>
          </p:cNvPicPr>
          <p:nvPr>
            <p:ph idx="1"/>
          </p:nvPr>
        </p:nvPicPr>
        <p:blipFill>
          <a:blip r:embed="rId2"/>
          <a:stretch>
            <a:fillRect/>
          </a:stretch>
        </p:blipFill>
        <p:spPr>
          <a:xfrm>
            <a:off x="848139" y="2173356"/>
            <a:ext cx="8574157" cy="4697896"/>
          </a:xfrm>
        </p:spPr>
      </p:pic>
    </p:spTree>
    <p:extLst>
      <p:ext uri="{BB962C8B-B14F-4D97-AF65-F5344CB8AC3E}">
        <p14:creationId xmlns:p14="http://schemas.microsoft.com/office/powerpoint/2010/main" val="407238824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75A5-B567-482A-8700-098FF3A7F1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Loading Dataset</a:t>
            </a:r>
          </a:p>
        </p:txBody>
      </p:sp>
      <p:pic>
        <p:nvPicPr>
          <p:cNvPr id="5" name="Content Placeholder 4">
            <a:extLst>
              <a:ext uri="{FF2B5EF4-FFF2-40B4-BE49-F238E27FC236}">
                <a16:creationId xmlns:a16="http://schemas.microsoft.com/office/drawing/2014/main" id="{445C7201-2E0F-464A-8F2F-12B8A1063866}"/>
              </a:ext>
            </a:extLst>
          </p:cNvPr>
          <p:cNvPicPr>
            <a:picLocks noGrp="1" noChangeAspect="1"/>
          </p:cNvPicPr>
          <p:nvPr>
            <p:ph idx="1"/>
          </p:nvPr>
        </p:nvPicPr>
        <p:blipFill>
          <a:blip r:embed="rId2"/>
          <a:stretch>
            <a:fillRect/>
          </a:stretch>
        </p:blipFill>
        <p:spPr>
          <a:xfrm>
            <a:off x="927652" y="2611200"/>
            <a:ext cx="9554818" cy="3935374"/>
          </a:xfrm>
        </p:spPr>
      </p:pic>
    </p:spTree>
    <p:extLst>
      <p:ext uri="{BB962C8B-B14F-4D97-AF65-F5344CB8AC3E}">
        <p14:creationId xmlns:p14="http://schemas.microsoft.com/office/powerpoint/2010/main" val="30484193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6441-8853-478E-8ED5-C5C36D737583}"/>
              </a:ext>
            </a:extLst>
          </p:cNvPr>
          <p:cNvSpPr>
            <a:spLocks noGrp="1"/>
          </p:cNvSpPr>
          <p:nvPr>
            <p:ph type="title"/>
          </p:nvPr>
        </p:nvSpPr>
        <p:spPr>
          <a:xfrm>
            <a:off x="751568" y="963343"/>
            <a:ext cx="8761413" cy="706964"/>
          </a:xfrm>
        </p:spPr>
        <p:txBody>
          <a:bodyPr/>
          <a:lstStyle/>
          <a:p>
            <a:r>
              <a:rPr lang="en-US" dirty="0">
                <a:latin typeface="Times New Roman" panose="02020603050405020304" pitchFamily="18" charset="0"/>
                <a:cs typeface="Times New Roman" panose="02020603050405020304" pitchFamily="18" charset="0"/>
              </a:rPr>
              <a:t>Checking datatype</a:t>
            </a:r>
          </a:p>
        </p:txBody>
      </p:sp>
      <p:sp>
        <p:nvSpPr>
          <p:cNvPr id="3" name="Content Placeholder 2">
            <a:extLst>
              <a:ext uri="{FF2B5EF4-FFF2-40B4-BE49-F238E27FC236}">
                <a16:creationId xmlns:a16="http://schemas.microsoft.com/office/drawing/2014/main" id="{79DF8D04-704B-484D-9997-3021DEA4D4E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22AB439-61CE-440B-8F17-2E4BE2CB344C}"/>
              </a:ext>
            </a:extLst>
          </p:cNvPr>
          <p:cNvPicPr>
            <a:picLocks noChangeAspect="1"/>
          </p:cNvPicPr>
          <p:nvPr/>
        </p:nvPicPr>
        <p:blipFill>
          <a:blip r:embed="rId2"/>
          <a:stretch>
            <a:fillRect/>
          </a:stretch>
        </p:blipFill>
        <p:spPr>
          <a:xfrm>
            <a:off x="848140" y="2436894"/>
            <a:ext cx="7101085" cy="3582906"/>
          </a:xfrm>
          <a:prstGeom prst="rect">
            <a:avLst/>
          </a:prstGeom>
        </p:spPr>
      </p:pic>
    </p:spTree>
    <p:extLst>
      <p:ext uri="{BB962C8B-B14F-4D97-AF65-F5344CB8AC3E}">
        <p14:creationId xmlns:p14="http://schemas.microsoft.com/office/powerpoint/2010/main" val="896137832"/>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BD52-A50E-494F-B8D2-08CAA2B63A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Extraction and Dropping columns</a:t>
            </a:r>
          </a:p>
        </p:txBody>
      </p:sp>
      <p:pic>
        <p:nvPicPr>
          <p:cNvPr id="5" name="Content Placeholder 4">
            <a:extLst>
              <a:ext uri="{FF2B5EF4-FFF2-40B4-BE49-F238E27FC236}">
                <a16:creationId xmlns:a16="http://schemas.microsoft.com/office/drawing/2014/main" id="{44881F3D-949C-47BD-A334-9A01D2B8912B}"/>
              </a:ext>
            </a:extLst>
          </p:cNvPr>
          <p:cNvPicPr>
            <a:picLocks noGrp="1" noChangeAspect="1"/>
          </p:cNvPicPr>
          <p:nvPr>
            <p:ph idx="1"/>
          </p:nvPr>
        </p:nvPicPr>
        <p:blipFill>
          <a:blip r:embed="rId2"/>
          <a:stretch>
            <a:fillRect/>
          </a:stretch>
        </p:blipFill>
        <p:spPr>
          <a:xfrm>
            <a:off x="5781675" y="1695320"/>
            <a:ext cx="5189538" cy="4076960"/>
          </a:xfrm>
        </p:spPr>
      </p:pic>
      <p:sp>
        <p:nvSpPr>
          <p:cNvPr id="6" name="Text Placeholder 5">
            <a:extLst>
              <a:ext uri="{FF2B5EF4-FFF2-40B4-BE49-F238E27FC236}">
                <a16:creationId xmlns:a16="http://schemas.microsoft.com/office/drawing/2014/main" id="{FC838505-9480-45CE-8F8A-7536C02A7336}"/>
              </a:ext>
            </a:extLst>
          </p:cNvPr>
          <p:cNvSpPr>
            <a:spLocks noGrp="1"/>
          </p:cNvSpPr>
          <p:nvPr>
            <p:ph type="body"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We have dropped </a:t>
            </a:r>
          </a:p>
          <a:p>
            <a:r>
              <a:rPr lang="en-US" sz="2000" dirty="0">
                <a:latin typeface="Times New Roman" panose="02020603050405020304" pitchFamily="18" charset="0"/>
                <a:cs typeface="Times New Roman" panose="02020603050405020304" pitchFamily="18" charset="0"/>
              </a:rPr>
              <a:t>1-unnamed:0</a:t>
            </a:r>
          </a:p>
          <a:p>
            <a:r>
              <a:rPr lang="en-US" sz="2000" dirty="0">
                <a:latin typeface="Times New Roman" panose="02020603050405020304" pitchFamily="18" charset="0"/>
                <a:cs typeface="Times New Roman" panose="02020603050405020304" pitchFamily="18" charset="0"/>
              </a:rPr>
              <a:t>2-msidn</a:t>
            </a:r>
          </a:p>
          <a:p>
            <a:r>
              <a:rPr lang="en-US" sz="2000" dirty="0">
                <a:latin typeface="Times New Roman" panose="02020603050405020304" pitchFamily="18" charset="0"/>
                <a:cs typeface="Times New Roman" panose="02020603050405020304" pitchFamily="18" charset="0"/>
              </a:rPr>
              <a:t>3-pdate</a:t>
            </a:r>
          </a:p>
        </p:txBody>
      </p:sp>
    </p:spTree>
    <p:extLst>
      <p:ext uri="{BB962C8B-B14F-4D97-AF65-F5344CB8AC3E}">
        <p14:creationId xmlns:p14="http://schemas.microsoft.com/office/powerpoint/2010/main" val="378871722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E605-BC2E-45D2-8B37-757C55B308DA}"/>
              </a:ext>
            </a:extLst>
          </p:cNvPr>
          <p:cNvSpPr>
            <a:spLocks noGrp="1"/>
          </p:cNvSpPr>
          <p:nvPr>
            <p:ph type="title"/>
          </p:nvPr>
        </p:nvSpPr>
        <p:spPr>
          <a:xfrm>
            <a:off x="1154954" y="450574"/>
            <a:ext cx="2793158" cy="1663148"/>
          </a:xfrm>
        </p:spPr>
        <p:txBody>
          <a:bodyPr/>
          <a:lstStyle/>
          <a:p>
            <a:r>
              <a:rPr lang="en-US" dirty="0">
                <a:latin typeface="Times New Roman" panose="02020603050405020304" pitchFamily="18" charset="0"/>
                <a:cs typeface="Times New Roman" panose="02020603050405020304" pitchFamily="18" charset="0"/>
              </a:rPr>
              <a:t>Null Values</a:t>
            </a:r>
          </a:p>
        </p:txBody>
      </p:sp>
      <p:pic>
        <p:nvPicPr>
          <p:cNvPr id="6" name="Content Placeholder 5">
            <a:extLst>
              <a:ext uri="{FF2B5EF4-FFF2-40B4-BE49-F238E27FC236}">
                <a16:creationId xmlns:a16="http://schemas.microsoft.com/office/drawing/2014/main" id="{C5B21D9F-CCD3-42D5-AEDC-93B1583BF1A9}"/>
              </a:ext>
            </a:extLst>
          </p:cNvPr>
          <p:cNvPicPr>
            <a:picLocks noGrp="1" noChangeAspect="1"/>
          </p:cNvPicPr>
          <p:nvPr>
            <p:ph idx="1"/>
          </p:nvPr>
        </p:nvPicPr>
        <p:blipFill>
          <a:blip r:embed="rId2"/>
          <a:stretch>
            <a:fillRect/>
          </a:stretch>
        </p:blipFill>
        <p:spPr>
          <a:xfrm>
            <a:off x="5039553" y="608028"/>
            <a:ext cx="5189538" cy="5641944"/>
          </a:xfrm>
        </p:spPr>
      </p:pic>
      <p:sp>
        <p:nvSpPr>
          <p:cNvPr id="4" name="Text Placeholder 3">
            <a:extLst>
              <a:ext uri="{FF2B5EF4-FFF2-40B4-BE49-F238E27FC236}">
                <a16:creationId xmlns:a16="http://schemas.microsoft.com/office/drawing/2014/main" id="{D2F05A72-9071-457C-A957-0AE6375C4CC6}"/>
              </a:ext>
            </a:extLst>
          </p:cNvPr>
          <p:cNvSpPr>
            <a:spLocks noGrp="1"/>
          </p:cNvSpPr>
          <p:nvPr>
            <p:ph type="body" sz="half" idx="2"/>
          </p:nvPr>
        </p:nvSpPr>
        <p:spPr/>
        <p:txBody>
          <a:bodyPr>
            <a:norm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There is no null values present on our dataset.</a:t>
            </a: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We have 35 columns.</a:t>
            </a:r>
          </a:p>
        </p:txBody>
      </p:sp>
    </p:spTree>
    <p:extLst>
      <p:ext uri="{BB962C8B-B14F-4D97-AF65-F5344CB8AC3E}">
        <p14:creationId xmlns:p14="http://schemas.microsoft.com/office/powerpoint/2010/main" val="152421890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147375-E932-4092-863D-C724BE57F7E6}"/>
              </a:ext>
            </a:extLst>
          </p:cNvPr>
          <p:cNvSpPr>
            <a:spLocks noGrp="1"/>
          </p:cNvSpPr>
          <p:nvPr>
            <p:ph type="title"/>
          </p:nvPr>
        </p:nvSpPr>
        <p:spPr>
          <a:xfrm>
            <a:off x="1154954" y="221974"/>
            <a:ext cx="2793158" cy="1600200"/>
          </a:xfrm>
        </p:spPr>
        <p:txBody>
          <a:bodyPr/>
          <a:lstStyle/>
          <a:p>
            <a:r>
              <a:rPr lang="en-US" dirty="0">
                <a:latin typeface="Times New Roman" panose="02020603050405020304" pitchFamily="18" charset="0"/>
                <a:cs typeface="Times New Roman" panose="02020603050405020304" pitchFamily="18" charset="0"/>
              </a:rPr>
              <a:t>Statistical Summary</a:t>
            </a:r>
          </a:p>
        </p:txBody>
      </p:sp>
      <p:pic>
        <p:nvPicPr>
          <p:cNvPr id="6" name="Content Placeholder 5">
            <a:extLst>
              <a:ext uri="{FF2B5EF4-FFF2-40B4-BE49-F238E27FC236}">
                <a16:creationId xmlns:a16="http://schemas.microsoft.com/office/drawing/2014/main" id="{17ECF92C-4E01-4919-9FC7-0EF7F6D4968D}"/>
              </a:ext>
            </a:extLst>
          </p:cNvPr>
          <p:cNvPicPr>
            <a:picLocks noGrp="1" noChangeAspect="1"/>
          </p:cNvPicPr>
          <p:nvPr>
            <p:ph idx="1"/>
          </p:nvPr>
        </p:nvPicPr>
        <p:blipFill>
          <a:blip r:embed="rId2"/>
          <a:stretch>
            <a:fillRect/>
          </a:stretch>
        </p:blipFill>
        <p:spPr>
          <a:xfrm>
            <a:off x="5380384" y="1447809"/>
            <a:ext cx="6111032" cy="4409651"/>
          </a:xfrm>
        </p:spPr>
      </p:pic>
      <p:sp>
        <p:nvSpPr>
          <p:cNvPr id="9" name="Text Placeholder 8">
            <a:extLst>
              <a:ext uri="{FF2B5EF4-FFF2-40B4-BE49-F238E27FC236}">
                <a16:creationId xmlns:a16="http://schemas.microsoft.com/office/drawing/2014/main" id="{FDFA01C1-6D7B-4CAE-A91B-77B8AEC1515C}"/>
              </a:ext>
            </a:extLst>
          </p:cNvPr>
          <p:cNvSpPr>
            <a:spLocks noGrp="1"/>
          </p:cNvSpPr>
          <p:nvPr>
            <p:ph type="body" sz="half" idx="2"/>
          </p:nvPr>
        </p:nvSpPr>
        <p:spPr>
          <a:xfrm>
            <a:off x="1048936" y="2140228"/>
            <a:ext cx="3364037" cy="3385929"/>
          </a:xfrm>
        </p:spPr>
        <p:txBody>
          <a:bodyPr>
            <a:normAutofit fontScale="92500" lnSpcReduction="20000"/>
          </a:bodyPr>
          <a:lstStyle/>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Observation</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1-Most attribute are either left or right skewed.</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2-Mean and higher than median in most of attribute.</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3-Miminum value is either zero or -</a:t>
            </a:r>
            <a:r>
              <a:rPr lang="en-US" sz="1600" b="0" i="0" dirty="0" err="1">
                <a:solidFill>
                  <a:schemeClr val="accent4">
                    <a:lumMod val="40000"/>
                    <a:lumOff val="60000"/>
                  </a:schemeClr>
                </a:solidFill>
                <a:effectLst/>
                <a:latin typeface="Times New Roman" panose="02020603050405020304" pitchFamily="18" charset="0"/>
                <a:cs typeface="Times New Roman" panose="02020603050405020304" pitchFamily="18" charset="0"/>
              </a:rPr>
              <a:t>ve</a:t>
            </a:r>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 in features except Month and Day.</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4- The Range (Min- Max) is very much higher in most of attributes.</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5- In most of attribute, the difference between 3rd quantile (75%) and max values is very high.</a:t>
            </a:r>
          </a:p>
          <a:p>
            <a:pPr algn="l"/>
            <a:r>
              <a:rPr lang="en-US" sz="1600"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6- Most of attributes consist of outliers.</a:t>
            </a:r>
          </a:p>
          <a:p>
            <a:endParaRPr lang="en-US" dirty="0"/>
          </a:p>
        </p:txBody>
      </p:sp>
    </p:spTree>
    <p:extLst>
      <p:ext uri="{BB962C8B-B14F-4D97-AF65-F5344CB8AC3E}">
        <p14:creationId xmlns:p14="http://schemas.microsoft.com/office/powerpoint/2010/main" val="610087777"/>
      </p:ext>
    </p:extLst>
  </p:cSld>
  <p:clrMapOvr>
    <a:masterClrMapping/>
  </p:clrMapOvr>
  <p:transition spd="slow">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1475</Words>
  <Application>Microsoft Office PowerPoint</Application>
  <PresentationFormat>Widescreen</PresentationFormat>
  <Paragraphs>139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Courier New</vt:lpstr>
      <vt:lpstr>Helvetica Neue</vt:lpstr>
      <vt:lpstr>Times New Roman</vt:lpstr>
      <vt:lpstr>Wingdings 3</vt:lpstr>
      <vt:lpstr>Ion Boardroom</vt:lpstr>
      <vt:lpstr>             Micro Credit Defaulter Project</vt:lpstr>
      <vt:lpstr>Overview </vt:lpstr>
      <vt:lpstr>Problem Statement</vt:lpstr>
      <vt:lpstr>Attribute Information </vt:lpstr>
      <vt:lpstr>Loading Dataset</vt:lpstr>
      <vt:lpstr>Checking datatype</vt:lpstr>
      <vt:lpstr>Feature Extraction and Dropping columns</vt:lpstr>
      <vt:lpstr>Null Values</vt:lpstr>
      <vt:lpstr>Statistical Summary</vt:lpstr>
      <vt:lpstr>Correlation Heat Map</vt:lpstr>
      <vt:lpstr>Correlation with target Attribute</vt:lpstr>
      <vt:lpstr>Distribution of Target</vt:lpstr>
      <vt:lpstr>Data Visualization   </vt:lpstr>
      <vt:lpstr>Data Visualization   </vt:lpstr>
      <vt:lpstr>Data Visualization   </vt:lpstr>
      <vt:lpstr>Data Visualization   </vt:lpstr>
      <vt:lpstr>Data Visualization</vt:lpstr>
      <vt:lpstr>Distribution Histogram  </vt:lpstr>
      <vt:lpstr>Box plot for Outliers Checking   </vt:lpstr>
      <vt:lpstr>Replacing Outliers and Erroneous Data  </vt:lpstr>
      <vt:lpstr>Skewness &amp; Treatment  </vt:lpstr>
      <vt:lpstr>Splitting data into input and output</vt:lpstr>
      <vt:lpstr>Feature Importance </vt:lpstr>
      <vt:lpstr>PCA   </vt:lpstr>
      <vt:lpstr>Importing Machine Learning Library</vt:lpstr>
      <vt:lpstr>Creating Function for Machine learning model</vt:lpstr>
      <vt:lpstr>Providing data to our function </vt:lpstr>
      <vt:lpstr>Logistic Regression          Result  </vt:lpstr>
      <vt:lpstr>Decision Tree   </vt:lpstr>
      <vt:lpstr>Naïve Bayes   </vt:lpstr>
      <vt:lpstr>Random Forest     Classifier</vt:lpstr>
      <vt:lpstr>AdaBoost    Classifier</vt:lpstr>
      <vt:lpstr>GradientBoostingClassifier </vt:lpstr>
      <vt:lpstr>Result Comparison </vt:lpstr>
      <vt:lpstr>Hyperparameter Tuning of Random Forest </vt:lpstr>
      <vt:lpstr>Selecting our Model</vt:lpstr>
      <vt:lpstr>Saving our model</vt:lpstr>
      <vt:lpstr>Loading our Model</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Micro Credit Defaulter Project</dc:title>
  <dc:creator>Subhash Chandra Pal</dc:creator>
  <cp:lastModifiedBy>Subhash Chandra Pal</cp:lastModifiedBy>
  <cp:revision>18</cp:revision>
  <dcterms:created xsi:type="dcterms:W3CDTF">2021-05-01T15:39:57Z</dcterms:created>
  <dcterms:modified xsi:type="dcterms:W3CDTF">2021-05-01T17:38:17Z</dcterms:modified>
</cp:coreProperties>
</file>