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78" r:id="rId3"/>
    <p:sldId id="257" r:id="rId4"/>
    <p:sldId id="258" r:id="rId5"/>
    <p:sldId id="276" r:id="rId6"/>
    <p:sldId id="259" r:id="rId7"/>
    <p:sldId id="260" r:id="rId8"/>
    <p:sldId id="261" r:id="rId9"/>
    <p:sldId id="275" r:id="rId10"/>
    <p:sldId id="279" r:id="rId11"/>
    <p:sldId id="277" r:id="rId12"/>
    <p:sldId id="280" r:id="rId13"/>
    <p:sldId id="262" r:id="rId14"/>
    <p:sldId id="263" r:id="rId15"/>
    <p:sldId id="264" r:id="rId16"/>
    <p:sldId id="268" r:id="rId17"/>
    <p:sldId id="265" r:id="rId18"/>
    <p:sldId id="281"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07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345439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3238254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2894372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1164274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2516675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extLst>
      <p:ext uri="{BB962C8B-B14F-4D97-AF65-F5344CB8AC3E}">
        <p14:creationId xmlns:p14="http://schemas.microsoft.com/office/powerpoint/2010/main" val="45891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1566448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267461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2705517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172636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Tree>
    <p:extLst>
      <p:ext uri="{BB962C8B-B14F-4D97-AF65-F5344CB8AC3E}">
        <p14:creationId xmlns:p14="http://schemas.microsoft.com/office/powerpoint/2010/main" val="351174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888888"/>
                </a:solidFill>
                <a:effectLst/>
                <a:uLnTx/>
                <a:uFillTx/>
                <a:latin typeface="Verdana"/>
                <a:ea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Verdana"/>
              <a:ea typeface="Verdana"/>
              <a:sym typeface="Verdana"/>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extLst>
      <p:ext uri="{BB962C8B-B14F-4D97-AF65-F5344CB8AC3E}">
        <p14:creationId xmlns:p14="http://schemas.microsoft.com/office/powerpoint/2010/main" val="24223072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ubhashNagendra/customer-support-chatbo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jmerr.com/uploadfile/2020/0312/20200312023706525.pdf" TargetMode="External"/><Relationship Id="rId2" Type="http://schemas.openxmlformats.org/officeDocument/2006/relationships/hyperlink" Target="https://www.irejournals.com/formatedpaper/17048601.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dirty="0">
                <a:latin typeface="Cambria" panose="02040503050406030204" pitchFamily="18" charset="0"/>
                <a:ea typeface="Cambria" panose="02040503050406030204" pitchFamily="18" charset="0"/>
              </a:rPr>
              <a:t> 115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r>
                        <a:rPr lang="en-US" sz="1800" b="1" u="none" strike="noStrike" cap="none" dirty="0">
                          <a:solidFill>
                            <a:srgbClr val="17365D"/>
                          </a:solidFill>
                        </a:rPr>
                        <a:t>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219980" y="2964873"/>
            <a:ext cx="5819689" cy="2057519"/>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17365D"/>
              </a:buClr>
              <a:buSzPts val="2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Under the Supervision of,</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Dr. Joseph Michael </a:t>
            </a:r>
            <a:r>
              <a:rPr kumimoji="0" lang="en-GB" sz="1700" b="1" i="0" u="none" strike="noStrike" kern="0" cap="none" spc="0" normalizeH="0" baseline="0" noProof="0" dirty="0" err="1">
                <a:ln>
                  <a:noFill/>
                </a:ln>
                <a:solidFill>
                  <a:srgbClr val="17365D"/>
                </a:solidFill>
                <a:effectLst/>
                <a:uLnTx/>
                <a:uFillTx/>
                <a:latin typeface="Cambria" panose="02040503050406030204" pitchFamily="18" charset="0"/>
                <a:ea typeface="Cambria" panose="02040503050406030204" pitchFamily="18" charset="0"/>
                <a:cs typeface="Verdana"/>
                <a:sym typeface="Verdana"/>
              </a:rPr>
              <a:t>Jerard</a:t>
            </a: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 V,</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Professor,</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School of Computer Science and Engineering,</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Presidency University.</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PIP2001 Capstone Project</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310"/>
              </a:spcBef>
              <a:spcAft>
                <a:spcPts val="0"/>
              </a:spcAft>
              <a:buClr>
                <a:srgbClr val="17365D"/>
              </a:buClr>
              <a:buSzPct val="100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Review-1</a:t>
            </a: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endPar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endParaRP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Program: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CSE</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HoD: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Dr. Asif Mohammed H.B</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Program Project Coordinator: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Mr. </a:t>
            </a:r>
            <a:r>
              <a:rPr kumimoji="0" lang="en-US" sz="2000" b="1" i="0" u="none" strike="noStrike" kern="0" cap="none" spc="0" normalizeH="0" baseline="0" noProof="0" dirty="0" err="1">
                <a:ln>
                  <a:noFill/>
                </a:ln>
                <a:solidFill>
                  <a:srgbClr val="000000"/>
                </a:solidFill>
                <a:effectLst/>
                <a:uLnTx/>
                <a:uFillTx/>
                <a:latin typeface="Cambria" panose="02040503050406030204" pitchFamily="18" charset="0"/>
                <a:ea typeface="Cambria" panose="02040503050406030204" pitchFamily="18" charset="0"/>
                <a:cs typeface="Verdana"/>
                <a:sym typeface="Verdana"/>
              </a:rPr>
              <a:t>Amarnath</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 J.L &amp; Dr. </a:t>
            </a:r>
            <a:r>
              <a:rPr kumimoji="0" lang="en-US" sz="2000" b="1" i="0" u="none" strike="noStrike" kern="0" cap="none" spc="0" normalizeH="0" baseline="0" noProof="0" dirty="0" err="1">
                <a:ln>
                  <a:noFill/>
                </a:ln>
                <a:solidFill>
                  <a:srgbClr val="000000"/>
                </a:solidFill>
                <a:effectLst/>
                <a:uLnTx/>
                <a:uFillTx/>
                <a:latin typeface="Cambria" panose="02040503050406030204" pitchFamily="18" charset="0"/>
                <a:ea typeface="Cambria" panose="02040503050406030204" pitchFamily="18" charset="0"/>
                <a:cs typeface="Verdana"/>
                <a:sym typeface="Verdana"/>
              </a:rPr>
              <a:t>Jayanthi</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 K</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School Project Coordinators: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Dr. Sampath A K / Dr. Abdul Khadar A / Mr. Md Ziaur Rahman</a:t>
            </a:r>
            <a:endParaRPr kumimoji="0"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3708740108"/>
              </p:ext>
            </p:extLst>
          </p:nvPr>
        </p:nvGraphicFramePr>
        <p:xfrm>
          <a:off x="1126453" y="3107765"/>
          <a:ext cx="4005072" cy="1808695"/>
        </p:xfrm>
        <a:graphic>
          <a:graphicData uri="http://schemas.openxmlformats.org/drawingml/2006/table">
            <a:tbl>
              <a:tblPr firstRow="1" bandRow="1"/>
              <a:tblGrid>
                <a:gridCol w="1484630">
                  <a:extLst>
                    <a:ext uri="{9D8B030D-6E8A-4147-A177-3AD203B41FA5}">
                      <a16:colId xmlns:a16="http://schemas.microsoft.com/office/drawing/2014/main" val="3488909575"/>
                    </a:ext>
                  </a:extLst>
                </a:gridCol>
                <a:gridCol w="2520442">
                  <a:extLst>
                    <a:ext uri="{9D8B030D-6E8A-4147-A177-3AD203B41FA5}">
                      <a16:colId xmlns:a16="http://schemas.microsoft.com/office/drawing/2014/main" val="1221775969"/>
                    </a:ext>
                  </a:extLst>
                </a:gridCol>
              </a:tblGrid>
              <a:tr h="361739">
                <a:tc>
                  <a:txBody>
                    <a:bodyPr/>
                    <a:lstStyle/>
                    <a:p>
                      <a:r>
                        <a:rPr lang="en-US" dirty="0"/>
                        <a:t>20211CSE0877</a:t>
                      </a:r>
                    </a:p>
                  </a:txBody>
                  <a:tcPr/>
                </a:tc>
                <a:tc>
                  <a:txBody>
                    <a:bodyPr/>
                    <a:lstStyle/>
                    <a:p>
                      <a:r>
                        <a:rPr lang="en-US" dirty="0"/>
                        <a:t>Shaik Nihal Basha</a:t>
                      </a:r>
                    </a:p>
                  </a:txBody>
                  <a:tcPr/>
                </a:tc>
                <a:extLst>
                  <a:ext uri="{0D108BD9-81ED-4DB2-BD59-A6C34878D82A}">
                    <a16:rowId xmlns:a16="http://schemas.microsoft.com/office/drawing/2014/main" val="184726347"/>
                  </a:ext>
                </a:extLst>
              </a:tr>
              <a:tr h="361739">
                <a:tc>
                  <a:txBody>
                    <a:bodyPr/>
                    <a:lstStyle/>
                    <a:p>
                      <a:r>
                        <a:rPr lang="en-US" dirty="0"/>
                        <a:t>20211CSE0571</a:t>
                      </a:r>
                    </a:p>
                  </a:txBody>
                  <a:tcPr/>
                </a:tc>
                <a:tc>
                  <a:txBody>
                    <a:bodyPr/>
                    <a:lstStyle/>
                    <a:p>
                      <a:r>
                        <a:rPr lang="en-US" dirty="0"/>
                        <a:t>Manya A J</a:t>
                      </a:r>
                    </a:p>
                  </a:txBody>
                  <a:tcPr/>
                </a:tc>
                <a:extLst>
                  <a:ext uri="{0D108BD9-81ED-4DB2-BD59-A6C34878D82A}">
                    <a16:rowId xmlns:a16="http://schemas.microsoft.com/office/drawing/2014/main" val="3951176544"/>
                  </a:ext>
                </a:extLst>
              </a:tr>
              <a:tr h="361739">
                <a:tc>
                  <a:txBody>
                    <a:bodyPr/>
                    <a:lstStyle/>
                    <a:p>
                      <a:r>
                        <a:rPr lang="en-US" dirty="0"/>
                        <a:t>20211CSE0684</a:t>
                      </a:r>
                    </a:p>
                  </a:txBody>
                  <a:tcPr/>
                </a:tc>
                <a:tc>
                  <a:txBody>
                    <a:bodyPr/>
                    <a:lstStyle/>
                    <a:p>
                      <a:r>
                        <a:rPr lang="en-US" dirty="0"/>
                        <a:t>Subhash N</a:t>
                      </a:r>
                    </a:p>
                  </a:txBody>
                  <a:tcPr/>
                </a:tc>
                <a:extLst>
                  <a:ext uri="{0D108BD9-81ED-4DB2-BD59-A6C34878D82A}">
                    <a16:rowId xmlns:a16="http://schemas.microsoft.com/office/drawing/2014/main" val="4087778409"/>
                  </a:ext>
                </a:extLst>
              </a:tr>
              <a:tr h="361739">
                <a:tc>
                  <a:txBody>
                    <a:bodyPr/>
                    <a:lstStyle/>
                    <a:p>
                      <a:r>
                        <a:rPr lang="en-US" dirty="0"/>
                        <a:t>20211CSE0663</a:t>
                      </a:r>
                    </a:p>
                  </a:txBody>
                  <a:tcPr/>
                </a:tc>
                <a:tc>
                  <a:txBody>
                    <a:bodyPr/>
                    <a:lstStyle/>
                    <a:p>
                      <a:r>
                        <a:rPr lang="en-US" dirty="0"/>
                        <a:t>Abhishek A</a:t>
                      </a:r>
                    </a:p>
                  </a:txBody>
                  <a:tcPr/>
                </a:tc>
                <a:extLst>
                  <a:ext uri="{0D108BD9-81ED-4DB2-BD59-A6C34878D82A}">
                    <a16:rowId xmlns:a16="http://schemas.microsoft.com/office/drawing/2014/main" val="2898210409"/>
                  </a:ext>
                </a:extLst>
              </a:tr>
              <a:tr h="361739">
                <a:tc>
                  <a:txBody>
                    <a:bodyPr/>
                    <a:lstStyle/>
                    <a:p>
                      <a:r>
                        <a:rPr lang="en-US" sz="1400" dirty="0"/>
                        <a:t>20211CSE0829</a:t>
                      </a:r>
                    </a:p>
                  </a:txBody>
                  <a:tcPr/>
                </a:tc>
                <a:tc>
                  <a:txBody>
                    <a:bodyPr/>
                    <a:lstStyle/>
                    <a:p>
                      <a:r>
                        <a:rPr lang="en-US" dirty="0"/>
                        <a:t>N Sultan </a:t>
                      </a:r>
                      <a:r>
                        <a:rPr lang="en-US" dirty="0" err="1"/>
                        <a:t>Basha</a:t>
                      </a:r>
                      <a:endParaRPr lang="en-US" dirty="0"/>
                    </a:p>
                  </a:txBody>
                  <a:tcPr/>
                </a:tc>
                <a:extLst>
                  <a:ext uri="{0D108BD9-81ED-4DB2-BD59-A6C34878D82A}">
                    <a16:rowId xmlns:a16="http://schemas.microsoft.com/office/drawing/2014/main" val="2261832282"/>
                  </a:ext>
                </a:extLst>
              </a:tr>
            </a:tbl>
          </a:graphicData>
        </a:graphic>
      </p:graphicFrame>
    </p:spTree>
    <p:extLst>
      <p:ext uri="{BB962C8B-B14F-4D97-AF65-F5344CB8AC3E}">
        <p14:creationId xmlns:p14="http://schemas.microsoft.com/office/powerpoint/2010/main" val="280262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pPr marL="76200"/>
            <a:r>
              <a:rPr lang="en-US" dirty="0">
                <a:latin typeface="Cambria" panose="02040503050406030204" pitchFamily="18" charset="0"/>
                <a:ea typeface="Cambria" panose="02040503050406030204" pitchFamily="18" charset="0"/>
              </a:rPr>
              <a:t>Hardware requirements:</a:t>
            </a: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76200" indent="0">
              <a:lnSpc>
                <a:spcPct val="200000"/>
              </a:lnSpc>
              <a:buNone/>
            </a:pPr>
            <a:endParaRPr lang="en-US" sz="1600" dirty="0">
              <a:latin typeface="Cambria" panose="02040503050406030204" pitchFamily="18" charset="0"/>
              <a:ea typeface="Cambria" panose="02040503050406030204" pitchFamily="18" charset="0"/>
            </a:endParaRP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Processor:</a:t>
            </a:r>
            <a:r>
              <a:rPr lang="en-US" altLang="en-US" sz="1600" dirty="0">
                <a:latin typeface="Cambria" panose="02040503050406030204" pitchFamily="18" charset="0"/>
                <a:ea typeface="Cambria" panose="02040503050406030204" pitchFamily="18" charset="0"/>
              </a:rPr>
              <a:t> A multi-core processor (e.g., Intel Core i5 or AMD Ryzen 5) is recommended for handling the computational demands of NLP and machine learning algorithms.</a:t>
            </a: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RAM:</a:t>
            </a:r>
            <a:r>
              <a:rPr lang="en-US" altLang="en-US" sz="1600" dirty="0">
                <a:latin typeface="Cambria" panose="02040503050406030204" pitchFamily="18" charset="0"/>
                <a:ea typeface="Cambria" panose="02040503050406030204" pitchFamily="18" charset="0"/>
              </a:rPr>
              <a:t> At least 8GB of RAM is suggested to ensure smooth performance, especially when dealing with large datasets or complex models.</a:t>
            </a: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Storage:</a:t>
            </a:r>
            <a:r>
              <a:rPr lang="en-US" altLang="en-US" sz="1600" dirty="0">
                <a:latin typeface="Cambria" panose="02040503050406030204" pitchFamily="18" charset="0"/>
                <a:ea typeface="Cambria" panose="02040503050406030204" pitchFamily="18" charset="0"/>
              </a:rPr>
              <a:t> A solid-state drive (SSD) is preferable for faster data access and improved overall system responsiveness.</a:t>
            </a: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Graphics Card:</a:t>
            </a:r>
            <a:r>
              <a:rPr lang="en-US" altLang="en-US" sz="1600" dirty="0">
                <a:latin typeface="Cambria" panose="02040503050406030204" pitchFamily="18" charset="0"/>
                <a:ea typeface="Cambria" panose="02040503050406030204" pitchFamily="18" charset="0"/>
              </a:rPr>
              <a:t> While not strictly necessary for most chatbot applications, a dedicated graphics card can accelerate certain deep learning operations, especially if you're working with large-scale models. </a:t>
            </a: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indent="0"/>
            <a:r>
              <a:rPr lang="en-US" dirty="0">
                <a:latin typeface="Cambria" panose="02040503050406030204" pitchFamily="18" charset="0"/>
                <a:ea typeface="Cambria" panose="02040503050406030204" pitchFamily="18" charset="0"/>
              </a:rPr>
              <a:t>Software requirements:</a:t>
            </a:r>
          </a:p>
        </p:txBody>
      </p:sp>
      <p:sp>
        <p:nvSpPr>
          <p:cNvPr id="3" name="Content Placeholder 2"/>
          <p:cNvSpPr>
            <a:spLocks noGrp="1"/>
          </p:cNvSpPr>
          <p:nvPr>
            <p:ph idx="1"/>
          </p:nvPr>
        </p:nvSpPr>
        <p:spPr/>
        <p:txBody>
          <a:bodyPr>
            <a:normAutofit/>
          </a:bodyPr>
          <a:lstStyle/>
          <a:p>
            <a:pPr marL="76200" indent="0">
              <a:lnSpc>
                <a:spcPct val="200000"/>
              </a:lnSpc>
              <a:buNone/>
            </a:pPr>
            <a:endParaRPr lang="en-US" sz="1600" b="1" dirty="0">
              <a:latin typeface="Cambria" panose="02040503050406030204" pitchFamily="18" charset="0"/>
              <a:ea typeface="Cambria" panose="02040503050406030204" pitchFamily="18" charset="0"/>
            </a:endParaRP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Operating System:</a:t>
            </a:r>
            <a:r>
              <a:rPr lang="en-US" altLang="en-US" sz="1600" dirty="0">
                <a:latin typeface="Cambria" panose="02040503050406030204" pitchFamily="18" charset="0"/>
                <a:ea typeface="Cambria" panose="02040503050406030204" pitchFamily="18" charset="0"/>
              </a:rPr>
              <a:t> Windows, macOS, or Linux (e.g., Ubuntu) can all be used for chatbot development.</a:t>
            </a: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Programming Language:</a:t>
            </a:r>
            <a:r>
              <a:rPr lang="en-US" altLang="en-US" sz="1600" dirty="0">
                <a:latin typeface="Cambria" panose="02040503050406030204" pitchFamily="18" charset="0"/>
                <a:ea typeface="Cambria" panose="02040503050406030204" pitchFamily="18" charset="0"/>
              </a:rPr>
              <a:t> Python is a popular choice for NLP and machine learning due to its extensive libraries and community support.</a:t>
            </a:r>
          </a:p>
          <a:p>
            <a:pPr marL="0" lvl="0" indent="0" eaLnBrk="0" fontAlgn="base" hangingPunct="0">
              <a:lnSpc>
                <a:spcPct val="200000"/>
              </a:lnSpc>
              <a:spcBef>
                <a:spcPct val="0"/>
              </a:spcBef>
              <a:spcAft>
                <a:spcPct val="0"/>
              </a:spcAft>
              <a:buFontTx/>
              <a:buChar char="•"/>
            </a:pPr>
            <a:r>
              <a:rPr lang="en-US" altLang="en-US" sz="1600" b="1" dirty="0">
                <a:latin typeface="Cambria" panose="02040503050406030204" pitchFamily="18" charset="0"/>
                <a:ea typeface="Cambria" panose="02040503050406030204" pitchFamily="18" charset="0"/>
              </a:rPr>
              <a:t>Development Environment:</a:t>
            </a:r>
            <a:r>
              <a:rPr lang="en-US" altLang="en-US" sz="1600" dirty="0">
                <a:latin typeface="Cambria" panose="02040503050406030204" pitchFamily="18" charset="0"/>
                <a:ea typeface="Cambria" panose="02040503050406030204" pitchFamily="18" charset="0"/>
              </a:rPr>
              <a:t> Consider using an integrated development environment (IDE) like Jupyter Notebook, PyCharm, or Visual Studio Code to streamline your workflow. </a:t>
            </a:r>
          </a:p>
          <a:p>
            <a:pPr marL="0" lvl="0" indent="0" eaLnBrk="0" fontAlgn="base" hangingPunct="0">
              <a:lnSpc>
                <a:spcPct val="200000"/>
              </a:lnSpc>
              <a:spcBef>
                <a:spcPct val="0"/>
              </a:spcBef>
              <a:spcAft>
                <a:spcPct val="0"/>
              </a:spcAft>
              <a:buFontTx/>
              <a:buChar char="•"/>
            </a:pPr>
            <a:r>
              <a:rPr lang="en-US" sz="1600" b="1" dirty="0">
                <a:latin typeface="Cambria" panose="02040503050406030204" pitchFamily="18" charset="0"/>
                <a:ea typeface="Cambria" panose="02040503050406030204" pitchFamily="18" charset="0"/>
              </a:rPr>
              <a:t>Machine Learning Frameworks:</a:t>
            </a:r>
          </a:p>
          <a:p>
            <a:pPr marL="533400" indent="-457200">
              <a:lnSpc>
                <a:spcPct val="200000"/>
              </a:lnSpc>
              <a:buFont typeface="+mj-lt"/>
              <a:buAutoNum type="arabicPeriod"/>
            </a:pPr>
            <a:r>
              <a:rPr lang="en-US" sz="1600" dirty="0">
                <a:latin typeface="Cambria" panose="02040503050406030204" pitchFamily="18" charset="0"/>
                <a:ea typeface="Cambria" panose="02040503050406030204" pitchFamily="18" charset="0"/>
              </a:rPr>
              <a:t>TensorFlow</a:t>
            </a:r>
          </a:p>
          <a:p>
            <a:pPr marL="533400" indent="-457200">
              <a:lnSpc>
                <a:spcPct val="200000"/>
              </a:lnSpc>
              <a:buFont typeface="+mj-lt"/>
              <a:buAutoNum type="arabicPeriod"/>
            </a:pPr>
            <a:r>
              <a:rPr lang="en-US" sz="1600" dirty="0">
                <a:latin typeface="Cambria" panose="02040503050406030204" pitchFamily="18" charset="0"/>
                <a:ea typeface="Cambria" panose="02040503050406030204" pitchFamily="18" charset="0"/>
              </a:rPr>
              <a:t>PyTorch</a:t>
            </a:r>
          </a:p>
        </p:txBody>
      </p:sp>
    </p:spTree>
    <p:extLst>
      <p:ext uri="{BB962C8B-B14F-4D97-AF65-F5344CB8AC3E}">
        <p14:creationId xmlns:p14="http://schemas.microsoft.com/office/powerpoint/2010/main" val="289715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676" y="1143000"/>
            <a:ext cx="8380247"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nSpc>
                <a:spcPct val="200000"/>
              </a:lnSpc>
            </a:pPr>
            <a:r>
              <a:rPr lang="en-US" sz="1600" b="1" dirty="0"/>
              <a:t>Improved Query Resolution Rates</a:t>
            </a:r>
            <a:r>
              <a:rPr lang="en-US" sz="1600" dirty="0"/>
              <a:t>: Anticipated higher resolution rates for customer queries, leading to better service outcomes. </a:t>
            </a:r>
          </a:p>
          <a:p>
            <a:pPr>
              <a:lnSpc>
                <a:spcPct val="200000"/>
              </a:lnSpc>
            </a:pPr>
            <a:r>
              <a:rPr lang="en-US" sz="1600" b="1" dirty="0"/>
              <a:t>Reduced Response Time</a:t>
            </a:r>
            <a:r>
              <a:rPr lang="en-US" sz="1600" dirty="0"/>
              <a:t>: Significant reductions in the time taken to resolve customer complaints, enhancing overall customer satisfaction. </a:t>
            </a:r>
          </a:p>
          <a:p>
            <a:pPr>
              <a:lnSpc>
                <a:spcPct val="200000"/>
              </a:lnSpc>
            </a:pPr>
            <a:r>
              <a:rPr lang="en-US" sz="1600" b="1" dirty="0"/>
              <a:t>Enhanced Learning</a:t>
            </a:r>
            <a:r>
              <a:rPr lang="en-US" sz="1600" dirty="0"/>
              <a:t>: Expectation of continuous improvement, with the chatbot becoming increasingly adept at handling a wide range of queries.</a:t>
            </a:r>
            <a:endParaRPr lang="en-GB" sz="16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nSpc>
                <a:spcPct val="200000"/>
              </a:lnSpc>
            </a:pPr>
            <a:r>
              <a:rPr lang="en-US" sz="1600" b="1" dirty="0"/>
              <a:t>Summary of Findings</a:t>
            </a:r>
            <a:r>
              <a:rPr lang="en-US" sz="1600" dirty="0"/>
              <a:t>: The development of the self-learning chatbot demonstrates its effectiveness in improving customer complaint resolution and streamlining service processes. </a:t>
            </a:r>
          </a:p>
          <a:p>
            <a:pPr>
              <a:lnSpc>
                <a:spcPct val="200000"/>
              </a:lnSpc>
            </a:pPr>
            <a:r>
              <a:rPr lang="en-US" sz="1600" b="1" dirty="0"/>
              <a:t>Impact on Customer Service</a:t>
            </a:r>
            <a:r>
              <a:rPr lang="en-US" sz="1600" dirty="0"/>
              <a:t>: The implementation of this chatbot could lead to significant enhancements in business efficiency, enabling organizations to better meet customer needs.</a:t>
            </a:r>
          </a:p>
          <a:p>
            <a:pPr>
              <a:lnSpc>
                <a:spcPct val="200000"/>
              </a:lnSpc>
            </a:pPr>
            <a:r>
              <a:rPr lang="en-US" sz="1600" dirty="0"/>
              <a:t> </a:t>
            </a:r>
            <a:r>
              <a:rPr lang="en-US" sz="1600" b="1" dirty="0"/>
              <a:t>Future Research Directions</a:t>
            </a:r>
            <a:r>
              <a:rPr lang="en-US" sz="1600" dirty="0"/>
              <a:t>: Suggestions for further research include exploring more advanced NLP techniques, integrating sentiment analysis for improved escalation decisions, and examining additional use cases for the chatbot.</a:t>
            </a:r>
            <a:endParaRPr lang="en-GB" sz="1600"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000"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000"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endParaRPr lang="en-US" sz="2000" u="sng" dirty="0">
              <a:solidFill>
                <a:srgbClr val="2F2D2D"/>
              </a:solidFill>
              <a:latin typeface="BlinkMacSystemFont"/>
            </a:endParaRPr>
          </a:p>
          <a:p>
            <a:pPr marL="342900" indent="-190500" algn="just">
              <a:spcBef>
                <a:spcPts val="0"/>
              </a:spcBef>
              <a:buSzPct val="100000"/>
              <a:buFont typeface="Arial"/>
              <a:buNone/>
            </a:pPr>
            <a:r>
              <a:rPr lang="en-US" sz="2000" dirty="0">
                <a:latin typeface="Cambria" panose="02040503050406030204" pitchFamily="18" charset="0"/>
                <a:ea typeface="Cambria" panose="02040503050406030204" pitchFamily="18" charset="0"/>
                <a:hlinkClick r:id="rId3"/>
              </a:rPr>
              <a:t>https://github.com/SubhashNagendra/customer-support-chatbot</a:t>
            </a: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48733"/>
            <a:ext cx="10668000" cy="4952997"/>
          </a:xfrm>
        </p:spPr>
        <p:txBody>
          <a:bodyPr>
            <a:noAutofit/>
          </a:bodyPr>
          <a:lstStyle/>
          <a:p>
            <a:pPr lvl="0">
              <a:lnSpc>
                <a:spcPct val="200000"/>
              </a:lnSpc>
            </a:pPr>
            <a:r>
              <a:rPr lang="en-US" sz="1400" dirty="0"/>
              <a:t>Katragadda, V. (2023). </a:t>
            </a:r>
            <a:r>
              <a:rPr lang="en-US" sz="1400" b="1" dirty="0"/>
              <a:t>Automating customer support: A study on the efficacy of machine learning-driven chatbots and virtual assistants</a:t>
            </a:r>
            <a:r>
              <a:rPr lang="en-US" sz="1400" dirty="0"/>
              <a:t>. </a:t>
            </a:r>
            <a:r>
              <a:rPr lang="en-US" sz="1400" i="1" dirty="0"/>
              <a:t>IRE Journals</a:t>
            </a:r>
            <a:r>
              <a:rPr lang="en-US" sz="1400" dirty="0"/>
              <a:t>, 7(1), 600. </a:t>
            </a:r>
            <a:r>
              <a:rPr lang="en-US" sz="1400" u="sng" dirty="0">
                <a:hlinkClick r:id="rId2"/>
              </a:rPr>
              <a:t>https://www.irejournals.com/formatedpaper/17048601.pdf</a:t>
            </a:r>
            <a:endParaRPr lang="en-US" sz="1400" dirty="0"/>
          </a:p>
          <a:p>
            <a:pPr lvl="0">
              <a:lnSpc>
                <a:spcPct val="200000"/>
              </a:lnSpc>
            </a:pPr>
            <a:r>
              <a:rPr lang="en-US" sz="1400" dirty="0"/>
              <a:t>Suta, P., Lan, X., Wu, B., Mongkolnam, P., &amp; Chan, J. H. (2020). </a:t>
            </a:r>
            <a:r>
              <a:rPr lang="en-US" sz="1400" b="1" dirty="0"/>
              <a:t>An overview of machine learning in chatbots</a:t>
            </a:r>
            <a:r>
              <a:rPr lang="en-US" sz="1400" dirty="0"/>
              <a:t>. </a:t>
            </a:r>
            <a:r>
              <a:rPr lang="en-US" sz="1400" i="1" dirty="0"/>
              <a:t>International Journal of Mechanical Engineering and Robotics Research</a:t>
            </a:r>
            <a:r>
              <a:rPr lang="en-US" sz="1400" dirty="0"/>
              <a:t>, 9(4), 1-7. </a:t>
            </a:r>
            <a:r>
              <a:rPr lang="en-US" sz="1400" u="sng" dirty="0">
                <a:hlinkClick r:id="rId3"/>
              </a:rPr>
              <a:t>https://www.ijmerr.com/uploadfile/2020/0312/20200312023706525.pdf</a:t>
            </a:r>
            <a:endParaRPr lang="en-US" sz="1400" dirty="0"/>
          </a:p>
          <a:p>
            <a:pPr lvl="0">
              <a:lnSpc>
                <a:spcPct val="200000"/>
              </a:lnSpc>
            </a:pPr>
            <a:r>
              <a:rPr lang="en-US" sz="1400" b="1" dirty="0"/>
              <a:t>Misischia, C. V., Poecze, F., &amp; Strauss, C.</a:t>
            </a:r>
            <a:r>
              <a:rPr lang="en-US" sz="1400" dirty="0"/>
              <a:t> (2022). </a:t>
            </a:r>
            <a:r>
              <a:rPr lang="en-US" sz="1400" i="1" dirty="0"/>
              <a:t>Chatbots in customer service: Their relevance and impact on service quality</a:t>
            </a:r>
            <a:r>
              <a:rPr lang="en-US" sz="1400" dirty="0"/>
              <a:t>. In </a:t>
            </a:r>
            <a:r>
              <a:rPr lang="en-US" sz="1400" i="1" dirty="0"/>
              <a:t>The 13th International Conference on Ambient Systems, Networks and Technologies (ANT)</a:t>
            </a:r>
            <a:r>
              <a:rPr lang="en-US" sz="1400" dirty="0"/>
              <a:t>, March 22-25, 2022, Porto, Portugal. University of Vienna, Austria &amp; Institute of Information Systems, Vienna University of Technology.</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200000"/>
              </a:lnSpc>
            </a:pPr>
            <a:r>
              <a:rPr lang="en-US" sz="1400" b="1" dirty="0"/>
              <a:t>Darapaneni, N., Singh, G., Paduri, A. R., D'souza, D., Kumar, G., &amp; De, S.</a:t>
            </a:r>
            <a:r>
              <a:rPr lang="en-US" sz="1400" dirty="0"/>
              <a:t> (n.d.). </a:t>
            </a:r>
            <a:r>
              <a:rPr lang="en-US" sz="1400" i="1" dirty="0"/>
              <a:t>Customer Support Chatbot for Electronic Components</a:t>
            </a:r>
            <a:r>
              <a:rPr lang="en-US" sz="1400" dirty="0"/>
              <a:t>. IEEE.</a:t>
            </a:r>
          </a:p>
          <a:p>
            <a:pPr lvl="0">
              <a:lnSpc>
                <a:spcPct val="200000"/>
              </a:lnSpc>
            </a:pPr>
            <a:r>
              <a:rPr lang="en-US" sz="1400" b="1" dirty="0"/>
              <a:t>Ngai, E. W. T., Lee, M. C. M., Luo, M., Chan, P. S. L., &amp; Liang, T.</a:t>
            </a:r>
            <a:r>
              <a:rPr lang="en-US" sz="1400" dirty="0"/>
              <a:t> (n.d.). </a:t>
            </a:r>
            <a:r>
              <a:rPr lang="en-US" sz="1400" i="1" dirty="0"/>
              <a:t>An intelligent knowledge-based chatbot for customer service</a:t>
            </a:r>
            <a:r>
              <a:rPr lang="en-US" sz="1400" dirty="0"/>
              <a:t>.</a:t>
            </a:r>
          </a:p>
          <a:p>
            <a:pPr lvl="0">
              <a:lnSpc>
                <a:spcPct val="200000"/>
              </a:lnSpc>
            </a:pPr>
            <a:r>
              <a:rPr lang="en-US" sz="1400" b="1" dirty="0"/>
              <a:t>Begum, S. S., Vishal, R., Gowda, D. G., </a:t>
            </a:r>
            <a:r>
              <a:rPr lang="en-US" sz="1400" b="1" dirty="0" err="1"/>
              <a:t>Dheeraj</a:t>
            </a:r>
            <a:r>
              <a:rPr lang="en-US" sz="1400" b="1" dirty="0"/>
              <a:t>, J., </a:t>
            </a:r>
            <a:r>
              <a:rPr lang="en-US" sz="1400" b="1" dirty="0" err="1"/>
              <a:t>Vishwas</a:t>
            </a:r>
            <a:r>
              <a:rPr lang="en-US" sz="1400" b="1" dirty="0"/>
              <a:t>, B., &amp; Reddy, S.</a:t>
            </a:r>
            <a:r>
              <a:rPr lang="en-US" sz="1400" dirty="0"/>
              <a:t> (2023). </a:t>
            </a:r>
            <a:r>
              <a:rPr lang="en-US" sz="1400" i="1" dirty="0"/>
              <a:t>Customer Support Chatbot with Machine Learning</a:t>
            </a:r>
            <a:r>
              <a:rPr lang="en-US" sz="1400" dirty="0"/>
              <a:t>. </a:t>
            </a:r>
            <a:r>
              <a:rPr lang="en-US" sz="1400" i="1" dirty="0"/>
              <a:t>International Research Journal of Engineering and Technology (IRJET)</a:t>
            </a:r>
            <a:r>
              <a:rPr lang="en-US" sz="1400" dirty="0"/>
              <a:t>, 10(12), 688.</a:t>
            </a:r>
          </a:p>
          <a:p>
            <a:pPr lvl="0">
              <a:lnSpc>
                <a:spcPct val="200000"/>
              </a:lnSpc>
            </a:pPr>
            <a:r>
              <a:rPr lang="en-US" sz="1400" b="1" dirty="0" err="1"/>
              <a:t>Iyambo</a:t>
            </a:r>
            <a:r>
              <a:rPr lang="en-US" sz="1400" b="1" dirty="0"/>
              <a:t>, H. N., &amp; </a:t>
            </a:r>
            <a:r>
              <a:rPr lang="en-US" sz="1400" b="1" dirty="0" err="1"/>
              <a:t>Iyawa</a:t>
            </a:r>
            <a:r>
              <a:rPr lang="en-US" sz="1400" b="1" dirty="0"/>
              <a:t>, G.</a:t>
            </a:r>
            <a:r>
              <a:rPr lang="en-US" sz="1400" dirty="0"/>
              <a:t> (n.d.). </a:t>
            </a:r>
            <a:r>
              <a:rPr lang="en-US" sz="1400" i="1" dirty="0"/>
              <a:t>A Customer Support Chatbot to Enhance Customer Support Experience Using Machine Learning Techniques: A Review</a:t>
            </a:r>
            <a:r>
              <a:rPr lang="en-US" sz="1400" dirty="0"/>
              <a:t>. Namibia University of Science and Technology, Namibia.</a:t>
            </a:r>
          </a:p>
          <a:p>
            <a:pPr lvl="0">
              <a:lnSpc>
                <a:spcPct val="200000"/>
              </a:lnSpc>
            </a:pPr>
            <a:endParaRPr lang="en-US" sz="1400" dirty="0"/>
          </a:p>
          <a:p>
            <a:pPr>
              <a:lnSpc>
                <a:spcPct val="200000"/>
              </a:lnSpc>
            </a:pPr>
            <a:endParaRPr lang="en-US" sz="1400" dirty="0"/>
          </a:p>
        </p:txBody>
      </p:sp>
    </p:spTree>
    <p:extLst>
      <p:ext uri="{BB962C8B-B14F-4D97-AF65-F5344CB8AC3E}">
        <p14:creationId xmlns:p14="http://schemas.microsoft.com/office/powerpoint/2010/main" val="200337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2820948" y="1062563"/>
            <a:ext cx="5135276" cy="4735969"/>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048733"/>
            <a:ext cx="10668000" cy="4952997"/>
          </a:xfrm>
        </p:spPr>
        <p:txBody>
          <a:bodyPr>
            <a:noAutofit/>
          </a:bodyPr>
          <a:lstStyle/>
          <a:p>
            <a:pPr>
              <a:lnSpc>
                <a:spcPct val="200000"/>
              </a:lnSpc>
            </a:pPr>
            <a:r>
              <a:rPr lang="en-US" sz="1600" dirty="0"/>
              <a:t>In today's digital age, customer service is crucial for maintaining customer loyalty and satisfaction. As the volume of customer inquiries grows, businesses face challenges in providing timely and effective support. Automation, particularly through chatbots, has emerged as a solution to enhance service quality and efficiency.</a:t>
            </a:r>
          </a:p>
          <a:p>
            <a:pPr>
              <a:lnSpc>
                <a:spcPct val="200000"/>
              </a:lnSpc>
            </a:pPr>
            <a:r>
              <a:rPr lang="en-US" sz="1600" dirty="0"/>
              <a:t> </a:t>
            </a:r>
            <a:r>
              <a:rPr lang="en-US" sz="1600" b="1" dirty="0"/>
              <a:t>Importance</a:t>
            </a:r>
            <a:r>
              <a:rPr lang="en-US" sz="1600" dirty="0"/>
              <a:t> </a:t>
            </a:r>
            <a:r>
              <a:rPr lang="en-US" sz="1600" b="1" dirty="0"/>
              <a:t>of</a:t>
            </a:r>
            <a:r>
              <a:rPr lang="en-US" sz="1600" dirty="0"/>
              <a:t> </a:t>
            </a:r>
            <a:r>
              <a:rPr lang="en-US" sz="1600" b="1" dirty="0"/>
              <a:t>Chatbots</a:t>
            </a:r>
            <a:r>
              <a:rPr lang="en-US" sz="1600" dirty="0"/>
              <a:t>: Chatbots are becoming integral to customer interactions, providing instant responses and support. They help streamline processes, reduce wait times, and ensure that customer complaints are addressed promptly. </a:t>
            </a:r>
          </a:p>
          <a:p>
            <a:pPr>
              <a:lnSpc>
                <a:spcPct val="200000"/>
              </a:lnSpc>
            </a:pPr>
            <a:r>
              <a:rPr lang="en-US" sz="1600" b="1" dirty="0"/>
              <a:t>Overview of the Chatbot</a:t>
            </a:r>
            <a:r>
              <a:rPr lang="en-US" sz="1600" dirty="0"/>
              <a:t>: This research presents the design and development of an intelligent chatbot specifically aimed at automating customer complaint resolution. It leverages Natural Language Processing (NLP) to understand customer queries and improve service delivery.</a:t>
            </a: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a:lnSpc>
                <a:spcPct val="200000"/>
              </a:lnSpc>
            </a:pPr>
            <a:r>
              <a:rPr lang="en-US" sz="1600" b="1" dirty="0"/>
              <a:t>Chatbot Technologies: </a:t>
            </a:r>
            <a:r>
              <a:rPr lang="en-US" sz="1600" dirty="0"/>
              <a:t>Previous research highlights the effectiveness of chatbot technologies in various customer service applications. They can significantly improve response times and enhance overall customer satisfaction by providing immediate assistance. </a:t>
            </a:r>
          </a:p>
          <a:p>
            <a:pPr>
              <a:lnSpc>
                <a:spcPct val="200000"/>
              </a:lnSpc>
            </a:pPr>
            <a:r>
              <a:rPr lang="en-US" sz="1600" b="1" dirty="0"/>
              <a:t>Natural Language Processing (NLP): </a:t>
            </a:r>
            <a:r>
              <a:rPr lang="en-US" sz="1600" dirty="0"/>
              <a:t>Key NLP techniques such as intent recognition, sentiment analysis, and entity extraction play vital roles in how chatbots interpret and respond to user queries. These techniques help ensure that customer inquiries are accurately understood and addressed.</a:t>
            </a:r>
          </a:p>
          <a:p>
            <a:pPr>
              <a:lnSpc>
                <a:spcPct val="200000"/>
              </a:lnSpc>
            </a:pPr>
            <a:r>
              <a:rPr lang="en-US" sz="1600" b="1" dirty="0"/>
              <a:t> Challenges in Existing Systems:</a:t>
            </a:r>
            <a:r>
              <a:rPr lang="en-US" sz="1600" dirty="0"/>
              <a:t> Despite advancements, many existing chatbot systems struggle with understanding complex queries and adapting to new situations, often resulting in customer frustration and unresolved issues.</a:t>
            </a:r>
            <a:endParaRPr lang="en-GB" sz="16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nSpc>
                <a:spcPct val="200000"/>
              </a:lnSpc>
            </a:pPr>
            <a:r>
              <a:rPr lang="en-US" sz="1600" b="1" dirty="0"/>
              <a:t>Inefficiency: </a:t>
            </a:r>
            <a:r>
              <a:rPr lang="en-US" sz="1600" dirty="0"/>
              <a:t>Traditional customer service methods heavily rely on human agents, leading to inefficiencies such as long response times and inconsistencies in service quality. This approach can overwhelm support teams during peak times. </a:t>
            </a:r>
          </a:p>
          <a:p>
            <a:pPr>
              <a:lnSpc>
                <a:spcPct val="200000"/>
              </a:lnSpc>
            </a:pPr>
            <a:r>
              <a:rPr lang="en-US" sz="1600" b="1" dirty="0"/>
              <a:t>Limited Learning: </a:t>
            </a:r>
            <a:r>
              <a:rPr lang="en-US" sz="1600" dirty="0"/>
              <a:t>Many current chatbots lack a self-learning mechanism, which means they do not improve their performance based on past interactions. This stagnation limits their effectiveness over time. </a:t>
            </a:r>
          </a:p>
          <a:p>
            <a:pPr>
              <a:lnSpc>
                <a:spcPct val="200000"/>
              </a:lnSpc>
            </a:pPr>
            <a:r>
              <a:rPr lang="en-US" sz="1600" b="1" dirty="0"/>
              <a:t>Inflexibility: </a:t>
            </a:r>
            <a:r>
              <a:rPr lang="en-US" sz="1600" dirty="0"/>
              <a:t>Existing systems often find it challenging to adapt to new types of queries or learn from unique customer interactions, resulting in missed opportunities to enhance service and improve customer satisfaction.</a:t>
            </a:r>
            <a:endParaRPr lang="en-IN" sz="16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nSpc>
                <a:spcPct val="200000"/>
              </a:lnSpc>
            </a:pPr>
            <a:r>
              <a:rPr lang="en-US" sz="1600" b="1" dirty="0"/>
              <a:t>Self-Learning Chatbot: </a:t>
            </a:r>
            <a:r>
              <a:rPr lang="en-US" sz="1600" dirty="0"/>
              <a:t>The proposed solution is a self-learning chatbot that combines NLP capabilities with a mechanism for learning from customer interactions. This allows the chatbot to evolve and improve its responses over time.</a:t>
            </a:r>
          </a:p>
          <a:p>
            <a:pPr>
              <a:lnSpc>
                <a:spcPct val="200000"/>
              </a:lnSpc>
            </a:pPr>
            <a:r>
              <a:rPr lang="en-US" sz="1600" dirty="0"/>
              <a:t> </a:t>
            </a:r>
            <a:r>
              <a:rPr lang="en-US" sz="1600" b="1" dirty="0"/>
              <a:t>Automation of Complaint Resolution: </a:t>
            </a:r>
            <a:r>
              <a:rPr lang="en-US" sz="1600" dirty="0"/>
              <a:t>The chatbot automates the process of interpreting customer queries, searching a pre-existing database for solutions, and escalating unresolved issues to human support staff. This ensures that customers receive timely assistance. </a:t>
            </a:r>
          </a:p>
          <a:p>
            <a:pPr>
              <a:lnSpc>
                <a:spcPct val="200000"/>
              </a:lnSpc>
            </a:pPr>
            <a:r>
              <a:rPr lang="en-US" sz="1600" b="1" dirty="0"/>
              <a:t>Continuous Improvement:</a:t>
            </a:r>
            <a:r>
              <a:rPr lang="en-US" sz="1600" dirty="0"/>
              <a:t> By learning from interactions between customers and support staff, the chatbot continually updates its database, preparing it to handle similar queries more effectively in the future.</a:t>
            </a:r>
            <a:endParaRPr lang="en-GB" sz="16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a:lnSpc>
                <a:spcPct val="200000"/>
              </a:lnSpc>
            </a:pPr>
            <a:r>
              <a:rPr lang="en-US" sz="1600" b="1" dirty="0"/>
              <a:t>Primary Goals</a:t>
            </a:r>
            <a:r>
              <a:rPr lang="en-US" sz="1600" dirty="0"/>
              <a:t>: The main objectives of this research are to enhance query resolution efficiency and improve overall customer satisfaction by reducing wait times and increasing the accuracy of responses.</a:t>
            </a:r>
          </a:p>
          <a:p>
            <a:pPr>
              <a:lnSpc>
                <a:spcPct val="200000"/>
              </a:lnSpc>
            </a:pPr>
            <a:r>
              <a:rPr lang="en-US" sz="1600" b="1" dirty="0"/>
              <a:t>Learning from Interactions</a:t>
            </a:r>
            <a:r>
              <a:rPr lang="en-US" sz="1600" dirty="0"/>
              <a:t>: The chatbot is designed to learn from each interaction, allowing it to refine its responses and solutions based on real-world experiences with customers. </a:t>
            </a:r>
          </a:p>
          <a:p>
            <a:pPr>
              <a:lnSpc>
                <a:spcPct val="200000"/>
              </a:lnSpc>
            </a:pPr>
            <a:r>
              <a:rPr lang="en-US" sz="1600" b="1" dirty="0"/>
              <a:t>Reduction of Human Dependency</a:t>
            </a:r>
            <a:r>
              <a:rPr lang="en-US" sz="1600" dirty="0"/>
              <a:t>: By automating common queries, the system aims to reduce the reliance on human agents for routine issues, freeing them to focus on more complex cases.</a:t>
            </a:r>
            <a:endParaRPr lang="en-GB" sz="16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a:lnSpc>
                <a:spcPct val="200000"/>
              </a:lnSpc>
            </a:pPr>
            <a:r>
              <a:rPr lang="en-US" sz="1600" b="1" dirty="0"/>
              <a:t>Data Collection</a:t>
            </a:r>
            <a:r>
              <a:rPr lang="en-US" sz="1600" dirty="0"/>
              <a:t>: Data was gathered from customer queries and resolutions to train the chatbot effectively. This dataset includes a variety of common complaints and corresponding solutions. </a:t>
            </a:r>
          </a:p>
          <a:p>
            <a:pPr>
              <a:lnSpc>
                <a:spcPct val="200000"/>
              </a:lnSpc>
            </a:pPr>
            <a:r>
              <a:rPr lang="en-US" sz="1600" b="1" dirty="0"/>
              <a:t>NLP Model Selection</a:t>
            </a:r>
            <a:r>
              <a:rPr lang="en-US" sz="1600" dirty="0"/>
              <a:t>: The research utilizes advanced NLP models (e.g., BERT or GPT) for processing customer inputs, chosen for their ability to understand context and intent accurately. </a:t>
            </a:r>
          </a:p>
          <a:p>
            <a:pPr>
              <a:lnSpc>
                <a:spcPct val="200000"/>
              </a:lnSpc>
            </a:pPr>
            <a:r>
              <a:rPr lang="en-US" sz="1600" b="1" dirty="0"/>
              <a:t>Learning Mechanism</a:t>
            </a:r>
            <a:r>
              <a:rPr lang="en-US" sz="1600" dirty="0"/>
              <a:t>: The system incorporates new solutions from staff interactions to update its knowledge base, ensuring that the chatbot remains relevant and effective in resolving customer issues.</a:t>
            </a:r>
            <a:endParaRPr lang="en-GB" sz="1600"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pPr>
              <a:lnSpc>
                <a:spcPct val="200000"/>
              </a:lnSpc>
            </a:pPr>
            <a:r>
              <a:rPr lang="en-US" sz="1600" b="1" dirty="0"/>
              <a:t>System Overview</a:t>
            </a:r>
            <a:r>
              <a:rPr lang="en-US" sz="1600" dirty="0"/>
              <a:t>: The architecture of the chatbot includes: </a:t>
            </a:r>
          </a:p>
          <a:p>
            <a:pPr>
              <a:lnSpc>
                <a:spcPct val="200000"/>
              </a:lnSpc>
              <a:buFont typeface="Wingdings" panose="05000000000000000000" pitchFamily="2" charset="2"/>
              <a:buChar char="Ø"/>
            </a:pPr>
            <a:r>
              <a:rPr lang="en-US" sz="1600" dirty="0"/>
              <a:t>NLP Engine: Responsible for interpreting and processing customer queries effectively. </a:t>
            </a:r>
          </a:p>
          <a:p>
            <a:pPr>
              <a:lnSpc>
                <a:spcPct val="200000"/>
              </a:lnSpc>
              <a:buFont typeface="Wingdings" panose="05000000000000000000" pitchFamily="2" charset="2"/>
              <a:buChar char="Ø"/>
            </a:pPr>
            <a:r>
              <a:rPr lang="en-US" sz="1600" dirty="0"/>
              <a:t>Database: A structured repository where solutions and resolutions are stored.</a:t>
            </a:r>
          </a:p>
          <a:p>
            <a:pPr>
              <a:lnSpc>
                <a:spcPct val="200000"/>
              </a:lnSpc>
              <a:buFont typeface="Wingdings" panose="05000000000000000000" pitchFamily="2" charset="2"/>
              <a:buChar char="Ø"/>
            </a:pPr>
            <a:r>
              <a:rPr lang="en-US" sz="1600" dirty="0"/>
              <a:t> Escalation Mechanism: Defines criteria for when unresolved issues should be handed over to support staff. </a:t>
            </a:r>
          </a:p>
          <a:p>
            <a:pPr>
              <a:lnSpc>
                <a:spcPct val="200000"/>
              </a:lnSpc>
              <a:buFont typeface="Wingdings" panose="05000000000000000000" pitchFamily="2" charset="2"/>
              <a:buChar char="Ø"/>
            </a:pPr>
            <a:r>
              <a:rPr lang="en-US" sz="1600" dirty="0"/>
              <a:t>Feedback Loop: Allows the system to learn and update based on customer and staff interactions. </a:t>
            </a:r>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endParaRPr lang="en-IN"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4860" r="24746" b="13474"/>
          <a:stretch/>
        </p:blipFill>
        <p:spPr bwMode="auto">
          <a:xfrm>
            <a:off x="3082564" y="1168924"/>
            <a:ext cx="5678487" cy="502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54653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1_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243</TotalTime>
  <Words>1572</Words>
  <Application>Microsoft Office PowerPoint</Application>
  <PresentationFormat>Widescreen</PresentationFormat>
  <Paragraphs>106</Paragraphs>
  <Slides>19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BlinkMacSystemFont</vt:lpstr>
      <vt:lpstr>Bookman Old Style</vt:lpstr>
      <vt:lpstr>Calibri</vt:lpstr>
      <vt:lpstr>Cambria</vt:lpstr>
      <vt:lpstr>Verdana</vt:lpstr>
      <vt:lpstr>Wingdings</vt:lpstr>
      <vt:lpstr>Bioinformatics</vt:lpstr>
      <vt:lpstr>1_Bioinformatics</vt:lpstr>
      <vt:lpstr>CUSTOMER SUPPORT CHATBOT WITH ML</vt:lpstr>
      <vt:lpstr>Introduction</vt:lpstr>
      <vt:lpstr>Literature Review</vt:lpstr>
      <vt:lpstr>Existing method Drawback</vt:lpstr>
      <vt:lpstr>Proposed Method</vt:lpstr>
      <vt:lpstr>Objectives</vt:lpstr>
      <vt:lpstr>Methodology/Modules</vt:lpstr>
      <vt:lpstr>Architecture</vt:lpstr>
      <vt:lpstr>Flowchart:</vt:lpstr>
      <vt:lpstr>Hardware requirements:</vt:lpstr>
      <vt:lpstr>Software requirements:</vt:lpstr>
      <vt:lpstr>Timeline of Project</vt:lpstr>
      <vt:lpstr>Expected Outcomes</vt:lpstr>
      <vt:lpstr>Conclusion</vt:lpstr>
      <vt:lpstr>Github Link</vt:lpstr>
      <vt:lpstr>References</vt:lpstr>
      <vt:lpstr>PowerPoint Presentation</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Supriya Nagendra</cp:lastModifiedBy>
  <cp:revision>30</cp:revision>
  <dcterms:created xsi:type="dcterms:W3CDTF">2023-03-16T03:26:27Z</dcterms:created>
  <dcterms:modified xsi:type="dcterms:W3CDTF">2025-01-11T08:03:05Z</dcterms:modified>
</cp:coreProperties>
</file>