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Lst>
  <p:notesMasterIdLst>
    <p:notesMasterId r:id="rId13"/>
  </p:notesMasterIdLst>
  <p:sldIdLst>
    <p:sldId id="336" r:id="rId2"/>
    <p:sldId id="304" r:id="rId3"/>
    <p:sldId id="342" r:id="rId4"/>
    <p:sldId id="341" r:id="rId5"/>
    <p:sldId id="343" r:id="rId6"/>
    <p:sldId id="345" r:id="rId7"/>
    <p:sldId id="346" r:id="rId8"/>
    <p:sldId id="344" r:id="rId9"/>
    <p:sldId id="267" r:id="rId10"/>
    <p:sldId id="270" r:id="rId11"/>
    <p:sldId id="316" r:id="rId1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E7FF"/>
    <a:srgbClr val="01050E"/>
    <a:srgbClr val="04497D"/>
    <a:srgbClr val="278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4" autoAdjust="0"/>
  </p:normalViewPr>
  <p:slideViewPr>
    <p:cSldViewPr snapToGrid="0">
      <p:cViewPr varScale="1">
        <p:scale>
          <a:sx n="80" d="100"/>
          <a:sy n="80" d="100"/>
        </p:scale>
        <p:origin x="739" y="5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t>2022/12/19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t>‹#›</a:t>
            </a:fld>
            <a:endParaRPr lang="zh-CN" altLang="en-US"/>
          </a:p>
        </p:txBody>
      </p:sp>
    </p:spTree>
    <p:extLst>
      <p:ext uri="{BB962C8B-B14F-4D97-AF65-F5344CB8AC3E}">
        <p14:creationId xmlns:p14="http://schemas.microsoft.com/office/powerpoint/2010/main" val="1579162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611E28E-8D29-409A-8F38-39A934621C2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42044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611E28E-8D29-409A-8F38-39A934621C2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486585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611E28E-8D29-409A-8F38-39A934621C2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470076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089940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860494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611E28E-8D29-409A-8F38-39A934621C2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976561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899498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283598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805541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7085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611E28E-8D29-409A-8F38-39A934621C2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589378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Tm="3000">
        <p:pull/>
      </p:transition>
    </mc:Choice>
    <mc:Fallback xmlns="">
      <p:transition spd="slow" advTm="3000">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Tm="3000">
        <p:pull/>
      </p:transition>
    </mc:Choice>
    <mc:Fallback xmlns="">
      <p:transition spd="slow" advTm="3000">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2491702" y="2599029"/>
            <a:ext cx="1524375" cy="1768276"/>
          </a:xfrm>
          <a:custGeom>
            <a:avLst/>
            <a:gdLst>
              <a:gd name="connsiteX0" fmla="*/ 762187 w 1524375"/>
              <a:gd name="connsiteY0" fmla="*/ 0 h 1768276"/>
              <a:gd name="connsiteX1" fmla="*/ 1524375 w 1524375"/>
              <a:gd name="connsiteY1" fmla="*/ 381094 h 1768276"/>
              <a:gd name="connsiteX2" fmla="*/ 1524375 w 1524375"/>
              <a:gd name="connsiteY2" fmla="*/ 1387182 h 1768276"/>
              <a:gd name="connsiteX3" fmla="*/ 762187 w 1524375"/>
              <a:gd name="connsiteY3" fmla="*/ 1768276 h 1768276"/>
              <a:gd name="connsiteX4" fmla="*/ 0 w 1524375"/>
              <a:gd name="connsiteY4" fmla="*/ 1387182 h 1768276"/>
              <a:gd name="connsiteX5" fmla="*/ 0 w 1524375"/>
              <a:gd name="connsiteY5" fmla="*/ 381094 h 1768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375" h="1768276">
                <a:moveTo>
                  <a:pt x="762187" y="0"/>
                </a:moveTo>
                <a:lnTo>
                  <a:pt x="1524375" y="381094"/>
                </a:lnTo>
                <a:lnTo>
                  <a:pt x="1524375" y="1387182"/>
                </a:lnTo>
                <a:lnTo>
                  <a:pt x="762187" y="1768276"/>
                </a:lnTo>
                <a:lnTo>
                  <a:pt x="0" y="1387182"/>
                </a:lnTo>
                <a:lnTo>
                  <a:pt x="0" y="381094"/>
                </a:lnTo>
                <a:close/>
              </a:path>
            </a:pathLst>
          </a:custGeom>
        </p:spPr>
        <p:txBody>
          <a:bodyPr wrap="square">
            <a:noAutofit/>
          </a:bodyPr>
          <a:lstStyle/>
          <a:p>
            <a:endParaRPr lang="zh-CN" altLang="en-US"/>
          </a:p>
        </p:txBody>
      </p:sp>
      <p:sp>
        <p:nvSpPr>
          <p:cNvPr id="10" name="图片占位符 9"/>
          <p:cNvSpPr>
            <a:spLocks noGrp="1"/>
          </p:cNvSpPr>
          <p:nvPr>
            <p:ph type="pic" sz="quarter" idx="11"/>
          </p:nvPr>
        </p:nvSpPr>
        <p:spPr>
          <a:xfrm>
            <a:off x="5333813" y="2599029"/>
            <a:ext cx="1524375" cy="1768276"/>
          </a:xfrm>
          <a:custGeom>
            <a:avLst/>
            <a:gdLst>
              <a:gd name="connsiteX0" fmla="*/ 762187 w 1524375"/>
              <a:gd name="connsiteY0" fmla="*/ 0 h 1768276"/>
              <a:gd name="connsiteX1" fmla="*/ 1524375 w 1524375"/>
              <a:gd name="connsiteY1" fmla="*/ 381094 h 1768276"/>
              <a:gd name="connsiteX2" fmla="*/ 1524375 w 1524375"/>
              <a:gd name="connsiteY2" fmla="*/ 1387182 h 1768276"/>
              <a:gd name="connsiteX3" fmla="*/ 762187 w 1524375"/>
              <a:gd name="connsiteY3" fmla="*/ 1768276 h 1768276"/>
              <a:gd name="connsiteX4" fmla="*/ 0 w 1524375"/>
              <a:gd name="connsiteY4" fmla="*/ 1387182 h 1768276"/>
              <a:gd name="connsiteX5" fmla="*/ 0 w 1524375"/>
              <a:gd name="connsiteY5" fmla="*/ 381094 h 1768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375" h="1768276">
                <a:moveTo>
                  <a:pt x="762187" y="0"/>
                </a:moveTo>
                <a:lnTo>
                  <a:pt x="1524375" y="381094"/>
                </a:lnTo>
                <a:lnTo>
                  <a:pt x="1524375" y="1387182"/>
                </a:lnTo>
                <a:lnTo>
                  <a:pt x="762187" y="1768276"/>
                </a:lnTo>
                <a:lnTo>
                  <a:pt x="0" y="1387182"/>
                </a:lnTo>
                <a:lnTo>
                  <a:pt x="0" y="381094"/>
                </a:lnTo>
                <a:close/>
              </a:path>
            </a:pathLst>
          </a:custGeom>
        </p:spPr>
        <p:txBody>
          <a:bodyPr wrap="square">
            <a:noAutofit/>
          </a:bodyPr>
          <a:lstStyle/>
          <a:p>
            <a:endParaRPr lang="zh-CN" altLang="en-US"/>
          </a:p>
        </p:txBody>
      </p:sp>
      <p:sp>
        <p:nvSpPr>
          <p:cNvPr id="11" name="图片占位符 10"/>
          <p:cNvSpPr>
            <a:spLocks noGrp="1"/>
          </p:cNvSpPr>
          <p:nvPr>
            <p:ph type="pic" sz="quarter" idx="12"/>
          </p:nvPr>
        </p:nvSpPr>
        <p:spPr>
          <a:xfrm>
            <a:off x="8175922" y="2599029"/>
            <a:ext cx="1524374" cy="1768276"/>
          </a:xfrm>
          <a:custGeom>
            <a:avLst/>
            <a:gdLst>
              <a:gd name="connsiteX0" fmla="*/ 762186 w 1524374"/>
              <a:gd name="connsiteY0" fmla="*/ 0 h 1768276"/>
              <a:gd name="connsiteX1" fmla="*/ 1524374 w 1524374"/>
              <a:gd name="connsiteY1" fmla="*/ 381094 h 1768276"/>
              <a:gd name="connsiteX2" fmla="*/ 1524374 w 1524374"/>
              <a:gd name="connsiteY2" fmla="*/ 1387182 h 1768276"/>
              <a:gd name="connsiteX3" fmla="*/ 762186 w 1524374"/>
              <a:gd name="connsiteY3" fmla="*/ 1768276 h 1768276"/>
              <a:gd name="connsiteX4" fmla="*/ 0 w 1524374"/>
              <a:gd name="connsiteY4" fmla="*/ 1387182 h 1768276"/>
              <a:gd name="connsiteX5" fmla="*/ 0 w 1524374"/>
              <a:gd name="connsiteY5" fmla="*/ 381094 h 1768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374" h="1768276">
                <a:moveTo>
                  <a:pt x="762186" y="0"/>
                </a:moveTo>
                <a:lnTo>
                  <a:pt x="1524374" y="381094"/>
                </a:lnTo>
                <a:lnTo>
                  <a:pt x="1524374" y="1387182"/>
                </a:lnTo>
                <a:lnTo>
                  <a:pt x="762186" y="1768276"/>
                </a:lnTo>
                <a:lnTo>
                  <a:pt x="0" y="1387182"/>
                </a:lnTo>
                <a:lnTo>
                  <a:pt x="0" y="381094"/>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Tm="3000">
        <p:pull/>
      </p:transition>
    </mc:Choice>
    <mc:Fallback xmlns="">
      <p:transition spd="slow" advTm="3000">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3027005" y="2294412"/>
            <a:ext cx="6138930" cy="2149050"/>
          </a:xfrm>
          <a:custGeom>
            <a:avLst/>
            <a:gdLst>
              <a:gd name="connsiteX0" fmla="*/ 0 w 6138930"/>
              <a:gd name="connsiteY0" fmla="*/ 0 h 2149050"/>
              <a:gd name="connsiteX1" fmla="*/ 6138930 w 6138930"/>
              <a:gd name="connsiteY1" fmla="*/ 0 h 2149050"/>
              <a:gd name="connsiteX2" fmla="*/ 6138930 w 6138930"/>
              <a:gd name="connsiteY2" fmla="*/ 2149050 h 2149050"/>
              <a:gd name="connsiteX3" fmla="*/ 0 w 6138930"/>
              <a:gd name="connsiteY3" fmla="*/ 2149050 h 2149050"/>
            </a:gdLst>
            <a:ahLst/>
            <a:cxnLst>
              <a:cxn ang="0">
                <a:pos x="connsiteX0" y="connsiteY0"/>
              </a:cxn>
              <a:cxn ang="0">
                <a:pos x="connsiteX1" y="connsiteY1"/>
              </a:cxn>
              <a:cxn ang="0">
                <a:pos x="connsiteX2" y="connsiteY2"/>
              </a:cxn>
              <a:cxn ang="0">
                <a:pos x="connsiteX3" y="connsiteY3"/>
              </a:cxn>
            </a:cxnLst>
            <a:rect l="l" t="t" r="r" b="b"/>
            <a:pathLst>
              <a:path w="6138930" h="2149050">
                <a:moveTo>
                  <a:pt x="0" y="0"/>
                </a:moveTo>
                <a:lnTo>
                  <a:pt x="6138930" y="0"/>
                </a:lnTo>
                <a:lnTo>
                  <a:pt x="6138930" y="2149050"/>
                </a:lnTo>
                <a:lnTo>
                  <a:pt x="0" y="2149050"/>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Tm="3000">
        <p:pull/>
      </p:transition>
    </mc:Choice>
    <mc:Fallback xmlns="">
      <p:transition spd="slow" advTm="3000">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765935" y="2872740"/>
            <a:ext cx="2446020" cy="1927860"/>
          </a:xfrm>
          <a:custGeom>
            <a:avLst/>
            <a:gdLst>
              <a:gd name="connsiteX0" fmla="*/ 152400 w 2446020"/>
              <a:gd name="connsiteY0" fmla="*/ 0 h 1927860"/>
              <a:gd name="connsiteX1" fmla="*/ 2125980 w 2446020"/>
              <a:gd name="connsiteY1" fmla="*/ 0 h 1927860"/>
              <a:gd name="connsiteX2" fmla="*/ 2171700 w 2446020"/>
              <a:gd name="connsiteY2" fmla="*/ 53340 h 1927860"/>
              <a:gd name="connsiteX3" fmla="*/ 2286000 w 2446020"/>
              <a:gd name="connsiteY3" fmla="*/ 53340 h 1927860"/>
              <a:gd name="connsiteX4" fmla="*/ 2400300 w 2446020"/>
              <a:gd name="connsiteY4" fmla="*/ 144780 h 1927860"/>
              <a:gd name="connsiteX5" fmla="*/ 2392680 w 2446020"/>
              <a:gd name="connsiteY5" fmla="*/ 251460 h 1927860"/>
              <a:gd name="connsiteX6" fmla="*/ 2446020 w 2446020"/>
              <a:gd name="connsiteY6" fmla="*/ 350520 h 1927860"/>
              <a:gd name="connsiteX7" fmla="*/ 2446020 w 2446020"/>
              <a:gd name="connsiteY7" fmla="*/ 1760220 h 1927860"/>
              <a:gd name="connsiteX8" fmla="*/ 2308860 w 2446020"/>
              <a:gd name="connsiteY8" fmla="*/ 1912620 h 1927860"/>
              <a:gd name="connsiteX9" fmla="*/ 213360 w 2446020"/>
              <a:gd name="connsiteY9" fmla="*/ 1927860 h 1927860"/>
              <a:gd name="connsiteX10" fmla="*/ 14605 w 2446020"/>
              <a:gd name="connsiteY10" fmla="*/ 1778000 h 1927860"/>
              <a:gd name="connsiteX11" fmla="*/ 0 w 2446020"/>
              <a:gd name="connsiteY11" fmla="*/ 144780 h 1927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6020" h="1927860">
                <a:moveTo>
                  <a:pt x="152400" y="0"/>
                </a:moveTo>
                <a:lnTo>
                  <a:pt x="2125980" y="0"/>
                </a:lnTo>
                <a:lnTo>
                  <a:pt x="2171700" y="53340"/>
                </a:lnTo>
                <a:lnTo>
                  <a:pt x="2286000" y="53340"/>
                </a:lnTo>
                <a:lnTo>
                  <a:pt x="2400300" y="144780"/>
                </a:lnTo>
                <a:lnTo>
                  <a:pt x="2392680" y="251460"/>
                </a:lnTo>
                <a:lnTo>
                  <a:pt x="2446020" y="350520"/>
                </a:lnTo>
                <a:lnTo>
                  <a:pt x="2446020" y="1760220"/>
                </a:lnTo>
                <a:lnTo>
                  <a:pt x="2308860" y="1912620"/>
                </a:lnTo>
                <a:lnTo>
                  <a:pt x="213360" y="1927860"/>
                </a:lnTo>
                <a:lnTo>
                  <a:pt x="14605" y="1778000"/>
                </a:lnTo>
                <a:lnTo>
                  <a:pt x="0" y="144780"/>
                </a:lnTo>
                <a:close/>
              </a:path>
            </a:pathLst>
          </a:custGeom>
        </p:spPr>
        <p:txBody>
          <a:bodyPr wrap="square">
            <a:noAutofit/>
          </a:bodyPr>
          <a:lstStyle/>
          <a:p>
            <a:endParaRPr lang="zh-CN" altLang="en-US"/>
          </a:p>
        </p:txBody>
      </p:sp>
      <p:sp>
        <p:nvSpPr>
          <p:cNvPr id="7" name="图片占位符 6"/>
          <p:cNvSpPr>
            <a:spLocks noGrp="1"/>
          </p:cNvSpPr>
          <p:nvPr>
            <p:ph type="pic" sz="quarter" idx="11"/>
          </p:nvPr>
        </p:nvSpPr>
        <p:spPr>
          <a:xfrm>
            <a:off x="4937760" y="2872740"/>
            <a:ext cx="2446020" cy="1927860"/>
          </a:xfrm>
          <a:custGeom>
            <a:avLst/>
            <a:gdLst>
              <a:gd name="connsiteX0" fmla="*/ 152400 w 2446020"/>
              <a:gd name="connsiteY0" fmla="*/ 0 h 1927860"/>
              <a:gd name="connsiteX1" fmla="*/ 2125980 w 2446020"/>
              <a:gd name="connsiteY1" fmla="*/ 0 h 1927860"/>
              <a:gd name="connsiteX2" fmla="*/ 2171700 w 2446020"/>
              <a:gd name="connsiteY2" fmla="*/ 53340 h 1927860"/>
              <a:gd name="connsiteX3" fmla="*/ 2286000 w 2446020"/>
              <a:gd name="connsiteY3" fmla="*/ 53340 h 1927860"/>
              <a:gd name="connsiteX4" fmla="*/ 2400300 w 2446020"/>
              <a:gd name="connsiteY4" fmla="*/ 144780 h 1927860"/>
              <a:gd name="connsiteX5" fmla="*/ 2392680 w 2446020"/>
              <a:gd name="connsiteY5" fmla="*/ 251460 h 1927860"/>
              <a:gd name="connsiteX6" fmla="*/ 2446020 w 2446020"/>
              <a:gd name="connsiteY6" fmla="*/ 350520 h 1927860"/>
              <a:gd name="connsiteX7" fmla="*/ 2446020 w 2446020"/>
              <a:gd name="connsiteY7" fmla="*/ 1760220 h 1927860"/>
              <a:gd name="connsiteX8" fmla="*/ 2308860 w 2446020"/>
              <a:gd name="connsiteY8" fmla="*/ 1912620 h 1927860"/>
              <a:gd name="connsiteX9" fmla="*/ 213360 w 2446020"/>
              <a:gd name="connsiteY9" fmla="*/ 1927860 h 1927860"/>
              <a:gd name="connsiteX10" fmla="*/ 14605 w 2446020"/>
              <a:gd name="connsiteY10" fmla="*/ 1778000 h 1927860"/>
              <a:gd name="connsiteX11" fmla="*/ 0 w 2446020"/>
              <a:gd name="connsiteY11" fmla="*/ 144780 h 1927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6020" h="1927860">
                <a:moveTo>
                  <a:pt x="152400" y="0"/>
                </a:moveTo>
                <a:lnTo>
                  <a:pt x="2125980" y="0"/>
                </a:lnTo>
                <a:lnTo>
                  <a:pt x="2171700" y="53340"/>
                </a:lnTo>
                <a:lnTo>
                  <a:pt x="2286000" y="53340"/>
                </a:lnTo>
                <a:lnTo>
                  <a:pt x="2400300" y="144780"/>
                </a:lnTo>
                <a:lnTo>
                  <a:pt x="2392680" y="251460"/>
                </a:lnTo>
                <a:lnTo>
                  <a:pt x="2446020" y="350520"/>
                </a:lnTo>
                <a:lnTo>
                  <a:pt x="2446020" y="1760220"/>
                </a:lnTo>
                <a:lnTo>
                  <a:pt x="2308860" y="1912620"/>
                </a:lnTo>
                <a:lnTo>
                  <a:pt x="213360" y="1927860"/>
                </a:lnTo>
                <a:lnTo>
                  <a:pt x="14605" y="1778000"/>
                </a:lnTo>
                <a:lnTo>
                  <a:pt x="0" y="144780"/>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Tm="3000">
        <p:pull/>
      </p:transition>
    </mc:Choice>
    <mc:Fallback xmlns="">
      <p:transition spd="slow" advTm="3000">
        <p:pull/>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7"/>
          <a:srcRect l="2081" r="13876"/>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mc:AlternateContent xmlns:mc="http://schemas.openxmlformats.org/markup-compatibility/2006" xmlns:p14="http://schemas.microsoft.com/office/powerpoint/2010/main">
    <mc:Choice Requires="p14">
      <p:transition spd="slow" p14:dur="1750" advTm="3000">
        <p:pull/>
      </p:transition>
    </mc:Choice>
    <mc:Fallback xmlns="">
      <p:transition spd="slow" advTm="3000">
        <p:pull/>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ubhashSolleti/Securing-Military-Communications-Using-LSB-Steganography.gi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570885" y="2644170"/>
            <a:ext cx="9050229" cy="1569660"/>
          </a:xfrm>
          <a:prstGeom prst="rect">
            <a:avLst/>
          </a:prstGeom>
          <a:noFill/>
          <a:effectLst/>
        </p:spPr>
        <p:txBody>
          <a:bodyPr wrap="square" rtlCol="0">
            <a:spAutoFit/>
          </a:bodyPr>
          <a:lstStyle/>
          <a:p>
            <a:r>
              <a:rPr lang="en-US" sz="4800" b="1" dirty="0">
                <a:solidFill>
                  <a:srgbClr val="6AE7FF"/>
                </a:solidFill>
                <a:latin typeface="Goudy Old Style" panose="02020502050305020303" pitchFamily="18" charset="0"/>
              </a:rPr>
              <a:t>Securing Military Communications</a:t>
            </a:r>
            <a:endParaRPr lang="en-US" sz="4800" dirty="0">
              <a:solidFill>
                <a:srgbClr val="6AE7FF"/>
              </a:solidFill>
              <a:latin typeface="Goudy Old Style" panose="02020502050305020303" pitchFamily="18" charset="0"/>
            </a:endParaRPr>
          </a:p>
          <a:p>
            <a:pPr algn="ctr"/>
            <a:r>
              <a:rPr lang="en-US" sz="4800" b="1" dirty="0">
                <a:solidFill>
                  <a:srgbClr val="6AE7FF"/>
                </a:solidFill>
                <a:latin typeface="Goudy Old Style" panose="02020502050305020303" pitchFamily="18" charset="0"/>
              </a:rPr>
              <a:t>Using LSB Steganography</a:t>
            </a:r>
            <a:endParaRPr lang="en-US" sz="4800" dirty="0">
              <a:solidFill>
                <a:srgbClr val="6AE7FF"/>
              </a:solidFill>
              <a:latin typeface="Goudy Old Style" panose="02020502050305020303" pitchFamily="18" charset="0"/>
            </a:endParaRPr>
          </a:p>
        </p:txBody>
      </p:sp>
    </p:spTree>
    <p:extLst>
      <p:ext uri="{BB962C8B-B14F-4D97-AF65-F5344CB8AC3E}">
        <p14:creationId xmlns:p14="http://schemas.microsoft.com/office/powerpoint/2010/main" val="2362611170"/>
      </p:ext>
    </p:extLst>
  </p:cSld>
  <p:clrMapOvr>
    <a:masterClrMapping/>
  </p:clrMapOvr>
  <mc:AlternateContent xmlns:mc="http://schemas.openxmlformats.org/markup-compatibility/2006" xmlns:p14="http://schemas.microsoft.com/office/powerpoint/2010/main">
    <mc:Choice Requires="p14">
      <p:transition spd="slow" p14:dur="1750" advTm="3000">
        <p:pull/>
      </p:transition>
    </mc:Choice>
    <mc:Fallback xmlns="">
      <p:transition spd="slow"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02213" y="2303140"/>
            <a:ext cx="3090298" cy="3072664"/>
            <a:chOff x="1002213" y="2583175"/>
            <a:chExt cx="3090298" cy="3072664"/>
          </a:xfrm>
        </p:grpSpPr>
        <p:sp>
          <p:nvSpPr>
            <p:cNvPr id="23" name="Oval 2"/>
            <p:cNvSpPr/>
            <p:nvPr/>
          </p:nvSpPr>
          <p:spPr>
            <a:xfrm rot="18199285">
              <a:off x="1011030" y="2574358"/>
              <a:ext cx="3072664" cy="3090298"/>
            </a:xfrm>
            <a:prstGeom prst="ellipse">
              <a:avLst/>
            </a:prstGeom>
            <a:solidFill>
              <a:srgbClr val="6AE7FF">
                <a:alpha val="20000"/>
              </a:srgbClr>
            </a:solidFill>
            <a:ln w="53975" cmpd="dbl">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8800" b="0" i="0" u="none" strike="noStrike" kern="1200" cap="none" spc="0" normalizeH="0" baseline="0" noProof="0">
                <a:ln>
                  <a:noFill/>
                </a:ln>
                <a:solidFill>
                  <a:prstClr val="white"/>
                </a:solidFill>
                <a:effectLst/>
                <a:uLnTx/>
                <a:uFillTx/>
                <a:cs typeface="+mn-ea"/>
                <a:sym typeface="+mn-lt"/>
              </a:endParaRPr>
            </a:p>
          </p:txBody>
        </p:sp>
        <p:grpSp>
          <p:nvGrpSpPr>
            <p:cNvPr id="52" name="Group 32"/>
            <p:cNvGrpSpPr/>
            <p:nvPr/>
          </p:nvGrpSpPr>
          <p:grpSpPr>
            <a:xfrm>
              <a:off x="2122953" y="3092327"/>
              <a:ext cx="796477" cy="770502"/>
              <a:chOff x="1119268" y="4013950"/>
              <a:chExt cx="456607" cy="441716"/>
            </a:xfrm>
            <a:solidFill>
              <a:schemeClr val="bg1"/>
            </a:solidFill>
          </p:grpSpPr>
          <p:sp>
            <p:nvSpPr>
              <p:cNvPr id="53" name="Freeform 129"/>
              <p:cNvSpPr/>
              <p:nvPr/>
            </p:nvSpPr>
            <p:spPr bwMode="auto">
              <a:xfrm>
                <a:off x="1149096" y="4196105"/>
                <a:ext cx="426779" cy="157235"/>
              </a:xfrm>
              <a:custGeom>
                <a:avLst/>
                <a:gdLst>
                  <a:gd name="T0" fmla="*/ 86 w 171"/>
                  <a:gd name="T1" fmla="*/ 36 h 63"/>
                  <a:gd name="T2" fmla="*/ 24 w 171"/>
                  <a:gd name="T3" fmla="*/ 0 h 63"/>
                  <a:gd name="T4" fmla="*/ 0 w 171"/>
                  <a:gd name="T5" fmla="*/ 15 h 63"/>
                  <a:gd name="T6" fmla="*/ 86 w 171"/>
                  <a:gd name="T7" fmla="*/ 63 h 63"/>
                  <a:gd name="T8" fmla="*/ 171 w 171"/>
                  <a:gd name="T9" fmla="*/ 15 h 63"/>
                  <a:gd name="T10" fmla="*/ 147 w 171"/>
                  <a:gd name="T11" fmla="*/ 0 h 63"/>
                  <a:gd name="T12" fmla="*/ 86 w 171"/>
                  <a:gd name="T13" fmla="*/ 36 h 63"/>
                </a:gdLst>
                <a:ahLst/>
                <a:cxnLst>
                  <a:cxn ang="0">
                    <a:pos x="T0" y="T1"/>
                  </a:cxn>
                  <a:cxn ang="0">
                    <a:pos x="T2" y="T3"/>
                  </a:cxn>
                  <a:cxn ang="0">
                    <a:pos x="T4" y="T5"/>
                  </a:cxn>
                  <a:cxn ang="0">
                    <a:pos x="T6" y="T7"/>
                  </a:cxn>
                  <a:cxn ang="0">
                    <a:pos x="T8" y="T9"/>
                  </a:cxn>
                  <a:cxn ang="0">
                    <a:pos x="T10" y="T11"/>
                  </a:cxn>
                  <a:cxn ang="0">
                    <a:pos x="T12" y="T13"/>
                  </a:cxn>
                </a:cxnLst>
                <a:rect l="0" t="0" r="r" b="b"/>
                <a:pathLst>
                  <a:path w="171" h="63">
                    <a:moveTo>
                      <a:pt x="86" y="36"/>
                    </a:moveTo>
                    <a:lnTo>
                      <a:pt x="24" y="0"/>
                    </a:lnTo>
                    <a:lnTo>
                      <a:pt x="0" y="15"/>
                    </a:lnTo>
                    <a:lnTo>
                      <a:pt x="86" y="63"/>
                    </a:lnTo>
                    <a:lnTo>
                      <a:pt x="171" y="15"/>
                    </a:lnTo>
                    <a:lnTo>
                      <a:pt x="147" y="0"/>
                    </a:lnTo>
                    <a:lnTo>
                      <a:pt x="8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54" name="Freeform 130"/>
              <p:cNvSpPr/>
              <p:nvPr/>
            </p:nvSpPr>
            <p:spPr bwMode="auto">
              <a:xfrm>
                <a:off x="1134426" y="4300928"/>
                <a:ext cx="426779" cy="154738"/>
              </a:xfrm>
              <a:custGeom>
                <a:avLst/>
                <a:gdLst>
                  <a:gd name="T0" fmla="*/ 86 w 171"/>
                  <a:gd name="T1" fmla="*/ 34 h 62"/>
                  <a:gd name="T2" fmla="*/ 24 w 171"/>
                  <a:gd name="T3" fmla="*/ 0 h 62"/>
                  <a:gd name="T4" fmla="*/ 0 w 171"/>
                  <a:gd name="T5" fmla="*/ 13 h 62"/>
                  <a:gd name="T6" fmla="*/ 86 w 171"/>
                  <a:gd name="T7" fmla="*/ 62 h 62"/>
                  <a:gd name="T8" fmla="*/ 171 w 171"/>
                  <a:gd name="T9" fmla="*/ 13 h 62"/>
                  <a:gd name="T10" fmla="*/ 147 w 171"/>
                  <a:gd name="T11" fmla="*/ 0 h 62"/>
                  <a:gd name="T12" fmla="*/ 86 w 171"/>
                  <a:gd name="T13" fmla="*/ 34 h 62"/>
                </a:gdLst>
                <a:ahLst/>
                <a:cxnLst>
                  <a:cxn ang="0">
                    <a:pos x="T0" y="T1"/>
                  </a:cxn>
                  <a:cxn ang="0">
                    <a:pos x="T2" y="T3"/>
                  </a:cxn>
                  <a:cxn ang="0">
                    <a:pos x="T4" y="T5"/>
                  </a:cxn>
                  <a:cxn ang="0">
                    <a:pos x="T6" y="T7"/>
                  </a:cxn>
                  <a:cxn ang="0">
                    <a:pos x="T8" y="T9"/>
                  </a:cxn>
                  <a:cxn ang="0">
                    <a:pos x="T10" y="T11"/>
                  </a:cxn>
                  <a:cxn ang="0">
                    <a:pos x="T12" y="T13"/>
                  </a:cxn>
                </a:cxnLst>
                <a:rect l="0" t="0" r="r" b="b"/>
                <a:pathLst>
                  <a:path w="171" h="62">
                    <a:moveTo>
                      <a:pt x="86" y="34"/>
                    </a:moveTo>
                    <a:lnTo>
                      <a:pt x="24" y="0"/>
                    </a:lnTo>
                    <a:lnTo>
                      <a:pt x="0" y="13"/>
                    </a:lnTo>
                    <a:lnTo>
                      <a:pt x="86" y="62"/>
                    </a:lnTo>
                    <a:lnTo>
                      <a:pt x="171" y="13"/>
                    </a:lnTo>
                    <a:lnTo>
                      <a:pt x="147" y="0"/>
                    </a:lnTo>
                    <a:lnTo>
                      <a:pt x="86"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55" name="Freeform 131"/>
              <p:cNvSpPr/>
              <p:nvPr/>
            </p:nvSpPr>
            <p:spPr bwMode="auto">
              <a:xfrm>
                <a:off x="1119268" y="4013950"/>
                <a:ext cx="426779" cy="242092"/>
              </a:xfrm>
              <a:custGeom>
                <a:avLst/>
                <a:gdLst>
                  <a:gd name="T0" fmla="*/ 171 w 171"/>
                  <a:gd name="T1" fmla="*/ 48 h 97"/>
                  <a:gd name="T2" fmla="*/ 86 w 171"/>
                  <a:gd name="T3" fmla="*/ 0 h 97"/>
                  <a:gd name="T4" fmla="*/ 0 w 171"/>
                  <a:gd name="T5" fmla="*/ 48 h 97"/>
                  <a:gd name="T6" fmla="*/ 86 w 171"/>
                  <a:gd name="T7" fmla="*/ 97 h 97"/>
                  <a:gd name="T8" fmla="*/ 171 w 171"/>
                  <a:gd name="T9" fmla="*/ 48 h 97"/>
                </a:gdLst>
                <a:ahLst/>
                <a:cxnLst>
                  <a:cxn ang="0">
                    <a:pos x="T0" y="T1"/>
                  </a:cxn>
                  <a:cxn ang="0">
                    <a:pos x="T2" y="T3"/>
                  </a:cxn>
                  <a:cxn ang="0">
                    <a:pos x="T4" y="T5"/>
                  </a:cxn>
                  <a:cxn ang="0">
                    <a:pos x="T6" y="T7"/>
                  </a:cxn>
                  <a:cxn ang="0">
                    <a:pos x="T8" y="T9"/>
                  </a:cxn>
                </a:cxnLst>
                <a:rect l="0" t="0" r="r" b="b"/>
                <a:pathLst>
                  <a:path w="171" h="97">
                    <a:moveTo>
                      <a:pt x="171" y="48"/>
                    </a:moveTo>
                    <a:lnTo>
                      <a:pt x="86" y="0"/>
                    </a:lnTo>
                    <a:lnTo>
                      <a:pt x="0" y="48"/>
                    </a:lnTo>
                    <a:lnTo>
                      <a:pt x="86" y="97"/>
                    </a:lnTo>
                    <a:lnTo>
                      <a:pt x="171"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11" name="矩形 10"/>
            <p:cNvSpPr/>
            <p:nvPr/>
          </p:nvSpPr>
          <p:spPr>
            <a:xfrm>
              <a:off x="1501672" y="4301300"/>
              <a:ext cx="2090553" cy="400110"/>
            </a:xfrm>
            <a:prstGeom prst="rect">
              <a:avLst/>
            </a:prstGeom>
          </p:spPr>
          <p:txBody>
            <a:bodyPr wrap="square">
              <a:spAutoFit/>
            </a:bodyPr>
            <a:lstStyle/>
            <a:p>
              <a:pPr lvl="0" algn="ctr">
                <a:defRPr/>
              </a:pPr>
              <a:r>
                <a:rPr lang="en-US" altLang="zh-CN" sz="2000" b="1" dirty="0">
                  <a:solidFill>
                    <a:prstClr val="white"/>
                  </a:solidFill>
                  <a:cs typeface="+mn-ea"/>
                  <a:sym typeface="+mn-lt"/>
                </a:rPr>
                <a:t>Conclusion</a:t>
              </a:r>
              <a:endParaRPr kumimoji="0" lang="zh-CN" altLang="en-US" sz="2000" b="1" i="0" u="none" strike="noStrike" kern="1200" cap="none" spc="0" normalizeH="0" baseline="0" noProof="0" dirty="0">
                <a:ln>
                  <a:noFill/>
                </a:ln>
                <a:solidFill>
                  <a:prstClr val="white"/>
                </a:solidFill>
                <a:effectLst/>
                <a:uLnTx/>
                <a:uFillTx/>
                <a:cs typeface="+mn-ea"/>
                <a:sym typeface="+mn-lt"/>
              </a:endParaRPr>
            </a:p>
          </p:txBody>
        </p:sp>
      </p:grpSp>
      <p:sp>
        <p:nvSpPr>
          <p:cNvPr id="3" name="TextBox 2">
            <a:extLst>
              <a:ext uri="{FF2B5EF4-FFF2-40B4-BE49-F238E27FC236}">
                <a16:creationId xmlns:a16="http://schemas.microsoft.com/office/drawing/2014/main" id="{E2E1AD28-50C2-DF25-35E0-1BDC190AB0E0}"/>
              </a:ext>
            </a:extLst>
          </p:cNvPr>
          <p:cNvSpPr txBox="1"/>
          <p:nvPr/>
        </p:nvSpPr>
        <p:spPr>
          <a:xfrm>
            <a:off x="4950858" y="2254422"/>
            <a:ext cx="6738560" cy="3170099"/>
          </a:xfrm>
          <a:prstGeom prst="rect">
            <a:avLst/>
          </a:prstGeom>
          <a:noFill/>
        </p:spPr>
        <p:txBody>
          <a:bodyPr wrap="square">
            <a:spAutoFit/>
          </a:bodyPr>
          <a:lstStyle/>
          <a:p>
            <a:r>
              <a:rPr lang="en-US" sz="2000" b="0" i="0" u="none" strike="noStrike" dirty="0">
                <a:solidFill>
                  <a:srgbClr val="6AE7FF"/>
                </a:solidFill>
                <a:effectLst/>
                <a:latin typeface="Abadi" panose="020B0604020104020204" pitchFamily="34" charset="0"/>
              </a:rPr>
              <a:t>In conclusion, steganography is a powerful tool for secure communication and data hiding. It allows for secure data exchange and storage by hiding data in plain sight. It has many applications in both commercial and military contexts and can be used in a wide variety of ways. Steganography is an important component of any information security strategy, as it allows for secure communication and data storage that is undetectable by conventional methods of detection. As technology continues to evolve, the uses of steganography are sure to expand.</a:t>
            </a:r>
            <a:endParaRPr lang="en-US" sz="2000" dirty="0">
              <a:solidFill>
                <a:srgbClr val="6AE7FF"/>
              </a:solidFill>
              <a:latin typeface="Abadi" panose="020B0604020104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750" advTm="3000">
        <p:pull/>
      </p:transition>
    </mc:Choice>
    <mc:Fallback xmlns="">
      <p:transition spd="slow" advTm="3000">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cstate="screen"/>
          <a:stretch>
            <a:fillRect/>
          </a:stretch>
        </p:blipFill>
        <p:spPr>
          <a:xfrm>
            <a:off x="-8890" y="-2540"/>
            <a:ext cx="6817360" cy="6863715"/>
          </a:xfrm>
          <a:prstGeom prst="rect">
            <a:avLst/>
          </a:prstGeom>
        </p:spPr>
      </p:pic>
      <p:sp>
        <p:nvSpPr>
          <p:cNvPr id="11" name="文本框 10"/>
          <p:cNvSpPr txBox="1"/>
          <p:nvPr/>
        </p:nvSpPr>
        <p:spPr>
          <a:xfrm>
            <a:off x="5632315" y="2399030"/>
            <a:ext cx="6199868" cy="1107996"/>
          </a:xfrm>
          <a:prstGeom prst="rect">
            <a:avLst/>
          </a:prstGeom>
          <a:noFill/>
          <a:effectLst/>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6600" b="1" i="0" u="none" strike="noStrike" kern="1200" cap="none" spc="0" normalizeH="0" baseline="0" noProof="0" dirty="0">
                <a:ln>
                  <a:noFill/>
                </a:ln>
                <a:solidFill>
                  <a:srgbClr val="6AE7FF"/>
                </a:solidFill>
                <a:effectLst/>
                <a:uLnTx/>
                <a:uFillTx/>
                <a:cs typeface="+mn-ea"/>
                <a:sym typeface="+mn-lt"/>
              </a:rPr>
              <a:t>THANK YOU</a:t>
            </a:r>
          </a:p>
        </p:txBody>
      </p:sp>
    </p:spTree>
    <p:extLst>
      <p:ext uri="{BB962C8B-B14F-4D97-AF65-F5344CB8AC3E}">
        <p14:creationId xmlns:p14="http://schemas.microsoft.com/office/powerpoint/2010/main" val="3228611140"/>
      </p:ext>
    </p:extLst>
  </p:cSld>
  <p:clrMapOvr>
    <a:masterClrMapping/>
  </p:clrMapOvr>
  <mc:AlternateContent xmlns:mc="http://schemas.openxmlformats.org/markup-compatibility/2006" xmlns:p14="http://schemas.microsoft.com/office/powerpoint/2010/main">
    <mc:Choice Requires="p14">
      <p:transition spd="slow" p14:dur="1750" advTm="3000">
        <p:pull/>
      </p:transition>
    </mc:Choice>
    <mc:Fallback xmlns="">
      <p:transition spd="slow" advTm="3000">
        <p:pull/>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1691452" y="4203461"/>
            <a:ext cx="3847715" cy="964211"/>
            <a:chOff x="1691452" y="4203461"/>
            <a:chExt cx="3847715" cy="964211"/>
          </a:xfrm>
        </p:grpSpPr>
        <p:grpSp>
          <p:nvGrpSpPr>
            <p:cNvPr id="20" name="组合 19"/>
            <p:cNvGrpSpPr/>
            <p:nvPr/>
          </p:nvGrpSpPr>
          <p:grpSpPr>
            <a:xfrm>
              <a:off x="2711450" y="4576075"/>
              <a:ext cx="2827717" cy="223227"/>
              <a:chOff x="3219679" y="2534889"/>
              <a:chExt cx="2827717" cy="223227"/>
            </a:xfrm>
          </p:grpSpPr>
          <p:cxnSp>
            <p:nvCxnSpPr>
              <p:cNvPr id="21" name="直接连接符 20"/>
              <p:cNvCxnSpPr/>
              <p:nvPr/>
            </p:nvCxnSpPr>
            <p:spPr>
              <a:xfrm>
                <a:off x="3312769" y="2579339"/>
                <a:ext cx="1094359" cy="0"/>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586348" y="2704751"/>
                <a:ext cx="832330" cy="0"/>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409508" y="2580926"/>
                <a:ext cx="176840" cy="123825"/>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3219679" y="2534889"/>
                <a:ext cx="88900" cy="88900"/>
              </a:xfrm>
              <a:prstGeom prst="ellipse">
                <a:avLst/>
              </a:prstGeom>
              <a:noFill/>
              <a:ln>
                <a:solidFill>
                  <a:srgbClr val="0BF1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srgbClr val="FFFFFF"/>
                  </a:solidFill>
                  <a:effectLst/>
                  <a:uLnTx/>
                  <a:uFillTx/>
                  <a:cs typeface="+mn-ea"/>
                  <a:sym typeface="+mn-lt"/>
                </a:endParaRPr>
              </a:p>
            </p:txBody>
          </p:sp>
          <p:sp>
            <p:nvSpPr>
              <p:cNvPr id="25" name="椭圆 24"/>
              <p:cNvSpPr/>
              <p:nvPr/>
            </p:nvSpPr>
            <p:spPr>
              <a:xfrm>
                <a:off x="5419694" y="2660301"/>
                <a:ext cx="88900" cy="88900"/>
              </a:xfrm>
              <a:prstGeom prst="ellipse">
                <a:avLst/>
              </a:prstGeom>
              <a:noFill/>
              <a:ln>
                <a:solidFill>
                  <a:srgbClr val="02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srgbClr val="FFFFFF"/>
                  </a:solidFill>
                  <a:effectLst/>
                  <a:uLnTx/>
                  <a:uFillTx/>
                  <a:cs typeface="+mn-ea"/>
                  <a:sym typeface="+mn-lt"/>
                </a:endParaRPr>
              </a:p>
            </p:txBody>
          </p:sp>
          <p:cxnSp>
            <p:nvCxnSpPr>
              <p:cNvPr id="26" name="直接连接符 25"/>
              <p:cNvCxnSpPr/>
              <p:nvPr/>
            </p:nvCxnSpPr>
            <p:spPr>
              <a:xfrm flipH="1">
                <a:off x="5622863" y="2655334"/>
                <a:ext cx="146787" cy="102782"/>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5755755" y="2655334"/>
                <a:ext cx="146787" cy="102782"/>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900609" y="2655334"/>
                <a:ext cx="146787" cy="102782"/>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2695341" y="4213360"/>
              <a:ext cx="2478590" cy="954312"/>
              <a:chOff x="8364700" y="5036936"/>
              <a:chExt cx="1732804" cy="954312"/>
            </a:xfrm>
          </p:grpSpPr>
          <p:sp>
            <p:nvSpPr>
              <p:cNvPr id="42" name="文本框 6"/>
              <p:cNvSpPr txBox="1"/>
              <p:nvPr/>
            </p:nvSpPr>
            <p:spPr bwMode="auto">
              <a:xfrm>
                <a:off x="8364700" y="5567927"/>
                <a:ext cx="1732804" cy="423321"/>
              </a:xfrm>
              <a:prstGeom prst="rect">
                <a:avLst/>
              </a:prstGeom>
              <a:noFill/>
            </p:spPr>
            <p:txBody>
              <a:bodyPr wrap="square">
                <a:spAutoFit/>
                <a:scene3d>
                  <a:camera prst="orthographicFront"/>
                  <a:lightRig rig="threePt" dir="t"/>
                </a:scene3d>
                <a:sp3d contourW="12700"/>
              </a:bodyPr>
              <a:lstStyle>
                <a:defPPr>
                  <a:defRPr lang="en-US"/>
                </a:defPPr>
                <a:lvl1pPr marR="0" lvl="0" indent="0" defTabSz="914400" fontAlgn="auto">
                  <a:lnSpc>
                    <a:spcPct val="130000"/>
                  </a:lnSpc>
                  <a:spcBef>
                    <a:spcPts val="0"/>
                  </a:spcBef>
                  <a:spcAft>
                    <a:spcPts val="0"/>
                  </a:spcAft>
                  <a:buClrTx/>
                  <a:buSzTx/>
                  <a:buFontTx/>
                  <a:buNone/>
                  <a:defRPr kumimoji="0" sz="1000" b="0" i="0" u="none" strike="noStrike" kern="0" cap="none" spc="0" normalizeH="0" baseline="0">
                    <a:ln>
                      <a:noFill/>
                    </a:ln>
                    <a:gradFill>
                      <a:gsLst>
                        <a:gs pos="0">
                          <a:schemeClr val="tx1">
                            <a:lumMod val="50000"/>
                            <a:lumOff val="50000"/>
                          </a:schemeClr>
                        </a:gs>
                        <a:gs pos="100000">
                          <a:schemeClr val="tx1">
                            <a:lumMod val="65000"/>
                            <a:lumOff val="35000"/>
                          </a:schemeClr>
                        </a:gs>
                      </a:gsLst>
                      <a:lin ang="5400000" scaled="1"/>
                    </a:gradFill>
                    <a:effectLst/>
                    <a:uLnTx/>
                    <a:uFillTx/>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defRPr/>
                </a:pPr>
                <a:r>
                  <a:rPr lang="en-US" altLang="zh-CN" sz="1800" dirty="0">
                    <a:gradFill>
                      <a:gsLst>
                        <a:gs pos="0">
                          <a:srgbClr val="FFFFFF"/>
                        </a:gs>
                        <a:gs pos="89000">
                          <a:srgbClr val="0BF1F5"/>
                        </a:gs>
                      </a:gsLst>
                      <a:lin ang="5400000" scaled="1"/>
                    </a:gradFill>
                    <a:cs typeface="+mn-ea"/>
                    <a:sym typeface="+mn-lt"/>
                  </a:rPr>
                  <a:t>AP20110010242</a:t>
                </a:r>
                <a:endParaRPr kumimoji="0" lang="zh-CN" altLang="en-US" sz="1800" b="0" i="0" u="none" strike="noStrike" kern="0" cap="none" spc="0" normalizeH="0" baseline="0" noProof="0" dirty="0">
                  <a:ln>
                    <a:noFill/>
                  </a:ln>
                  <a:gradFill>
                    <a:gsLst>
                      <a:gs pos="0">
                        <a:srgbClr val="FFFFFF"/>
                      </a:gs>
                      <a:gs pos="89000">
                        <a:srgbClr val="0BF1F5"/>
                      </a:gs>
                    </a:gsLst>
                    <a:lin ang="5400000" scaled="1"/>
                  </a:gradFill>
                  <a:effectLst/>
                  <a:uLnTx/>
                  <a:uFillTx/>
                  <a:cs typeface="+mn-ea"/>
                  <a:sym typeface="+mn-lt"/>
                </a:endParaRPr>
              </a:p>
            </p:txBody>
          </p:sp>
          <p:sp>
            <p:nvSpPr>
              <p:cNvPr id="43" name="文本框 7"/>
              <p:cNvSpPr txBox="1"/>
              <p:nvPr/>
            </p:nvSpPr>
            <p:spPr bwMode="auto">
              <a:xfrm>
                <a:off x="8402845" y="5036936"/>
                <a:ext cx="1302033" cy="369332"/>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defRPr/>
                </a:pPr>
                <a:r>
                  <a:rPr lang="en-US" altLang="zh-CN" b="1" kern="0" dirty="0">
                    <a:gradFill>
                      <a:gsLst>
                        <a:gs pos="0">
                          <a:srgbClr val="FFFFFF"/>
                        </a:gs>
                        <a:gs pos="89000">
                          <a:srgbClr val="0BF1F5"/>
                        </a:gs>
                      </a:gsLst>
                      <a:lin ang="5400000" scaled="1"/>
                    </a:gradFill>
                    <a:cs typeface="+mn-ea"/>
                    <a:sym typeface="+mn-lt"/>
                  </a:rPr>
                  <a:t>K </a:t>
                </a:r>
                <a:r>
                  <a:rPr lang="en-US" altLang="zh-CN" b="1" kern="0" dirty="0" err="1">
                    <a:gradFill>
                      <a:gsLst>
                        <a:gs pos="0">
                          <a:srgbClr val="FFFFFF"/>
                        </a:gs>
                        <a:gs pos="89000">
                          <a:srgbClr val="0BF1F5"/>
                        </a:gs>
                      </a:gsLst>
                      <a:lin ang="5400000" scaled="1"/>
                    </a:gradFill>
                    <a:cs typeface="+mn-ea"/>
                    <a:sym typeface="+mn-lt"/>
                  </a:rPr>
                  <a:t>Prahlad</a:t>
                </a:r>
                <a:r>
                  <a:rPr lang="en-US" altLang="zh-CN" b="1" kern="0" dirty="0">
                    <a:gradFill>
                      <a:gsLst>
                        <a:gs pos="0">
                          <a:srgbClr val="FFFFFF"/>
                        </a:gs>
                        <a:gs pos="89000">
                          <a:srgbClr val="0BF1F5"/>
                        </a:gs>
                      </a:gsLst>
                      <a:lin ang="5400000" scaled="1"/>
                    </a:gradFill>
                    <a:cs typeface="+mn-ea"/>
                    <a:sym typeface="+mn-lt"/>
                  </a:rPr>
                  <a:t> Reddy</a:t>
                </a:r>
                <a:endParaRPr lang="zh-CN" altLang="en-US" b="1" kern="0" dirty="0">
                  <a:gradFill>
                    <a:gsLst>
                      <a:gs pos="0">
                        <a:srgbClr val="FFFFFF"/>
                      </a:gs>
                      <a:gs pos="89000">
                        <a:srgbClr val="0BF1F5"/>
                      </a:gs>
                    </a:gsLst>
                    <a:lin ang="5400000" scaled="1"/>
                  </a:gradFill>
                  <a:cs typeface="+mn-ea"/>
                  <a:sym typeface="+mn-lt"/>
                </a:endParaRPr>
              </a:p>
            </p:txBody>
          </p:sp>
        </p:grpSp>
        <p:grpSp>
          <p:nvGrpSpPr>
            <p:cNvPr id="55" name="组合 54"/>
            <p:cNvGrpSpPr/>
            <p:nvPr/>
          </p:nvGrpSpPr>
          <p:grpSpPr>
            <a:xfrm>
              <a:off x="1691452" y="4203461"/>
              <a:ext cx="850294" cy="850294"/>
              <a:chOff x="4841875" y="1765300"/>
              <a:chExt cx="2495550" cy="2495550"/>
            </a:xfrm>
          </p:grpSpPr>
          <p:sp>
            <p:nvSpPr>
              <p:cNvPr id="56" name="椭圆 55"/>
              <p:cNvSpPr/>
              <p:nvPr/>
            </p:nvSpPr>
            <p:spPr>
              <a:xfrm>
                <a:off x="4841875" y="1765300"/>
                <a:ext cx="2495550" cy="2495550"/>
              </a:xfrm>
              <a:prstGeom prst="ellipse">
                <a:avLst/>
              </a:prstGeom>
              <a:solidFill>
                <a:srgbClr val="0E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srgbClr val="000000"/>
                  </a:solidFill>
                  <a:effectLst/>
                  <a:uLnTx/>
                  <a:uFillTx/>
                  <a:cs typeface="+mn-ea"/>
                  <a:sym typeface="+mn-lt"/>
                </a:endParaRPr>
              </a:p>
            </p:txBody>
          </p:sp>
          <p:sp>
            <p:nvSpPr>
              <p:cNvPr id="57" name="圆: 空心 56"/>
              <p:cNvSpPr/>
              <p:nvPr/>
            </p:nvSpPr>
            <p:spPr>
              <a:xfrm>
                <a:off x="4841875" y="1765300"/>
                <a:ext cx="2495550" cy="2495550"/>
              </a:xfrm>
              <a:prstGeom prst="donut">
                <a:avLst>
                  <a:gd name="adj" fmla="val 7694"/>
                </a:avLst>
              </a:prstGeom>
              <a:solidFill>
                <a:srgbClr val="0BF1F5">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srgbClr val="000000"/>
                  </a:solidFill>
                  <a:effectLst/>
                  <a:uLnTx/>
                  <a:uFillTx/>
                  <a:cs typeface="+mn-ea"/>
                  <a:sym typeface="+mn-lt"/>
                </a:endParaRPr>
              </a:p>
            </p:txBody>
          </p:sp>
          <p:sp>
            <p:nvSpPr>
              <p:cNvPr id="58" name="任意多边形: 形状 57"/>
              <p:cNvSpPr/>
              <p:nvPr/>
            </p:nvSpPr>
            <p:spPr>
              <a:xfrm>
                <a:off x="4841875" y="1938708"/>
                <a:ext cx="2495550" cy="2072509"/>
              </a:xfrm>
              <a:custGeom>
                <a:avLst/>
                <a:gdLst>
                  <a:gd name="connsiteX0" fmla="*/ 2360307 w 2495550"/>
                  <a:gd name="connsiteY0" fmla="*/ 511483 h 2072509"/>
                  <a:gd name="connsiteX1" fmla="*/ 2397494 w 2495550"/>
                  <a:gd name="connsiteY1" fmla="*/ 588678 h 2072509"/>
                  <a:gd name="connsiteX2" fmla="*/ 2495550 w 2495550"/>
                  <a:gd name="connsiteY2" fmla="*/ 1074368 h 2072509"/>
                  <a:gd name="connsiteX3" fmla="*/ 2041476 w 2495550"/>
                  <a:gd name="connsiteY3" fmla="*/ 2037212 h 2072509"/>
                  <a:gd name="connsiteX4" fmla="*/ 1994274 w 2495550"/>
                  <a:gd name="connsiteY4" fmla="*/ 2072509 h 2072509"/>
                  <a:gd name="connsiteX5" fmla="*/ 1961739 w 2495550"/>
                  <a:gd name="connsiteY5" fmla="*/ 1999909 h 2072509"/>
                  <a:gd name="connsiteX6" fmla="*/ 1992045 w 2495550"/>
                  <a:gd name="connsiteY6" fmla="*/ 1977247 h 2072509"/>
                  <a:gd name="connsiteX7" fmla="*/ 2417839 w 2495550"/>
                  <a:gd name="connsiteY7" fmla="*/ 1074368 h 2072509"/>
                  <a:gd name="connsiteX8" fmla="*/ 2325890 w 2495550"/>
                  <a:gd name="connsiteY8" fmla="*/ 618926 h 2072509"/>
                  <a:gd name="connsiteX9" fmla="*/ 2301802 w 2495550"/>
                  <a:gd name="connsiteY9" fmla="*/ 568923 h 2072509"/>
                  <a:gd name="connsiteX10" fmla="*/ 615470 w 2495550"/>
                  <a:gd name="connsiteY10" fmla="*/ 0 h 2072509"/>
                  <a:gd name="connsiteX11" fmla="*/ 635985 w 2495550"/>
                  <a:gd name="connsiteY11" fmla="*/ 78371 h 2072509"/>
                  <a:gd name="connsiteX12" fmla="*/ 593581 w 2495550"/>
                  <a:gd name="connsiteY12" fmla="*/ 104133 h 2072509"/>
                  <a:gd name="connsiteX13" fmla="*/ 77711 w 2495550"/>
                  <a:gd name="connsiteY13" fmla="*/ 1074368 h 2072509"/>
                  <a:gd name="connsiteX14" fmla="*/ 169661 w 2495550"/>
                  <a:gd name="connsiteY14" fmla="*/ 1529810 h 2072509"/>
                  <a:gd name="connsiteX15" fmla="*/ 202697 w 2495550"/>
                  <a:gd name="connsiteY15" fmla="*/ 1598390 h 2072509"/>
                  <a:gd name="connsiteX16" fmla="*/ 144192 w 2495550"/>
                  <a:gd name="connsiteY16" fmla="*/ 1655829 h 2072509"/>
                  <a:gd name="connsiteX17" fmla="*/ 98057 w 2495550"/>
                  <a:gd name="connsiteY17" fmla="*/ 1560058 h 2072509"/>
                  <a:gd name="connsiteX18" fmla="*/ 0 w 2495550"/>
                  <a:gd name="connsiteY18" fmla="*/ 1074368 h 2072509"/>
                  <a:gd name="connsiteX19" fmla="*/ 550132 w 2495550"/>
                  <a:gd name="connsiteY19" fmla="*/ 39694 h 2072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95550" h="2072509">
                    <a:moveTo>
                      <a:pt x="2360307" y="511483"/>
                    </a:moveTo>
                    <a:lnTo>
                      <a:pt x="2397494" y="588678"/>
                    </a:lnTo>
                    <a:cubicBezTo>
                      <a:pt x="2460635" y="737960"/>
                      <a:pt x="2495550" y="902086"/>
                      <a:pt x="2495550" y="1074368"/>
                    </a:cubicBezTo>
                    <a:cubicBezTo>
                      <a:pt x="2495550" y="1462002"/>
                      <a:pt x="2318791" y="1808352"/>
                      <a:pt x="2041476" y="2037212"/>
                    </a:cubicBezTo>
                    <a:lnTo>
                      <a:pt x="1994274" y="2072509"/>
                    </a:lnTo>
                    <a:lnTo>
                      <a:pt x="1961739" y="1999909"/>
                    </a:lnTo>
                    <a:lnTo>
                      <a:pt x="1992045" y="1977247"/>
                    </a:lnTo>
                    <a:cubicBezTo>
                      <a:pt x="2252088" y="1762640"/>
                      <a:pt x="2417839" y="1437861"/>
                      <a:pt x="2417839" y="1074368"/>
                    </a:cubicBezTo>
                    <a:cubicBezTo>
                      <a:pt x="2417839" y="912816"/>
                      <a:pt x="2385098" y="758911"/>
                      <a:pt x="2325890" y="618926"/>
                    </a:cubicBezTo>
                    <a:lnTo>
                      <a:pt x="2301802" y="568923"/>
                    </a:lnTo>
                    <a:close/>
                    <a:moveTo>
                      <a:pt x="615470" y="0"/>
                    </a:moveTo>
                    <a:lnTo>
                      <a:pt x="635985" y="78371"/>
                    </a:lnTo>
                    <a:lnTo>
                      <a:pt x="593581" y="104133"/>
                    </a:lnTo>
                    <a:cubicBezTo>
                      <a:pt x="282342" y="314401"/>
                      <a:pt x="77711" y="670488"/>
                      <a:pt x="77711" y="1074368"/>
                    </a:cubicBezTo>
                    <a:cubicBezTo>
                      <a:pt x="77711" y="1235920"/>
                      <a:pt x="110452" y="1389826"/>
                      <a:pt x="169661" y="1529810"/>
                    </a:cubicBezTo>
                    <a:lnTo>
                      <a:pt x="202697" y="1598390"/>
                    </a:lnTo>
                    <a:lnTo>
                      <a:pt x="144192" y="1655829"/>
                    </a:lnTo>
                    <a:lnTo>
                      <a:pt x="98057" y="1560058"/>
                    </a:lnTo>
                    <a:cubicBezTo>
                      <a:pt x="34916" y="1410777"/>
                      <a:pt x="0" y="1246650"/>
                      <a:pt x="0" y="1074368"/>
                    </a:cubicBezTo>
                    <a:cubicBezTo>
                      <a:pt x="0" y="643664"/>
                      <a:pt x="218222" y="263928"/>
                      <a:pt x="550132" y="39694"/>
                    </a:cubicBezTo>
                    <a:close/>
                  </a:path>
                </a:pathLst>
              </a:custGeom>
              <a:solidFill>
                <a:srgbClr val="0BF1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srgbClr val="000000"/>
                  </a:solidFill>
                  <a:effectLst/>
                  <a:uLnTx/>
                  <a:uFillTx/>
                  <a:cs typeface="+mn-ea"/>
                  <a:sym typeface="+mn-lt"/>
                </a:endParaRPr>
              </a:p>
            </p:txBody>
          </p:sp>
          <p:sp>
            <p:nvSpPr>
              <p:cNvPr id="59" name="任意多边形: 形状 58"/>
              <p:cNvSpPr/>
              <p:nvPr/>
            </p:nvSpPr>
            <p:spPr>
              <a:xfrm>
                <a:off x="5273868" y="2193926"/>
                <a:ext cx="1634933" cy="1637979"/>
              </a:xfrm>
              <a:custGeom>
                <a:avLst/>
                <a:gdLst>
                  <a:gd name="connsiteX0" fmla="*/ 1539514 w 1634933"/>
                  <a:gd name="connsiteY0" fmla="*/ 698450 h 1637979"/>
                  <a:gd name="connsiteX1" fmla="*/ 1625065 w 1634933"/>
                  <a:gd name="connsiteY1" fmla="*/ 698450 h 1637979"/>
                  <a:gd name="connsiteX2" fmla="*/ 1630704 w 1634933"/>
                  <a:gd name="connsiteY2" fmla="*/ 735397 h 1637979"/>
                  <a:gd name="connsiteX3" fmla="*/ 1634933 w 1634933"/>
                  <a:gd name="connsiteY3" fmla="*/ 819150 h 1637979"/>
                  <a:gd name="connsiteX4" fmla="*/ 899537 w 1634933"/>
                  <a:gd name="connsiteY4" fmla="*/ 1634071 h 1637979"/>
                  <a:gd name="connsiteX5" fmla="*/ 822133 w 1634933"/>
                  <a:gd name="connsiteY5" fmla="*/ 1637979 h 1637979"/>
                  <a:gd name="connsiteX6" fmla="*/ 822133 w 1634933"/>
                  <a:gd name="connsiteY6" fmla="*/ 1553312 h 1637979"/>
                  <a:gd name="connsiteX7" fmla="*/ 890880 w 1634933"/>
                  <a:gd name="connsiteY7" fmla="*/ 1549841 h 1637979"/>
                  <a:gd name="connsiteX8" fmla="*/ 1550266 w 1634933"/>
                  <a:gd name="connsiteY8" fmla="*/ 819150 h 1637979"/>
                  <a:gd name="connsiteX9" fmla="*/ 1546474 w 1634933"/>
                  <a:gd name="connsiteY9" fmla="*/ 744053 h 1637979"/>
                  <a:gd name="connsiteX10" fmla="*/ 815783 w 1634933"/>
                  <a:gd name="connsiteY10" fmla="*/ 0 h 1637979"/>
                  <a:gd name="connsiteX11" fmla="*/ 899537 w 1634933"/>
                  <a:gd name="connsiteY11" fmla="*/ 4229 h 1637979"/>
                  <a:gd name="connsiteX12" fmla="*/ 916941 w 1634933"/>
                  <a:gd name="connsiteY12" fmla="*/ 6886 h 1637979"/>
                  <a:gd name="connsiteX13" fmla="*/ 916941 w 1634933"/>
                  <a:gd name="connsiteY13" fmla="*/ 94865 h 1637979"/>
                  <a:gd name="connsiteX14" fmla="*/ 815783 w 1634933"/>
                  <a:gd name="connsiteY14" fmla="*/ 84667 h 1637979"/>
                  <a:gd name="connsiteX15" fmla="*/ 85092 w 1634933"/>
                  <a:gd name="connsiteY15" fmla="*/ 744053 h 1637979"/>
                  <a:gd name="connsiteX16" fmla="*/ 84667 w 1634933"/>
                  <a:gd name="connsiteY16" fmla="*/ 752475 h 1637979"/>
                  <a:gd name="connsiteX17" fmla="*/ 0 w 1634933"/>
                  <a:gd name="connsiteY17" fmla="*/ 752475 h 1637979"/>
                  <a:gd name="connsiteX18" fmla="*/ 862 w 1634933"/>
                  <a:gd name="connsiteY18" fmla="*/ 735397 h 1637979"/>
                  <a:gd name="connsiteX19" fmla="*/ 815783 w 1634933"/>
                  <a:gd name="connsiteY19" fmla="*/ 0 h 163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34933" h="1637979">
                    <a:moveTo>
                      <a:pt x="1539514" y="698450"/>
                    </a:moveTo>
                    <a:lnTo>
                      <a:pt x="1625065" y="698450"/>
                    </a:lnTo>
                    <a:lnTo>
                      <a:pt x="1630704" y="735397"/>
                    </a:lnTo>
                    <a:cubicBezTo>
                      <a:pt x="1633501" y="762934"/>
                      <a:pt x="1634933" y="790875"/>
                      <a:pt x="1634933" y="819150"/>
                    </a:cubicBezTo>
                    <a:cubicBezTo>
                      <a:pt x="1634933" y="1243279"/>
                      <a:pt x="1312598" y="1592122"/>
                      <a:pt x="899537" y="1634071"/>
                    </a:cubicBezTo>
                    <a:lnTo>
                      <a:pt x="822133" y="1637979"/>
                    </a:lnTo>
                    <a:lnTo>
                      <a:pt x="822133" y="1553312"/>
                    </a:lnTo>
                    <a:lnTo>
                      <a:pt x="890880" y="1549841"/>
                    </a:lnTo>
                    <a:cubicBezTo>
                      <a:pt x="1261248" y="1512228"/>
                      <a:pt x="1550266" y="1199441"/>
                      <a:pt x="1550266" y="819150"/>
                    </a:cubicBezTo>
                    <a:cubicBezTo>
                      <a:pt x="1550266" y="793797"/>
                      <a:pt x="1548982" y="768745"/>
                      <a:pt x="1546474" y="744053"/>
                    </a:cubicBezTo>
                    <a:close/>
                    <a:moveTo>
                      <a:pt x="815783" y="0"/>
                    </a:moveTo>
                    <a:cubicBezTo>
                      <a:pt x="844059" y="0"/>
                      <a:pt x="871999" y="1433"/>
                      <a:pt x="899537" y="4229"/>
                    </a:cubicBezTo>
                    <a:lnTo>
                      <a:pt x="916941" y="6886"/>
                    </a:lnTo>
                    <a:lnTo>
                      <a:pt x="916941" y="94865"/>
                    </a:lnTo>
                    <a:lnTo>
                      <a:pt x="815783" y="84667"/>
                    </a:lnTo>
                    <a:cubicBezTo>
                      <a:pt x="435492" y="84667"/>
                      <a:pt x="122705" y="373686"/>
                      <a:pt x="85092" y="744053"/>
                    </a:cubicBezTo>
                    <a:lnTo>
                      <a:pt x="84667" y="752475"/>
                    </a:lnTo>
                    <a:lnTo>
                      <a:pt x="0" y="752475"/>
                    </a:lnTo>
                    <a:lnTo>
                      <a:pt x="862" y="735397"/>
                    </a:lnTo>
                    <a:cubicBezTo>
                      <a:pt x="42811" y="322336"/>
                      <a:pt x="391655" y="0"/>
                      <a:pt x="815783" y="0"/>
                    </a:cubicBezTo>
                    <a:close/>
                  </a:path>
                </a:pathLst>
              </a:custGeom>
              <a:solidFill>
                <a:srgbClr val="0BF1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srgbClr val="000000"/>
                  </a:solidFill>
                  <a:effectLst/>
                  <a:uLnTx/>
                  <a:uFillTx/>
                  <a:cs typeface="+mn-ea"/>
                  <a:sym typeface="+mn-lt"/>
                </a:endParaRPr>
              </a:p>
            </p:txBody>
          </p:sp>
        </p:grpSp>
      </p:grpSp>
      <p:grpSp>
        <p:nvGrpSpPr>
          <p:cNvPr id="72" name="组合 71"/>
          <p:cNvGrpSpPr/>
          <p:nvPr/>
        </p:nvGrpSpPr>
        <p:grpSpPr>
          <a:xfrm>
            <a:off x="6293222" y="2464714"/>
            <a:ext cx="3847156" cy="1017819"/>
            <a:chOff x="6293222" y="2464714"/>
            <a:chExt cx="3847156" cy="1017819"/>
          </a:xfrm>
        </p:grpSpPr>
        <p:grpSp>
          <p:nvGrpSpPr>
            <p:cNvPr id="11" name="组合 10"/>
            <p:cNvGrpSpPr/>
            <p:nvPr/>
          </p:nvGrpSpPr>
          <p:grpSpPr>
            <a:xfrm>
              <a:off x="7312661" y="2845411"/>
              <a:ext cx="2827717" cy="223227"/>
              <a:chOff x="3219679" y="2534889"/>
              <a:chExt cx="2827717" cy="223227"/>
            </a:xfrm>
          </p:grpSpPr>
          <p:cxnSp>
            <p:nvCxnSpPr>
              <p:cNvPr id="12" name="直接连接符 11"/>
              <p:cNvCxnSpPr/>
              <p:nvPr/>
            </p:nvCxnSpPr>
            <p:spPr>
              <a:xfrm>
                <a:off x="3312769" y="2579339"/>
                <a:ext cx="1094359" cy="0"/>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586348" y="2704751"/>
                <a:ext cx="832330" cy="0"/>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409508" y="2580926"/>
                <a:ext cx="176840" cy="123825"/>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3219679" y="2534889"/>
                <a:ext cx="88900" cy="88900"/>
              </a:xfrm>
              <a:prstGeom prst="ellipse">
                <a:avLst/>
              </a:prstGeom>
              <a:noFill/>
              <a:ln>
                <a:solidFill>
                  <a:srgbClr val="0BF1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srgbClr val="FFFFFF"/>
                  </a:solidFill>
                  <a:effectLst/>
                  <a:uLnTx/>
                  <a:uFillTx/>
                  <a:cs typeface="+mn-ea"/>
                  <a:sym typeface="+mn-lt"/>
                </a:endParaRPr>
              </a:p>
            </p:txBody>
          </p:sp>
          <p:sp>
            <p:nvSpPr>
              <p:cNvPr id="16" name="椭圆 15"/>
              <p:cNvSpPr/>
              <p:nvPr/>
            </p:nvSpPr>
            <p:spPr>
              <a:xfrm>
                <a:off x="5419694" y="2660301"/>
                <a:ext cx="88900" cy="88900"/>
              </a:xfrm>
              <a:prstGeom prst="ellipse">
                <a:avLst/>
              </a:prstGeom>
              <a:noFill/>
              <a:ln>
                <a:solidFill>
                  <a:srgbClr val="02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srgbClr val="FFFFFF"/>
                  </a:solidFill>
                  <a:effectLst/>
                  <a:uLnTx/>
                  <a:uFillTx/>
                  <a:cs typeface="+mn-ea"/>
                  <a:sym typeface="+mn-lt"/>
                </a:endParaRPr>
              </a:p>
            </p:txBody>
          </p:sp>
          <p:cxnSp>
            <p:nvCxnSpPr>
              <p:cNvPr id="17" name="直接连接符 16"/>
              <p:cNvCxnSpPr/>
              <p:nvPr/>
            </p:nvCxnSpPr>
            <p:spPr>
              <a:xfrm flipH="1">
                <a:off x="5622863" y="2655334"/>
                <a:ext cx="146787" cy="102782"/>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755755" y="2655334"/>
                <a:ext cx="146787" cy="102782"/>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5900609" y="2655334"/>
                <a:ext cx="146787" cy="102782"/>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7360936" y="2510651"/>
              <a:ext cx="2501695" cy="971882"/>
              <a:chOff x="8402845" y="5036936"/>
              <a:chExt cx="1748957" cy="971882"/>
            </a:xfrm>
          </p:grpSpPr>
          <p:sp>
            <p:nvSpPr>
              <p:cNvPr id="45" name="文本框 6"/>
              <p:cNvSpPr txBox="1"/>
              <p:nvPr/>
            </p:nvSpPr>
            <p:spPr bwMode="auto">
              <a:xfrm>
                <a:off x="8418998" y="5585497"/>
                <a:ext cx="1732804" cy="423321"/>
              </a:xfrm>
              <a:prstGeom prst="rect">
                <a:avLst/>
              </a:prstGeom>
              <a:noFill/>
            </p:spPr>
            <p:txBody>
              <a:bodyPr wrap="square">
                <a:spAutoFit/>
                <a:scene3d>
                  <a:camera prst="orthographicFront"/>
                  <a:lightRig rig="threePt" dir="t"/>
                </a:scene3d>
                <a:sp3d contourW="12700"/>
              </a:bodyPr>
              <a:lstStyle>
                <a:defPPr>
                  <a:defRPr lang="en-US"/>
                </a:defPPr>
                <a:lvl1pPr marR="0" lvl="0" indent="0" defTabSz="914400" fontAlgn="auto">
                  <a:lnSpc>
                    <a:spcPct val="130000"/>
                  </a:lnSpc>
                  <a:spcBef>
                    <a:spcPts val="0"/>
                  </a:spcBef>
                  <a:spcAft>
                    <a:spcPts val="0"/>
                  </a:spcAft>
                  <a:buClrTx/>
                  <a:buSzTx/>
                  <a:buFontTx/>
                  <a:buNone/>
                  <a:defRPr kumimoji="0" sz="1000" b="0" i="0" u="none" strike="noStrike" kern="0" cap="none" spc="0" normalizeH="0" baseline="0">
                    <a:ln>
                      <a:noFill/>
                    </a:ln>
                    <a:gradFill>
                      <a:gsLst>
                        <a:gs pos="0">
                          <a:schemeClr val="tx1">
                            <a:lumMod val="50000"/>
                            <a:lumOff val="50000"/>
                          </a:schemeClr>
                        </a:gs>
                        <a:gs pos="100000">
                          <a:schemeClr val="tx1">
                            <a:lumMod val="65000"/>
                            <a:lumOff val="35000"/>
                          </a:schemeClr>
                        </a:gs>
                      </a:gsLst>
                      <a:lin ang="5400000" scaled="1"/>
                    </a:gradFill>
                    <a:effectLst/>
                    <a:uLnTx/>
                    <a:uFillTx/>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defRPr/>
                </a:pPr>
                <a:r>
                  <a:rPr lang="en-US" altLang="zh-CN" sz="1800" dirty="0">
                    <a:gradFill>
                      <a:gsLst>
                        <a:gs pos="0">
                          <a:srgbClr val="FFFFFF"/>
                        </a:gs>
                        <a:gs pos="89000">
                          <a:srgbClr val="0BF1F5"/>
                        </a:gs>
                      </a:gsLst>
                      <a:lin ang="5400000" scaled="1"/>
                    </a:gradFill>
                    <a:cs typeface="+mn-ea"/>
                    <a:sym typeface="+mn-lt"/>
                  </a:rPr>
                  <a:t>AP20110010229</a:t>
                </a:r>
                <a:endParaRPr kumimoji="0" lang="zh-CN" altLang="en-US" b="0" i="0" u="none" strike="noStrike" kern="0" cap="none" spc="0" normalizeH="0" baseline="0" noProof="0" dirty="0">
                  <a:ln>
                    <a:noFill/>
                  </a:ln>
                  <a:gradFill>
                    <a:gsLst>
                      <a:gs pos="0">
                        <a:srgbClr val="FFFFFF"/>
                      </a:gs>
                      <a:gs pos="89000">
                        <a:srgbClr val="0BF1F5"/>
                      </a:gs>
                    </a:gsLst>
                    <a:lin ang="5400000" scaled="1"/>
                  </a:gradFill>
                  <a:effectLst/>
                  <a:uLnTx/>
                  <a:uFillTx/>
                  <a:cs typeface="+mn-ea"/>
                  <a:sym typeface="+mn-lt"/>
                </a:endParaRPr>
              </a:p>
            </p:txBody>
          </p:sp>
          <p:sp>
            <p:nvSpPr>
              <p:cNvPr id="46" name="文本框 7"/>
              <p:cNvSpPr txBox="1"/>
              <p:nvPr/>
            </p:nvSpPr>
            <p:spPr bwMode="auto">
              <a:xfrm>
                <a:off x="8402845" y="5036936"/>
                <a:ext cx="1302033" cy="369332"/>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defRPr/>
                </a:pPr>
                <a:r>
                  <a:rPr lang="en-US" altLang="zh-CN" b="1" kern="0" dirty="0">
                    <a:gradFill>
                      <a:gsLst>
                        <a:gs pos="0">
                          <a:srgbClr val="FFFFFF"/>
                        </a:gs>
                        <a:gs pos="89000">
                          <a:srgbClr val="0BF1F5"/>
                        </a:gs>
                      </a:gsLst>
                      <a:lin ang="5400000" scaled="1"/>
                    </a:gradFill>
                    <a:cs typeface="+mn-ea"/>
                    <a:sym typeface="+mn-lt"/>
                  </a:rPr>
                  <a:t>Kumar </a:t>
                </a:r>
                <a:r>
                  <a:rPr lang="en-US" altLang="zh-CN" b="1" kern="0" dirty="0" err="1">
                    <a:gradFill>
                      <a:gsLst>
                        <a:gs pos="0">
                          <a:srgbClr val="FFFFFF"/>
                        </a:gs>
                        <a:gs pos="89000">
                          <a:srgbClr val="0BF1F5"/>
                        </a:gs>
                      </a:gsLst>
                      <a:lin ang="5400000" scaled="1"/>
                    </a:gradFill>
                    <a:cs typeface="+mn-ea"/>
                    <a:sym typeface="+mn-lt"/>
                  </a:rPr>
                  <a:t>Sashank</a:t>
                </a:r>
                <a:endParaRPr kumimoji="0" lang="zh-CN" altLang="en-US" b="1" i="0" u="none" strike="noStrike" kern="0" cap="none" spc="0" normalizeH="0" baseline="0" noProof="0" dirty="0">
                  <a:ln>
                    <a:noFill/>
                  </a:ln>
                  <a:gradFill>
                    <a:gsLst>
                      <a:gs pos="0">
                        <a:srgbClr val="FFFFFF"/>
                      </a:gs>
                      <a:gs pos="89000">
                        <a:srgbClr val="0BF1F5"/>
                      </a:gs>
                    </a:gsLst>
                    <a:lin ang="5400000" scaled="1"/>
                  </a:gradFill>
                  <a:effectLst/>
                  <a:uLnTx/>
                  <a:uFillTx/>
                  <a:cs typeface="+mn-ea"/>
                  <a:sym typeface="+mn-lt"/>
                </a:endParaRPr>
              </a:p>
            </p:txBody>
          </p:sp>
        </p:grpSp>
        <p:grpSp>
          <p:nvGrpSpPr>
            <p:cNvPr id="60" name="组合 59"/>
            <p:cNvGrpSpPr/>
            <p:nvPr/>
          </p:nvGrpSpPr>
          <p:grpSpPr>
            <a:xfrm>
              <a:off x="6293222" y="2464714"/>
              <a:ext cx="850294" cy="850294"/>
              <a:chOff x="4841875" y="1765300"/>
              <a:chExt cx="2495550" cy="2495550"/>
            </a:xfrm>
          </p:grpSpPr>
          <p:sp>
            <p:nvSpPr>
              <p:cNvPr id="61" name="椭圆 60"/>
              <p:cNvSpPr/>
              <p:nvPr/>
            </p:nvSpPr>
            <p:spPr>
              <a:xfrm>
                <a:off x="4841875" y="1765300"/>
                <a:ext cx="2495550" cy="2495550"/>
              </a:xfrm>
              <a:prstGeom prst="ellipse">
                <a:avLst/>
              </a:prstGeom>
              <a:solidFill>
                <a:srgbClr val="0E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srgbClr val="000000"/>
                  </a:solidFill>
                  <a:effectLst/>
                  <a:uLnTx/>
                  <a:uFillTx/>
                  <a:cs typeface="+mn-ea"/>
                  <a:sym typeface="+mn-lt"/>
                </a:endParaRPr>
              </a:p>
            </p:txBody>
          </p:sp>
          <p:sp>
            <p:nvSpPr>
              <p:cNvPr id="62" name="圆: 空心 61"/>
              <p:cNvSpPr/>
              <p:nvPr/>
            </p:nvSpPr>
            <p:spPr>
              <a:xfrm>
                <a:off x="4841875" y="1765300"/>
                <a:ext cx="2495550" cy="2495550"/>
              </a:xfrm>
              <a:prstGeom prst="donut">
                <a:avLst>
                  <a:gd name="adj" fmla="val 7694"/>
                </a:avLst>
              </a:prstGeom>
              <a:solidFill>
                <a:srgbClr val="0BF1F5">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srgbClr val="000000"/>
                  </a:solidFill>
                  <a:effectLst/>
                  <a:uLnTx/>
                  <a:uFillTx/>
                  <a:cs typeface="+mn-ea"/>
                  <a:sym typeface="+mn-lt"/>
                </a:endParaRPr>
              </a:p>
            </p:txBody>
          </p:sp>
          <p:sp>
            <p:nvSpPr>
              <p:cNvPr id="63" name="任意多边形: 形状 62"/>
              <p:cNvSpPr/>
              <p:nvPr/>
            </p:nvSpPr>
            <p:spPr>
              <a:xfrm>
                <a:off x="4841875" y="1938708"/>
                <a:ext cx="2495550" cy="2072509"/>
              </a:xfrm>
              <a:custGeom>
                <a:avLst/>
                <a:gdLst>
                  <a:gd name="connsiteX0" fmla="*/ 2360307 w 2495550"/>
                  <a:gd name="connsiteY0" fmla="*/ 511483 h 2072509"/>
                  <a:gd name="connsiteX1" fmla="*/ 2397494 w 2495550"/>
                  <a:gd name="connsiteY1" fmla="*/ 588678 h 2072509"/>
                  <a:gd name="connsiteX2" fmla="*/ 2495550 w 2495550"/>
                  <a:gd name="connsiteY2" fmla="*/ 1074368 h 2072509"/>
                  <a:gd name="connsiteX3" fmla="*/ 2041476 w 2495550"/>
                  <a:gd name="connsiteY3" fmla="*/ 2037212 h 2072509"/>
                  <a:gd name="connsiteX4" fmla="*/ 1994274 w 2495550"/>
                  <a:gd name="connsiteY4" fmla="*/ 2072509 h 2072509"/>
                  <a:gd name="connsiteX5" fmla="*/ 1961739 w 2495550"/>
                  <a:gd name="connsiteY5" fmla="*/ 1999909 h 2072509"/>
                  <a:gd name="connsiteX6" fmla="*/ 1992045 w 2495550"/>
                  <a:gd name="connsiteY6" fmla="*/ 1977247 h 2072509"/>
                  <a:gd name="connsiteX7" fmla="*/ 2417839 w 2495550"/>
                  <a:gd name="connsiteY7" fmla="*/ 1074368 h 2072509"/>
                  <a:gd name="connsiteX8" fmla="*/ 2325890 w 2495550"/>
                  <a:gd name="connsiteY8" fmla="*/ 618926 h 2072509"/>
                  <a:gd name="connsiteX9" fmla="*/ 2301802 w 2495550"/>
                  <a:gd name="connsiteY9" fmla="*/ 568923 h 2072509"/>
                  <a:gd name="connsiteX10" fmla="*/ 615470 w 2495550"/>
                  <a:gd name="connsiteY10" fmla="*/ 0 h 2072509"/>
                  <a:gd name="connsiteX11" fmla="*/ 635985 w 2495550"/>
                  <a:gd name="connsiteY11" fmla="*/ 78371 h 2072509"/>
                  <a:gd name="connsiteX12" fmla="*/ 593581 w 2495550"/>
                  <a:gd name="connsiteY12" fmla="*/ 104133 h 2072509"/>
                  <a:gd name="connsiteX13" fmla="*/ 77711 w 2495550"/>
                  <a:gd name="connsiteY13" fmla="*/ 1074368 h 2072509"/>
                  <a:gd name="connsiteX14" fmla="*/ 169661 w 2495550"/>
                  <a:gd name="connsiteY14" fmla="*/ 1529810 h 2072509"/>
                  <a:gd name="connsiteX15" fmla="*/ 202697 w 2495550"/>
                  <a:gd name="connsiteY15" fmla="*/ 1598390 h 2072509"/>
                  <a:gd name="connsiteX16" fmla="*/ 144192 w 2495550"/>
                  <a:gd name="connsiteY16" fmla="*/ 1655829 h 2072509"/>
                  <a:gd name="connsiteX17" fmla="*/ 98057 w 2495550"/>
                  <a:gd name="connsiteY17" fmla="*/ 1560058 h 2072509"/>
                  <a:gd name="connsiteX18" fmla="*/ 0 w 2495550"/>
                  <a:gd name="connsiteY18" fmla="*/ 1074368 h 2072509"/>
                  <a:gd name="connsiteX19" fmla="*/ 550132 w 2495550"/>
                  <a:gd name="connsiteY19" fmla="*/ 39694 h 2072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95550" h="2072509">
                    <a:moveTo>
                      <a:pt x="2360307" y="511483"/>
                    </a:moveTo>
                    <a:lnTo>
                      <a:pt x="2397494" y="588678"/>
                    </a:lnTo>
                    <a:cubicBezTo>
                      <a:pt x="2460635" y="737960"/>
                      <a:pt x="2495550" y="902086"/>
                      <a:pt x="2495550" y="1074368"/>
                    </a:cubicBezTo>
                    <a:cubicBezTo>
                      <a:pt x="2495550" y="1462002"/>
                      <a:pt x="2318791" y="1808352"/>
                      <a:pt x="2041476" y="2037212"/>
                    </a:cubicBezTo>
                    <a:lnTo>
                      <a:pt x="1994274" y="2072509"/>
                    </a:lnTo>
                    <a:lnTo>
                      <a:pt x="1961739" y="1999909"/>
                    </a:lnTo>
                    <a:lnTo>
                      <a:pt x="1992045" y="1977247"/>
                    </a:lnTo>
                    <a:cubicBezTo>
                      <a:pt x="2252088" y="1762640"/>
                      <a:pt x="2417839" y="1437861"/>
                      <a:pt x="2417839" y="1074368"/>
                    </a:cubicBezTo>
                    <a:cubicBezTo>
                      <a:pt x="2417839" y="912816"/>
                      <a:pt x="2385098" y="758911"/>
                      <a:pt x="2325890" y="618926"/>
                    </a:cubicBezTo>
                    <a:lnTo>
                      <a:pt x="2301802" y="568923"/>
                    </a:lnTo>
                    <a:close/>
                    <a:moveTo>
                      <a:pt x="615470" y="0"/>
                    </a:moveTo>
                    <a:lnTo>
                      <a:pt x="635985" y="78371"/>
                    </a:lnTo>
                    <a:lnTo>
                      <a:pt x="593581" y="104133"/>
                    </a:lnTo>
                    <a:cubicBezTo>
                      <a:pt x="282342" y="314401"/>
                      <a:pt x="77711" y="670488"/>
                      <a:pt x="77711" y="1074368"/>
                    </a:cubicBezTo>
                    <a:cubicBezTo>
                      <a:pt x="77711" y="1235920"/>
                      <a:pt x="110452" y="1389826"/>
                      <a:pt x="169661" y="1529810"/>
                    </a:cubicBezTo>
                    <a:lnTo>
                      <a:pt x="202697" y="1598390"/>
                    </a:lnTo>
                    <a:lnTo>
                      <a:pt x="144192" y="1655829"/>
                    </a:lnTo>
                    <a:lnTo>
                      <a:pt x="98057" y="1560058"/>
                    </a:lnTo>
                    <a:cubicBezTo>
                      <a:pt x="34916" y="1410777"/>
                      <a:pt x="0" y="1246650"/>
                      <a:pt x="0" y="1074368"/>
                    </a:cubicBezTo>
                    <a:cubicBezTo>
                      <a:pt x="0" y="643664"/>
                      <a:pt x="218222" y="263928"/>
                      <a:pt x="550132" y="39694"/>
                    </a:cubicBezTo>
                    <a:close/>
                  </a:path>
                </a:pathLst>
              </a:custGeom>
              <a:solidFill>
                <a:srgbClr val="0BF1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srgbClr val="000000"/>
                  </a:solidFill>
                  <a:effectLst/>
                  <a:uLnTx/>
                  <a:uFillTx/>
                  <a:cs typeface="+mn-ea"/>
                  <a:sym typeface="+mn-lt"/>
                </a:endParaRPr>
              </a:p>
            </p:txBody>
          </p:sp>
          <p:sp>
            <p:nvSpPr>
              <p:cNvPr id="64" name="任意多边形: 形状 63"/>
              <p:cNvSpPr/>
              <p:nvPr/>
            </p:nvSpPr>
            <p:spPr>
              <a:xfrm>
                <a:off x="5273868" y="2193926"/>
                <a:ext cx="1634933" cy="1637979"/>
              </a:xfrm>
              <a:custGeom>
                <a:avLst/>
                <a:gdLst>
                  <a:gd name="connsiteX0" fmla="*/ 1539514 w 1634933"/>
                  <a:gd name="connsiteY0" fmla="*/ 698450 h 1637979"/>
                  <a:gd name="connsiteX1" fmla="*/ 1625065 w 1634933"/>
                  <a:gd name="connsiteY1" fmla="*/ 698450 h 1637979"/>
                  <a:gd name="connsiteX2" fmla="*/ 1630704 w 1634933"/>
                  <a:gd name="connsiteY2" fmla="*/ 735397 h 1637979"/>
                  <a:gd name="connsiteX3" fmla="*/ 1634933 w 1634933"/>
                  <a:gd name="connsiteY3" fmla="*/ 819150 h 1637979"/>
                  <a:gd name="connsiteX4" fmla="*/ 899537 w 1634933"/>
                  <a:gd name="connsiteY4" fmla="*/ 1634071 h 1637979"/>
                  <a:gd name="connsiteX5" fmla="*/ 822133 w 1634933"/>
                  <a:gd name="connsiteY5" fmla="*/ 1637979 h 1637979"/>
                  <a:gd name="connsiteX6" fmla="*/ 822133 w 1634933"/>
                  <a:gd name="connsiteY6" fmla="*/ 1553312 h 1637979"/>
                  <a:gd name="connsiteX7" fmla="*/ 890880 w 1634933"/>
                  <a:gd name="connsiteY7" fmla="*/ 1549841 h 1637979"/>
                  <a:gd name="connsiteX8" fmla="*/ 1550266 w 1634933"/>
                  <a:gd name="connsiteY8" fmla="*/ 819150 h 1637979"/>
                  <a:gd name="connsiteX9" fmla="*/ 1546474 w 1634933"/>
                  <a:gd name="connsiteY9" fmla="*/ 744053 h 1637979"/>
                  <a:gd name="connsiteX10" fmla="*/ 815783 w 1634933"/>
                  <a:gd name="connsiteY10" fmla="*/ 0 h 1637979"/>
                  <a:gd name="connsiteX11" fmla="*/ 899537 w 1634933"/>
                  <a:gd name="connsiteY11" fmla="*/ 4229 h 1637979"/>
                  <a:gd name="connsiteX12" fmla="*/ 916941 w 1634933"/>
                  <a:gd name="connsiteY12" fmla="*/ 6886 h 1637979"/>
                  <a:gd name="connsiteX13" fmla="*/ 916941 w 1634933"/>
                  <a:gd name="connsiteY13" fmla="*/ 94865 h 1637979"/>
                  <a:gd name="connsiteX14" fmla="*/ 815783 w 1634933"/>
                  <a:gd name="connsiteY14" fmla="*/ 84667 h 1637979"/>
                  <a:gd name="connsiteX15" fmla="*/ 85092 w 1634933"/>
                  <a:gd name="connsiteY15" fmla="*/ 744053 h 1637979"/>
                  <a:gd name="connsiteX16" fmla="*/ 84667 w 1634933"/>
                  <a:gd name="connsiteY16" fmla="*/ 752475 h 1637979"/>
                  <a:gd name="connsiteX17" fmla="*/ 0 w 1634933"/>
                  <a:gd name="connsiteY17" fmla="*/ 752475 h 1637979"/>
                  <a:gd name="connsiteX18" fmla="*/ 862 w 1634933"/>
                  <a:gd name="connsiteY18" fmla="*/ 735397 h 1637979"/>
                  <a:gd name="connsiteX19" fmla="*/ 815783 w 1634933"/>
                  <a:gd name="connsiteY19" fmla="*/ 0 h 163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34933" h="1637979">
                    <a:moveTo>
                      <a:pt x="1539514" y="698450"/>
                    </a:moveTo>
                    <a:lnTo>
                      <a:pt x="1625065" y="698450"/>
                    </a:lnTo>
                    <a:lnTo>
                      <a:pt x="1630704" y="735397"/>
                    </a:lnTo>
                    <a:cubicBezTo>
                      <a:pt x="1633501" y="762934"/>
                      <a:pt x="1634933" y="790875"/>
                      <a:pt x="1634933" y="819150"/>
                    </a:cubicBezTo>
                    <a:cubicBezTo>
                      <a:pt x="1634933" y="1243279"/>
                      <a:pt x="1312598" y="1592122"/>
                      <a:pt x="899537" y="1634071"/>
                    </a:cubicBezTo>
                    <a:lnTo>
                      <a:pt x="822133" y="1637979"/>
                    </a:lnTo>
                    <a:lnTo>
                      <a:pt x="822133" y="1553312"/>
                    </a:lnTo>
                    <a:lnTo>
                      <a:pt x="890880" y="1549841"/>
                    </a:lnTo>
                    <a:cubicBezTo>
                      <a:pt x="1261248" y="1512228"/>
                      <a:pt x="1550266" y="1199441"/>
                      <a:pt x="1550266" y="819150"/>
                    </a:cubicBezTo>
                    <a:cubicBezTo>
                      <a:pt x="1550266" y="793797"/>
                      <a:pt x="1548982" y="768745"/>
                      <a:pt x="1546474" y="744053"/>
                    </a:cubicBezTo>
                    <a:close/>
                    <a:moveTo>
                      <a:pt x="815783" y="0"/>
                    </a:moveTo>
                    <a:cubicBezTo>
                      <a:pt x="844059" y="0"/>
                      <a:pt x="871999" y="1433"/>
                      <a:pt x="899537" y="4229"/>
                    </a:cubicBezTo>
                    <a:lnTo>
                      <a:pt x="916941" y="6886"/>
                    </a:lnTo>
                    <a:lnTo>
                      <a:pt x="916941" y="94865"/>
                    </a:lnTo>
                    <a:lnTo>
                      <a:pt x="815783" y="84667"/>
                    </a:lnTo>
                    <a:cubicBezTo>
                      <a:pt x="435492" y="84667"/>
                      <a:pt x="122705" y="373686"/>
                      <a:pt x="85092" y="744053"/>
                    </a:cubicBezTo>
                    <a:lnTo>
                      <a:pt x="84667" y="752475"/>
                    </a:lnTo>
                    <a:lnTo>
                      <a:pt x="0" y="752475"/>
                    </a:lnTo>
                    <a:lnTo>
                      <a:pt x="862" y="735397"/>
                    </a:lnTo>
                    <a:cubicBezTo>
                      <a:pt x="42811" y="322336"/>
                      <a:pt x="391655" y="0"/>
                      <a:pt x="815783" y="0"/>
                    </a:cubicBezTo>
                    <a:close/>
                  </a:path>
                </a:pathLst>
              </a:custGeom>
              <a:solidFill>
                <a:srgbClr val="0BF1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srgbClr val="000000"/>
                  </a:solidFill>
                  <a:effectLst/>
                  <a:uLnTx/>
                  <a:uFillTx/>
                  <a:cs typeface="+mn-ea"/>
                  <a:sym typeface="+mn-lt"/>
                </a:endParaRPr>
              </a:p>
            </p:txBody>
          </p:sp>
        </p:grpSp>
      </p:grpSp>
      <p:grpSp>
        <p:nvGrpSpPr>
          <p:cNvPr id="74" name="组合 73"/>
          <p:cNvGrpSpPr/>
          <p:nvPr/>
        </p:nvGrpSpPr>
        <p:grpSpPr>
          <a:xfrm>
            <a:off x="6293222" y="4203461"/>
            <a:ext cx="3847156" cy="929285"/>
            <a:chOff x="6293222" y="4203461"/>
            <a:chExt cx="3847156" cy="929285"/>
          </a:xfrm>
        </p:grpSpPr>
        <p:grpSp>
          <p:nvGrpSpPr>
            <p:cNvPr id="29" name="组合 28"/>
            <p:cNvGrpSpPr/>
            <p:nvPr/>
          </p:nvGrpSpPr>
          <p:grpSpPr>
            <a:xfrm>
              <a:off x="7312661" y="4576075"/>
              <a:ext cx="2827717" cy="223227"/>
              <a:chOff x="3219679" y="2534889"/>
              <a:chExt cx="2827717" cy="223227"/>
            </a:xfrm>
          </p:grpSpPr>
          <p:cxnSp>
            <p:nvCxnSpPr>
              <p:cNvPr id="30" name="直接连接符 29"/>
              <p:cNvCxnSpPr/>
              <p:nvPr/>
            </p:nvCxnSpPr>
            <p:spPr>
              <a:xfrm>
                <a:off x="3312769" y="2579339"/>
                <a:ext cx="1094359" cy="0"/>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586348" y="2704751"/>
                <a:ext cx="832330" cy="0"/>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409508" y="2580926"/>
                <a:ext cx="176840" cy="123825"/>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3219679" y="2534889"/>
                <a:ext cx="88900" cy="88900"/>
              </a:xfrm>
              <a:prstGeom prst="ellipse">
                <a:avLst/>
              </a:prstGeom>
              <a:noFill/>
              <a:ln>
                <a:solidFill>
                  <a:srgbClr val="0BF1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srgbClr val="FFFFFF"/>
                  </a:solidFill>
                  <a:effectLst/>
                  <a:uLnTx/>
                  <a:uFillTx/>
                  <a:cs typeface="+mn-ea"/>
                  <a:sym typeface="+mn-lt"/>
                </a:endParaRPr>
              </a:p>
            </p:txBody>
          </p:sp>
          <p:sp>
            <p:nvSpPr>
              <p:cNvPr id="34" name="椭圆 33"/>
              <p:cNvSpPr/>
              <p:nvPr/>
            </p:nvSpPr>
            <p:spPr>
              <a:xfrm>
                <a:off x="5419694" y="2660301"/>
                <a:ext cx="88900" cy="88900"/>
              </a:xfrm>
              <a:prstGeom prst="ellipse">
                <a:avLst/>
              </a:prstGeom>
              <a:noFill/>
              <a:ln>
                <a:solidFill>
                  <a:srgbClr val="02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srgbClr val="FFFFFF"/>
                  </a:solidFill>
                  <a:effectLst/>
                  <a:uLnTx/>
                  <a:uFillTx/>
                  <a:cs typeface="+mn-ea"/>
                  <a:sym typeface="+mn-lt"/>
                </a:endParaRPr>
              </a:p>
            </p:txBody>
          </p:sp>
          <p:cxnSp>
            <p:nvCxnSpPr>
              <p:cNvPr id="35" name="直接连接符 34"/>
              <p:cNvCxnSpPr/>
              <p:nvPr/>
            </p:nvCxnSpPr>
            <p:spPr>
              <a:xfrm flipH="1">
                <a:off x="5622863" y="2655334"/>
                <a:ext cx="146787" cy="102782"/>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5755755" y="2655334"/>
                <a:ext cx="146787" cy="102782"/>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900609" y="2655334"/>
                <a:ext cx="146787" cy="102782"/>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7360935" y="4213360"/>
              <a:ext cx="2478590" cy="919386"/>
              <a:chOff x="8402844" y="5036936"/>
              <a:chExt cx="1732804" cy="919386"/>
            </a:xfrm>
          </p:grpSpPr>
          <p:sp>
            <p:nvSpPr>
              <p:cNvPr id="48" name="文本框 6"/>
              <p:cNvSpPr txBox="1"/>
              <p:nvPr/>
            </p:nvSpPr>
            <p:spPr bwMode="auto">
              <a:xfrm>
                <a:off x="8402844" y="5533001"/>
                <a:ext cx="1732804" cy="423321"/>
              </a:xfrm>
              <a:prstGeom prst="rect">
                <a:avLst/>
              </a:prstGeom>
              <a:noFill/>
            </p:spPr>
            <p:txBody>
              <a:bodyPr wrap="square">
                <a:spAutoFit/>
                <a:scene3d>
                  <a:camera prst="orthographicFront"/>
                  <a:lightRig rig="threePt" dir="t"/>
                </a:scene3d>
                <a:sp3d contourW="12700"/>
              </a:bodyPr>
              <a:lstStyle>
                <a:defPPr>
                  <a:defRPr lang="en-US"/>
                </a:defPPr>
                <a:lvl1pPr marR="0" lvl="0" indent="0" defTabSz="914400" fontAlgn="auto">
                  <a:lnSpc>
                    <a:spcPct val="130000"/>
                  </a:lnSpc>
                  <a:spcBef>
                    <a:spcPts val="0"/>
                  </a:spcBef>
                  <a:spcAft>
                    <a:spcPts val="0"/>
                  </a:spcAft>
                  <a:buClrTx/>
                  <a:buSzTx/>
                  <a:buFontTx/>
                  <a:buNone/>
                  <a:defRPr kumimoji="0" sz="1000" b="0" i="0" u="none" strike="noStrike" kern="0" cap="none" spc="0" normalizeH="0" baseline="0">
                    <a:ln>
                      <a:noFill/>
                    </a:ln>
                    <a:gradFill>
                      <a:gsLst>
                        <a:gs pos="0">
                          <a:schemeClr val="tx1">
                            <a:lumMod val="50000"/>
                            <a:lumOff val="50000"/>
                          </a:schemeClr>
                        </a:gs>
                        <a:gs pos="100000">
                          <a:schemeClr val="tx1">
                            <a:lumMod val="65000"/>
                            <a:lumOff val="35000"/>
                          </a:schemeClr>
                        </a:gs>
                      </a:gsLst>
                      <a:lin ang="5400000" scaled="1"/>
                    </a:gradFill>
                    <a:effectLst/>
                    <a:uLnTx/>
                    <a:uFillTx/>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defRPr/>
                </a:pPr>
                <a:r>
                  <a:rPr lang="en-US" altLang="zh-CN" sz="1800" dirty="0">
                    <a:gradFill>
                      <a:gsLst>
                        <a:gs pos="0">
                          <a:srgbClr val="FFFFFF"/>
                        </a:gs>
                        <a:gs pos="89000">
                          <a:srgbClr val="0BF1F5"/>
                        </a:gs>
                      </a:gsLst>
                      <a:lin ang="5400000" scaled="1"/>
                    </a:gradFill>
                    <a:cs typeface="+mn-ea"/>
                    <a:sym typeface="+mn-lt"/>
                  </a:rPr>
                  <a:t>AP20110010240</a:t>
                </a:r>
                <a:endParaRPr kumimoji="0" lang="zh-CN" altLang="en-US" sz="1800" b="0" i="0" u="none" strike="noStrike" kern="0" cap="none" spc="0" normalizeH="0" baseline="0" noProof="0" dirty="0">
                  <a:ln>
                    <a:noFill/>
                  </a:ln>
                  <a:gradFill>
                    <a:gsLst>
                      <a:gs pos="0">
                        <a:srgbClr val="FFFFFF"/>
                      </a:gs>
                      <a:gs pos="89000">
                        <a:srgbClr val="0BF1F5"/>
                      </a:gs>
                    </a:gsLst>
                    <a:lin ang="5400000" scaled="1"/>
                  </a:gradFill>
                  <a:effectLst/>
                  <a:uLnTx/>
                  <a:uFillTx/>
                  <a:cs typeface="+mn-ea"/>
                  <a:sym typeface="+mn-lt"/>
                </a:endParaRPr>
              </a:p>
            </p:txBody>
          </p:sp>
          <p:sp>
            <p:nvSpPr>
              <p:cNvPr id="49" name="文本框 7"/>
              <p:cNvSpPr txBox="1"/>
              <p:nvPr/>
            </p:nvSpPr>
            <p:spPr bwMode="auto">
              <a:xfrm>
                <a:off x="8402845" y="5036936"/>
                <a:ext cx="1302033" cy="369332"/>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defRPr/>
                </a:pPr>
                <a:r>
                  <a:rPr lang="en-US" altLang="zh-CN" b="1" kern="0" dirty="0">
                    <a:gradFill>
                      <a:gsLst>
                        <a:gs pos="0">
                          <a:srgbClr val="FFFFFF"/>
                        </a:gs>
                        <a:gs pos="89000">
                          <a:srgbClr val="0BF1F5"/>
                        </a:gs>
                      </a:gsLst>
                      <a:lin ang="5400000" scaled="1"/>
                    </a:gradFill>
                    <a:cs typeface="+mn-ea"/>
                    <a:sym typeface="+mn-lt"/>
                  </a:rPr>
                  <a:t>D Yogesh</a:t>
                </a:r>
                <a:endParaRPr kumimoji="0" lang="zh-CN" altLang="en-US" b="1" i="0" u="none" strike="noStrike" kern="0" cap="none" spc="0" normalizeH="0" baseline="0" noProof="0" dirty="0">
                  <a:ln>
                    <a:noFill/>
                  </a:ln>
                  <a:gradFill>
                    <a:gsLst>
                      <a:gs pos="0">
                        <a:srgbClr val="FFFFFF"/>
                      </a:gs>
                      <a:gs pos="89000">
                        <a:srgbClr val="0BF1F5"/>
                      </a:gs>
                    </a:gsLst>
                    <a:lin ang="5400000" scaled="1"/>
                  </a:gradFill>
                  <a:effectLst/>
                  <a:uLnTx/>
                  <a:uFillTx/>
                  <a:cs typeface="+mn-ea"/>
                  <a:sym typeface="+mn-lt"/>
                </a:endParaRPr>
              </a:p>
            </p:txBody>
          </p:sp>
        </p:grpSp>
        <p:grpSp>
          <p:nvGrpSpPr>
            <p:cNvPr id="65" name="组合 64"/>
            <p:cNvGrpSpPr/>
            <p:nvPr/>
          </p:nvGrpSpPr>
          <p:grpSpPr>
            <a:xfrm>
              <a:off x="6293222" y="4203461"/>
              <a:ext cx="850294" cy="850294"/>
              <a:chOff x="4841875" y="1765300"/>
              <a:chExt cx="2495550" cy="2495550"/>
            </a:xfrm>
          </p:grpSpPr>
          <p:sp>
            <p:nvSpPr>
              <p:cNvPr id="66" name="椭圆 65"/>
              <p:cNvSpPr/>
              <p:nvPr/>
            </p:nvSpPr>
            <p:spPr>
              <a:xfrm>
                <a:off x="4841875" y="1765300"/>
                <a:ext cx="2495550" cy="2495550"/>
              </a:xfrm>
              <a:prstGeom prst="ellipse">
                <a:avLst/>
              </a:prstGeom>
              <a:solidFill>
                <a:srgbClr val="0E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srgbClr val="000000"/>
                  </a:solidFill>
                  <a:effectLst/>
                  <a:uLnTx/>
                  <a:uFillTx/>
                  <a:cs typeface="+mn-ea"/>
                  <a:sym typeface="+mn-lt"/>
                </a:endParaRPr>
              </a:p>
            </p:txBody>
          </p:sp>
          <p:sp>
            <p:nvSpPr>
              <p:cNvPr id="67" name="圆: 空心 66"/>
              <p:cNvSpPr/>
              <p:nvPr/>
            </p:nvSpPr>
            <p:spPr>
              <a:xfrm>
                <a:off x="4841875" y="1765300"/>
                <a:ext cx="2495550" cy="2495550"/>
              </a:xfrm>
              <a:prstGeom prst="donut">
                <a:avLst>
                  <a:gd name="adj" fmla="val 7694"/>
                </a:avLst>
              </a:prstGeom>
              <a:solidFill>
                <a:srgbClr val="0BF1F5">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srgbClr val="000000"/>
                  </a:solidFill>
                  <a:effectLst/>
                  <a:uLnTx/>
                  <a:uFillTx/>
                  <a:cs typeface="+mn-ea"/>
                  <a:sym typeface="+mn-lt"/>
                </a:endParaRPr>
              </a:p>
            </p:txBody>
          </p:sp>
          <p:sp>
            <p:nvSpPr>
              <p:cNvPr id="68" name="任意多边形: 形状 67"/>
              <p:cNvSpPr/>
              <p:nvPr/>
            </p:nvSpPr>
            <p:spPr>
              <a:xfrm>
                <a:off x="4841875" y="1938708"/>
                <a:ext cx="2495550" cy="2072509"/>
              </a:xfrm>
              <a:custGeom>
                <a:avLst/>
                <a:gdLst>
                  <a:gd name="connsiteX0" fmla="*/ 2360307 w 2495550"/>
                  <a:gd name="connsiteY0" fmla="*/ 511483 h 2072509"/>
                  <a:gd name="connsiteX1" fmla="*/ 2397494 w 2495550"/>
                  <a:gd name="connsiteY1" fmla="*/ 588678 h 2072509"/>
                  <a:gd name="connsiteX2" fmla="*/ 2495550 w 2495550"/>
                  <a:gd name="connsiteY2" fmla="*/ 1074368 h 2072509"/>
                  <a:gd name="connsiteX3" fmla="*/ 2041476 w 2495550"/>
                  <a:gd name="connsiteY3" fmla="*/ 2037212 h 2072509"/>
                  <a:gd name="connsiteX4" fmla="*/ 1994274 w 2495550"/>
                  <a:gd name="connsiteY4" fmla="*/ 2072509 h 2072509"/>
                  <a:gd name="connsiteX5" fmla="*/ 1961739 w 2495550"/>
                  <a:gd name="connsiteY5" fmla="*/ 1999909 h 2072509"/>
                  <a:gd name="connsiteX6" fmla="*/ 1992045 w 2495550"/>
                  <a:gd name="connsiteY6" fmla="*/ 1977247 h 2072509"/>
                  <a:gd name="connsiteX7" fmla="*/ 2417839 w 2495550"/>
                  <a:gd name="connsiteY7" fmla="*/ 1074368 h 2072509"/>
                  <a:gd name="connsiteX8" fmla="*/ 2325890 w 2495550"/>
                  <a:gd name="connsiteY8" fmla="*/ 618926 h 2072509"/>
                  <a:gd name="connsiteX9" fmla="*/ 2301802 w 2495550"/>
                  <a:gd name="connsiteY9" fmla="*/ 568923 h 2072509"/>
                  <a:gd name="connsiteX10" fmla="*/ 615470 w 2495550"/>
                  <a:gd name="connsiteY10" fmla="*/ 0 h 2072509"/>
                  <a:gd name="connsiteX11" fmla="*/ 635985 w 2495550"/>
                  <a:gd name="connsiteY11" fmla="*/ 78371 h 2072509"/>
                  <a:gd name="connsiteX12" fmla="*/ 593581 w 2495550"/>
                  <a:gd name="connsiteY12" fmla="*/ 104133 h 2072509"/>
                  <a:gd name="connsiteX13" fmla="*/ 77711 w 2495550"/>
                  <a:gd name="connsiteY13" fmla="*/ 1074368 h 2072509"/>
                  <a:gd name="connsiteX14" fmla="*/ 169661 w 2495550"/>
                  <a:gd name="connsiteY14" fmla="*/ 1529810 h 2072509"/>
                  <a:gd name="connsiteX15" fmla="*/ 202697 w 2495550"/>
                  <a:gd name="connsiteY15" fmla="*/ 1598390 h 2072509"/>
                  <a:gd name="connsiteX16" fmla="*/ 144192 w 2495550"/>
                  <a:gd name="connsiteY16" fmla="*/ 1655829 h 2072509"/>
                  <a:gd name="connsiteX17" fmla="*/ 98057 w 2495550"/>
                  <a:gd name="connsiteY17" fmla="*/ 1560058 h 2072509"/>
                  <a:gd name="connsiteX18" fmla="*/ 0 w 2495550"/>
                  <a:gd name="connsiteY18" fmla="*/ 1074368 h 2072509"/>
                  <a:gd name="connsiteX19" fmla="*/ 550132 w 2495550"/>
                  <a:gd name="connsiteY19" fmla="*/ 39694 h 2072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95550" h="2072509">
                    <a:moveTo>
                      <a:pt x="2360307" y="511483"/>
                    </a:moveTo>
                    <a:lnTo>
                      <a:pt x="2397494" y="588678"/>
                    </a:lnTo>
                    <a:cubicBezTo>
                      <a:pt x="2460635" y="737960"/>
                      <a:pt x="2495550" y="902086"/>
                      <a:pt x="2495550" y="1074368"/>
                    </a:cubicBezTo>
                    <a:cubicBezTo>
                      <a:pt x="2495550" y="1462002"/>
                      <a:pt x="2318791" y="1808352"/>
                      <a:pt x="2041476" y="2037212"/>
                    </a:cubicBezTo>
                    <a:lnTo>
                      <a:pt x="1994274" y="2072509"/>
                    </a:lnTo>
                    <a:lnTo>
                      <a:pt x="1961739" y="1999909"/>
                    </a:lnTo>
                    <a:lnTo>
                      <a:pt x="1992045" y="1977247"/>
                    </a:lnTo>
                    <a:cubicBezTo>
                      <a:pt x="2252088" y="1762640"/>
                      <a:pt x="2417839" y="1437861"/>
                      <a:pt x="2417839" y="1074368"/>
                    </a:cubicBezTo>
                    <a:cubicBezTo>
                      <a:pt x="2417839" y="912816"/>
                      <a:pt x="2385098" y="758911"/>
                      <a:pt x="2325890" y="618926"/>
                    </a:cubicBezTo>
                    <a:lnTo>
                      <a:pt x="2301802" y="568923"/>
                    </a:lnTo>
                    <a:close/>
                    <a:moveTo>
                      <a:pt x="615470" y="0"/>
                    </a:moveTo>
                    <a:lnTo>
                      <a:pt x="635985" y="78371"/>
                    </a:lnTo>
                    <a:lnTo>
                      <a:pt x="593581" y="104133"/>
                    </a:lnTo>
                    <a:cubicBezTo>
                      <a:pt x="282342" y="314401"/>
                      <a:pt x="77711" y="670488"/>
                      <a:pt x="77711" y="1074368"/>
                    </a:cubicBezTo>
                    <a:cubicBezTo>
                      <a:pt x="77711" y="1235920"/>
                      <a:pt x="110452" y="1389826"/>
                      <a:pt x="169661" y="1529810"/>
                    </a:cubicBezTo>
                    <a:lnTo>
                      <a:pt x="202697" y="1598390"/>
                    </a:lnTo>
                    <a:lnTo>
                      <a:pt x="144192" y="1655829"/>
                    </a:lnTo>
                    <a:lnTo>
                      <a:pt x="98057" y="1560058"/>
                    </a:lnTo>
                    <a:cubicBezTo>
                      <a:pt x="34916" y="1410777"/>
                      <a:pt x="0" y="1246650"/>
                      <a:pt x="0" y="1074368"/>
                    </a:cubicBezTo>
                    <a:cubicBezTo>
                      <a:pt x="0" y="643664"/>
                      <a:pt x="218222" y="263928"/>
                      <a:pt x="550132" y="39694"/>
                    </a:cubicBezTo>
                    <a:close/>
                  </a:path>
                </a:pathLst>
              </a:custGeom>
              <a:solidFill>
                <a:srgbClr val="0BF1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srgbClr val="000000"/>
                  </a:solidFill>
                  <a:effectLst/>
                  <a:uLnTx/>
                  <a:uFillTx/>
                  <a:cs typeface="+mn-ea"/>
                  <a:sym typeface="+mn-lt"/>
                </a:endParaRPr>
              </a:p>
            </p:txBody>
          </p:sp>
          <p:sp>
            <p:nvSpPr>
              <p:cNvPr id="69" name="任意多边形: 形状 68"/>
              <p:cNvSpPr/>
              <p:nvPr/>
            </p:nvSpPr>
            <p:spPr>
              <a:xfrm>
                <a:off x="5273868" y="2193926"/>
                <a:ext cx="1634933" cy="1637979"/>
              </a:xfrm>
              <a:custGeom>
                <a:avLst/>
                <a:gdLst>
                  <a:gd name="connsiteX0" fmla="*/ 1539514 w 1634933"/>
                  <a:gd name="connsiteY0" fmla="*/ 698450 h 1637979"/>
                  <a:gd name="connsiteX1" fmla="*/ 1625065 w 1634933"/>
                  <a:gd name="connsiteY1" fmla="*/ 698450 h 1637979"/>
                  <a:gd name="connsiteX2" fmla="*/ 1630704 w 1634933"/>
                  <a:gd name="connsiteY2" fmla="*/ 735397 h 1637979"/>
                  <a:gd name="connsiteX3" fmla="*/ 1634933 w 1634933"/>
                  <a:gd name="connsiteY3" fmla="*/ 819150 h 1637979"/>
                  <a:gd name="connsiteX4" fmla="*/ 899537 w 1634933"/>
                  <a:gd name="connsiteY4" fmla="*/ 1634071 h 1637979"/>
                  <a:gd name="connsiteX5" fmla="*/ 822133 w 1634933"/>
                  <a:gd name="connsiteY5" fmla="*/ 1637979 h 1637979"/>
                  <a:gd name="connsiteX6" fmla="*/ 822133 w 1634933"/>
                  <a:gd name="connsiteY6" fmla="*/ 1553312 h 1637979"/>
                  <a:gd name="connsiteX7" fmla="*/ 890880 w 1634933"/>
                  <a:gd name="connsiteY7" fmla="*/ 1549841 h 1637979"/>
                  <a:gd name="connsiteX8" fmla="*/ 1550266 w 1634933"/>
                  <a:gd name="connsiteY8" fmla="*/ 819150 h 1637979"/>
                  <a:gd name="connsiteX9" fmla="*/ 1546474 w 1634933"/>
                  <a:gd name="connsiteY9" fmla="*/ 744053 h 1637979"/>
                  <a:gd name="connsiteX10" fmla="*/ 815783 w 1634933"/>
                  <a:gd name="connsiteY10" fmla="*/ 0 h 1637979"/>
                  <a:gd name="connsiteX11" fmla="*/ 899537 w 1634933"/>
                  <a:gd name="connsiteY11" fmla="*/ 4229 h 1637979"/>
                  <a:gd name="connsiteX12" fmla="*/ 916941 w 1634933"/>
                  <a:gd name="connsiteY12" fmla="*/ 6886 h 1637979"/>
                  <a:gd name="connsiteX13" fmla="*/ 916941 w 1634933"/>
                  <a:gd name="connsiteY13" fmla="*/ 94865 h 1637979"/>
                  <a:gd name="connsiteX14" fmla="*/ 815783 w 1634933"/>
                  <a:gd name="connsiteY14" fmla="*/ 84667 h 1637979"/>
                  <a:gd name="connsiteX15" fmla="*/ 85092 w 1634933"/>
                  <a:gd name="connsiteY15" fmla="*/ 744053 h 1637979"/>
                  <a:gd name="connsiteX16" fmla="*/ 84667 w 1634933"/>
                  <a:gd name="connsiteY16" fmla="*/ 752475 h 1637979"/>
                  <a:gd name="connsiteX17" fmla="*/ 0 w 1634933"/>
                  <a:gd name="connsiteY17" fmla="*/ 752475 h 1637979"/>
                  <a:gd name="connsiteX18" fmla="*/ 862 w 1634933"/>
                  <a:gd name="connsiteY18" fmla="*/ 735397 h 1637979"/>
                  <a:gd name="connsiteX19" fmla="*/ 815783 w 1634933"/>
                  <a:gd name="connsiteY19" fmla="*/ 0 h 163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34933" h="1637979">
                    <a:moveTo>
                      <a:pt x="1539514" y="698450"/>
                    </a:moveTo>
                    <a:lnTo>
                      <a:pt x="1625065" y="698450"/>
                    </a:lnTo>
                    <a:lnTo>
                      <a:pt x="1630704" y="735397"/>
                    </a:lnTo>
                    <a:cubicBezTo>
                      <a:pt x="1633501" y="762934"/>
                      <a:pt x="1634933" y="790875"/>
                      <a:pt x="1634933" y="819150"/>
                    </a:cubicBezTo>
                    <a:cubicBezTo>
                      <a:pt x="1634933" y="1243279"/>
                      <a:pt x="1312598" y="1592122"/>
                      <a:pt x="899537" y="1634071"/>
                    </a:cubicBezTo>
                    <a:lnTo>
                      <a:pt x="822133" y="1637979"/>
                    </a:lnTo>
                    <a:lnTo>
                      <a:pt x="822133" y="1553312"/>
                    </a:lnTo>
                    <a:lnTo>
                      <a:pt x="890880" y="1549841"/>
                    </a:lnTo>
                    <a:cubicBezTo>
                      <a:pt x="1261248" y="1512228"/>
                      <a:pt x="1550266" y="1199441"/>
                      <a:pt x="1550266" y="819150"/>
                    </a:cubicBezTo>
                    <a:cubicBezTo>
                      <a:pt x="1550266" y="793797"/>
                      <a:pt x="1548982" y="768745"/>
                      <a:pt x="1546474" y="744053"/>
                    </a:cubicBezTo>
                    <a:close/>
                    <a:moveTo>
                      <a:pt x="815783" y="0"/>
                    </a:moveTo>
                    <a:cubicBezTo>
                      <a:pt x="844059" y="0"/>
                      <a:pt x="871999" y="1433"/>
                      <a:pt x="899537" y="4229"/>
                    </a:cubicBezTo>
                    <a:lnTo>
                      <a:pt x="916941" y="6886"/>
                    </a:lnTo>
                    <a:lnTo>
                      <a:pt x="916941" y="94865"/>
                    </a:lnTo>
                    <a:lnTo>
                      <a:pt x="815783" y="84667"/>
                    </a:lnTo>
                    <a:cubicBezTo>
                      <a:pt x="435492" y="84667"/>
                      <a:pt x="122705" y="373686"/>
                      <a:pt x="85092" y="744053"/>
                    </a:cubicBezTo>
                    <a:lnTo>
                      <a:pt x="84667" y="752475"/>
                    </a:lnTo>
                    <a:lnTo>
                      <a:pt x="0" y="752475"/>
                    </a:lnTo>
                    <a:lnTo>
                      <a:pt x="862" y="735397"/>
                    </a:lnTo>
                    <a:cubicBezTo>
                      <a:pt x="42811" y="322336"/>
                      <a:pt x="391655" y="0"/>
                      <a:pt x="815783" y="0"/>
                    </a:cubicBezTo>
                    <a:close/>
                  </a:path>
                </a:pathLst>
              </a:custGeom>
              <a:solidFill>
                <a:srgbClr val="0BF1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srgbClr val="000000"/>
                  </a:solidFill>
                  <a:effectLst/>
                  <a:uLnTx/>
                  <a:uFillTx/>
                  <a:cs typeface="+mn-ea"/>
                  <a:sym typeface="+mn-lt"/>
                </a:endParaRPr>
              </a:p>
            </p:txBody>
          </p:sp>
        </p:grpSp>
      </p:grpSp>
      <p:sp>
        <p:nvSpPr>
          <p:cNvPr id="84" name="文本框 15">
            <a:extLst>
              <a:ext uri="{FF2B5EF4-FFF2-40B4-BE49-F238E27FC236}">
                <a16:creationId xmlns:a16="http://schemas.microsoft.com/office/drawing/2014/main" id="{626DCB59-E092-A14D-0246-62B5550FC8B4}"/>
              </a:ext>
            </a:extLst>
          </p:cNvPr>
          <p:cNvSpPr txBox="1"/>
          <p:nvPr/>
        </p:nvSpPr>
        <p:spPr>
          <a:xfrm>
            <a:off x="4634667" y="1250592"/>
            <a:ext cx="2368141" cy="707886"/>
          </a:xfrm>
          <a:prstGeom prst="rect">
            <a:avLst/>
          </a:prstGeom>
          <a:noFill/>
        </p:spPr>
        <p:txBody>
          <a:bodyPr wrap="square">
            <a:spAutoFit/>
            <a:scene3d>
              <a:camera prst="orthographicFront"/>
              <a:lightRig rig="threePt" dir="t"/>
            </a:scene3d>
            <a:sp3d contourW="12700"/>
          </a:bodyPr>
          <a:lstStyle/>
          <a:p>
            <a:pPr marL="0" marR="0" lvl="2" indent="0" algn="dist" defTabSz="4572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rgbClr val="0BF1F5"/>
                </a:solidFill>
                <a:effectLst/>
                <a:uLnTx/>
                <a:uFillTx/>
                <a:cs typeface="+mn-ea"/>
                <a:sym typeface="+mn-lt"/>
              </a:rPr>
              <a:t>Group 13</a:t>
            </a:r>
          </a:p>
        </p:txBody>
      </p:sp>
      <p:grpSp>
        <p:nvGrpSpPr>
          <p:cNvPr id="86" name="组合 71">
            <a:extLst>
              <a:ext uri="{FF2B5EF4-FFF2-40B4-BE49-F238E27FC236}">
                <a16:creationId xmlns:a16="http://schemas.microsoft.com/office/drawing/2014/main" id="{F852235C-D91C-F79D-B09C-5E3DF7C8EA48}"/>
              </a:ext>
            </a:extLst>
          </p:cNvPr>
          <p:cNvGrpSpPr/>
          <p:nvPr/>
        </p:nvGrpSpPr>
        <p:grpSpPr>
          <a:xfrm>
            <a:off x="1691452" y="2443627"/>
            <a:ext cx="4183225" cy="1097990"/>
            <a:chOff x="6293222" y="2384543"/>
            <a:chExt cx="4535402" cy="1097990"/>
          </a:xfrm>
        </p:grpSpPr>
        <p:grpSp>
          <p:nvGrpSpPr>
            <p:cNvPr id="87" name="组合 10">
              <a:extLst>
                <a:ext uri="{FF2B5EF4-FFF2-40B4-BE49-F238E27FC236}">
                  <a16:creationId xmlns:a16="http://schemas.microsoft.com/office/drawing/2014/main" id="{C3AFE494-8C74-8FB9-8587-A298702D85C3}"/>
                </a:ext>
              </a:extLst>
            </p:cNvPr>
            <p:cNvGrpSpPr/>
            <p:nvPr/>
          </p:nvGrpSpPr>
          <p:grpSpPr>
            <a:xfrm>
              <a:off x="7312661" y="2845411"/>
              <a:ext cx="2827717" cy="223227"/>
              <a:chOff x="3219679" y="2534889"/>
              <a:chExt cx="2827717" cy="223227"/>
            </a:xfrm>
          </p:grpSpPr>
          <p:cxnSp>
            <p:nvCxnSpPr>
              <p:cNvPr id="96" name="直接连接符 11">
                <a:extLst>
                  <a:ext uri="{FF2B5EF4-FFF2-40B4-BE49-F238E27FC236}">
                    <a16:creationId xmlns:a16="http://schemas.microsoft.com/office/drawing/2014/main" id="{EFE979CC-2850-07AD-0C85-0E67AD472E23}"/>
                  </a:ext>
                </a:extLst>
              </p:cNvPr>
              <p:cNvCxnSpPr/>
              <p:nvPr/>
            </p:nvCxnSpPr>
            <p:spPr>
              <a:xfrm>
                <a:off x="3312769" y="2579339"/>
                <a:ext cx="1094359" cy="0"/>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cxnSp>
            <p:nvCxnSpPr>
              <p:cNvPr id="97" name="直接连接符 12">
                <a:extLst>
                  <a:ext uri="{FF2B5EF4-FFF2-40B4-BE49-F238E27FC236}">
                    <a16:creationId xmlns:a16="http://schemas.microsoft.com/office/drawing/2014/main" id="{13D3696F-F3CE-E80E-AC2E-89B06FBE2F51}"/>
                  </a:ext>
                </a:extLst>
              </p:cNvPr>
              <p:cNvCxnSpPr/>
              <p:nvPr/>
            </p:nvCxnSpPr>
            <p:spPr>
              <a:xfrm>
                <a:off x="4586348" y="2704751"/>
                <a:ext cx="832330" cy="0"/>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cxnSp>
            <p:nvCxnSpPr>
              <p:cNvPr id="98" name="直接连接符 13">
                <a:extLst>
                  <a:ext uri="{FF2B5EF4-FFF2-40B4-BE49-F238E27FC236}">
                    <a16:creationId xmlns:a16="http://schemas.microsoft.com/office/drawing/2014/main" id="{D82B0C61-C5EA-7F82-AD04-FF2E4A67F710}"/>
                  </a:ext>
                </a:extLst>
              </p:cNvPr>
              <p:cNvCxnSpPr/>
              <p:nvPr/>
            </p:nvCxnSpPr>
            <p:spPr>
              <a:xfrm>
                <a:off x="4409508" y="2580926"/>
                <a:ext cx="176840" cy="123825"/>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sp>
            <p:nvSpPr>
              <p:cNvPr id="99" name="椭圆 14">
                <a:extLst>
                  <a:ext uri="{FF2B5EF4-FFF2-40B4-BE49-F238E27FC236}">
                    <a16:creationId xmlns:a16="http://schemas.microsoft.com/office/drawing/2014/main" id="{4A01379A-1A2D-F5FD-67BF-5295EAAF5B3C}"/>
                  </a:ext>
                </a:extLst>
              </p:cNvPr>
              <p:cNvSpPr/>
              <p:nvPr/>
            </p:nvSpPr>
            <p:spPr>
              <a:xfrm>
                <a:off x="3219679" y="2534889"/>
                <a:ext cx="88900" cy="88900"/>
              </a:xfrm>
              <a:prstGeom prst="ellipse">
                <a:avLst/>
              </a:prstGeom>
              <a:noFill/>
              <a:ln>
                <a:solidFill>
                  <a:srgbClr val="0BF1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srgbClr val="FFFFFF"/>
                  </a:solidFill>
                  <a:effectLst/>
                  <a:uLnTx/>
                  <a:uFillTx/>
                  <a:cs typeface="+mn-ea"/>
                  <a:sym typeface="+mn-lt"/>
                </a:endParaRPr>
              </a:p>
            </p:txBody>
          </p:sp>
          <p:sp>
            <p:nvSpPr>
              <p:cNvPr id="100" name="椭圆 15">
                <a:extLst>
                  <a:ext uri="{FF2B5EF4-FFF2-40B4-BE49-F238E27FC236}">
                    <a16:creationId xmlns:a16="http://schemas.microsoft.com/office/drawing/2014/main" id="{4F749EE4-B14D-CC17-9238-7E24DB871264}"/>
                  </a:ext>
                </a:extLst>
              </p:cNvPr>
              <p:cNvSpPr/>
              <p:nvPr/>
            </p:nvSpPr>
            <p:spPr>
              <a:xfrm>
                <a:off x="5419694" y="2660301"/>
                <a:ext cx="88900" cy="88900"/>
              </a:xfrm>
              <a:prstGeom prst="ellipse">
                <a:avLst/>
              </a:prstGeom>
              <a:noFill/>
              <a:ln>
                <a:solidFill>
                  <a:srgbClr val="02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srgbClr val="FFFFFF"/>
                  </a:solidFill>
                  <a:effectLst/>
                  <a:uLnTx/>
                  <a:uFillTx/>
                  <a:cs typeface="+mn-ea"/>
                  <a:sym typeface="+mn-lt"/>
                </a:endParaRPr>
              </a:p>
            </p:txBody>
          </p:sp>
          <p:cxnSp>
            <p:nvCxnSpPr>
              <p:cNvPr id="101" name="直接连接符 16">
                <a:extLst>
                  <a:ext uri="{FF2B5EF4-FFF2-40B4-BE49-F238E27FC236}">
                    <a16:creationId xmlns:a16="http://schemas.microsoft.com/office/drawing/2014/main" id="{8E6806A2-6F68-89C7-98C9-C33DDC858F98}"/>
                  </a:ext>
                </a:extLst>
              </p:cNvPr>
              <p:cNvCxnSpPr/>
              <p:nvPr/>
            </p:nvCxnSpPr>
            <p:spPr>
              <a:xfrm flipH="1">
                <a:off x="5622863" y="2655334"/>
                <a:ext cx="146787" cy="102782"/>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cxnSp>
            <p:nvCxnSpPr>
              <p:cNvPr id="102" name="直接连接符 17">
                <a:extLst>
                  <a:ext uri="{FF2B5EF4-FFF2-40B4-BE49-F238E27FC236}">
                    <a16:creationId xmlns:a16="http://schemas.microsoft.com/office/drawing/2014/main" id="{7AFB7709-B64B-628C-E4D3-C5ECD7AA5F3A}"/>
                  </a:ext>
                </a:extLst>
              </p:cNvPr>
              <p:cNvCxnSpPr/>
              <p:nvPr/>
            </p:nvCxnSpPr>
            <p:spPr>
              <a:xfrm flipH="1">
                <a:off x="5755755" y="2655334"/>
                <a:ext cx="146787" cy="102782"/>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cxnSp>
            <p:nvCxnSpPr>
              <p:cNvPr id="103" name="直接连接符 18">
                <a:extLst>
                  <a:ext uri="{FF2B5EF4-FFF2-40B4-BE49-F238E27FC236}">
                    <a16:creationId xmlns:a16="http://schemas.microsoft.com/office/drawing/2014/main" id="{35AFF2C6-5888-CF9C-1204-236A314F28E6}"/>
                  </a:ext>
                </a:extLst>
              </p:cNvPr>
              <p:cNvCxnSpPr/>
              <p:nvPr/>
            </p:nvCxnSpPr>
            <p:spPr>
              <a:xfrm flipH="1">
                <a:off x="5900609" y="2655334"/>
                <a:ext cx="146787" cy="102782"/>
              </a:xfrm>
              <a:prstGeom prst="line">
                <a:avLst/>
              </a:prstGeom>
              <a:ln w="12700" cap="rnd">
                <a:solidFill>
                  <a:srgbClr val="0BF1F5"/>
                </a:solidFill>
                <a:round/>
              </a:ln>
            </p:spPr>
            <p:style>
              <a:lnRef idx="1">
                <a:schemeClr val="accent1"/>
              </a:lnRef>
              <a:fillRef idx="0">
                <a:schemeClr val="accent1"/>
              </a:fillRef>
              <a:effectRef idx="0">
                <a:schemeClr val="accent1"/>
              </a:effectRef>
              <a:fontRef idx="minor">
                <a:schemeClr val="tx1"/>
              </a:fontRef>
            </p:style>
          </p:cxnSp>
        </p:grpSp>
        <p:grpSp>
          <p:nvGrpSpPr>
            <p:cNvPr id="88" name="组合 43">
              <a:extLst>
                <a:ext uri="{FF2B5EF4-FFF2-40B4-BE49-F238E27FC236}">
                  <a16:creationId xmlns:a16="http://schemas.microsoft.com/office/drawing/2014/main" id="{1A41820B-A8B8-60D7-824F-50488EDF045A}"/>
                </a:ext>
              </a:extLst>
            </p:cNvPr>
            <p:cNvGrpSpPr/>
            <p:nvPr/>
          </p:nvGrpSpPr>
          <p:grpSpPr>
            <a:xfrm>
              <a:off x="7315699" y="2384543"/>
              <a:ext cx="3512925" cy="1097990"/>
              <a:chOff x="8371220" y="4910828"/>
              <a:chExt cx="2455917" cy="1097990"/>
            </a:xfrm>
          </p:grpSpPr>
          <p:sp>
            <p:nvSpPr>
              <p:cNvPr id="94" name="文本框 6">
                <a:extLst>
                  <a:ext uri="{FF2B5EF4-FFF2-40B4-BE49-F238E27FC236}">
                    <a16:creationId xmlns:a16="http://schemas.microsoft.com/office/drawing/2014/main" id="{C7086F93-18DA-DCB8-B50E-FA3B313C1728}"/>
                  </a:ext>
                </a:extLst>
              </p:cNvPr>
              <p:cNvSpPr txBox="1"/>
              <p:nvPr/>
            </p:nvSpPr>
            <p:spPr bwMode="auto">
              <a:xfrm>
                <a:off x="8418998" y="5585497"/>
                <a:ext cx="1732804" cy="423321"/>
              </a:xfrm>
              <a:prstGeom prst="rect">
                <a:avLst/>
              </a:prstGeom>
              <a:noFill/>
            </p:spPr>
            <p:txBody>
              <a:bodyPr wrap="square">
                <a:spAutoFit/>
                <a:scene3d>
                  <a:camera prst="orthographicFront"/>
                  <a:lightRig rig="threePt" dir="t"/>
                </a:scene3d>
                <a:sp3d contourW="12700"/>
              </a:bodyPr>
              <a:lstStyle>
                <a:defPPr>
                  <a:defRPr lang="en-US"/>
                </a:defPPr>
                <a:lvl1pPr marR="0" lvl="0" indent="0" defTabSz="914400" fontAlgn="auto">
                  <a:lnSpc>
                    <a:spcPct val="130000"/>
                  </a:lnSpc>
                  <a:spcBef>
                    <a:spcPts val="0"/>
                  </a:spcBef>
                  <a:spcAft>
                    <a:spcPts val="0"/>
                  </a:spcAft>
                  <a:buClrTx/>
                  <a:buSzTx/>
                  <a:buFontTx/>
                  <a:buNone/>
                  <a:defRPr kumimoji="0" sz="1000" b="0" i="0" u="none" strike="noStrike" kern="0" cap="none" spc="0" normalizeH="0" baseline="0">
                    <a:ln>
                      <a:noFill/>
                    </a:ln>
                    <a:gradFill>
                      <a:gsLst>
                        <a:gs pos="0">
                          <a:schemeClr val="tx1">
                            <a:lumMod val="50000"/>
                            <a:lumOff val="50000"/>
                          </a:schemeClr>
                        </a:gs>
                        <a:gs pos="100000">
                          <a:schemeClr val="tx1">
                            <a:lumMod val="65000"/>
                            <a:lumOff val="35000"/>
                          </a:schemeClr>
                        </a:gs>
                      </a:gsLst>
                      <a:lin ang="5400000" scaled="1"/>
                    </a:gradFill>
                    <a:effectLst/>
                    <a:uLnTx/>
                    <a:uFillTx/>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defRPr/>
                </a:pPr>
                <a:r>
                  <a:rPr lang="en-US" altLang="zh-CN" sz="1800" dirty="0">
                    <a:gradFill>
                      <a:gsLst>
                        <a:gs pos="0">
                          <a:srgbClr val="FFFFFF"/>
                        </a:gs>
                        <a:gs pos="89000">
                          <a:srgbClr val="0BF1F5"/>
                        </a:gs>
                      </a:gsLst>
                      <a:lin ang="5400000" scaled="1"/>
                    </a:gradFill>
                    <a:cs typeface="+mn-ea"/>
                    <a:sym typeface="+mn-lt"/>
                  </a:rPr>
                  <a:t>AP20110010232</a:t>
                </a:r>
                <a:endParaRPr kumimoji="0" lang="zh-CN" altLang="en-US" b="0" i="0" u="none" strike="noStrike" kern="0" cap="none" spc="0" normalizeH="0" baseline="0" noProof="0" dirty="0">
                  <a:ln>
                    <a:noFill/>
                  </a:ln>
                  <a:gradFill>
                    <a:gsLst>
                      <a:gs pos="0">
                        <a:srgbClr val="FFFFFF"/>
                      </a:gs>
                      <a:gs pos="89000">
                        <a:srgbClr val="0BF1F5"/>
                      </a:gs>
                    </a:gsLst>
                    <a:lin ang="5400000" scaled="1"/>
                  </a:gradFill>
                  <a:effectLst/>
                  <a:uLnTx/>
                  <a:uFillTx/>
                  <a:cs typeface="+mn-ea"/>
                  <a:sym typeface="+mn-lt"/>
                </a:endParaRPr>
              </a:p>
            </p:txBody>
          </p:sp>
          <p:sp>
            <p:nvSpPr>
              <p:cNvPr id="95" name="文本框 7">
                <a:extLst>
                  <a:ext uri="{FF2B5EF4-FFF2-40B4-BE49-F238E27FC236}">
                    <a16:creationId xmlns:a16="http://schemas.microsoft.com/office/drawing/2014/main" id="{59915A88-8145-74E7-FCE0-147998F19156}"/>
                  </a:ext>
                </a:extLst>
              </p:cNvPr>
              <p:cNvSpPr txBox="1"/>
              <p:nvPr/>
            </p:nvSpPr>
            <p:spPr bwMode="auto">
              <a:xfrm>
                <a:off x="8371220" y="4910828"/>
                <a:ext cx="2455917" cy="646331"/>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ctr" defTabSz="914400">
                  <a:defRPr/>
                </a:pPr>
                <a:r>
                  <a:rPr lang="en-US" altLang="zh-CN" b="1" kern="0" dirty="0">
                    <a:gradFill>
                      <a:gsLst>
                        <a:gs pos="0">
                          <a:srgbClr val="FFFFFF"/>
                        </a:gs>
                        <a:gs pos="89000">
                          <a:srgbClr val="0BF1F5"/>
                        </a:gs>
                      </a:gsLst>
                      <a:lin ang="5400000" scaled="1"/>
                    </a:gradFill>
                    <a:cs typeface="+mn-ea"/>
                    <a:sym typeface="+mn-lt"/>
                  </a:rPr>
                  <a:t>Solleti Krishna Chaitanya Subhash</a:t>
                </a:r>
                <a:endParaRPr kumimoji="0" lang="zh-CN" altLang="en-US" b="1" i="0" u="none" strike="noStrike" kern="0" cap="none" spc="0" normalizeH="0" baseline="0" noProof="0" dirty="0">
                  <a:ln>
                    <a:noFill/>
                  </a:ln>
                  <a:gradFill>
                    <a:gsLst>
                      <a:gs pos="0">
                        <a:srgbClr val="FFFFFF"/>
                      </a:gs>
                      <a:gs pos="89000">
                        <a:srgbClr val="0BF1F5"/>
                      </a:gs>
                    </a:gsLst>
                    <a:lin ang="5400000" scaled="1"/>
                  </a:gradFill>
                  <a:effectLst/>
                  <a:uLnTx/>
                  <a:uFillTx/>
                  <a:cs typeface="+mn-ea"/>
                  <a:sym typeface="+mn-lt"/>
                </a:endParaRPr>
              </a:p>
            </p:txBody>
          </p:sp>
        </p:grpSp>
        <p:grpSp>
          <p:nvGrpSpPr>
            <p:cNvPr id="89" name="组合 59">
              <a:extLst>
                <a:ext uri="{FF2B5EF4-FFF2-40B4-BE49-F238E27FC236}">
                  <a16:creationId xmlns:a16="http://schemas.microsoft.com/office/drawing/2014/main" id="{D4F6BA32-EAEF-BBF9-FC70-E10BBDB5710B}"/>
                </a:ext>
              </a:extLst>
            </p:cNvPr>
            <p:cNvGrpSpPr/>
            <p:nvPr/>
          </p:nvGrpSpPr>
          <p:grpSpPr>
            <a:xfrm>
              <a:off x="6293222" y="2464714"/>
              <a:ext cx="850294" cy="850294"/>
              <a:chOff x="4841875" y="1765300"/>
              <a:chExt cx="2495550" cy="2495550"/>
            </a:xfrm>
          </p:grpSpPr>
          <p:sp>
            <p:nvSpPr>
              <p:cNvPr id="90" name="椭圆 60">
                <a:extLst>
                  <a:ext uri="{FF2B5EF4-FFF2-40B4-BE49-F238E27FC236}">
                    <a16:creationId xmlns:a16="http://schemas.microsoft.com/office/drawing/2014/main" id="{52ABAC66-0D66-21CA-16BD-EEC39ECB08BE}"/>
                  </a:ext>
                </a:extLst>
              </p:cNvPr>
              <p:cNvSpPr/>
              <p:nvPr/>
            </p:nvSpPr>
            <p:spPr>
              <a:xfrm>
                <a:off x="4841875" y="1765300"/>
                <a:ext cx="2495550" cy="2495550"/>
              </a:xfrm>
              <a:prstGeom prst="ellipse">
                <a:avLst/>
              </a:prstGeom>
              <a:solidFill>
                <a:srgbClr val="0E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srgbClr val="000000"/>
                  </a:solidFill>
                  <a:effectLst/>
                  <a:uLnTx/>
                  <a:uFillTx/>
                  <a:cs typeface="+mn-ea"/>
                  <a:sym typeface="+mn-lt"/>
                </a:endParaRPr>
              </a:p>
            </p:txBody>
          </p:sp>
          <p:sp>
            <p:nvSpPr>
              <p:cNvPr id="91" name="圆: 空心 61">
                <a:extLst>
                  <a:ext uri="{FF2B5EF4-FFF2-40B4-BE49-F238E27FC236}">
                    <a16:creationId xmlns:a16="http://schemas.microsoft.com/office/drawing/2014/main" id="{9B4728A5-96A5-1C74-123E-12859DEA3676}"/>
                  </a:ext>
                </a:extLst>
              </p:cNvPr>
              <p:cNvSpPr/>
              <p:nvPr/>
            </p:nvSpPr>
            <p:spPr>
              <a:xfrm>
                <a:off x="4841875" y="1765300"/>
                <a:ext cx="2495550" cy="2495550"/>
              </a:xfrm>
              <a:prstGeom prst="donut">
                <a:avLst>
                  <a:gd name="adj" fmla="val 7694"/>
                </a:avLst>
              </a:prstGeom>
              <a:solidFill>
                <a:srgbClr val="0BF1F5">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srgbClr val="000000"/>
                  </a:solidFill>
                  <a:effectLst/>
                  <a:uLnTx/>
                  <a:uFillTx/>
                  <a:cs typeface="+mn-ea"/>
                  <a:sym typeface="+mn-lt"/>
                </a:endParaRPr>
              </a:p>
            </p:txBody>
          </p:sp>
          <p:sp>
            <p:nvSpPr>
              <p:cNvPr id="92" name="任意多边形: 形状 62">
                <a:extLst>
                  <a:ext uri="{FF2B5EF4-FFF2-40B4-BE49-F238E27FC236}">
                    <a16:creationId xmlns:a16="http://schemas.microsoft.com/office/drawing/2014/main" id="{65124ECF-58DD-61EF-7E79-1B658A7C9A43}"/>
                  </a:ext>
                </a:extLst>
              </p:cNvPr>
              <p:cNvSpPr/>
              <p:nvPr/>
            </p:nvSpPr>
            <p:spPr>
              <a:xfrm>
                <a:off x="4841875" y="1938708"/>
                <a:ext cx="2495550" cy="2072509"/>
              </a:xfrm>
              <a:custGeom>
                <a:avLst/>
                <a:gdLst>
                  <a:gd name="connsiteX0" fmla="*/ 2360307 w 2495550"/>
                  <a:gd name="connsiteY0" fmla="*/ 511483 h 2072509"/>
                  <a:gd name="connsiteX1" fmla="*/ 2397494 w 2495550"/>
                  <a:gd name="connsiteY1" fmla="*/ 588678 h 2072509"/>
                  <a:gd name="connsiteX2" fmla="*/ 2495550 w 2495550"/>
                  <a:gd name="connsiteY2" fmla="*/ 1074368 h 2072509"/>
                  <a:gd name="connsiteX3" fmla="*/ 2041476 w 2495550"/>
                  <a:gd name="connsiteY3" fmla="*/ 2037212 h 2072509"/>
                  <a:gd name="connsiteX4" fmla="*/ 1994274 w 2495550"/>
                  <a:gd name="connsiteY4" fmla="*/ 2072509 h 2072509"/>
                  <a:gd name="connsiteX5" fmla="*/ 1961739 w 2495550"/>
                  <a:gd name="connsiteY5" fmla="*/ 1999909 h 2072509"/>
                  <a:gd name="connsiteX6" fmla="*/ 1992045 w 2495550"/>
                  <a:gd name="connsiteY6" fmla="*/ 1977247 h 2072509"/>
                  <a:gd name="connsiteX7" fmla="*/ 2417839 w 2495550"/>
                  <a:gd name="connsiteY7" fmla="*/ 1074368 h 2072509"/>
                  <a:gd name="connsiteX8" fmla="*/ 2325890 w 2495550"/>
                  <a:gd name="connsiteY8" fmla="*/ 618926 h 2072509"/>
                  <a:gd name="connsiteX9" fmla="*/ 2301802 w 2495550"/>
                  <a:gd name="connsiteY9" fmla="*/ 568923 h 2072509"/>
                  <a:gd name="connsiteX10" fmla="*/ 615470 w 2495550"/>
                  <a:gd name="connsiteY10" fmla="*/ 0 h 2072509"/>
                  <a:gd name="connsiteX11" fmla="*/ 635985 w 2495550"/>
                  <a:gd name="connsiteY11" fmla="*/ 78371 h 2072509"/>
                  <a:gd name="connsiteX12" fmla="*/ 593581 w 2495550"/>
                  <a:gd name="connsiteY12" fmla="*/ 104133 h 2072509"/>
                  <a:gd name="connsiteX13" fmla="*/ 77711 w 2495550"/>
                  <a:gd name="connsiteY13" fmla="*/ 1074368 h 2072509"/>
                  <a:gd name="connsiteX14" fmla="*/ 169661 w 2495550"/>
                  <a:gd name="connsiteY14" fmla="*/ 1529810 h 2072509"/>
                  <a:gd name="connsiteX15" fmla="*/ 202697 w 2495550"/>
                  <a:gd name="connsiteY15" fmla="*/ 1598390 h 2072509"/>
                  <a:gd name="connsiteX16" fmla="*/ 144192 w 2495550"/>
                  <a:gd name="connsiteY16" fmla="*/ 1655829 h 2072509"/>
                  <a:gd name="connsiteX17" fmla="*/ 98057 w 2495550"/>
                  <a:gd name="connsiteY17" fmla="*/ 1560058 h 2072509"/>
                  <a:gd name="connsiteX18" fmla="*/ 0 w 2495550"/>
                  <a:gd name="connsiteY18" fmla="*/ 1074368 h 2072509"/>
                  <a:gd name="connsiteX19" fmla="*/ 550132 w 2495550"/>
                  <a:gd name="connsiteY19" fmla="*/ 39694 h 2072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95550" h="2072509">
                    <a:moveTo>
                      <a:pt x="2360307" y="511483"/>
                    </a:moveTo>
                    <a:lnTo>
                      <a:pt x="2397494" y="588678"/>
                    </a:lnTo>
                    <a:cubicBezTo>
                      <a:pt x="2460635" y="737960"/>
                      <a:pt x="2495550" y="902086"/>
                      <a:pt x="2495550" y="1074368"/>
                    </a:cubicBezTo>
                    <a:cubicBezTo>
                      <a:pt x="2495550" y="1462002"/>
                      <a:pt x="2318791" y="1808352"/>
                      <a:pt x="2041476" y="2037212"/>
                    </a:cubicBezTo>
                    <a:lnTo>
                      <a:pt x="1994274" y="2072509"/>
                    </a:lnTo>
                    <a:lnTo>
                      <a:pt x="1961739" y="1999909"/>
                    </a:lnTo>
                    <a:lnTo>
                      <a:pt x="1992045" y="1977247"/>
                    </a:lnTo>
                    <a:cubicBezTo>
                      <a:pt x="2252088" y="1762640"/>
                      <a:pt x="2417839" y="1437861"/>
                      <a:pt x="2417839" y="1074368"/>
                    </a:cubicBezTo>
                    <a:cubicBezTo>
                      <a:pt x="2417839" y="912816"/>
                      <a:pt x="2385098" y="758911"/>
                      <a:pt x="2325890" y="618926"/>
                    </a:cubicBezTo>
                    <a:lnTo>
                      <a:pt x="2301802" y="568923"/>
                    </a:lnTo>
                    <a:close/>
                    <a:moveTo>
                      <a:pt x="615470" y="0"/>
                    </a:moveTo>
                    <a:lnTo>
                      <a:pt x="635985" y="78371"/>
                    </a:lnTo>
                    <a:lnTo>
                      <a:pt x="593581" y="104133"/>
                    </a:lnTo>
                    <a:cubicBezTo>
                      <a:pt x="282342" y="314401"/>
                      <a:pt x="77711" y="670488"/>
                      <a:pt x="77711" y="1074368"/>
                    </a:cubicBezTo>
                    <a:cubicBezTo>
                      <a:pt x="77711" y="1235920"/>
                      <a:pt x="110452" y="1389826"/>
                      <a:pt x="169661" y="1529810"/>
                    </a:cubicBezTo>
                    <a:lnTo>
                      <a:pt x="202697" y="1598390"/>
                    </a:lnTo>
                    <a:lnTo>
                      <a:pt x="144192" y="1655829"/>
                    </a:lnTo>
                    <a:lnTo>
                      <a:pt x="98057" y="1560058"/>
                    </a:lnTo>
                    <a:cubicBezTo>
                      <a:pt x="34916" y="1410777"/>
                      <a:pt x="0" y="1246650"/>
                      <a:pt x="0" y="1074368"/>
                    </a:cubicBezTo>
                    <a:cubicBezTo>
                      <a:pt x="0" y="643664"/>
                      <a:pt x="218222" y="263928"/>
                      <a:pt x="550132" y="39694"/>
                    </a:cubicBezTo>
                    <a:close/>
                  </a:path>
                </a:pathLst>
              </a:custGeom>
              <a:solidFill>
                <a:srgbClr val="0BF1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srgbClr val="000000"/>
                  </a:solidFill>
                  <a:effectLst/>
                  <a:uLnTx/>
                  <a:uFillTx/>
                  <a:cs typeface="+mn-ea"/>
                  <a:sym typeface="+mn-lt"/>
                </a:endParaRPr>
              </a:p>
            </p:txBody>
          </p:sp>
          <p:sp>
            <p:nvSpPr>
              <p:cNvPr id="93" name="任意多边形: 形状 63">
                <a:extLst>
                  <a:ext uri="{FF2B5EF4-FFF2-40B4-BE49-F238E27FC236}">
                    <a16:creationId xmlns:a16="http://schemas.microsoft.com/office/drawing/2014/main" id="{63365B94-0DCB-B18D-314A-F73F14EDE1CD}"/>
                  </a:ext>
                </a:extLst>
              </p:cNvPr>
              <p:cNvSpPr/>
              <p:nvPr/>
            </p:nvSpPr>
            <p:spPr>
              <a:xfrm>
                <a:off x="5273868" y="2193926"/>
                <a:ext cx="1634933" cy="1637979"/>
              </a:xfrm>
              <a:custGeom>
                <a:avLst/>
                <a:gdLst>
                  <a:gd name="connsiteX0" fmla="*/ 1539514 w 1634933"/>
                  <a:gd name="connsiteY0" fmla="*/ 698450 h 1637979"/>
                  <a:gd name="connsiteX1" fmla="*/ 1625065 w 1634933"/>
                  <a:gd name="connsiteY1" fmla="*/ 698450 h 1637979"/>
                  <a:gd name="connsiteX2" fmla="*/ 1630704 w 1634933"/>
                  <a:gd name="connsiteY2" fmla="*/ 735397 h 1637979"/>
                  <a:gd name="connsiteX3" fmla="*/ 1634933 w 1634933"/>
                  <a:gd name="connsiteY3" fmla="*/ 819150 h 1637979"/>
                  <a:gd name="connsiteX4" fmla="*/ 899537 w 1634933"/>
                  <a:gd name="connsiteY4" fmla="*/ 1634071 h 1637979"/>
                  <a:gd name="connsiteX5" fmla="*/ 822133 w 1634933"/>
                  <a:gd name="connsiteY5" fmla="*/ 1637979 h 1637979"/>
                  <a:gd name="connsiteX6" fmla="*/ 822133 w 1634933"/>
                  <a:gd name="connsiteY6" fmla="*/ 1553312 h 1637979"/>
                  <a:gd name="connsiteX7" fmla="*/ 890880 w 1634933"/>
                  <a:gd name="connsiteY7" fmla="*/ 1549841 h 1637979"/>
                  <a:gd name="connsiteX8" fmla="*/ 1550266 w 1634933"/>
                  <a:gd name="connsiteY8" fmla="*/ 819150 h 1637979"/>
                  <a:gd name="connsiteX9" fmla="*/ 1546474 w 1634933"/>
                  <a:gd name="connsiteY9" fmla="*/ 744053 h 1637979"/>
                  <a:gd name="connsiteX10" fmla="*/ 815783 w 1634933"/>
                  <a:gd name="connsiteY10" fmla="*/ 0 h 1637979"/>
                  <a:gd name="connsiteX11" fmla="*/ 899537 w 1634933"/>
                  <a:gd name="connsiteY11" fmla="*/ 4229 h 1637979"/>
                  <a:gd name="connsiteX12" fmla="*/ 916941 w 1634933"/>
                  <a:gd name="connsiteY12" fmla="*/ 6886 h 1637979"/>
                  <a:gd name="connsiteX13" fmla="*/ 916941 w 1634933"/>
                  <a:gd name="connsiteY13" fmla="*/ 94865 h 1637979"/>
                  <a:gd name="connsiteX14" fmla="*/ 815783 w 1634933"/>
                  <a:gd name="connsiteY14" fmla="*/ 84667 h 1637979"/>
                  <a:gd name="connsiteX15" fmla="*/ 85092 w 1634933"/>
                  <a:gd name="connsiteY15" fmla="*/ 744053 h 1637979"/>
                  <a:gd name="connsiteX16" fmla="*/ 84667 w 1634933"/>
                  <a:gd name="connsiteY16" fmla="*/ 752475 h 1637979"/>
                  <a:gd name="connsiteX17" fmla="*/ 0 w 1634933"/>
                  <a:gd name="connsiteY17" fmla="*/ 752475 h 1637979"/>
                  <a:gd name="connsiteX18" fmla="*/ 862 w 1634933"/>
                  <a:gd name="connsiteY18" fmla="*/ 735397 h 1637979"/>
                  <a:gd name="connsiteX19" fmla="*/ 815783 w 1634933"/>
                  <a:gd name="connsiteY19" fmla="*/ 0 h 163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34933" h="1637979">
                    <a:moveTo>
                      <a:pt x="1539514" y="698450"/>
                    </a:moveTo>
                    <a:lnTo>
                      <a:pt x="1625065" y="698450"/>
                    </a:lnTo>
                    <a:lnTo>
                      <a:pt x="1630704" y="735397"/>
                    </a:lnTo>
                    <a:cubicBezTo>
                      <a:pt x="1633501" y="762934"/>
                      <a:pt x="1634933" y="790875"/>
                      <a:pt x="1634933" y="819150"/>
                    </a:cubicBezTo>
                    <a:cubicBezTo>
                      <a:pt x="1634933" y="1243279"/>
                      <a:pt x="1312598" y="1592122"/>
                      <a:pt x="899537" y="1634071"/>
                    </a:cubicBezTo>
                    <a:lnTo>
                      <a:pt x="822133" y="1637979"/>
                    </a:lnTo>
                    <a:lnTo>
                      <a:pt x="822133" y="1553312"/>
                    </a:lnTo>
                    <a:lnTo>
                      <a:pt x="890880" y="1549841"/>
                    </a:lnTo>
                    <a:cubicBezTo>
                      <a:pt x="1261248" y="1512228"/>
                      <a:pt x="1550266" y="1199441"/>
                      <a:pt x="1550266" y="819150"/>
                    </a:cubicBezTo>
                    <a:cubicBezTo>
                      <a:pt x="1550266" y="793797"/>
                      <a:pt x="1548982" y="768745"/>
                      <a:pt x="1546474" y="744053"/>
                    </a:cubicBezTo>
                    <a:close/>
                    <a:moveTo>
                      <a:pt x="815783" y="0"/>
                    </a:moveTo>
                    <a:cubicBezTo>
                      <a:pt x="844059" y="0"/>
                      <a:pt x="871999" y="1433"/>
                      <a:pt x="899537" y="4229"/>
                    </a:cubicBezTo>
                    <a:lnTo>
                      <a:pt x="916941" y="6886"/>
                    </a:lnTo>
                    <a:lnTo>
                      <a:pt x="916941" y="94865"/>
                    </a:lnTo>
                    <a:lnTo>
                      <a:pt x="815783" y="84667"/>
                    </a:lnTo>
                    <a:cubicBezTo>
                      <a:pt x="435492" y="84667"/>
                      <a:pt x="122705" y="373686"/>
                      <a:pt x="85092" y="744053"/>
                    </a:cubicBezTo>
                    <a:lnTo>
                      <a:pt x="84667" y="752475"/>
                    </a:lnTo>
                    <a:lnTo>
                      <a:pt x="0" y="752475"/>
                    </a:lnTo>
                    <a:lnTo>
                      <a:pt x="862" y="735397"/>
                    </a:lnTo>
                    <a:cubicBezTo>
                      <a:pt x="42811" y="322336"/>
                      <a:pt x="391655" y="0"/>
                      <a:pt x="815783" y="0"/>
                    </a:cubicBezTo>
                    <a:close/>
                  </a:path>
                </a:pathLst>
              </a:custGeom>
              <a:solidFill>
                <a:srgbClr val="0BF1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srgbClr val="000000"/>
                  </a:solidFill>
                  <a:effectLst/>
                  <a:uLnTx/>
                  <a:uFillTx/>
                  <a:cs typeface="+mn-ea"/>
                  <a:sym typeface="+mn-lt"/>
                </a:endParaRPr>
              </a:p>
            </p:txBody>
          </p:sp>
        </p:gr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DD8048-8CE2-1D2D-F234-ED2DAE7014E0}"/>
              </a:ext>
            </a:extLst>
          </p:cNvPr>
          <p:cNvSpPr txBox="1"/>
          <p:nvPr/>
        </p:nvSpPr>
        <p:spPr>
          <a:xfrm>
            <a:off x="873654" y="2482903"/>
            <a:ext cx="10444691" cy="2759730"/>
          </a:xfrm>
          <a:prstGeom prst="rect">
            <a:avLst/>
          </a:prstGeom>
          <a:noFill/>
        </p:spPr>
        <p:txBody>
          <a:bodyPr wrap="square">
            <a:spAutoFit/>
          </a:bodyPr>
          <a:lstStyle/>
          <a:p>
            <a:pPr marL="457200" rtl="0">
              <a:spcBef>
                <a:spcPts val="0"/>
              </a:spcBef>
              <a:spcAft>
                <a:spcPts val="800"/>
              </a:spcAft>
            </a:pPr>
            <a:r>
              <a:rPr lang="en-US" sz="2000" b="0" i="0" u="none" strike="noStrike" dirty="0">
                <a:solidFill>
                  <a:srgbClr val="6AE7FF"/>
                </a:solidFill>
                <a:effectLst/>
                <a:latin typeface="Abadi" panose="020B0604020104020204" pitchFamily="34" charset="0"/>
              </a:rPr>
              <a:t>	The military uses steganography in a variety of ways, including covert communication, secure data storage, and hiding classified information.</a:t>
            </a:r>
            <a:endParaRPr lang="en-US" sz="2000" b="0" dirty="0">
              <a:solidFill>
                <a:srgbClr val="6AE7FF"/>
              </a:solidFill>
              <a:effectLst/>
              <a:latin typeface="Abadi" panose="020B0604020104020204" pitchFamily="34" charset="0"/>
            </a:endParaRPr>
          </a:p>
          <a:p>
            <a:pPr marL="457200" indent="-57150" rtl="0">
              <a:spcBef>
                <a:spcPts val="0"/>
              </a:spcBef>
              <a:spcAft>
                <a:spcPts val="800"/>
              </a:spcAft>
            </a:pPr>
            <a:r>
              <a:rPr lang="en-US" sz="2000" b="0" i="0" u="none" strike="noStrike" dirty="0">
                <a:solidFill>
                  <a:srgbClr val="6AE7FF"/>
                </a:solidFill>
                <a:effectLst/>
                <a:latin typeface="Abadi" panose="020B0604020104020204" pitchFamily="34" charset="0"/>
              </a:rPr>
              <a:t>For example, a soldier may use steganography to securely communicate a message to another soldier by hiding it in a seemingly innocent image or audio file. Similarly, classified data can be hidden within an image or audio file, making it difficult to detect without the proper tools. </a:t>
            </a:r>
            <a:endParaRPr lang="en-US" sz="2000" b="0" dirty="0">
              <a:solidFill>
                <a:srgbClr val="6AE7FF"/>
              </a:solidFill>
              <a:effectLst/>
              <a:latin typeface="Abadi" panose="020B0604020104020204" pitchFamily="34" charset="0"/>
            </a:endParaRPr>
          </a:p>
          <a:p>
            <a:pPr marL="457200" indent="-228600" rtl="0">
              <a:spcBef>
                <a:spcPts val="0"/>
              </a:spcBef>
              <a:spcAft>
                <a:spcPts val="800"/>
              </a:spcAft>
            </a:pPr>
            <a:r>
              <a:rPr lang="en-US" sz="2000" b="0" i="0" u="none" strike="noStrike" dirty="0">
                <a:solidFill>
                  <a:srgbClr val="6AE7FF"/>
                </a:solidFill>
                <a:effectLst/>
                <a:latin typeface="Abadi" panose="020B0604020104020204" pitchFamily="34" charset="0"/>
              </a:rPr>
              <a:t>			Overall, steganography is a powerful and important tool for the military, allowing it to securely communicate and store sensitive and classified information.</a:t>
            </a:r>
            <a:endParaRPr lang="en-US" sz="2000" b="0" dirty="0">
              <a:solidFill>
                <a:srgbClr val="6AE7FF"/>
              </a:solidFill>
              <a:effectLst/>
              <a:latin typeface="Abadi" panose="020B0604020104020204" pitchFamily="34" charset="0"/>
            </a:endParaRPr>
          </a:p>
        </p:txBody>
      </p:sp>
      <p:sp>
        <p:nvSpPr>
          <p:cNvPr id="6" name="文本框 15">
            <a:extLst>
              <a:ext uri="{FF2B5EF4-FFF2-40B4-BE49-F238E27FC236}">
                <a16:creationId xmlns:a16="http://schemas.microsoft.com/office/drawing/2014/main" id="{BAD42201-0D8B-6E9E-A5E6-3772D4B1F90F}"/>
              </a:ext>
            </a:extLst>
          </p:cNvPr>
          <p:cNvSpPr txBox="1"/>
          <p:nvPr/>
        </p:nvSpPr>
        <p:spPr>
          <a:xfrm>
            <a:off x="4626735" y="1186043"/>
            <a:ext cx="2938530" cy="707886"/>
          </a:xfrm>
          <a:prstGeom prst="rect">
            <a:avLst/>
          </a:prstGeom>
          <a:noFill/>
        </p:spPr>
        <p:txBody>
          <a:bodyPr wrap="square">
            <a:spAutoFit/>
            <a:scene3d>
              <a:camera prst="orthographicFront"/>
              <a:lightRig rig="threePt" dir="t"/>
            </a:scene3d>
            <a:sp3d contourW="12700"/>
          </a:bodyPr>
          <a:lstStyle/>
          <a:p>
            <a:pPr marL="0" marR="0" lvl="2" indent="0" algn="dist" defTabSz="457200" rtl="0" eaLnBrk="1" fontAlgn="auto" latinLnBrk="0" hangingPunct="1">
              <a:lnSpc>
                <a:spcPct val="100000"/>
              </a:lnSpc>
              <a:spcBef>
                <a:spcPts val="0"/>
              </a:spcBef>
              <a:spcAft>
                <a:spcPts val="0"/>
              </a:spcAft>
              <a:buClrTx/>
              <a:buSzTx/>
              <a:buFontTx/>
              <a:buNone/>
              <a:defRPr/>
            </a:pPr>
            <a:r>
              <a:rPr lang="en-US" altLang="zh-CN" sz="4000" b="1" noProof="0" dirty="0">
                <a:solidFill>
                  <a:srgbClr val="0BF1F5"/>
                </a:solidFill>
                <a:cs typeface="+mn-ea"/>
                <a:sym typeface="+mn-lt"/>
              </a:rPr>
              <a:t>Introduction</a:t>
            </a:r>
            <a:endParaRPr kumimoji="0" lang="en-US" altLang="zh-CN" sz="4000" b="1" i="0" u="none" strike="noStrike" kern="1200" cap="none" spc="0" normalizeH="0" baseline="0" noProof="0" dirty="0">
              <a:ln>
                <a:noFill/>
              </a:ln>
              <a:solidFill>
                <a:srgbClr val="0BF1F5"/>
              </a:solidFill>
              <a:effectLst/>
              <a:uLnTx/>
              <a:uFillTx/>
              <a:cs typeface="+mn-ea"/>
              <a:sym typeface="+mn-lt"/>
            </a:endParaRPr>
          </a:p>
        </p:txBody>
      </p:sp>
    </p:spTree>
    <p:extLst>
      <p:ext uri="{BB962C8B-B14F-4D97-AF65-F5344CB8AC3E}">
        <p14:creationId xmlns:p14="http://schemas.microsoft.com/office/powerpoint/2010/main" val="42432430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92312-3FD8-2973-DAB2-374292F69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409" y="1316791"/>
            <a:ext cx="7111181" cy="505987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15">
            <a:extLst>
              <a:ext uri="{FF2B5EF4-FFF2-40B4-BE49-F238E27FC236}">
                <a16:creationId xmlns:a16="http://schemas.microsoft.com/office/drawing/2014/main" id="{E1C0DE91-85CE-278C-5D0F-34BBEA43DF80}"/>
              </a:ext>
            </a:extLst>
          </p:cNvPr>
          <p:cNvSpPr txBox="1"/>
          <p:nvPr/>
        </p:nvSpPr>
        <p:spPr>
          <a:xfrm>
            <a:off x="720447" y="481330"/>
            <a:ext cx="3013353" cy="707886"/>
          </a:xfrm>
          <a:prstGeom prst="rect">
            <a:avLst/>
          </a:prstGeom>
          <a:noFill/>
        </p:spPr>
        <p:txBody>
          <a:bodyPr wrap="square">
            <a:spAutoFit/>
            <a:scene3d>
              <a:camera prst="orthographicFront"/>
              <a:lightRig rig="threePt" dir="t"/>
            </a:scene3d>
            <a:sp3d contourW="12700"/>
          </a:bodyPr>
          <a:lstStyle/>
          <a:p>
            <a:pPr marL="0" marR="0" lvl="2" indent="0" algn="dist" defTabSz="4572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rgbClr val="0BF1F5"/>
                </a:solidFill>
                <a:effectLst/>
                <a:uLnTx/>
                <a:uFillTx/>
                <a:cs typeface="+mn-ea"/>
                <a:sym typeface="+mn-lt"/>
              </a:rPr>
              <a:t>Flow Chart</a:t>
            </a:r>
          </a:p>
        </p:txBody>
      </p:sp>
    </p:spTree>
    <p:extLst>
      <p:ext uri="{BB962C8B-B14F-4D97-AF65-F5344CB8AC3E}">
        <p14:creationId xmlns:p14="http://schemas.microsoft.com/office/powerpoint/2010/main" val="396145254"/>
      </p:ext>
    </p:extLst>
  </p:cSld>
  <p:clrMapOvr>
    <a:masterClrMapping/>
  </p:clrMapOvr>
  <mc:AlternateContent xmlns:mc="http://schemas.openxmlformats.org/markup-compatibility/2006" xmlns:p14="http://schemas.microsoft.com/office/powerpoint/2010/main">
    <mc:Choice Requires="p14">
      <p:transition spd="slow" p14:dur="1750" advTm="3000">
        <p:pull/>
      </p:transition>
    </mc:Choice>
    <mc:Fallback xmlns="">
      <p:transition spd="slow" advTm="3000">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id="{81CFA3D2-0D6C-7A80-8926-41C73028C8E6}"/>
              </a:ext>
            </a:extLst>
          </p:cNvPr>
          <p:cNvSpPr txBox="1"/>
          <p:nvPr/>
        </p:nvSpPr>
        <p:spPr>
          <a:xfrm>
            <a:off x="1300260" y="1245450"/>
            <a:ext cx="3738465" cy="707886"/>
          </a:xfrm>
          <a:prstGeom prst="rect">
            <a:avLst/>
          </a:prstGeom>
          <a:noFill/>
        </p:spPr>
        <p:txBody>
          <a:bodyPr wrap="square">
            <a:spAutoFit/>
          </a:bodyPr>
          <a:lstStyle/>
          <a:p>
            <a:pPr marL="0" marR="0" lvl="2" indent="0" algn="ctr" defTabSz="4572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rgbClr val="0BF1F5"/>
                </a:solidFill>
                <a:effectLst/>
                <a:uLnTx/>
                <a:uFillTx/>
                <a:cs typeface="+mn-ea"/>
                <a:sym typeface="+mn-lt"/>
              </a:rPr>
              <a:t>About Our Code</a:t>
            </a:r>
          </a:p>
        </p:txBody>
      </p:sp>
      <p:sp>
        <p:nvSpPr>
          <p:cNvPr id="3" name="TextBox 2">
            <a:extLst>
              <a:ext uri="{FF2B5EF4-FFF2-40B4-BE49-F238E27FC236}">
                <a16:creationId xmlns:a16="http://schemas.microsoft.com/office/drawing/2014/main" id="{22380AAA-15EB-D83D-20A3-8E21420F0A30}"/>
              </a:ext>
            </a:extLst>
          </p:cNvPr>
          <p:cNvSpPr txBox="1"/>
          <p:nvPr/>
        </p:nvSpPr>
        <p:spPr>
          <a:xfrm>
            <a:off x="2709809" y="2237468"/>
            <a:ext cx="6159356" cy="369332"/>
          </a:xfrm>
          <a:prstGeom prst="rect">
            <a:avLst/>
          </a:prstGeom>
          <a:noFill/>
        </p:spPr>
        <p:txBody>
          <a:bodyPr wrap="square">
            <a:spAutoFit/>
          </a:bodyPr>
          <a:lstStyle/>
          <a:p>
            <a:pPr marL="457200" rtl="0">
              <a:spcBef>
                <a:spcPts val="0"/>
              </a:spcBef>
              <a:spcAft>
                <a:spcPts val="800"/>
              </a:spcAft>
            </a:pPr>
            <a:r>
              <a:rPr lang="en-US" sz="1800" b="0" i="0" u="none" strike="noStrike" dirty="0">
                <a:solidFill>
                  <a:srgbClr val="6AE7FF"/>
                </a:solidFill>
                <a:effectLst/>
                <a:latin typeface="Abadi" panose="020B0604020104020204" pitchFamily="34" charset="0"/>
              </a:rPr>
              <a:t>We are using </a:t>
            </a:r>
            <a:r>
              <a:rPr lang="en-US" sz="1800" b="0" i="0" u="none" strike="noStrike" dirty="0" err="1">
                <a:solidFill>
                  <a:srgbClr val="6AE7FF"/>
                </a:solidFill>
                <a:effectLst/>
                <a:latin typeface="Abadi" panose="020B0604020104020204" pitchFamily="34" charset="0"/>
              </a:rPr>
              <a:t>matlab</a:t>
            </a:r>
            <a:r>
              <a:rPr lang="en-US" sz="1800" b="0" i="0" u="none" strike="noStrike" dirty="0">
                <a:solidFill>
                  <a:srgbClr val="6AE7FF"/>
                </a:solidFill>
                <a:effectLst/>
                <a:latin typeface="Abadi" panose="020B0604020104020204" pitchFamily="34" charset="0"/>
              </a:rPr>
              <a:t> to implement LSB Steganography. </a:t>
            </a:r>
            <a:endParaRPr lang="en-US" sz="1800" b="0" dirty="0">
              <a:solidFill>
                <a:srgbClr val="6AE7FF"/>
              </a:solidFill>
              <a:effectLst/>
              <a:latin typeface="Abadi" panose="020B0604020104020204" pitchFamily="34" charset="0"/>
            </a:endParaRPr>
          </a:p>
        </p:txBody>
      </p:sp>
      <p:sp>
        <p:nvSpPr>
          <p:cNvPr id="4" name="TextBox 3">
            <a:extLst>
              <a:ext uri="{FF2B5EF4-FFF2-40B4-BE49-F238E27FC236}">
                <a16:creationId xmlns:a16="http://schemas.microsoft.com/office/drawing/2014/main" id="{E2DC67CA-D535-D10B-543F-70F9A1E15C6C}"/>
              </a:ext>
            </a:extLst>
          </p:cNvPr>
          <p:cNvSpPr txBox="1"/>
          <p:nvPr/>
        </p:nvSpPr>
        <p:spPr>
          <a:xfrm>
            <a:off x="2589088" y="3544584"/>
            <a:ext cx="7870004" cy="369332"/>
          </a:xfrm>
          <a:prstGeom prst="rect">
            <a:avLst/>
          </a:prstGeom>
          <a:noFill/>
        </p:spPr>
        <p:txBody>
          <a:bodyPr wrap="square" rtlCol="0">
            <a:spAutoFit/>
          </a:bodyPr>
          <a:lstStyle/>
          <a:p>
            <a:r>
              <a:rPr lang="en-IN" b="0" i="0" u="none" strike="noStrike" dirty="0">
                <a:solidFill>
                  <a:srgbClr val="353740"/>
                </a:solidFill>
                <a:effectLst/>
                <a:latin typeface="ColfaxAI"/>
              </a:rPr>
              <a:t>\</a:t>
            </a:r>
            <a:endParaRPr lang="en-US" dirty="0"/>
          </a:p>
        </p:txBody>
      </p:sp>
      <p:sp>
        <p:nvSpPr>
          <p:cNvPr id="5" name="TextBox 4">
            <a:extLst>
              <a:ext uri="{FF2B5EF4-FFF2-40B4-BE49-F238E27FC236}">
                <a16:creationId xmlns:a16="http://schemas.microsoft.com/office/drawing/2014/main" id="{4255FC84-B55B-20F4-2322-B66A2CAF17EB}"/>
              </a:ext>
            </a:extLst>
          </p:cNvPr>
          <p:cNvSpPr txBox="1"/>
          <p:nvPr/>
        </p:nvSpPr>
        <p:spPr>
          <a:xfrm>
            <a:off x="2709809" y="2800834"/>
            <a:ext cx="6159356" cy="1200329"/>
          </a:xfrm>
          <a:prstGeom prst="rect">
            <a:avLst/>
          </a:prstGeom>
          <a:noFill/>
        </p:spPr>
        <p:txBody>
          <a:bodyPr wrap="square">
            <a:spAutoFit/>
          </a:bodyPr>
          <a:lstStyle/>
          <a:p>
            <a:pPr marL="457200" rtl="0">
              <a:spcBef>
                <a:spcPts val="0"/>
              </a:spcBef>
              <a:spcAft>
                <a:spcPts val="800"/>
              </a:spcAft>
            </a:pPr>
            <a:r>
              <a:rPr lang="en-US" dirty="0">
                <a:solidFill>
                  <a:srgbClr val="6AE7FF"/>
                </a:solidFill>
                <a:latin typeface="Abadi" panose="020B0604020104020204" pitchFamily="34" charset="0"/>
              </a:rPr>
              <a:t>In our code there are 6 files where 2 files are related to user interfaces and another 2 files for hiding the data in the image and another 2 files for retrieving the data from the image. </a:t>
            </a:r>
            <a:endParaRPr lang="en-US" sz="1800" b="0" dirty="0">
              <a:solidFill>
                <a:srgbClr val="6AE7FF"/>
              </a:solidFill>
              <a:effectLst/>
              <a:latin typeface="Abadi" panose="020B0604020104020204" pitchFamily="34" charset="0"/>
            </a:endParaRPr>
          </a:p>
        </p:txBody>
      </p:sp>
    </p:spTree>
    <p:extLst>
      <p:ext uri="{BB962C8B-B14F-4D97-AF65-F5344CB8AC3E}">
        <p14:creationId xmlns:p14="http://schemas.microsoft.com/office/powerpoint/2010/main" val="241202197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id="{81CFA3D2-0D6C-7A80-8926-41C73028C8E6}"/>
              </a:ext>
            </a:extLst>
          </p:cNvPr>
          <p:cNvSpPr txBox="1"/>
          <p:nvPr/>
        </p:nvSpPr>
        <p:spPr>
          <a:xfrm>
            <a:off x="4653060" y="1338652"/>
            <a:ext cx="2908457" cy="707886"/>
          </a:xfrm>
          <a:prstGeom prst="rect">
            <a:avLst/>
          </a:prstGeom>
          <a:noFill/>
        </p:spPr>
        <p:txBody>
          <a:bodyPr wrap="square">
            <a:spAutoFit/>
          </a:bodyPr>
          <a:lstStyle/>
          <a:p>
            <a:pPr marL="0" marR="0" lvl="2" indent="0" algn="ctr" defTabSz="4572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rgbClr val="0BF1F5"/>
                </a:solidFill>
                <a:effectLst/>
                <a:uLnTx/>
                <a:uFillTx/>
                <a:cs typeface="+mn-ea"/>
                <a:sym typeface="+mn-lt"/>
              </a:rPr>
              <a:t>Source Code</a:t>
            </a:r>
          </a:p>
        </p:txBody>
      </p:sp>
      <p:sp>
        <p:nvSpPr>
          <p:cNvPr id="3" name="TextBox 2">
            <a:extLst>
              <a:ext uri="{FF2B5EF4-FFF2-40B4-BE49-F238E27FC236}">
                <a16:creationId xmlns:a16="http://schemas.microsoft.com/office/drawing/2014/main" id="{7F6FF6E4-6E3F-7A09-5B7F-805E134EC612}"/>
              </a:ext>
            </a:extLst>
          </p:cNvPr>
          <p:cNvSpPr txBox="1"/>
          <p:nvPr/>
        </p:nvSpPr>
        <p:spPr>
          <a:xfrm>
            <a:off x="2455334" y="2784312"/>
            <a:ext cx="1326444" cy="584775"/>
          </a:xfrm>
          <a:prstGeom prst="rect">
            <a:avLst/>
          </a:prstGeom>
          <a:noFill/>
        </p:spPr>
        <p:txBody>
          <a:bodyPr wrap="square">
            <a:spAutoFit/>
          </a:bodyPr>
          <a:lstStyle/>
          <a:p>
            <a:pPr marL="0" marR="0" lvl="2" indent="0" algn="ctr" defTabSz="457200" rtl="0" eaLnBrk="1" fontAlgn="auto" latinLnBrk="0" hangingPunct="1">
              <a:lnSpc>
                <a:spcPct val="100000"/>
              </a:lnSpc>
              <a:spcBef>
                <a:spcPts val="0"/>
              </a:spcBef>
              <a:spcAft>
                <a:spcPts val="0"/>
              </a:spcAft>
              <a:buClrTx/>
              <a:buSzTx/>
              <a:buFontTx/>
              <a:buNone/>
              <a:defRPr/>
            </a:pPr>
            <a:r>
              <a:rPr lang="en-US" altLang="zh-CN" sz="3200" b="1" dirty="0">
                <a:solidFill>
                  <a:srgbClr val="0BF1F5"/>
                </a:solidFill>
                <a:cs typeface="+mn-ea"/>
                <a:sym typeface="+mn-lt"/>
              </a:rPr>
              <a:t>Link:</a:t>
            </a:r>
            <a:endParaRPr kumimoji="0" lang="en-US" altLang="zh-CN" sz="3200" b="1" i="0" u="none" strike="noStrike" kern="1200" cap="none" spc="0" normalizeH="0" baseline="0" noProof="0" dirty="0">
              <a:ln>
                <a:noFill/>
              </a:ln>
              <a:solidFill>
                <a:srgbClr val="0BF1F5"/>
              </a:solidFill>
              <a:effectLst/>
              <a:uLnTx/>
              <a:uFillTx/>
              <a:cs typeface="+mn-ea"/>
              <a:sym typeface="+mn-lt"/>
            </a:endParaRPr>
          </a:p>
        </p:txBody>
      </p:sp>
      <p:sp>
        <p:nvSpPr>
          <p:cNvPr id="4" name="TextBox 3">
            <a:extLst>
              <a:ext uri="{FF2B5EF4-FFF2-40B4-BE49-F238E27FC236}">
                <a16:creationId xmlns:a16="http://schemas.microsoft.com/office/drawing/2014/main" id="{EC2A7A58-C784-280D-CA6E-8FC3A447A224}"/>
              </a:ext>
            </a:extLst>
          </p:cNvPr>
          <p:cNvSpPr txBox="1"/>
          <p:nvPr/>
        </p:nvSpPr>
        <p:spPr>
          <a:xfrm>
            <a:off x="3685855" y="2784312"/>
            <a:ext cx="6159356" cy="646331"/>
          </a:xfrm>
          <a:prstGeom prst="rect">
            <a:avLst/>
          </a:prstGeom>
          <a:noFill/>
        </p:spPr>
        <p:txBody>
          <a:bodyPr wrap="square">
            <a:spAutoFit/>
          </a:bodyPr>
          <a:lstStyle/>
          <a:p>
            <a:r>
              <a:rPr lang="en-US" dirty="0">
                <a:hlinkClick r:id="rId3"/>
              </a:rPr>
              <a:t>https://</a:t>
            </a:r>
            <a:r>
              <a:rPr lang="en-US" dirty="0" err="1">
                <a:hlinkClick r:id="rId3"/>
              </a:rPr>
              <a:t>github.com</a:t>
            </a:r>
            <a:r>
              <a:rPr lang="en-US" dirty="0">
                <a:hlinkClick r:id="rId3"/>
              </a:rPr>
              <a:t>/</a:t>
            </a:r>
            <a:r>
              <a:rPr lang="en-US" dirty="0" err="1">
                <a:hlinkClick r:id="rId3"/>
              </a:rPr>
              <a:t>SubhashSolleti</a:t>
            </a:r>
            <a:r>
              <a:rPr lang="en-US" dirty="0">
                <a:hlinkClick r:id="rId3"/>
              </a:rPr>
              <a:t>/Securing-Military-Communications-Using-LSB-</a:t>
            </a:r>
            <a:r>
              <a:rPr lang="en-US" dirty="0" err="1">
                <a:hlinkClick r:id="rId3"/>
              </a:rPr>
              <a:t>Steganography.git</a:t>
            </a:r>
            <a:endParaRPr lang="en-US" dirty="0"/>
          </a:p>
        </p:txBody>
      </p:sp>
    </p:spTree>
    <p:extLst>
      <p:ext uri="{BB962C8B-B14F-4D97-AF65-F5344CB8AC3E}">
        <p14:creationId xmlns:p14="http://schemas.microsoft.com/office/powerpoint/2010/main" val="208545942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id="{81CFA3D2-0D6C-7A80-8926-41C73028C8E6}"/>
              </a:ext>
            </a:extLst>
          </p:cNvPr>
          <p:cNvSpPr txBox="1"/>
          <p:nvPr/>
        </p:nvSpPr>
        <p:spPr>
          <a:xfrm>
            <a:off x="6313265" y="2250308"/>
            <a:ext cx="2127884" cy="707886"/>
          </a:xfrm>
          <a:prstGeom prst="rect">
            <a:avLst/>
          </a:prstGeom>
          <a:noFill/>
        </p:spPr>
        <p:txBody>
          <a:bodyPr wrap="square">
            <a:spAutoFit/>
          </a:bodyPr>
          <a:lstStyle/>
          <a:p>
            <a:pPr marL="0" marR="0" lvl="2" indent="0" algn="ctr" defTabSz="4572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rgbClr val="0BF1F5"/>
                </a:solidFill>
                <a:effectLst/>
                <a:uLnTx/>
                <a:uFillTx/>
                <a:cs typeface="+mn-ea"/>
                <a:sym typeface="+mn-lt"/>
              </a:rPr>
              <a:t>Hide </a:t>
            </a:r>
            <a:r>
              <a:rPr kumimoji="0" lang="en-US" altLang="zh-CN" sz="4000" b="1" i="0" u="none" strike="noStrike" kern="1200" cap="none" spc="0" normalizeH="0" baseline="0" noProof="0" dirty="0" err="1">
                <a:ln>
                  <a:noFill/>
                </a:ln>
                <a:solidFill>
                  <a:srgbClr val="0BF1F5"/>
                </a:solidFill>
                <a:effectLst/>
                <a:uLnTx/>
                <a:uFillTx/>
                <a:cs typeface="+mn-ea"/>
                <a:sym typeface="+mn-lt"/>
              </a:rPr>
              <a:t>Gui</a:t>
            </a:r>
            <a:endParaRPr kumimoji="0" lang="en-US" altLang="zh-CN" sz="4000" b="1" i="0" u="none" strike="noStrike" kern="1200" cap="none" spc="0" normalizeH="0" baseline="0" noProof="0" dirty="0">
              <a:ln>
                <a:noFill/>
              </a:ln>
              <a:solidFill>
                <a:srgbClr val="0BF1F5"/>
              </a:solidFill>
              <a:effectLst/>
              <a:uLnTx/>
              <a:uFillTx/>
              <a:cs typeface="+mn-ea"/>
              <a:sym typeface="+mn-lt"/>
            </a:endParaRPr>
          </a:p>
        </p:txBody>
      </p:sp>
      <p:pic>
        <p:nvPicPr>
          <p:cNvPr id="13" name="Picture 12">
            <a:extLst>
              <a:ext uri="{FF2B5EF4-FFF2-40B4-BE49-F238E27FC236}">
                <a16:creationId xmlns:a16="http://schemas.microsoft.com/office/drawing/2014/main" id="{32927C6B-F366-D3F9-FA97-314351378B94}"/>
              </a:ext>
            </a:extLst>
          </p:cNvPr>
          <p:cNvPicPr>
            <a:picLocks noChangeAspect="1"/>
          </p:cNvPicPr>
          <p:nvPr/>
        </p:nvPicPr>
        <p:blipFill>
          <a:blip r:embed="rId3"/>
          <a:stretch>
            <a:fillRect/>
          </a:stretch>
        </p:blipFill>
        <p:spPr>
          <a:xfrm>
            <a:off x="1481616" y="2419493"/>
            <a:ext cx="4397121" cy="3193057"/>
          </a:xfrm>
          <a:prstGeom prst="rect">
            <a:avLst/>
          </a:prstGeom>
        </p:spPr>
      </p:pic>
      <p:sp>
        <p:nvSpPr>
          <p:cNvPr id="3" name="TextBox 2">
            <a:extLst>
              <a:ext uri="{FF2B5EF4-FFF2-40B4-BE49-F238E27FC236}">
                <a16:creationId xmlns:a16="http://schemas.microsoft.com/office/drawing/2014/main" id="{D85F42BD-BA49-91B1-79D1-FA2093376E39}"/>
              </a:ext>
            </a:extLst>
          </p:cNvPr>
          <p:cNvSpPr txBox="1"/>
          <p:nvPr/>
        </p:nvSpPr>
        <p:spPr>
          <a:xfrm>
            <a:off x="5878737" y="3208933"/>
            <a:ext cx="6159356" cy="923330"/>
          </a:xfrm>
          <a:prstGeom prst="rect">
            <a:avLst/>
          </a:prstGeom>
          <a:noFill/>
        </p:spPr>
        <p:txBody>
          <a:bodyPr wrap="square">
            <a:spAutoFit/>
          </a:bodyPr>
          <a:lstStyle/>
          <a:p>
            <a:pPr marL="457200" rtl="0">
              <a:spcBef>
                <a:spcPts val="0"/>
              </a:spcBef>
              <a:spcAft>
                <a:spcPts val="800"/>
              </a:spcAft>
            </a:pPr>
            <a:r>
              <a:rPr lang="en-US" sz="1800" b="0" dirty="0">
                <a:solidFill>
                  <a:srgbClr val="6AE7FF"/>
                </a:solidFill>
                <a:effectLst/>
                <a:latin typeface="Abadi" panose="020B0604020104020204" pitchFamily="34" charset="0"/>
              </a:rPr>
              <a:t>We are giving the image name and text file name as </a:t>
            </a:r>
            <a:r>
              <a:rPr lang="en-US" dirty="0">
                <a:solidFill>
                  <a:srgbClr val="6AE7FF"/>
                </a:solidFill>
                <a:latin typeface="Abadi" panose="020B0604020104020204" pitchFamily="34" charset="0"/>
              </a:rPr>
              <a:t>a input. By the clicking on the hide button we are getting encrypted image as a result.</a:t>
            </a:r>
            <a:endParaRPr lang="en-US" sz="1800" b="0" dirty="0">
              <a:solidFill>
                <a:srgbClr val="6AE7FF"/>
              </a:solidFill>
              <a:effectLst/>
              <a:latin typeface="Abadi" panose="020B0604020104020204" pitchFamily="34" charset="0"/>
            </a:endParaRPr>
          </a:p>
        </p:txBody>
      </p:sp>
      <p:sp>
        <p:nvSpPr>
          <p:cNvPr id="6" name="TextBox 5">
            <a:extLst>
              <a:ext uri="{FF2B5EF4-FFF2-40B4-BE49-F238E27FC236}">
                <a16:creationId xmlns:a16="http://schemas.microsoft.com/office/drawing/2014/main" id="{52FC52D1-361B-9064-6536-42C38C4ED273}"/>
              </a:ext>
            </a:extLst>
          </p:cNvPr>
          <p:cNvSpPr txBox="1"/>
          <p:nvPr/>
        </p:nvSpPr>
        <p:spPr>
          <a:xfrm>
            <a:off x="4641771" y="986055"/>
            <a:ext cx="2908457" cy="707886"/>
          </a:xfrm>
          <a:prstGeom prst="rect">
            <a:avLst/>
          </a:prstGeom>
          <a:noFill/>
        </p:spPr>
        <p:txBody>
          <a:bodyPr wrap="square">
            <a:spAutoFit/>
          </a:bodyPr>
          <a:lstStyle/>
          <a:p>
            <a:pPr marL="0" marR="0" lvl="2" indent="0" algn="ctr" defTabSz="4572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rgbClr val="0BF1F5"/>
                </a:solidFill>
                <a:effectLst/>
                <a:uLnTx/>
                <a:uFillTx/>
                <a:cs typeface="+mn-ea"/>
                <a:sym typeface="+mn-lt"/>
              </a:rPr>
              <a:t>Results</a:t>
            </a:r>
          </a:p>
        </p:txBody>
      </p:sp>
    </p:spTree>
    <p:extLst>
      <p:ext uri="{BB962C8B-B14F-4D97-AF65-F5344CB8AC3E}">
        <p14:creationId xmlns:p14="http://schemas.microsoft.com/office/powerpoint/2010/main" val="233206843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93CA4F-DBC4-1F14-48F1-A1EA3B7ED0DF}"/>
              </a:ext>
            </a:extLst>
          </p:cNvPr>
          <p:cNvPicPr>
            <a:picLocks noChangeAspect="1"/>
          </p:cNvPicPr>
          <p:nvPr/>
        </p:nvPicPr>
        <p:blipFill>
          <a:blip r:embed="rId3"/>
          <a:stretch>
            <a:fillRect/>
          </a:stretch>
        </p:blipFill>
        <p:spPr>
          <a:xfrm>
            <a:off x="6283261" y="1889626"/>
            <a:ext cx="5154674" cy="3966644"/>
          </a:xfrm>
          <a:prstGeom prst="rect">
            <a:avLst/>
          </a:prstGeom>
        </p:spPr>
      </p:pic>
      <p:sp>
        <p:nvSpPr>
          <p:cNvPr id="5" name="TextBox 4">
            <a:extLst>
              <a:ext uri="{FF2B5EF4-FFF2-40B4-BE49-F238E27FC236}">
                <a16:creationId xmlns:a16="http://schemas.microsoft.com/office/drawing/2014/main" id="{CD0B2849-A4E5-4528-10A2-B00A63F15AF2}"/>
              </a:ext>
            </a:extLst>
          </p:cNvPr>
          <p:cNvSpPr txBox="1"/>
          <p:nvPr/>
        </p:nvSpPr>
        <p:spPr>
          <a:xfrm>
            <a:off x="459769" y="2965007"/>
            <a:ext cx="5154674" cy="2246769"/>
          </a:xfrm>
          <a:prstGeom prst="rect">
            <a:avLst/>
          </a:prstGeom>
          <a:noFill/>
        </p:spPr>
        <p:txBody>
          <a:bodyPr wrap="square">
            <a:spAutoFit/>
          </a:bodyPr>
          <a:lstStyle/>
          <a:p>
            <a:pPr marL="457200" algn="just" rtl="0">
              <a:spcBef>
                <a:spcPts val="0"/>
              </a:spcBef>
              <a:spcAft>
                <a:spcPts val="800"/>
              </a:spcAft>
            </a:pPr>
            <a:r>
              <a:rPr lang="en-US" sz="2800" b="0" dirty="0" err="1">
                <a:solidFill>
                  <a:srgbClr val="6AE7FF"/>
                </a:solidFill>
                <a:effectLst/>
                <a:latin typeface="Abadi" panose="020B0604020104020204" pitchFamily="34" charset="0"/>
              </a:rPr>
              <a:t>Stegoimage</a:t>
            </a:r>
            <a:r>
              <a:rPr lang="en-US" sz="2800" b="0" dirty="0">
                <a:solidFill>
                  <a:srgbClr val="6AE7FF"/>
                </a:solidFill>
                <a:effectLst/>
                <a:latin typeface="Abadi" panose="020B0604020104020204" pitchFamily="34" charset="0"/>
              </a:rPr>
              <a:t> </a:t>
            </a:r>
            <a:r>
              <a:rPr lang="en-US" sz="2800" dirty="0">
                <a:solidFill>
                  <a:srgbClr val="6AE7FF"/>
                </a:solidFill>
                <a:latin typeface="Abadi" panose="020B0604020104020204" pitchFamily="34" charset="0"/>
              </a:rPr>
              <a:t>name is given as input and by clicking on the retrieve we will get the plaintext which is hided in the </a:t>
            </a:r>
            <a:r>
              <a:rPr lang="en-US" sz="2800" dirty="0" err="1">
                <a:solidFill>
                  <a:srgbClr val="6AE7FF"/>
                </a:solidFill>
                <a:latin typeface="Abadi" panose="020B0604020104020204" pitchFamily="34" charset="0"/>
              </a:rPr>
              <a:t>stegoimage</a:t>
            </a:r>
            <a:endParaRPr lang="en-US" sz="2800" b="0" dirty="0">
              <a:solidFill>
                <a:srgbClr val="6AE7FF"/>
              </a:solidFill>
              <a:effectLst/>
              <a:latin typeface="Abadi" panose="020B0604020104020204" pitchFamily="34" charset="0"/>
            </a:endParaRPr>
          </a:p>
        </p:txBody>
      </p:sp>
      <p:sp>
        <p:nvSpPr>
          <p:cNvPr id="6" name="TextBox 5">
            <a:extLst>
              <a:ext uri="{FF2B5EF4-FFF2-40B4-BE49-F238E27FC236}">
                <a16:creationId xmlns:a16="http://schemas.microsoft.com/office/drawing/2014/main" id="{0A47B168-7953-9254-0000-57849F75F6DB}"/>
              </a:ext>
            </a:extLst>
          </p:cNvPr>
          <p:cNvSpPr txBox="1"/>
          <p:nvPr/>
        </p:nvSpPr>
        <p:spPr>
          <a:xfrm>
            <a:off x="754065" y="1646224"/>
            <a:ext cx="2638351" cy="707886"/>
          </a:xfrm>
          <a:prstGeom prst="rect">
            <a:avLst/>
          </a:prstGeom>
          <a:noFill/>
        </p:spPr>
        <p:txBody>
          <a:bodyPr wrap="square">
            <a:spAutoFit/>
          </a:bodyPr>
          <a:lstStyle/>
          <a:p>
            <a:pPr marL="0" lvl="2" algn="ctr" defTabSz="457200">
              <a:defRPr/>
            </a:pPr>
            <a:r>
              <a:rPr lang="en-US" altLang="zh-CN" sz="4000" b="1" dirty="0">
                <a:solidFill>
                  <a:srgbClr val="0BF1F5"/>
                </a:solidFill>
                <a:cs typeface="+mn-ea"/>
                <a:sym typeface="+mn-lt"/>
              </a:rPr>
              <a:t>Re</a:t>
            </a:r>
            <a:r>
              <a:rPr kumimoji="0" lang="en-US" altLang="zh-CN" sz="4000" b="1" i="0" u="none" strike="noStrike" kern="1200" cap="none" spc="0" normalizeH="0" baseline="0" noProof="0" dirty="0" err="1">
                <a:ln>
                  <a:noFill/>
                </a:ln>
                <a:solidFill>
                  <a:srgbClr val="0BF1F5"/>
                </a:solidFill>
                <a:effectLst/>
                <a:uLnTx/>
                <a:uFillTx/>
                <a:cs typeface="+mn-ea"/>
                <a:sym typeface="+mn-lt"/>
              </a:rPr>
              <a:t>trive</a:t>
            </a:r>
            <a:r>
              <a:rPr kumimoji="0" lang="en-US" altLang="zh-CN" sz="4000" b="1" i="0" u="none" strike="noStrike" kern="1200" cap="none" spc="0" normalizeH="0" baseline="0" noProof="0" dirty="0">
                <a:ln>
                  <a:noFill/>
                </a:ln>
                <a:solidFill>
                  <a:srgbClr val="0BF1F5"/>
                </a:solidFill>
                <a:effectLst/>
                <a:uLnTx/>
                <a:uFillTx/>
                <a:cs typeface="+mn-ea"/>
                <a:sym typeface="+mn-lt"/>
              </a:rPr>
              <a:t> </a:t>
            </a:r>
            <a:r>
              <a:rPr kumimoji="0" lang="en-US" altLang="zh-CN" sz="4000" b="1" i="0" u="none" strike="noStrike" kern="1200" cap="none" spc="0" normalizeH="0" baseline="0" noProof="0" dirty="0" err="1">
                <a:ln>
                  <a:noFill/>
                </a:ln>
                <a:solidFill>
                  <a:srgbClr val="0BF1F5"/>
                </a:solidFill>
                <a:effectLst/>
                <a:uLnTx/>
                <a:uFillTx/>
                <a:cs typeface="+mn-ea"/>
                <a:sym typeface="+mn-lt"/>
              </a:rPr>
              <a:t>Gui</a:t>
            </a:r>
            <a:endParaRPr kumimoji="0" lang="en-US" altLang="zh-CN" sz="4000" b="1" i="0" u="none" strike="noStrike" kern="1200" cap="none" spc="0" normalizeH="0" baseline="0" noProof="0" dirty="0">
              <a:ln>
                <a:noFill/>
              </a:ln>
              <a:solidFill>
                <a:srgbClr val="0BF1F5"/>
              </a:solidFill>
              <a:effectLst/>
              <a:uLnTx/>
              <a:uFillTx/>
              <a:cs typeface="+mn-ea"/>
              <a:sym typeface="+mn-lt"/>
            </a:endParaRPr>
          </a:p>
        </p:txBody>
      </p:sp>
    </p:spTree>
    <p:extLst>
      <p:ext uri="{BB962C8B-B14F-4D97-AF65-F5344CB8AC3E}">
        <p14:creationId xmlns:p14="http://schemas.microsoft.com/office/powerpoint/2010/main" val="88588048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972008" y="4129138"/>
            <a:ext cx="2647950" cy="400110"/>
            <a:chOff x="6762750" y="1238249"/>
            <a:chExt cx="3530600" cy="533480"/>
          </a:xfrm>
        </p:grpSpPr>
        <p:sp>
          <p:nvSpPr>
            <p:cNvPr id="8199" name="矩形 9"/>
            <p:cNvSpPr>
              <a:spLocks noChangeArrowheads="1"/>
            </p:cNvSpPr>
            <p:nvPr/>
          </p:nvSpPr>
          <p:spPr bwMode="auto">
            <a:xfrm>
              <a:off x="7373938" y="1238249"/>
              <a:ext cx="2919412" cy="53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defRPr/>
              </a:pPr>
              <a:r>
                <a:rPr lang="en-US" altLang="zh-CN" sz="2000" b="1" dirty="0">
                  <a:solidFill>
                    <a:srgbClr val="10FBFE"/>
                  </a:solidFill>
                  <a:cs typeface="+mn-ea"/>
                  <a:sym typeface="+mn-lt"/>
                </a:rPr>
                <a:t>AES</a:t>
              </a:r>
              <a:endParaRPr lang="zh-CN" altLang="en-US" sz="2400" b="1" dirty="0">
                <a:solidFill>
                  <a:prstClr val="white"/>
                </a:solidFill>
                <a:cs typeface="+mn-ea"/>
                <a:sym typeface="+mn-lt"/>
              </a:endParaRPr>
            </a:p>
          </p:txBody>
        </p:sp>
        <p:grpSp>
          <p:nvGrpSpPr>
            <p:cNvPr id="8204" name="组合 16"/>
            <p:cNvGrpSpPr/>
            <p:nvPr/>
          </p:nvGrpSpPr>
          <p:grpSpPr bwMode="auto">
            <a:xfrm>
              <a:off x="6762750" y="1238250"/>
              <a:ext cx="571500" cy="428625"/>
              <a:chOff x="3000364" y="642924"/>
              <a:chExt cx="428628" cy="321471"/>
            </a:xfrm>
          </p:grpSpPr>
          <p:sp>
            <p:nvSpPr>
              <p:cNvPr id="15" name="等腰三角形 1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cs typeface="+mn-ea"/>
                  <a:sym typeface="+mn-lt"/>
                </a:endParaRPr>
              </a:p>
            </p:txBody>
          </p:sp>
          <p:sp>
            <p:nvSpPr>
              <p:cNvPr id="16" name="等腰三角形 1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cs typeface="+mn-ea"/>
                  <a:sym typeface="+mn-lt"/>
                </a:endParaRPr>
              </a:p>
            </p:txBody>
          </p:sp>
        </p:grpSp>
      </p:grpSp>
      <p:grpSp>
        <p:nvGrpSpPr>
          <p:cNvPr id="17" name="组合 16"/>
          <p:cNvGrpSpPr/>
          <p:nvPr/>
        </p:nvGrpSpPr>
        <p:grpSpPr>
          <a:xfrm>
            <a:off x="6848683" y="4129138"/>
            <a:ext cx="2647950" cy="400110"/>
            <a:chOff x="6762750" y="1238249"/>
            <a:chExt cx="3530600" cy="533480"/>
          </a:xfrm>
        </p:grpSpPr>
        <p:sp>
          <p:nvSpPr>
            <p:cNvPr id="21" name="矩形 9"/>
            <p:cNvSpPr>
              <a:spLocks noChangeArrowheads="1"/>
            </p:cNvSpPr>
            <p:nvPr/>
          </p:nvSpPr>
          <p:spPr bwMode="auto">
            <a:xfrm>
              <a:off x="7373938" y="1238249"/>
              <a:ext cx="2919412" cy="53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defRPr/>
              </a:pPr>
              <a:r>
                <a:rPr lang="en-US" altLang="zh-CN" sz="2000" b="1" dirty="0">
                  <a:solidFill>
                    <a:srgbClr val="10FBFE"/>
                  </a:solidFill>
                  <a:cs typeface="+mn-ea"/>
                  <a:sym typeface="+mn-lt"/>
                </a:rPr>
                <a:t>RSA</a:t>
              </a:r>
              <a:endParaRPr lang="zh-CN" altLang="en-US" sz="2400" b="1" dirty="0">
                <a:solidFill>
                  <a:prstClr val="white"/>
                </a:solidFill>
                <a:cs typeface="+mn-ea"/>
                <a:sym typeface="+mn-lt"/>
              </a:endParaRPr>
            </a:p>
          </p:txBody>
        </p:sp>
        <p:grpSp>
          <p:nvGrpSpPr>
            <p:cNvPr id="24" name="组合 16"/>
            <p:cNvGrpSpPr/>
            <p:nvPr/>
          </p:nvGrpSpPr>
          <p:grpSpPr bwMode="auto">
            <a:xfrm>
              <a:off x="6762750" y="1238250"/>
              <a:ext cx="571500" cy="428625"/>
              <a:chOff x="3000364" y="642924"/>
              <a:chExt cx="428628" cy="321471"/>
            </a:xfrm>
          </p:grpSpPr>
          <p:sp>
            <p:nvSpPr>
              <p:cNvPr id="25" name="等腰三角形 2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cs typeface="+mn-ea"/>
                  <a:sym typeface="+mn-lt"/>
                </a:endParaRPr>
              </a:p>
            </p:txBody>
          </p:sp>
          <p:sp>
            <p:nvSpPr>
              <p:cNvPr id="26" name="等腰三角形 2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cs typeface="+mn-ea"/>
                  <a:sym typeface="+mn-lt"/>
                </a:endParaRPr>
              </a:p>
            </p:txBody>
          </p:sp>
        </p:grpSp>
      </p:grpSp>
      <p:sp>
        <p:nvSpPr>
          <p:cNvPr id="11" name="TextBox 10">
            <a:extLst>
              <a:ext uri="{FF2B5EF4-FFF2-40B4-BE49-F238E27FC236}">
                <a16:creationId xmlns:a16="http://schemas.microsoft.com/office/drawing/2014/main" id="{83A570D0-E5E8-EA84-7C44-4FDA2D8F5006}"/>
              </a:ext>
            </a:extLst>
          </p:cNvPr>
          <p:cNvSpPr txBox="1"/>
          <p:nvPr/>
        </p:nvSpPr>
        <p:spPr>
          <a:xfrm>
            <a:off x="1576244" y="2850366"/>
            <a:ext cx="9180246" cy="830997"/>
          </a:xfrm>
          <a:prstGeom prst="rect">
            <a:avLst/>
          </a:prstGeom>
          <a:noFill/>
        </p:spPr>
        <p:txBody>
          <a:bodyPr wrap="square">
            <a:spAutoFit/>
          </a:bodyPr>
          <a:lstStyle/>
          <a:p>
            <a:r>
              <a:rPr lang="en-US" sz="2400" b="0" i="0" u="none" strike="noStrike" dirty="0">
                <a:solidFill>
                  <a:srgbClr val="6AE7FF"/>
                </a:solidFill>
                <a:effectLst/>
                <a:latin typeface="Abadi" panose="020B0604020104020204" pitchFamily="34" charset="0"/>
              </a:rPr>
              <a:t>Cryptographic techniques can be used to secure data by encrypting and decrypting</a:t>
            </a:r>
            <a:endParaRPr lang="en-US" sz="2400" dirty="0">
              <a:solidFill>
                <a:srgbClr val="6AE7FF"/>
              </a:solidFill>
              <a:latin typeface="Abadi" panose="020B0604020104020204" pitchFamily="34" charset="0"/>
            </a:endParaRPr>
          </a:p>
        </p:txBody>
      </p:sp>
      <p:sp>
        <p:nvSpPr>
          <p:cNvPr id="19" name="文本框 15">
            <a:extLst>
              <a:ext uri="{FF2B5EF4-FFF2-40B4-BE49-F238E27FC236}">
                <a16:creationId xmlns:a16="http://schemas.microsoft.com/office/drawing/2014/main" id="{088BE669-1C8C-0C7F-64F1-7A9B2AC44D83}"/>
              </a:ext>
            </a:extLst>
          </p:cNvPr>
          <p:cNvSpPr txBox="1"/>
          <p:nvPr/>
        </p:nvSpPr>
        <p:spPr>
          <a:xfrm>
            <a:off x="3625572" y="1295012"/>
            <a:ext cx="4673382" cy="707886"/>
          </a:xfrm>
          <a:prstGeom prst="rect">
            <a:avLst/>
          </a:prstGeom>
          <a:noFill/>
        </p:spPr>
        <p:txBody>
          <a:bodyPr wrap="square">
            <a:spAutoFit/>
            <a:scene3d>
              <a:camera prst="orthographicFront"/>
              <a:lightRig rig="threePt" dir="t"/>
            </a:scene3d>
            <a:sp3d contourW="12700"/>
          </a:bodyPr>
          <a:lstStyle/>
          <a:p>
            <a:pPr marL="0" marR="0" lvl="2" indent="0" algn="dist" defTabSz="4572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rgbClr val="0BF1F5"/>
                </a:solidFill>
                <a:effectLst/>
                <a:uLnTx/>
                <a:uFillTx/>
                <a:cs typeface="+mn-ea"/>
                <a:sym typeface="+mn-lt"/>
              </a:rPr>
              <a:t>Other Possible</a:t>
            </a:r>
            <a:r>
              <a:rPr kumimoji="0" lang="en-US" altLang="zh-CN" sz="4000" b="1" i="0" u="none" strike="noStrike" kern="1200" cap="none" spc="0" normalizeH="0" noProof="0" dirty="0">
                <a:ln>
                  <a:noFill/>
                </a:ln>
                <a:solidFill>
                  <a:srgbClr val="0BF1F5"/>
                </a:solidFill>
                <a:effectLst/>
                <a:uLnTx/>
                <a:uFillTx/>
                <a:cs typeface="+mn-ea"/>
                <a:sym typeface="+mn-lt"/>
              </a:rPr>
              <a:t> Ways</a:t>
            </a:r>
            <a:endParaRPr kumimoji="0" lang="en-US" altLang="zh-CN" sz="4000" b="1" i="0" u="none" strike="noStrike" kern="1200" cap="none" spc="0" normalizeH="0" baseline="0" noProof="0" dirty="0">
              <a:ln>
                <a:noFill/>
              </a:ln>
              <a:solidFill>
                <a:srgbClr val="0BF1F5"/>
              </a:solidFill>
              <a:effectLst/>
              <a:uLnTx/>
              <a:uFillTx/>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theme/theme1.xml><?xml version="1.0" encoding="utf-8"?>
<a:theme xmlns:a="http://schemas.openxmlformats.org/drawingml/2006/main" name="摄图网">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2ks3qkz">
      <a:majorFont>
        <a:latin typeface="Source Han Serif CN"/>
        <a:ea typeface="Source Han Sans CN"/>
        <a:cs typeface=""/>
      </a:majorFont>
      <a:minorFont>
        <a:latin typeface="Source Han Serif CN"/>
        <a:ea typeface="Source Han Sans C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380</Words>
  <Application>Microsoft Office PowerPoint</Application>
  <PresentationFormat>Widescreen</PresentationFormat>
  <Paragraphs>46</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等线</vt:lpstr>
      <vt:lpstr>Abadi</vt:lpstr>
      <vt:lpstr>Arial</vt:lpstr>
      <vt:lpstr>ColfaxAI</vt:lpstr>
      <vt:lpstr>Goudy Old Style</vt:lpstr>
      <vt:lpstr>Source Han Serif CN</vt:lpstr>
      <vt:lpstr>摄图网</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dangh</dc:creator>
  <cp:keywords/>
  <cp:lastModifiedBy>subhash solleti</cp:lastModifiedBy>
  <cp:revision>56</cp:revision>
  <dcterms:created xsi:type="dcterms:W3CDTF">2017-07-15T13:06:00Z</dcterms:created>
  <dcterms:modified xsi:type="dcterms:W3CDTF">2022-12-19T06:42:07Z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2052-10.8.2.7072</vt:lpwstr>
  </property>
  <property fmtid="{D5CDD505-2E9C-101B-9397-08002B2CF9AE}" pid="3" name="NXPowerLiteLastOptimized">
    <vt:lpwstr>6025495</vt:lpwstr>
  </property>
  <property fmtid="{D5CDD505-2E9C-101B-9397-08002B2CF9AE}" pid="4" name="NXPowerLiteSettings">
    <vt:lpwstr>C7000400038000</vt:lpwstr>
  </property>
  <property fmtid="{D5CDD505-2E9C-101B-9397-08002B2CF9AE}" pid="5" name="NXPowerLiteVersion">
    <vt:lpwstr>D7.1.14</vt:lpwstr>
  </property>
</Properties>
</file>