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61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31974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6717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163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27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23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6987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44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61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541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21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28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165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205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135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66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61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sp>
        <p:nvSpPr>
          <p:cNvPr id="85" name="Google Shape;85;p13"/>
          <p:cNvSpPr/>
          <p:nvPr/>
        </p:nvSpPr>
        <p:spPr>
          <a:xfrm rot="-5400000">
            <a:off x="8912009" y="4326276"/>
            <a:ext cx="463982" cy="4760457"/>
          </a:xfrm>
          <a:custGeom>
            <a:avLst/>
            <a:gdLst/>
            <a:ahLst/>
            <a:cxnLst/>
            <a:rect l="l" t="t" r="r" b="b"/>
            <a:pathLst>
              <a:path w="463982" h="4760457" extrusionOk="0">
                <a:moveTo>
                  <a:pt x="0" y="0"/>
                </a:moveTo>
                <a:lnTo>
                  <a:pt x="463982" y="0"/>
                </a:lnTo>
                <a:lnTo>
                  <a:pt x="463982" y="4760458"/>
                </a:lnTo>
                <a:lnTo>
                  <a:pt x="0" y="4760458"/>
                </a:lnTo>
                <a:lnTo>
                  <a:pt x="0" y="0"/>
                </a:lnTo>
                <a:close/>
              </a:path>
            </a:pathLst>
          </a:custGeom>
          <a:blipFill rotWithShape="1">
            <a:blip r:embed="rId4">
              <a:alphaModFix/>
            </a:blip>
            <a:stretch>
              <a:fillRect/>
            </a:stretch>
          </a:blipFill>
          <a:ln>
            <a:noFill/>
          </a:ln>
        </p:spPr>
      </p:sp>
      <p:sp>
        <p:nvSpPr>
          <p:cNvPr id="86" name="Google Shape;86;p13"/>
          <p:cNvSpPr txBox="1"/>
          <p:nvPr/>
        </p:nvSpPr>
        <p:spPr>
          <a:xfrm>
            <a:off x="2456991" y="1010651"/>
            <a:ext cx="13374019" cy="3099765"/>
          </a:xfrm>
          <a:prstGeom prst="rect">
            <a:avLst/>
          </a:prstGeom>
          <a:noFill/>
          <a:ln>
            <a:noFill/>
          </a:ln>
        </p:spPr>
        <p:txBody>
          <a:bodyPr spcFirstLastPara="1" wrap="square" lIns="0" tIns="0" rIns="0" bIns="0" anchor="t" anchorCtr="0">
            <a:spAutoFit/>
          </a:bodyPr>
          <a:lstStyle/>
          <a:p>
            <a:pPr marL="0" marR="0" lvl="0" indent="0" algn="ctr" rtl="0">
              <a:lnSpc>
                <a:spcPct val="139990"/>
              </a:lnSpc>
              <a:spcBef>
                <a:spcPts val="0"/>
              </a:spcBef>
              <a:spcAft>
                <a:spcPts val="0"/>
              </a:spcAft>
              <a:buNone/>
            </a:pPr>
            <a:r>
              <a:rPr lang="en-US" sz="8462" b="0" i="0" u="none" strike="noStrike" cap="none">
                <a:solidFill>
                  <a:srgbClr val="FFFFFF"/>
                </a:solidFill>
                <a:latin typeface="Times New Roman"/>
                <a:ea typeface="Times New Roman"/>
                <a:cs typeface="Times New Roman"/>
                <a:sym typeface="Times New Roman"/>
              </a:rPr>
              <a:t>TNSDC - GENERATIVE AI FOR ENGINEERING</a:t>
            </a:r>
            <a:endParaRPr/>
          </a:p>
        </p:txBody>
      </p:sp>
      <p:grpSp>
        <p:nvGrpSpPr>
          <p:cNvPr id="87" name="Google Shape;87;p13"/>
          <p:cNvGrpSpPr/>
          <p:nvPr/>
        </p:nvGrpSpPr>
        <p:grpSpPr>
          <a:xfrm>
            <a:off x="18144623" y="7960480"/>
            <a:ext cx="143377" cy="1297820"/>
            <a:chOff x="0" y="-38100"/>
            <a:chExt cx="46272" cy="418849"/>
          </a:xfrm>
        </p:grpSpPr>
        <p:sp>
          <p:nvSpPr>
            <p:cNvPr id="88" name="Google Shape;88;p13"/>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89" name="Google Shape;89;p13"/>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txBox="1"/>
          <p:nvPr/>
        </p:nvSpPr>
        <p:spPr>
          <a:xfrm>
            <a:off x="3409193" y="4687999"/>
            <a:ext cx="11469614" cy="1387164"/>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7262" b="0" i="0" u="none" strike="noStrike" cap="none">
                <a:solidFill>
                  <a:srgbClr val="FFFFFF"/>
                </a:solidFill>
                <a:latin typeface="Times New Roman"/>
                <a:ea typeface="Times New Roman"/>
                <a:cs typeface="Times New Roman"/>
                <a:sym typeface="Times New Roman"/>
              </a:rPr>
              <a:t>FINAL PROJECT</a:t>
            </a:r>
            <a:endParaRPr/>
          </a:p>
        </p:txBody>
      </p:sp>
      <p:sp>
        <p:nvSpPr>
          <p:cNvPr id="91" name="Google Shape;91;p13"/>
          <p:cNvSpPr txBox="1"/>
          <p:nvPr/>
        </p:nvSpPr>
        <p:spPr>
          <a:xfrm>
            <a:off x="6057900" y="7138521"/>
            <a:ext cx="6172200" cy="273021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0" i="0" u="none" strike="noStrike" cap="none">
                <a:solidFill>
                  <a:srgbClr val="FFFFFF"/>
                </a:solidFill>
                <a:latin typeface="Times New Roman"/>
                <a:ea typeface="Times New Roman"/>
                <a:cs typeface="Times New Roman"/>
                <a:sym typeface="Times New Roman"/>
              </a:rPr>
              <a:t>SUBMITTED BY</a:t>
            </a:r>
            <a:endParaRPr/>
          </a:p>
          <a:p>
            <a:pPr marL="0" marR="0" lvl="0" indent="0" algn="ctr" rtl="0">
              <a:lnSpc>
                <a:spcPct val="139992"/>
              </a:lnSpc>
              <a:spcBef>
                <a:spcPts val="0"/>
              </a:spcBef>
              <a:spcAft>
                <a:spcPts val="0"/>
              </a:spcAft>
              <a:buNone/>
            </a:pPr>
            <a:r>
              <a:rPr lang="en-US" sz="5011" b="0" i="0" u="none" strike="noStrike" cap="none">
                <a:solidFill>
                  <a:srgbClr val="FFFFFF"/>
                </a:solidFill>
                <a:latin typeface="Times New Roman"/>
                <a:ea typeface="Times New Roman"/>
                <a:cs typeface="Times New Roman"/>
                <a:sym typeface="Times New Roman"/>
              </a:rPr>
              <a:t>Subhashinee G K</a:t>
            </a:r>
            <a:endParaRPr/>
          </a:p>
          <a:p>
            <a:pPr marL="0" marR="0" lvl="0" indent="0" algn="ctr" rtl="0">
              <a:lnSpc>
                <a:spcPct val="139992"/>
              </a:lnSpc>
              <a:spcBef>
                <a:spcPts val="0"/>
              </a:spcBef>
              <a:spcAft>
                <a:spcPts val="0"/>
              </a:spcAft>
              <a:buNone/>
            </a:pPr>
            <a:r>
              <a:rPr lang="en-US" sz="5011" b="0" i="0" u="none" strike="noStrike" cap="none">
                <a:solidFill>
                  <a:srgbClr val="FFFFFF"/>
                </a:solidFill>
                <a:latin typeface="Times New Roman"/>
                <a:ea typeface="Times New Roman"/>
                <a:cs typeface="Times New Roman"/>
                <a:sym typeface="Times New Roman"/>
              </a:rPr>
              <a:t>311521104058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204" name="Google Shape;204;p22"/>
          <p:cNvGrpSpPr/>
          <p:nvPr/>
        </p:nvGrpSpPr>
        <p:grpSpPr>
          <a:xfrm>
            <a:off x="18144623" y="7960480"/>
            <a:ext cx="143377" cy="1297820"/>
            <a:chOff x="0" y="-38100"/>
            <a:chExt cx="46272" cy="418849"/>
          </a:xfrm>
        </p:grpSpPr>
        <p:sp>
          <p:nvSpPr>
            <p:cNvPr id="205" name="Google Shape;205;p22"/>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06" name="Google Shape;206;p22"/>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22"/>
          <p:cNvGrpSpPr/>
          <p:nvPr/>
        </p:nvGrpSpPr>
        <p:grpSpPr>
          <a:xfrm>
            <a:off x="0" y="-2063521"/>
            <a:ext cx="5105400" cy="12350521"/>
            <a:chOff x="0" y="-295275"/>
            <a:chExt cx="857735" cy="1767271"/>
          </a:xfrm>
        </p:grpSpPr>
        <p:sp>
          <p:nvSpPr>
            <p:cNvPr id="208" name="Google Shape;208;p22"/>
            <p:cNvSpPr/>
            <p:nvPr/>
          </p:nvSpPr>
          <p:spPr>
            <a:xfrm>
              <a:off x="0" y="0"/>
              <a:ext cx="857735" cy="1471996"/>
            </a:xfrm>
            <a:custGeom>
              <a:avLst/>
              <a:gdLst/>
              <a:ahLst/>
              <a:cxnLst/>
              <a:rect l="l" t="t" r="r" b="b"/>
              <a:pathLst>
                <a:path w="857735" h="1471996" extrusionOk="0">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209" name="Google Shape;209;p22"/>
            <p:cNvSpPr txBox="1"/>
            <p:nvPr/>
          </p:nvSpPr>
          <p:spPr>
            <a:xfrm>
              <a:off x="0" y="-295275"/>
              <a:ext cx="857735" cy="1767271"/>
            </a:xfrm>
            <a:prstGeom prst="rect">
              <a:avLst/>
            </a:prstGeom>
            <a:noFill/>
            <a:ln>
              <a:noFill/>
            </a:ln>
          </p:spPr>
          <p:txBody>
            <a:bodyPr spcFirstLastPara="1" wrap="square" lIns="50800" tIns="50800" rIns="50800" bIns="50800" anchor="ctr" anchorCtr="0">
              <a:noAutofit/>
            </a:bodyPr>
            <a:lstStyle/>
            <a:p>
              <a:pPr marL="0" marR="0" lvl="0" indent="0" algn="ctr" rtl="0">
                <a:lnSpc>
                  <a:spcPct val="5910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0" name="Google Shape;210;p22"/>
          <p:cNvSpPr txBox="1"/>
          <p:nvPr/>
        </p:nvSpPr>
        <p:spPr>
          <a:xfrm>
            <a:off x="838200" y="4585334"/>
            <a:ext cx="3507135"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a:solidFill>
                  <a:srgbClr val="FFFFFF"/>
                </a:solidFill>
                <a:latin typeface="Times"/>
                <a:ea typeface="Times"/>
                <a:cs typeface="Times"/>
                <a:sym typeface="Times"/>
              </a:rPr>
              <a:t>SOLUTION</a:t>
            </a:r>
            <a:endParaRPr/>
          </a:p>
        </p:txBody>
      </p:sp>
      <p:sp>
        <p:nvSpPr>
          <p:cNvPr id="211" name="Google Shape;211;p22"/>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2" name="Google Shape;212;p22"/>
          <p:cNvSpPr txBox="1"/>
          <p:nvPr/>
        </p:nvSpPr>
        <p:spPr>
          <a:xfrm>
            <a:off x="5762942" y="1089397"/>
            <a:ext cx="12102936" cy="8168903"/>
          </a:xfrm>
          <a:prstGeom prst="rect">
            <a:avLst/>
          </a:prstGeom>
          <a:noFill/>
          <a:ln>
            <a:noFill/>
          </a:ln>
        </p:spPr>
        <p:txBody>
          <a:bodyPr spcFirstLastPara="1" wrap="square" lIns="0" tIns="0" rIns="0" bIns="0" anchor="t" anchorCtr="0">
            <a:spAutoFit/>
          </a:bodyPr>
          <a:lstStyle/>
          <a:p>
            <a:pPr marL="0" marR="0" lvl="0" indent="0" algn="l" rtl="0">
              <a:lnSpc>
                <a:spcPct val="123049"/>
              </a:lnSpc>
              <a:spcBef>
                <a:spcPts val="0"/>
              </a:spcBef>
              <a:spcAft>
                <a:spcPts val="0"/>
              </a:spcAft>
              <a:buNone/>
            </a:pPr>
            <a:r>
              <a:rPr lang="en-US" sz="4000" b="0" i="0" u="none" strike="noStrike" cap="none">
                <a:solidFill>
                  <a:schemeClr val="lt1"/>
                </a:solidFill>
                <a:latin typeface="Calibri"/>
                <a:ea typeface="Calibri"/>
                <a:cs typeface="Calibri"/>
                <a:sym typeface="Calibri"/>
              </a:rPr>
              <a:t>The solution involves creating an image denoising algorithm with convolutional autoencoders. It begins by preparing the MNIST dataset and introducing noise to generate training images. A convolutional autoencoder architecture is designed. The model is trained using noisy input and clean output images, optimized with the Adam optimizer and binary cross-entropy loss. Evaluation involves assessing performance on a separate set of noisy test images using visual inspection and quantitative metrics like PSNR or SSIM. Finally, the trained model can be deployed to denoise new images in real-world applications, improving image quality and aiding accurate analysis.</a:t>
            </a:r>
            <a:endParaRPr sz="36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218" name="Google Shape;218;p23"/>
          <p:cNvGrpSpPr/>
          <p:nvPr/>
        </p:nvGrpSpPr>
        <p:grpSpPr>
          <a:xfrm>
            <a:off x="18144623" y="7960480"/>
            <a:ext cx="143377" cy="1297820"/>
            <a:chOff x="0" y="-38100"/>
            <a:chExt cx="46272" cy="418849"/>
          </a:xfrm>
        </p:grpSpPr>
        <p:sp>
          <p:nvSpPr>
            <p:cNvPr id="219" name="Google Shape;219;p23"/>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20" name="Google Shape;220;p23"/>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1" name="Google Shape;221;p23"/>
          <p:cNvGrpSpPr/>
          <p:nvPr/>
        </p:nvGrpSpPr>
        <p:grpSpPr>
          <a:xfrm>
            <a:off x="-1" y="-2063521"/>
            <a:ext cx="5105401" cy="12350521"/>
            <a:chOff x="0" y="-295275"/>
            <a:chExt cx="857735" cy="1767271"/>
          </a:xfrm>
        </p:grpSpPr>
        <p:sp>
          <p:nvSpPr>
            <p:cNvPr id="222" name="Google Shape;222;p23"/>
            <p:cNvSpPr/>
            <p:nvPr/>
          </p:nvSpPr>
          <p:spPr>
            <a:xfrm>
              <a:off x="0" y="0"/>
              <a:ext cx="857735" cy="1471996"/>
            </a:xfrm>
            <a:custGeom>
              <a:avLst/>
              <a:gdLst/>
              <a:ahLst/>
              <a:cxnLst/>
              <a:rect l="l" t="t" r="r" b="b"/>
              <a:pathLst>
                <a:path w="857735" h="1471996" extrusionOk="0">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223" name="Google Shape;223;p23"/>
            <p:cNvSpPr txBox="1"/>
            <p:nvPr/>
          </p:nvSpPr>
          <p:spPr>
            <a:xfrm>
              <a:off x="0" y="-295275"/>
              <a:ext cx="857735" cy="1767271"/>
            </a:xfrm>
            <a:prstGeom prst="rect">
              <a:avLst/>
            </a:prstGeom>
            <a:noFill/>
            <a:ln>
              <a:noFill/>
            </a:ln>
          </p:spPr>
          <p:txBody>
            <a:bodyPr spcFirstLastPara="1" wrap="square" lIns="50800" tIns="50800" rIns="50800" bIns="50800" anchor="ctr" anchorCtr="0">
              <a:noAutofit/>
            </a:bodyPr>
            <a:lstStyle/>
            <a:p>
              <a:pPr marL="0" marR="0" lvl="0" indent="0" algn="ctr" rtl="0">
                <a:lnSpc>
                  <a:spcPct val="5910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4" name="Google Shape;224;p23"/>
          <p:cNvSpPr txBox="1"/>
          <p:nvPr/>
        </p:nvSpPr>
        <p:spPr>
          <a:xfrm>
            <a:off x="669607" y="4610699"/>
            <a:ext cx="4144119"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a:solidFill>
                  <a:srgbClr val="FFFFFF"/>
                </a:solidFill>
                <a:latin typeface="Times"/>
                <a:ea typeface="Times"/>
                <a:cs typeface="Times"/>
                <a:sym typeface="Times"/>
              </a:rPr>
              <a:t>MODELLING</a:t>
            </a:r>
            <a:endParaRPr/>
          </a:p>
        </p:txBody>
      </p:sp>
      <p:sp>
        <p:nvSpPr>
          <p:cNvPr id="225" name="Google Shape;225;p23"/>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6" name="Google Shape;226;p23"/>
          <p:cNvSpPr/>
          <p:nvPr/>
        </p:nvSpPr>
        <p:spPr>
          <a:xfrm>
            <a:off x="5763668" y="757476"/>
            <a:ext cx="12143332" cy="86177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lt1"/>
              </a:solidFill>
              <a:latin typeface="Times New Roman"/>
              <a:ea typeface="Times New Roman"/>
              <a:cs typeface="Times New Roman"/>
              <a:sym typeface="Times New Roman"/>
            </a:endParaRPr>
          </a:p>
          <a:p>
            <a:pPr marL="0" marR="0" lvl="0" indent="-254000" algn="l" rtl="0">
              <a:lnSpc>
                <a:spcPct val="100000"/>
              </a:lnSpc>
              <a:spcBef>
                <a:spcPts val="0"/>
              </a:spcBef>
              <a:spcAft>
                <a:spcPts val="0"/>
              </a:spcAft>
              <a:buClr>
                <a:schemeClr val="lt1"/>
              </a:buClr>
              <a:buSzPts val="4000"/>
              <a:buFont typeface="Times New Roman"/>
              <a:buAutoNum type="arabicPeriod"/>
            </a:pPr>
            <a:r>
              <a:rPr lang="en-US" sz="4000" b="1" i="0" u="none" strike="noStrike" cap="none">
                <a:solidFill>
                  <a:schemeClr val="lt1"/>
                </a:solidFill>
                <a:latin typeface="Times New Roman"/>
                <a:ea typeface="Times New Roman"/>
                <a:cs typeface="Times New Roman"/>
                <a:sym typeface="Times New Roman"/>
              </a:rPr>
              <a:t>Data Preprocessing:</a:t>
            </a:r>
            <a:r>
              <a:rPr lang="en-US" sz="4000" b="0" i="0" u="none" strike="noStrike" cap="none">
                <a:solidFill>
                  <a:schemeClr val="lt1"/>
                </a:solidFill>
                <a:latin typeface="Times New Roman"/>
                <a:ea typeface="Times New Roman"/>
                <a:cs typeface="Times New Roman"/>
                <a:sym typeface="Times New Roman"/>
              </a:rPr>
              <a:t> Load and preprocess the MNIST dataset, ensuring uniformity in size and format.</a:t>
            </a:r>
            <a:endParaRPr/>
          </a:p>
          <a:p>
            <a:pPr marL="0" marR="0" lvl="0" indent="-254000" algn="l" rtl="0">
              <a:lnSpc>
                <a:spcPct val="100000"/>
              </a:lnSpc>
              <a:spcBef>
                <a:spcPts val="0"/>
              </a:spcBef>
              <a:spcAft>
                <a:spcPts val="0"/>
              </a:spcAft>
              <a:buClr>
                <a:schemeClr val="lt1"/>
              </a:buClr>
              <a:buSzPts val="4000"/>
              <a:buFont typeface="Times New Roman"/>
              <a:buAutoNum type="arabicPeriod"/>
            </a:pPr>
            <a:r>
              <a:rPr lang="en-US" sz="4000" b="1" i="0" u="none" strike="noStrike" cap="none">
                <a:solidFill>
                  <a:schemeClr val="lt1"/>
                </a:solidFill>
                <a:latin typeface="Times New Roman"/>
                <a:ea typeface="Times New Roman"/>
                <a:cs typeface="Times New Roman"/>
                <a:sym typeface="Times New Roman"/>
              </a:rPr>
              <a:t>Noise Injection:</a:t>
            </a:r>
            <a:r>
              <a:rPr lang="en-US" sz="4000" b="0" i="0" u="none" strike="noStrike" cap="none">
                <a:solidFill>
                  <a:schemeClr val="lt1"/>
                </a:solidFill>
                <a:latin typeface="Times New Roman"/>
                <a:ea typeface="Times New Roman"/>
                <a:cs typeface="Times New Roman"/>
                <a:sym typeface="Times New Roman"/>
              </a:rPr>
              <a:t> Introduce Gaussian noise to the dataset, simulating real-world noisy image scenarios.</a:t>
            </a:r>
            <a:endParaRPr/>
          </a:p>
          <a:p>
            <a:pPr marL="0" marR="0" lvl="0" indent="-254000" algn="l" rtl="0">
              <a:lnSpc>
                <a:spcPct val="100000"/>
              </a:lnSpc>
              <a:spcBef>
                <a:spcPts val="0"/>
              </a:spcBef>
              <a:spcAft>
                <a:spcPts val="0"/>
              </a:spcAft>
              <a:buClr>
                <a:schemeClr val="lt1"/>
              </a:buClr>
              <a:buSzPts val="4000"/>
              <a:buFont typeface="Times New Roman"/>
              <a:buAutoNum type="arabicPeriod"/>
            </a:pPr>
            <a:r>
              <a:rPr lang="en-US" sz="4000" b="1" i="0" u="none" strike="noStrike" cap="none">
                <a:solidFill>
                  <a:schemeClr val="lt1"/>
                </a:solidFill>
                <a:latin typeface="Times New Roman"/>
                <a:ea typeface="Times New Roman"/>
                <a:cs typeface="Times New Roman"/>
                <a:sym typeface="Times New Roman"/>
              </a:rPr>
              <a:t>Model Selection:</a:t>
            </a:r>
            <a:r>
              <a:rPr lang="en-US" sz="4000" b="0" i="0" u="none" strike="noStrike" cap="none">
                <a:solidFill>
                  <a:schemeClr val="lt1"/>
                </a:solidFill>
                <a:latin typeface="Times New Roman"/>
                <a:ea typeface="Times New Roman"/>
                <a:cs typeface="Times New Roman"/>
                <a:sym typeface="Times New Roman"/>
              </a:rPr>
              <a:t> Choose a suitable architecture, such as a convolutional autoencoder, for image denoising tasks.</a:t>
            </a:r>
            <a:endParaRPr/>
          </a:p>
          <a:p>
            <a:pPr marL="0" marR="0" lvl="0" indent="-254000" algn="l" rtl="0">
              <a:lnSpc>
                <a:spcPct val="100000"/>
              </a:lnSpc>
              <a:spcBef>
                <a:spcPts val="0"/>
              </a:spcBef>
              <a:spcAft>
                <a:spcPts val="0"/>
              </a:spcAft>
              <a:buClr>
                <a:schemeClr val="lt1"/>
              </a:buClr>
              <a:buSzPts val="4000"/>
              <a:buFont typeface="Times New Roman"/>
              <a:buAutoNum type="arabicPeriod"/>
            </a:pPr>
            <a:r>
              <a:rPr lang="en-US" sz="4000" b="1" i="0" u="none" strike="noStrike" cap="none">
                <a:solidFill>
                  <a:schemeClr val="lt1"/>
                </a:solidFill>
                <a:latin typeface="Times New Roman"/>
                <a:ea typeface="Times New Roman"/>
                <a:cs typeface="Times New Roman"/>
                <a:sym typeface="Times New Roman"/>
              </a:rPr>
              <a:t>Encoder Design:</a:t>
            </a:r>
            <a:r>
              <a:rPr lang="en-US" sz="4000" b="0" i="0" u="none" strike="noStrike" cap="none">
                <a:solidFill>
                  <a:schemeClr val="lt1"/>
                </a:solidFill>
                <a:latin typeface="Times New Roman"/>
                <a:ea typeface="Times New Roman"/>
                <a:cs typeface="Times New Roman"/>
                <a:sym typeface="Times New Roman"/>
              </a:rPr>
              <a:t> Construct the encoder part of the model to extract relevant features from the noisy input images.</a:t>
            </a:r>
            <a:endParaRPr/>
          </a:p>
          <a:p>
            <a:pPr marL="0" marR="0" lvl="0" indent="-254000" algn="l" rtl="0">
              <a:lnSpc>
                <a:spcPct val="100000"/>
              </a:lnSpc>
              <a:spcBef>
                <a:spcPts val="0"/>
              </a:spcBef>
              <a:spcAft>
                <a:spcPts val="0"/>
              </a:spcAft>
              <a:buClr>
                <a:schemeClr val="lt1"/>
              </a:buClr>
              <a:buSzPts val="4000"/>
              <a:buFont typeface="Times New Roman"/>
              <a:buAutoNum type="arabicPeriod"/>
            </a:pPr>
            <a:r>
              <a:rPr lang="en-US" sz="4000" b="1" i="0" u="none" strike="noStrike" cap="none">
                <a:solidFill>
                  <a:schemeClr val="lt1"/>
                </a:solidFill>
                <a:latin typeface="Times New Roman"/>
                <a:ea typeface="Times New Roman"/>
                <a:cs typeface="Times New Roman"/>
                <a:sym typeface="Times New Roman"/>
              </a:rPr>
              <a:t>Decoder Design:</a:t>
            </a:r>
            <a:r>
              <a:rPr lang="en-US" sz="4000" b="0" i="0" u="none" strike="noStrike" cap="none">
                <a:solidFill>
                  <a:schemeClr val="lt1"/>
                </a:solidFill>
                <a:latin typeface="Times New Roman"/>
                <a:ea typeface="Times New Roman"/>
                <a:cs typeface="Times New Roman"/>
                <a:sym typeface="Times New Roman"/>
              </a:rPr>
              <a:t> Develop the decoder segment to reconstruct clean images from the encoded representations.</a:t>
            </a:r>
            <a:endParaRPr/>
          </a:p>
          <a:p>
            <a:pPr marL="0" marR="0" lvl="0" indent="0" algn="l" rtl="0">
              <a:spcBef>
                <a:spcPts val="0"/>
              </a:spcBef>
              <a:spcAft>
                <a:spcPts val="0"/>
              </a:spcAft>
              <a:buNone/>
            </a:pPr>
            <a:r>
              <a:rPr lang="en-US" sz="4000" b="1" i="0" u="none" strike="noStrike" cap="none">
                <a:solidFill>
                  <a:schemeClr val="lt1"/>
                </a:solidFill>
                <a:latin typeface="Times New Roman"/>
                <a:ea typeface="Times New Roman"/>
                <a:cs typeface="Times New Roman"/>
                <a:sym typeface="Times New Roman"/>
              </a:rPr>
              <a:t>6.Model Compilation:</a:t>
            </a:r>
            <a:r>
              <a:rPr lang="en-US" sz="4000" b="0" i="0" u="none" strike="noStrike" cap="none">
                <a:solidFill>
                  <a:schemeClr val="lt1"/>
                </a:solidFill>
                <a:latin typeface="Times New Roman"/>
                <a:ea typeface="Times New Roman"/>
                <a:cs typeface="Times New Roman"/>
                <a:sym typeface="Times New Roman"/>
              </a:rPr>
              <a:t> Compile the model with appropriate loss functions and optimizers for training.</a:t>
            </a:r>
            <a:endParaRPr sz="4000">
              <a:solidFill>
                <a:schemeClr val="lt1"/>
              </a:solidFill>
              <a:latin typeface="Times New Roman"/>
              <a:ea typeface="Times New Roman"/>
              <a:cs typeface="Times New Roman"/>
              <a:sym typeface="Times New Roman"/>
            </a:endParaRPr>
          </a:p>
        </p:txBody>
      </p:sp>
      <p:sp>
        <p:nvSpPr>
          <p:cNvPr id="227" name="Google Shape;227;p23"/>
          <p:cNvSpPr/>
          <p:nvPr/>
        </p:nvSpPr>
        <p:spPr>
          <a:xfrm>
            <a:off x="0" y="0"/>
            <a:ext cx="1400175"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233" name="Google Shape;233;p24"/>
          <p:cNvGrpSpPr/>
          <p:nvPr/>
        </p:nvGrpSpPr>
        <p:grpSpPr>
          <a:xfrm>
            <a:off x="1" y="-2063521"/>
            <a:ext cx="5029199" cy="12350521"/>
            <a:chOff x="0" y="-295275"/>
            <a:chExt cx="857735" cy="1767271"/>
          </a:xfrm>
        </p:grpSpPr>
        <p:sp>
          <p:nvSpPr>
            <p:cNvPr id="234" name="Google Shape;234;p24"/>
            <p:cNvSpPr/>
            <p:nvPr/>
          </p:nvSpPr>
          <p:spPr>
            <a:xfrm>
              <a:off x="0" y="0"/>
              <a:ext cx="857735" cy="1471996"/>
            </a:xfrm>
            <a:custGeom>
              <a:avLst/>
              <a:gdLst/>
              <a:ahLst/>
              <a:cxnLst/>
              <a:rect l="l" t="t" r="r" b="b"/>
              <a:pathLst>
                <a:path w="857735" h="1471996" extrusionOk="0">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235" name="Google Shape;235;p24"/>
            <p:cNvSpPr txBox="1"/>
            <p:nvPr/>
          </p:nvSpPr>
          <p:spPr>
            <a:xfrm>
              <a:off x="0" y="-295275"/>
              <a:ext cx="857735" cy="1767271"/>
            </a:xfrm>
            <a:prstGeom prst="rect">
              <a:avLst/>
            </a:prstGeom>
            <a:noFill/>
            <a:ln>
              <a:noFill/>
            </a:ln>
          </p:spPr>
          <p:txBody>
            <a:bodyPr spcFirstLastPara="1" wrap="square" lIns="50800" tIns="50800" rIns="50800" bIns="50800" anchor="ctr" anchorCtr="0">
              <a:noAutofit/>
            </a:bodyPr>
            <a:lstStyle/>
            <a:p>
              <a:pPr marL="0" marR="0" lvl="0" indent="0" algn="ctr" rtl="0">
                <a:lnSpc>
                  <a:spcPct val="591055"/>
                </a:lnSpc>
                <a:spcBef>
                  <a:spcPts val="0"/>
                </a:spcBef>
                <a:spcAft>
                  <a:spcPts val="0"/>
                </a:spcAft>
                <a:buNone/>
              </a:pPr>
              <a:endParaRPr sz="1800">
                <a:solidFill>
                  <a:schemeClr val="dk1"/>
                </a:solidFill>
                <a:latin typeface="Calibri"/>
                <a:ea typeface="Calibri"/>
                <a:cs typeface="Calibri"/>
                <a:sym typeface="Calibri"/>
              </a:endParaRPr>
            </a:p>
          </p:txBody>
        </p:sp>
      </p:grpSp>
      <p:sp>
        <p:nvSpPr>
          <p:cNvPr id="236" name="Google Shape;236;p24"/>
          <p:cNvSpPr/>
          <p:nvPr/>
        </p:nvSpPr>
        <p:spPr>
          <a:xfrm>
            <a:off x="504762" y="4700590"/>
            <a:ext cx="4248279" cy="990015"/>
          </a:xfrm>
          <a:prstGeom prst="rect">
            <a:avLst/>
          </a:prstGeom>
          <a:noFill/>
          <a:ln>
            <a:noFill/>
          </a:ln>
        </p:spPr>
        <p:txBody>
          <a:bodyPr spcFirstLastPara="1" wrap="square" lIns="91425" tIns="45700" rIns="91425" bIns="45700" anchor="t" anchorCtr="0">
            <a:noAutofit/>
          </a:bodyPr>
          <a:lstStyle/>
          <a:p>
            <a:pPr marL="0" marR="0" lvl="0" indent="0" algn="ctr" rtl="0">
              <a:lnSpc>
                <a:spcPct val="140300"/>
              </a:lnSpc>
              <a:spcBef>
                <a:spcPts val="0"/>
              </a:spcBef>
              <a:spcAft>
                <a:spcPts val="0"/>
              </a:spcAft>
              <a:buNone/>
            </a:pPr>
            <a:r>
              <a:rPr lang="en-US" sz="5000" b="1">
                <a:solidFill>
                  <a:srgbClr val="FFFFFF"/>
                </a:solidFill>
                <a:latin typeface="Times"/>
                <a:ea typeface="Times"/>
                <a:cs typeface="Times"/>
                <a:sym typeface="Times"/>
              </a:rPr>
              <a:t>MODELLING</a:t>
            </a:r>
            <a:endParaRPr sz="5000" b="1">
              <a:solidFill>
                <a:srgbClr val="FFFFFF"/>
              </a:solidFill>
              <a:latin typeface="Times"/>
              <a:ea typeface="Times"/>
              <a:cs typeface="Times"/>
              <a:sym typeface="Times"/>
            </a:endParaRPr>
          </a:p>
        </p:txBody>
      </p:sp>
      <p:sp>
        <p:nvSpPr>
          <p:cNvPr id="237" name="Google Shape;237;p24"/>
          <p:cNvSpPr txBox="1"/>
          <p:nvPr/>
        </p:nvSpPr>
        <p:spPr>
          <a:xfrm>
            <a:off x="5715001" y="1652709"/>
            <a:ext cx="12573000" cy="74789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a:ea typeface="Times New Roman"/>
                <a:cs typeface="Times New Roman"/>
                <a:sym typeface="Times New Roman"/>
              </a:rPr>
              <a:t>7.Training:</a:t>
            </a:r>
            <a:r>
              <a:rPr lang="en-US" sz="4000">
                <a:solidFill>
                  <a:schemeClr val="lt1"/>
                </a:solidFill>
                <a:latin typeface="Times New Roman"/>
                <a:ea typeface="Times New Roman"/>
                <a:cs typeface="Times New Roman"/>
                <a:sym typeface="Times New Roman"/>
              </a:rPr>
              <a:t> Train the model using the noisy images as input and the corresponding clean images as targets.</a:t>
            </a:r>
            <a:endParaRPr/>
          </a:p>
          <a:p>
            <a:pPr marL="0" marR="0" lvl="0" indent="0" algn="l" rtl="0">
              <a:spcBef>
                <a:spcPts val="0"/>
              </a:spcBef>
              <a:spcAft>
                <a:spcPts val="0"/>
              </a:spcAft>
              <a:buNone/>
            </a:pPr>
            <a:r>
              <a:rPr lang="en-US" sz="4000" b="1">
                <a:solidFill>
                  <a:schemeClr val="lt1"/>
                </a:solidFill>
                <a:latin typeface="Times New Roman"/>
                <a:ea typeface="Times New Roman"/>
                <a:cs typeface="Times New Roman"/>
                <a:sym typeface="Times New Roman"/>
              </a:rPr>
              <a:t>8.Validation:</a:t>
            </a:r>
            <a:r>
              <a:rPr lang="en-US" sz="4000">
                <a:solidFill>
                  <a:schemeClr val="lt1"/>
                </a:solidFill>
                <a:latin typeface="Times New Roman"/>
                <a:ea typeface="Times New Roman"/>
                <a:cs typeface="Times New Roman"/>
                <a:sym typeface="Times New Roman"/>
              </a:rPr>
              <a:t> Validate the model's performance using a separate validation set to monitor for overfitting.</a:t>
            </a:r>
            <a:endParaRPr/>
          </a:p>
          <a:p>
            <a:pPr marL="0" marR="0" lvl="0" indent="0" algn="l" rtl="0">
              <a:spcBef>
                <a:spcPts val="0"/>
              </a:spcBef>
              <a:spcAft>
                <a:spcPts val="0"/>
              </a:spcAft>
              <a:buNone/>
            </a:pPr>
            <a:r>
              <a:rPr lang="en-US" sz="4000" b="1">
                <a:solidFill>
                  <a:schemeClr val="lt1"/>
                </a:solidFill>
                <a:latin typeface="Times New Roman"/>
                <a:ea typeface="Times New Roman"/>
                <a:cs typeface="Times New Roman"/>
                <a:sym typeface="Times New Roman"/>
              </a:rPr>
              <a:t>9.Hyperparameter Tuning:</a:t>
            </a:r>
            <a:r>
              <a:rPr lang="en-US" sz="4000">
                <a:solidFill>
                  <a:schemeClr val="lt1"/>
                </a:solidFill>
                <a:latin typeface="Times New Roman"/>
                <a:ea typeface="Times New Roman"/>
                <a:cs typeface="Times New Roman"/>
                <a:sym typeface="Times New Roman"/>
              </a:rPr>
              <a:t> Fine-tune model hyperparameters to optimize performance, such as learning rate and batch size.</a:t>
            </a:r>
            <a:endParaRPr/>
          </a:p>
          <a:p>
            <a:pPr marL="0" marR="0" lvl="0" indent="0" algn="l" rtl="0">
              <a:spcBef>
                <a:spcPts val="0"/>
              </a:spcBef>
              <a:spcAft>
                <a:spcPts val="0"/>
              </a:spcAft>
              <a:buNone/>
            </a:pPr>
            <a:r>
              <a:rPr lang="en-US" sz="4000" b="1">
                <a:solidFill>
                  <a:schemeClr val="lt1"/>
                </a:solidFill>
                <a:latin typeface="Times New Roman"/>
                <a:ea typeface="Times New Roman"/>
                <a:cs typeface="Times New Roman"/>
                <a:sym typeface="Times New Roman"/>
              </a:rPr>
              <a:t>10.Evaluation:</a:t>
            </a:r>
            <a:r>
              <a:rPr lang="en-US" sz="4000">
                <a:solidFill>
                  <a:schemeClr val="lt1"/>
                </a:solidFill>
                <a:latin typeface="Times New Roman"/>
                <a:ea typeface="Times New Roman"/>
                <a:cs typeface="Times New Roman"/>
                <a:sym typeface="Times New Roman"/>
              </a:rPr>
              <a:t> Evaluate the trained model on unseen noisy images to assess denoising effectiveness and generalization.</a:t>
            </a:r>
            <a:endParaRPr/>
          </a:p>
          <a:p>
            <a:pPr marL="0" marR="0" lvl="0" indent="0" algn="l" rtl="0">
              <a:spcBef>
                <a:spcPts val="0"/>
              </a:spcBef>
              <a:spcAft>
                <a:spcPts val="0"/>
              </a:spcAft>
              <a:buNone/>
            </a:pPr>
            <a:r>
              <a:rPr lang="en-US" sz="4000" b="1">
                <a:solidFill>
                  <a:schemeClr val="lt1"/>
                </a:solidFill>
                <a:latin typeface="Times New Roman"/>
                <a:ea typeface="Times New Roman"/>
                <a:cs typeface="Times New Roman"/>
                <a:sym typeface="Times New Roman"/>
              </a:rPr>
              <a:t>11.Deployment:</a:t>
            </a:r>
            <a:r>
              <a:rPr lang="en-US" sz="4000">
                <a:solidFill>
                  <a:schemeClr val="lt1"/>
                </a:solidFill>
                <a:latin typeface="Times New Roman"/>
                <a:ea typeface="Times New Roman"/>
                <a:cs typeface="Times New Roman"/>
                <a:sym typeface="Times New Roman"/>
              </a:rPr>
              <a:t> Deploy the trained model for real-world denoising applications, ensuring compatibility and efficiency in deployment environments.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243" name="Google Shape;243;p25"/>
          <p:cNvGrpSpPr/>
          <p:nvPr/>
        </p:nvGrpSpPr>
        <p:grpSpPr>
          <a:xfrm>
            <a:off x="18144623" y="7960480"/>
            <a:ext cx="143377" cy="1297820"/>
            <a:chOff x="0" y="-38100"/>
            <a:chExt cx="46272" cy="418849"/>
          </a:xfrm>
        </p:grpSpPr>
        <p:sp>
          <p:nvSpPr>
            <p:cNvPr id="244" name="Google Shape;244;p25"/>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45" name="Google Shape;245;p25"/>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46" name="Google Shape;246;p25"/>
          <p:cNvGrpSpPr/>
          <p:nvPr/>
        </p:nvGrpSpPr>
        <p:grpSpPr>
          <a:xfrm>
            <a:off x="4511701" y="-266260"/>
            <a:ext cx="9264597" cy="2301788"/>
            <a:chOff x="0" y="-38100"/>
            <a:chExt cx="1325698" cy="329370"/>
          </a:xfrm>
        </p:grpSpPr>
        <p:sp>
          <p:nvSpPr>
            <p:cNvPr id="247" name="Google Shape;247;p25"/>
            <p:cNvSpPr/>
            <p:nvPr/>
          </p:nvSpPr>
          <p:spPr>
            <a:xfrm>
              <a:off x="0" y="0"/>
              <a:ext cx="1325698" cy="291270"/>
            </a:xfrm>
            <a:custGeom>
              <a:avLst/>
              <a:gdLst/>
              <a:ahLst/>
              <a:cxnLst/>
              <a:rect l="l" t="t" r="r" b="b"/>
              <a:pathLst>
                <a:path w="1325698" h="291270" extrusionOk="0">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248" name="Google Shape;248;p25"/>
            <p:cNvSpPr txBox="1"/>
            <p:nvPr/>
          </p:nvSpPr>
          <p:spPr>
            <a:xfrm>
              <a:off x="0" y="-38100"/>
              <a:ext cx="1325698" cy="329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49" name="Google Shape;249;p25"/>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25"/>
          <p:cNvSpPr txBox="1"/>
          <p:nvPr/>
        </p:nvSpPr>
        <p:spPr>
          <a:xfrm>
            <a:off x="2286000" y="3258368"/>
            <a:ext cx="14476428" cy="3770263"/>
          </a:xfrm>
          <a:prstGeom prst="rect">
            <a:avLst/>
          </a:prstGeom>
          <a:noFill/>
          <a:ln>
            <a:noFill/>
          </a:ln>
        </p:spPr>
        <p:txBody>
          <a:bodyPr spcFirstLastPara="1" wrap="square" lIns="0" tIns="0" rIns="0" bIns="0" anchor="t" anchorCtr="0">
            <a:spAutoFit/>
          </a:bodyPr>
          <a:lstStyle/>
          <a:p>
            <a:pPr marL="0" marR="0" lvl="0" indent="0" algn="just" rtl="0">
              <a:lnSpc>
                <a:spcPct val="122625"/>
              </a:lnSpc>
              <a:spcBef>
                <a:spcPts val="0"/>
              </a:spcBef>
              <a:spcAft>
                <a:spcPts val="0"/>
              </a:spcAft>
              <a:buNone/>
            </a:pPr>
            <a:r>
              <a:rPr lang="en-US" sz="4000">
                <a:solidFill>
                  <a:schemeClr val="lt1"/>
                </a:solidFill>
                <a:latin typeface="Times New Roman"/>
                <a:ea typeface="Times New Roman"/>
                <a:cs typeface="Times New Roman"/>
                <a:sym typeface="Times New Roman"/>
              </a:rPr>
              <a:t>Performance metrics include qualitative evaluation through visual inspection of denoised images and potentially quantitative metrics such as PSNR or SSIM. Visual inspection allows assessing the effectiveness of the denoising process, while quantitative metrics provide additional insights into the quality of the reconstructed images.</a:t>
            </a:r>
            <a:endParaRPr sz="4000">
              <a:solidFill>
                <a:schemeClr val="lt1"/>
              </a:solidFill>
              <a:latin typeface="Times New Roman"/>
              <a:ea typeface="Times New Roman"/>
              <a:cs typeface="Times New Roman"/>
              <a:sym typeface="Times New Roman"/>
            </a:endParaRPr>
          </a:p>
        </p:txBody>
      </p:sp>
      <p:sp>
        <p:nvSpPr>
          <p:cNvPr id="251" name="Google Shape;251;p25"/>
          <p:cNvSpPr txBox="1"/>
          <p:nvPr/>
        </p:nvSpPr>
        <p:spPr>
          <a:xfrm>
            <a:off x="5418215" y="449403"/>
            <a:ext cx="7451570"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a:solidFill>
                  <a:srgbClr val="FFFFFF"/>
                </a:solidFill>
                <a:latin typeface="Times"/>
                <a:ea typeface="Times"/>
                <a:cs typeface="Times"/>
                <a:sym typeface="Times"/>
              </a:rPr>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257" name="Google Shape;257;p26"/>
          <p:cNvGrpSpPr/>
          <p:nvPr/>
        </p:nvGrpSpPr>
        <p:grpSpPr>
          <a:xfrm>
            <a:off x="18144623" y="7960480"/>
            <a:ext cx="143377" cy="1297820"/>
            <a:chOff x="0" y="-38100"/>
            <a:chExt cx="46272" cy="418849"/>
          </a:xfrm>
        </p:grpSpPr>
        <p:sp>
          <p:nvSpPr>
            <p:cNvPr id="258" name="Google Shape;258;p26"/>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59" name="Google Shape;259;p26"/>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60" name="Google Shape;260;p26"/>
          <p:cNvGrpSpPr/>
          <p:nvPr/>
        </p:nvGrpSpPr>
        <p:grpSpPr>
          <a:xfrm>
            <a:off x="0" y="-266260"/>
            <a:ext cx="5637484" cy="1707692"/>
            <a:chOff x="0" y="-38100"/>
            <a:chExt cx="806684" cy="244359"/>
          </a:xfrm>
        </p:grpSpPr>
        <p:sp>
          <p:nvSpPr>
            <p:cNvPr id="261" name="Google Shape;261;p26"/>
            <p:cNvSpPr/>
            <p:nvPr/>
          </p:nvSpPr>
          <p:spPr>
            <a:xfrm>
              <a:off x="0" y="0"/>
              <a:ext cx="806684" cy="206259"/>
            </a:xfrm>
            <a:custGeom>
              <a:avLst/>
              <a:gdLst/>
              <a:ahLst/>
              <a:cxnLst/>
              <a:rect l="l" t="t" r="r" b="b"/>
              <a:pathLst>
                <a:path w="806684" h="206259" extrusionOk="0">
                  <a:moveTo>
                    <a:pt x="0" y="0"/>
                  </a:moveTo>
                  <a:lnTo>
                    <a:pt x="806684" y="0"/>
                  </a:lnTo>
                  <a:lnTo>
                    <a:pt x="806684" y="206259"/>
                  </a:lnTo>
                  <a:lnTo>
                    <a:pt x="0" y="206259"/>
                  </a:lnTo>
                  <a:close/>
                </a:path>
              </a:pathLst>
            </a:custGeom>
            <a:gradFill>
              <a:gsLst>
                <a:gs pos="0">
                  <a:srgbClr val="6E009B"/>
                </a:gs>
                <a:gs pos="100000">
                  <a:srgbClr val="EB00FF"/>
                </a:gs>
              </a:gsLst>
              <a:lin ang="2700000" scaled="0"/>
            </a:gradFill>
            <a:ln>
              <a:noFill/>
            </a:ln>
          </p:spPr>
        </p:sp>
        <p:sp>
          <p:nvSpPr>
            <p:cNvPr id="262" name="Google Shape;262;p26"/>
            <p:cNvSpPr txBox="1"/>
            <p:nvPr/>
          </p:nvSpPr>
          <p:spPr>
            <a:xfrm>
              <a:off x="0" y="-38100"/>
              <a:ext cx="806684" cy="24435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63" name="Google Shape;263;p26"/>
          <p:cNvSpPr txBox="1"/>
          <p:nvPr/>
        </p:nvSpPr>
        <p:spPr>
          <a:xfrm>
            <a:off x="-313953" y="141419"/>
            <a:ext cx="6265390"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a:solidFill>
                  <a:srgbClr val="FFFFFF"/>
                </a:solidFill>
                <a:latin typeface="Times"/>
                <a:ea typeface="Times"/>
                <a:cs typeface="Times"/>
                <a:sym typeface="Times"/>
              </a:rPr>
              <a:t>OUTPUT</a:t>
            </a:r>
            <a:endParaRPr/>
          </a:p>
        </p:txBody>
      </p:sp>
      <p:pic>
        <p:nvPicPr>
          <p:cNvPr id="264" name="Google Shape;264;p26"/>
          <p:cNvPicPr preferRelativeResize="0"/>
          <p:nvPr/>
        </p:nvPicPr>
        <p:blipFill rotWithShape="1">
          <a:blip r:embed="rId4">
            <a:alphaModFix/>
          </a:blip>
          <a:srcRect/>
          <a:stretch/>
        </p:blipFill>
        <p:spPr>
          <a:xfrm>
            <a:off x="2895600" y="2552700"/>
            <a:ext cx="13411199" cy="579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270" name="Google Shape;270;p27"/>
          <p:cNvGrpSpPr/>
          <p:nvPr/>
        </p:nvGrpSpPr>
        <p:grpSpPr>
          <a:xfrm>
            <a:off x="18144623" y="7960480"/>
            <a:ext cx="143377" cy="1297820"/>
            <a:chOff x="0" y="-38100"/>
            <a:chExt cx="46272" cy="418849"/>
          </a:xfrm>
        </p:grpSpPr>
        <p:sp>
          <p:nvSpPr>
            <p:cNvPr id="271" name="Google Shape;271;p27"/>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72" name="Google Shape;272;p27"/>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73" name="Google Shape;273;p27"/>
          <p:cNvSpPr/>
          <p:nvPr/>
        </p:nvSpPr>
        <p:spPr>
          <a:xfrm>
            <a:off x="5861619" y="2902177"/>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4">
              <a:alphaModFix/>
            </a:blip>
            <a:stretch>
              <a:fillRect/>
            </a:stretch>
          </a:blipFill>
          <a:ln>
            <a:noFill/>
          </a:ln>
        </p:spPr>
      </p:sp>
      <p:sp>
        <p:nvSpPr>
          <p:cNvPr id="274" name="Google Shape;274;p27"/>
          <p:cNvSpPr txBox="1"/>
          <p:nvPr/>
        </p:nvSpPr>
        <p:spPr>
          <a:xfrm>
            <a:off x="1320033" y="7022481"/>
            <a:ext cx="4826943" cy="184439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a:solidFill>
                  <a:srgbClr val="FFFFFF"/>
                </a:solidFill>
                <a:latin typeface="Times New Roman"/>
                <a:ea typeface="Times New Roman"/>
                <a:cs typeface="Times New Roman"/>
                <a:sym typeface="Times New Roman"/>
              </a:rPr>
              <a:t>PROJECT LINK</a:t>
            </a:r>
            <a:endParaRPr/>
          </a:p>
          <a:p>
            <a:pPr marL="0" marR="0" lvl="0" indent="0" algn="ctr" rtl="0">
              <a:lnSpc>
                <a:spcPct val="139992"/>
              </a:lnSpc>
              <a:spcBef>
                <a:spcPts val="0"/>
              </a:spcBef>
              <a:spcAft>
                <a:spcPts val="0"/>
              </a:spcAft>
              <a:buNone/>
            </a:pPr>
            <a:endParaRPr sz="5011">
              <a:solidFill>
                <a:srgbClr val="FFFFFF"/>
              </a:solidFill>
              <a:latin typeface="Times New Roman"/>
              <a:ea typeface="Times New Roman"/>
              <a:cs typeface="Times New Roman"/>
              <a:sym typeface="Times New Roman"/>
            </a:endParaRPr>
          </a:p>
        </p:txBody>
      </p:sp>
      <p:sp>
        <p:nvSpPr>
          <p:cNvPr id="275" name="Google Shape;275;p27"/>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7"/>
          <p:cNvSpPr txBox="1"/>
          <p:nvPr/>
        </p:nvSpPr>
        <p:spPr>
          <a:xfrm>
            <a:off x="-152400" y="8286484"/>
            <a:ext cx="13113058" cy="5803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u="sng">
                <a:solidFill>
                  <a:srgbClr val="FFFFFF"/>
                </a:solidFill>
                <a:latin typeface="Arial"/>
                <a:ea typeface="Arial"/>
                <a:cs typeface="Arial"/>
                <a:sym typeface="Arial"/>
              </a:rPr>
              <a:t>https://github.com/Subhashinee-G-K/GenAI.git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sp>
        <p:nvSpPr>
          <p:cNvPr id="97" name="Google Shape;97;p14"/>
          <p:cNvSpPr/>
          <p:nvPr/>
        </p:nvSpPr>
        <p:spPr>
          <a:xfrm rot="-5400000">
            <a:off x="8912009" y="4326276"/>
            <a:ext cx="463982" cy="4760457"/>
          </a:xfrm>
          <a:custGeom>
            <a:avLst/>
            <a:gdLst/>
            <a:ahLst/>
            <a:cxnLst/>
            <a:rect l="l" t="t" r="r" b="b"/>
            <a:pathLst>
              <a:path w="463982" h="4760457" extrusionOk="0">
                <a:moveTo>
                  <a:pt x="0" y="0"/>
                </a:moveTo>
                <a:lnTo>
                  <a:pt x="463982" y="0"/>
                </a:lnTo>
                <a:lnTo>
                  <a:pt x="463982" y="4760458"/>
                </a:lnTo>
                <a:lnTo>
                  <a:pt x="0" y="4760458"/>
                </a:lnTo>
                <a:lnTo>
                  <a:pt x="0" y="0"/>
                </a:lnTo>
                <a:close/>
              </a:path>
            </a:pathLst>
          </a:custGeom>
          <a:blipFill rotWithShape="1">
            <a:blip r:embed="rId4">
              <a:alphaModFix/>
            </a:blip>
            <a:stretch>
              <a:fillRect/>
            </a:stretch>
          </a:blipFill>
          <a:ln>
            <a:noFill/>
          </a:ln>
        </p:spPr>
      </p:sp>
      <p:grpSp>
        <p:nvGrpSpPr>
          <p:cNvPr id="98" name="Google Shape;98;p14"/>
          <p:cNvGrpSpPr/>
          <p:nvPr/>
        </p:nvGrpSpPr>
        <p:grpSpPr>
          <a:xfrm>
            <a:off x="18144623" y="7960480"/>
            <a:ext cx="143377" cy="1297820"/>
            <a:chOff x="0" y="-38100"/>
            <a:chExt cx="46272" cy="418849"/>
          </a:xfrm>
        </p:grpSpPr>
        <p:sp>
          <p:nvSpPr>
            <p:cNvPr id="99" name="Google Shape;99;p14"/>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00" name="Google Shape;100;p14"/>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1" name="Google Shape;101;p14"/>
          <p:cNvSpPr txBox="1"/>
          <p:nvPr/>
        </p:nvSpPr>
        <p:spPr>
          <a:xfrm>
            <a:off x="4792346" y="2301921"/>
            <a:ext cx="8077944" cy="1520548"/>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r>
              <a:rPr lang="en-US" sz="8010" b="0" i="0" u="none" strike="noStrike" cap="none">
                <a:solidFill>
                  <a:srgbClr val="FFFFFF"/>
                </a:solidFill>
                <a:latin typeface="Times New Roman"/>
                <a:ea typeface="Times New Roman"/>
                <a:cs typeface="Times New Roman"/>
                <a:sym typeface="Times New Roman"/>
              </a:rPr>
              <a:t>PROJECT TITLE</a:t>
            </a:r>
            <a:endParaRPr/>
          </a:p>
        </p:txBody>
      </p:sp>
      <p:sp>
        <p:nvSpPr>
          <p:cNvPr id="102" name="Google Shape;102;p14"/>
          <p:cNvSpPr txBox="1"/>
          <p:nvPr/>
        </p:nvSpPr>
        <p:spPr>
          <a:xfrm>
            <a:off x="2628568" y="4943475"/>
            <a:ext cx="13531200" cy="831300"/>
          </a:xfrm>
          <a:prstGeom prst="rect">
            <a:avLst/>
          </a:prstGeom>
          <a:noFill/>
          <a:ln>
            <a:noFill/>
          </a:ln>
        </p:spPr>
        <p:txBody>
          <a:bodyPr spcFirstLastPara="1" wrap="square" lIns="0" tIns="0" rIns="0" bIns="0" anchor="t" anchorCtr="0">
            <a:spAutoFit/>
          </a:bodyPr>
          <a:lstStyle/>
          <a:p>
            <a:pPr marL="0" marR="0" lvl="0" indent="0" algn="ctr" rtl="0">
              <a:lnSpc>
                <a:spcPct val="129907"/>
              </a:lnSpc>
              <a:spcBef>
                <a:spcPts val="0"/>
              </a:spcBef>
              <a:spcAft>
                <a:spcPts val="0"/>
              </a:spcAft>
              <a:buNone/>
            </a:pPr>
            <a:r>
              <a:rPr lang="en-US" sz="5400" b="1" i="0" u="none" strike="noStrike" cap="none">
                <a:solidFill>
                  <a:schemeClr val="lt1"/>
                </a:solidFill>
                <a:latin typeface="Calibri"/>
                <a:ea typeface="Calibri"/>
                <a:cs typeface="Calibri"/>
                <a:sym typeface="Calibri"/>
              </a:rPr>
              <a:t>Image Noise Reduction using </a:t>
            </a:r>
            <a:r>
              <a:rPr lang="en-US" sz="5400" b="1">
                <a:solidFill>
                  <a:schemeClr val="lt1"/>
                </a:solidFill>
                <a:latin typeface="Calibri"/>
                <a:ea typeface="Calibri"/>
                <a:cs typeface="Calibri"/>
                <a:sym typeface="Calibri"/>
              </a:rPr>
              <a:t>A</a:t>
            </a:r>
            <a:r>
              <a:rPr lang="en-US" sz="5400" b="1" i="0" u="none" strike="noStrike" cap="none">
                <a:solidFill>
                  <a:schemeClr val="lt1"/>
                </a:solidFill>
                <a:latin typeface="Calibri"/>
                <a:ea typeface="Calibri"/>
                <a:cs typeface="Calibri"/>
                <a:sym typeface="Calibri"/>
              </a:rPr>
              <a:t>utoencoder</a:t>
            </a:r>
            <a:endParaRPr sz="5011"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0" y="27296"/>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08" name="Google Shape;108;p15"/>
          <p:cNvGrpSpPr/>
          <p:nvPr/>
        </p:nvGrpSpPr>
        <p:grpSpPr>
          <a:xfrm>
            <a:off x="18144623" y="7960480"/>
            <a:ext cx="143377" cy="1297820"/>
            <a:chOff x="0" y="-38100"/>
            <a:chExt cx="46272" cy="418849"/>
          </a:xfrm>
        </p:grpSpPr>
        <p:sp>
          <p:nvSpPr>
            <p:cNvPr id="109" name="Google Shape;109;p15"/>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10" name="Google Shape;110;p15"/>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 name="Google Shape;111;p15"/>
          <p:cNvGrpSpPr/>
          <p:nvPr/>
        </p:nvGrpSpPr>
        <p:grpSpPr>
          <a:xfrm>
            <a:off x="-969315" y="-212955"/>
            <a:ext cx="6838493" cy="8649391"/>
            <a:chOff x="0" y="-295275"/>
            <a:chExt cx="978540" cy="1237666"/>
          </a:xfrm>
        </p:grpSpPr>
        <p:sp>
          <p:nvSpPr>
            <p:cNvPr id="112" name="Google Shape;112;p15"/>
            <p:cNvSpPr/>
            <p:nvPr/>
          </p:nvSpPr>
          <p:spPr>
            <a:xfrm>
              <a:off x="0" y="0"/>
              <a:ext cx="978540" cy="942391"/>
            </a:xfrm>
            <a:custGeom>
              <a:avLst/>
              <a:gdLst/>
              <a:ahLst/>
              <a:cxnLst/>
              <a:rect l="l" t="t" r="r" b="b"/>
              <a:pathLst>
                <a:path w="978540" h="942391" extrusionOk="0">
                  <a:moveTo>
                    <a:pt x="0" y="0"/>
                  </a:moveTo>
                  <a:lnTo>
                    <a:pt x="978540" y="0"/>
                  </a:lnTo>
                  <a:lnTo>
                    <a:pt x="978540" y="942391"/>
                  </a:lnTo>
                  <a:lnTo>
                    <a:pt x="0" y="942391"/>
                  </a:lnTo>
                  <a:close/>
                </a:path>
              </a:pathLst>
            </a:custGeom>
            <a:gradFill>
              <a:gsLst>
                <a:gs pos="0">
                  <a:srgbClr val="290837"/>
                </a:gs>
                <a:gs pos="100000">
                  <a:srgbClr val="EB00FF"/>
                </a:gs>
              </a:gsLst>
              <a:lin ang="2700000" scaled="0"/>
            </a:gradFill>
            <a:ln>
              <a:noFill/>
            </a:ln>
          </p:spPr>
        </p:sp>
        <p:sp>
          <p:nvSpPr>
            <p:cNvPr id="113" name="Google Shape;113;p15"/>
            <p:cNvSpPr txBox="1"/>
            <p:nvPr/>
          </p:nvSpPr>
          <p:spPr>
            <a:xfrm>
              <a:off x="0" y="-295275"/>
              <a:ext cx="978540" cy="1237666"/>
            </a:xfrm>
            <a:prstGeom prst="rect">
              <a:avLst/>
            </a:prstGeom>
            <a:noFill/>
            <a:ln>
              <a:noFill/>
            </a:ln>
          </p:spPr>
          <p:txBody>
            <a:bodyPr spcFirstLastPara="1" wrap="square" lIns="50800" tIns="50800" rIns="50800" bIns="50800" anchor="ctr" anchorCtr="0">
              <a:noAutofit/>
            </a:bodyPr>
            <a:lstStyle/>
            <a:p>
              <a:pPr marL="0" marR="0" lvl="0" indent="0" algn="ctr" rtl="0">
                <a:lnSpc>
                  <a:spcPct val="140005"/>
                </a:lnSpc>
                <a:spcBef>
                  <a:spcPts val="0"/>
                </a:spcBef>
                <a:spcAft>
                  <a:spcPts val="0"/>
                </a:spcAft>
                <a:buNone/>
              </a:pPr>
              <a:endParaRPr sz="7599" b="1" i="0" u="none" strike="noStrike" cap="none">
                <a:solidFill>
                  <a:srgbClr val="FFFFFF"/>
                </a:solidFill>
                <a:latin typeface="Times"/>
                <a:ea typeface="Times"/>
                <a:cs typeface="Times"/>
                <a:sym typeface="Times"/>
              </a:endParaRPr>
            </a:p>
            <a:p>
              <a:pPr marL="0" marR="0" lvl="0" indent="0" algn="ctr" rtl="0">
                <a:lnSpc>
                  <a:spcPct val="140005"/>
                </a:lnSpc>
                <a:spcBef>
                  <a:spcPts val="0"/>
                </a:spcBef>
                <a:spcAft>
                  <a:spcPts val="0"/>
                </a:spcAft>
                <a:buNone/>
              </a:pPr>
              <a:r>
                <a:rPr lang="en-US" sz="7599" b="1" i="0" u="none" strike="noStrike" cap="none">
                  <a:solidFill>
                    <a:srgbClr val="FFFFFF"/>
                  </a:solidFill>
                  <a:latin typeface="Times"/>
                  <a:ea typeface="Times"/>
                  <a:cs typeface="Times"/>
                  <a:sym typeface="Times"/>
                </a:rPr>
                <a:t>Agenda</a:t>
              </a:r>
              <a:endParaRPr sz="7599" b="1" i="0" u="none" strike="noStrike" cap="none">
                <a:solidFill>
                  <a:srgbClr val="FFFFFF"/>
                </a:solidFill>
                <a:latin typeface="Times"/>
                <a:ea typeface="Times"/>
                <a:cs typeface="Times"/>
                <a:sym typeface="Times"/>
              </a:endParaRPr>
            </a:p>
          </p:txBody>
        </p:sp>
      </p:grpSp>
      <p:sp>
        <p:nvSpPr>
          <p:cNvPr id="114" name="Google Shape;114;p15"/>
          <p:cNvSpPr txBox="1"/>
          <p:nvPr/>
        </p:nvSpPr>
        <p:spPr>
          <a:xfrm>
            <a:off x="6845393" y="2098957"/>
            <a:ext cx="8943497" cy="8636210"/>
          </a:xfrm>
          <a:prstGeom prst="rect">
            <a:avLst/>
          </a:prstGeom>
          <a:noFill/>
          <a:ln>
            <a:noFill/>
          </a:ln>
        </p:spPr>
        <p:txBody>
          <a:bodyPr spcFirstLastPara="1" wrap="square" lIns="0" tIns="0" rIns="0" bIns="0" anchor="t" anchorCtr="0">
            <a:spAutoFit/>
          </a:bodyPr>
          <a:lstStyle/>
          <a:p>
            <a:pPr marL="1081895" marR="0" lvl="1" indent="-540948" algn="l" rtl="0">
              <a:lnSpc>
                <a:spcPct val="139992"/>
              </a:lnSpc>
              <a:spcBef>
                <a:spcPts val="0"/>
              </a:spcBef>
              <a:spcAft>
                <a:spcPts val="0"/>
              </a:spcAft>
              <a:buClr>
                <a:srgbClr val="FFFFFF"/>
              </a:buClr>
              <a:buSzPts val="5011"/>
              <a:buFont typeface="Arial"/>
              <a:buChar char="•"/>
            </a:pPr>
            <a:r>
              <a:rPr lang="en-US" sz="5011" dirty="0" smtClean="0">
                <a:solidFill>
                  <a:srgbClr val="FFFFFF"/>
                </a:solidFill>
                <a:latin typeface="Times New Roman"/>
                <a:cs typeface="Times New Roman"/>
                <a:sym typeface="Times New Roman"/>
              </a:rPr>
              <a:t>Problem Statement</a:t>
            </a:r>
            <a:endParaRPr dirty="0"/>
          </a:p>
          <a:p>
            <a:pPr marL="1081895" marR="0" lvl="1" indent="-540948" algn="l" rtl="0">
              <a:lnSpc>
                <a:spcPct val="139992"/>
              </a:lnSpc>
              <a:spcBef>
                <a:spcPts val="0"/>
              </a:spcBef>
              <a:spcAft>
                <a:spcPts val="0"/>
              </a:spcAft>
              <a:buClr>
                <a:srgbClr val="FFFFFF"/>
              </a:buClr>
              <a:buSzPts val="5011"/>
              <a:buFont typeface="Arial"/>
              <a:buChar char="•"/>
            </a:pPr>
            <a:r>
              <a:rPr lang="en-US" sz="5011" b="0" i="0" u="none" strike="noStrike" cap="none" dirty="0">
                <a:solidFill>
                  <a:srgbClr val="FFFFFF"/>
                </a:solidFill>
                <a:latin typeface="Times New Roman"/>
                <a:ea typeface="Times New Roman"/>
                <a:cs typeface="Times New Roman"/>
                <a:sym typeface="Times New Roman"/>
              </a:rPr>
              <a:t>Project Overview</a:t>
            </a:r>
            <a:endParaRPr dirty="0"/>
          </a:p>
          <a:p>
            <a:pPr marL="1081895" marR="0" lvl="1" indent="-540948" algn="l" rtl="0">
              <a:lnSpc>
                <a:spcPct val="139992"/>
              </a:lnSpc>
              <a:spcBef>
                <a:spcPts val="0"/>
              </a:spcBef>
              <a:spcAft>
                <a:spcPts val="0"/>
              </a:spcAft>
              <a:buClr>
                <a:srgbClr val="FFFFFF"/>
              </a:buClr>
              <a:buSzPts val="5011"/>
              <a:buFont typeface="Arial"/>
              <a:buChar char="•"/>
            </a:pPr>
            <a:r>
              <a:rPr lang="en-US" sz="5011" b="0" i="0" u="none" strike="noStrike" cap="none" dirty="0">
                <a:solidFill>
                  <a:srgbClr val="FFFFFF"/>
                </a:solidFill>
                <a:latin typeface="Times New Roman"/>
                <a:ea typeface="Times New Roman"/>
                <a:cs typeface="Times New Roman"/>
                <a:sym typeface="Times New Roman"/>
              </a:rPr>
              <a:t>End Users</a:t>
            </a:r>
            <a:endParaRPr dirty="0"/>
          </a:p>
          <a:p>
            <a:pPr marL="1081895" marR="0" lvl="1" indent="-540948" algn="l" rtl="0">
              <a:lnSpc>
                <a:spcPct val="139992"/>
              </a:lnSpc>
              <a:spcBef>
                <a:spcPts val="0"/>
              </a:spcBef>
              <a:spcAft>
                <a:spcPts val="0"/>
              </a:spcAft>
              <a:buClr>
                <a:srgbClr val="FFFFFF"/>
              </a:buClr>
              <a:buSzPts val="5011"/>
              <a:buFont typeface="Arial"/>
              <a:buChar char="•"/>
            </a:pPr>
            <a:r>
              <a:rPr lang="en-US" sz="5011" b="0" i="0" u="none" strike="noStrike" cap="none" dirty="0">
                <a:solidFill>
                  <a:srgbClr val="FFFFFF"/>
                </a:solidFill>
                <a:latin typeface="Times New Roman"/>
                <a:ea typeface="Times New Roman"/>
                <a:cs typeface="Times New Roman"/>
                <a:sym typeface="Times New Roman"/>
              </a:rPr>
              <a:t>Value Proposition</a:t>
            </a:r>
            <a:endParaRPr dirty="0"/>
          </a:p>
          <a:p>
            <a:pPr marL="1081895" marR="0" lvl="1" indent="-540948" algn="l" rtl="0">
              <a:lnSpc>
                <a:spcPct val="139992"/>
              </a:lnSpc>
              <a:spcBef>
                <a:spcPts val="0"/>
              </a:spcBef>
              <a:spcAft>
                <a:spcPts val="0"/>
              </a:spcAft>
              <a:buClr>
                <a:srgbClr val="FFFFFF"/>
              </a:buClr>
              <a:buSzPts val="5011"/>
              <a:buFont typeface="Arial"/>
              <a:buChar char="•"/>
            </a:pPr>
            <a:r>
              <a:rPr lang="en-US" sz="5011" b="0" i="0" u="none" strike="noStrike" cap="none" dirty="0">
                <a:solidFill>
                  <a:srgbClr val="FFFFFF"/>
                </a:solidFill>
                <a:latin typeface="Times New Roman"/>
                <a:ea typeface="Times New Roman"/>
                <a:cs typeface="Times New Roman"/>
                <a:sym typeface="Times New Roman"/>
              </a:rPr>
              <a:t>Solution</a:t>
            </a:r>
            <a:endParaRPr dirty="0"/>
          </a:p>
          <a:p>
            <a:pPr marL="1081895" marR="0" lvl="1" indent="-540948" algn="l" rtl="0">
              <a:lnSpc>
                <a:spcPct val="139992"/>
              </a:lnSpc>
              <a:spcBef>
                <a:spcPts val="0"/>
              </a:spcBef>
              <a:spcAft>
                <a:spcPts val="0"/>
              </a:spcAft>
              <a:buClr>
                <a:srgbClr val="FFFFFF"/>
              </a:buClr>
              <a:buSzPts val="5011"/>
              <a:buFont typeface="Arial"/>
              <a:buChar char="•"/>
            </a:pPr>
            <a:r>
              <a:rPr lang="en-US" sz="5011" b="0" i="0" u="none" strike="noStrike" cap="none" dirty="0">
                <a:solidFill>
                  <a:srgbClr val="FFFFFF"/>
                </a:solidFill>
                <a:latin typeface="Times New Roman"/>
                <a:ea typeface="Times New Roman"/>
                <a:cs typeface="Times New Roman"/>
                <a:sym typeface="Times New Roman"/>
              </a:rPr>
              <a:t>Modelling</a:t>
            </a:r>
            <a:endParaRPr dirty="0"/>
          </a:p>
          <a:p>
            <a:pPr marL="1081895" marR="0" lvl="1" indent="-540948" algn="l" rtl="0">
              <a:lnSpc>
                <a:spcPct val="139992"/>
              </a:lnSpc>
              <a:spcBef>
                <a:spcPts val="0"/>
              </a:spcBef>
              <a:spcAft>
                <a:spcPts val="0"/>
              </a:spcAft>
              <a:buClr>
                <a:srgbClr val="FFFFFF"/>
              </a:buClr>
              <a:buSzPts val="5011"/>
              <a:buFont typeface="Arial"/>
              <a:buChar char="•"/>
            </a:pPr>
            <a:r>
              <a:rPr lang="en-US" sz="5011" b="0" i="0" u="none" strike="noStrike" cap="none" dirty="0">
                <a:solidFill>
                  <a:srgbClr val="FFFFFF"/>
                </a:solidFill>
                <a:latin typeface="Times New Roman"/>
                <a:ea typeface="Times New Roman"/>
                <a:cs typeface="Times New Roman"/>
                <a:sym typeface="Times New Roman"/>
              </a:rPr>
              <a:t>Results</a:t>
            </a:r>
            <a:endParaRPr dirty="0"/>
          </a:p>
          <a:p>
            <a:pPr marL="0" marR="0" lvl="0" indent="0" algn="l" rtl="0">
              <a:lnSpc>
                <a:spcPct val="139992"/>
              </a:lnSpc>
              <a:spcBef>
                <a:spcPts val="0"/>
              </a:spcBef>
              <a:spcAft>
                <a:spcPts val="0"/>
              </a:spcAft>
              <a:buNone/>
            </a:pPr>
            <a:endParaRPr sz="5011" b="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20" name="Google Shape;120;p16"/>
          <p:cNvGrpSpPr/>
          <p:nvPr/>
        </p:nvGrpSpPr>
        <p:grpSpPr>
          <a:xfrm>
            <a:off x="18144623" y="7960480"/>
            <a:ext cx="143377" cy="1297820"/>
            <a:chOff x="0" y="-38100"/>
            <a:chExt cx="46272" cy="418849"/>
          </a:xfrm>
        </p:grpSpPr>
        <p:sp>
          <p:nvSpPr>
            <p:cNvPr id="121" name="Google Shape;121;p16"/>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22" name="Google Shape;122;p16"/>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 name="Google Shape;123;p16"/>
          <p:cNvGrpSpPr/>
          <p:nvPr/>
        </p:nvGrpSpPr>
        <p:grpSpPr>
          <a:xfrm>
            <a:off x="4511701" y="-266260"/>
            <a:ext cx="9264597" cy="2301788"/>
            <a:chOff x="0" y="-38100"/>
            <a:chExt cx="1325698" cy="329370"/>
          </a:xfrm>
        </p:grpSpPr>
        <p:sp>
          <p:nvSpPr>
            <p:cNvPr id="124" name="Google Shape;124;p16"/>
            <p:cNvSpPr/>
            <p:nvPr/>
          </p:nvSpPr>
          <p:spPr>
            <a:xfrm>
              <a:off x="0" y="0"/>
              <a:ext cx="1325698" cy="291270"/>
            </a:xfrm>
            <a:custGeom>
              <a:avLst/>
              <a:gdLst/>
              <a:ahLst/>
              <a:cxnLst/>
              <a:rect l="l" t="t" r="r" b="b"/>
              <a:pathLst>
                <a:path w="1325698" h="291270" extrusionOk="0">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25" name="Google Shape;125;p16"/>
            <p:cNvSpPr txBox="1"/>
            <p:nvPr/>
          </p:nvSpPr>
          <p:spPr>
            <a:xfrm>
              <a:off x="0" y="-38100"/>
              <a:ext cx="1325698" cy="329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6" name="Google Shape;126;p16"/>
          <p:cNvSpPr txBox="1"/>
          <p:nvPr/>
        </p:nvSpPr>
        <p:spPr>
          <a:xfrm>
            <a:off x="5152106" y="449403"/>
            <a:ext cx="7546032"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0" i="0" u="none" strike="noStrike" cap="none">
                <a:solidFill>
                  <a:srgbClr val="FFFFFF"/>
                </a:solidFill>
                <a:latin typeface="Times New Roman"/>
                <a:ea typeface="Times New Roman"/>
                <a:cs typeface="Times New Roman"/>
                <a:sym typeface="Times New Roman"/>
              </a:rPr>
              <a:t>PROBLEM STATEMENT</a:t>
            </a:r>
            <a:endParaRPr/>
          </a:p>
        </p:txBody>
      </p:sp>
      <p:sp>
        <p:nvSpPr>
          <p:cNvPr id="127" name="Google Shape;127;p16"/>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8" name="Google Shape;128;p16"/>
          <p:cNvSpPr txBox="1"/>
          <p:nvPr/>
        </p:nvSpPr>
        <p:spPr>
          <a:xfrm>
            <a:off x="1447800" y="3158355"/>
            <a:ext cx="15392400" cy="4398640"/>
          </a:xfrm>
          <a:prstGeom prst="rect">
            <a:avLst/>
          </a:prstGeom>
          <a:noFill/>
          <a:ln>
            <a:noFill/>
          </a:ln>
        </p:spPr>
        <p:txBody>
          <a:bodyPr spcFirstLastPara="1" wrap="square" lIns="0" tIns="0" rIns="0" bIns="0" anchor="t" anchorCtr="0">
            <a:spAutoFit/>
          </a:bodyPr>
          <a:lstStyle/>
          <a:p>
            <a:pPr marL="0" marR="0" lvl="0" indent="0" algn="just" rtl="0">
              <a:lnSpc>
                <a:spcPct val="121400"/>
              </a:lnSpc>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The project's problem statement revolves around the need to remove noise from images to enhance their quality and utility for downstream tasks. Image noise can arise from various sources, including sensor limitations, transmission errors, or environmental factors, posing challenges for accurate analysis and interpretation. The goal is to develop a robust method capable of effectively reducing noise while preserving important image features</a:t>
            </a:r>
            <a:endParaRPr sz="40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34" name="Google Shape;134;p17"/>
          <p:cNvGrpSpPr/>
          <p:nvPr/>
        </p:nvGrpSpPr>
        <p:grpSpPr>
          <a:xfrm>
            <a:off x="18144623" y="7960480"/>
            <a:ext cx="143377" cy="1297820"/>
            <a:chOff x="0" y="-38100"/>
            <a:chExt cx="46272" cy="418849"/>
          </a:xfrm>
        </p:grpSpPr>
        <p:sp>
          <p:nvSpPr>
            <p:cNvPr id="135" name="Google Shape;135;p17"/>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36" name="Google Shape;136;p17"/>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7"/>
          <p:cNvGrpSpPr/>
          <p:nvPr/>
        </p:nvGrpSpPr>
        <p:grpSpPr>
          <a:xfrm>
            <a:off x="4511701" y="-266260"/>
            <a:ext cx="9264597" cy="2301788"/>
            <a:chOff x="0" y="-38100"/>
            <a:chExt cx="1325698" cy="329370"/>
          </a:xfrm>
        </p:grpSpPr>
        <p:sp>
          <p:nvSpPr>
            <p:cNvPr id="138" name="Google Shape;138;p17"/>
            <p:cNvSpPr/>
            <p:nvPr/>
          </p:nvSpPr>
          <p:spPr>
            <a:xfrm>
              <a:off x="0" y="0"/>
              <a:ext cx="1325698" cy="291270"/>
            </a:xfrm>
            <a:custGeom>
              <a:avLst/>
              <a:gdLst/>
              <a:ahLst/>
              <a:cxnLst/>
              <a:rect l="l" t="t" r="r" b="b"/>
              <a:pathLst>
                <a:path w="1325698" h="291270" extrusionOk="0">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39" name="Google Shape;139;p17"/>
            <p:cNvSpPr txBox="1"/>
            <p:nvPr/>
          </p:nvSpPr>
          <p:spPr>
            <a:xfrm>
              <a:off x="0" y="-38100"/>
              <a:ext cx="1325698" cy="329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0" name="Google Shape;140;p17"/>
          <p:cNvSpPr txBox="1"/>
          <p:nvPr/>
        </p:nvSpPr>
        <p:spPr>
          <a:xfrm>
            <a:off x="5503638" y="449403"/>
            <a:ext cx="6842968"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a:solidFill>
                  <a:srgbClr val="FFFFFF"/>
                </a:solidFill>
                <a:latin typeface="Times"/>
                <a:ea typeface="Times"/>
                <a:cs typeface="Times"/>
                <a:sym typeface="Times"/>
              </a:rPr>
              <a:t>PROJECT OVERVIEW</a:t>
            </a:r>
            <a:endParaRPr/>
          </a:p>
        </p:txBody>
      </p:sp>
      <p:sp>
        <p:nvSpPr>
          <p:cNvPr id="141" name="Google Shape;141;p17"/>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2" name="Google Shape;142;p17"/>
          <p:cNvSpPr txBox="1"/>
          <p:nvPr/>
        </p:nvSpPr>
        <p:spPr>
          <a:xfrm>
            <a:off x="606351" y="2756387"/>
            <a:ext cx="16985613" cy="7386638"/>
          </a:xfrm>
          <a:prstGeom prst="rect">
            <a:avLst/>
          </a:prstGeom>
          <a:noFill/>
          <a:ln>
            <a:noFill/>
          </a:ln>
        </p:spPr>
        <p:txBody>
          <a:bodyPr spcFirstLastPara="1" wrap="square" lIns="0" tIns="0" rIns="0" bIns="0" anchor="t" anchorCtr="0">
            <a:spAutoFit/>
          </a:bodyPr>
          <a:lstStyle/>
          <a:p>
            <a:pPr marL="0" marR="0" lvl="0" indent="0" algn="just" rtl="0">
              <a:lnSpc>
                <a:spcPct val="120325"/>
              </a:lnSpc>
              <a:spcBef>
                <a:spcPts val="0"/>
              </a:spcBef>
              <a:spcAft>
                <a:spcPts val="0"/>
              </a:spcAft>
              <a:buNone/>
            </a:pPr>
            <a:r>
              <a:rPr lang="en-US" sz="4000" b="0" i="0" u="none" strike="noStrike" cap="none" dirty="0">
                <a:solidFill>
                  <a:schemeClr val="lt1"/>
                </a:solidFill>
                <a:latin typeface="Times New Roman"/>
                <a:ea typeface="Times New Roman"/>
                <a:cs typeface="Times New Roman"/>
                <a:sym typeface="Times New Roman"/>
              </a:rPr>
              <a:t>The project aims to address the task of image </a:t>
            </a:r>
            <a:r>
              <a:rPr lang="en-US" sz="4000" b="0" i="0" u="none" strike="noStrike" cap="none" dirty="0" err="1">
                <a:solidFill>
                  <a:schemeClr val="lt1"/>
                </a:solidFill>
                <a:latin typeface="Times New Roman"/>
                <a:ea typeface="Times New Roman"/>
                <a:cs typeface="Times New Roman"/>
                <a:sym typeface="Times New Roman"/>
              </a:rPr>
              <a:t>denoising</a:t>
            </a:r>
            <a:r>
              <a:rPr lang="en-US" sz="4000" b="0" i="0" u="none" strike="noStrike" cap="none" dirty="0">
                <a:solidFill>
                  <a:schemeClr val="lt1"/>
                </a:solidFill>
                <a:latin typeface="Times New Roman"/>
                <a:ea typeface="Times New Roman"/>
                <a:cs typeface="Times New Roman"/>
                <a:sym typeface="Times New Roman"/>
              </a:rPr>
              <a:t> using convolutional </a:t>
            </a:r>
            <a:r>
              <a:rPr lang="en-US" sz="4000" b="0" i="0" u="none" strike="noStrike" cap="none" dirty="0" err="1">
                <a:solidFill>
                  <a:schemeClr val="lt1"/>
                </a:solidFill>
                <a:latin typeface="Times New Roman"/>
                <a:ea typeface="Times New Roman"/>
                <a:cs typeface="Times New Roman"/>
                <a:sym typeface="Times New Roman"/>
              </a:rPr>
              <a:t>autoencoders</a:t>
            </a:r>
            <a:r>
              <a:rPr lang="en-US" sz="4000" b="0" i="0" u="none" strike="noStrike" cap="none" dirty="0">
                <a:solidFill>
                  <a:schemeClr val="lt1"/>
                </a:solidFill>
                <a:latin typeface="Times New Roman"/>
                <a:ea typeface="Times New Roman"/>
                <a:cs typeface="Times New Roman"/>
                <a:sym typeface="Times New Roman"/>
              </a:rPr>
              <a:t>, focusing on removing unwanted noise from images while preserving important features. Leveraging the MNIST dataset, which comprises grayscale images of handwritten digits, the project endeavors to develop and evaluate an effective </a:t>
            </a:r>
            <a:r>
              <a:rPr lang="en-US" sz="4000" b="0" i="0" u="none" strike="noStrike" cap="none" dirty="0" err="1">
                <a:solidFill>
                  <a:schemeClr val="lt1"/>
                </a:solidFill>
                <a:latin typeface="Times New Roman"/>
                <a:ea typeface="Times New Roman"/>
                <a:cs typeface="Times New Roman"/>
                <a:sym typeface="Times New Roman"/>
              </a:rPr>
              <a:t>denoising</a:t>
            </a:r>
            <a:r>
              <a:rPr lang="en-US" sz="4000" b="0" i="0" u="none" strike="noStrike" cap="none" dirty="0">
                <a:solidFill>
                  <a:schemeClr val="lt1"/>
                </a:solidFill>
                <a:latin typeface="Times New Roman"/>
                <a:ea typeface="Times New Roman"/>
                <a:cs typeface="Times New Roman"/>
                <a:sym typeface="Times New Roman"/>
              </a:rPr>
              <a:t> algorithm. By employing convolutional </a:t>
            </a:r>
            <a:r>
              <a:rPr lang="en-US" sz="4000" b="0" i="0" u="none" strike="noStrike" cap="none" dirty="0" err="1">
                <a:solidFill>
                  <a:schemeClr val="lt1"/>
                </a:solidFill>
                <a:latin typeface="Times New Roman"/>
                <a:ea typeface="Times New Roman"/>
                <a:cs typeface="Times New Roman"/>
                <a:sym typeface="Times New Roman"/>
              </a:rPr>
              <a:t>autoencoder</a:t>
            </a:r>
            <a:r>
              <a:rPr lang="en-US" sz="4000" b="0" i="0" u="none" strike="noStrike" cap="none" dirty="0">
                <a:solidFill>
                  <a:schemeClr val="lt1"/>
                </a:solidFill>
                <a:latin typeface="Times New Roman"/>
                <a:ea typeface="Times New Roman"/>
                <a:cs typeface="Times New Roman"/>
                <a:sym typeface="Times New Roman"/>
              </a:rPr>
              <a:t> architectures, the project aims to create a robust solution capable of handling various types and levels of noise in images. Through this endeavor, the project seeks to contribute to the advancement of image </a:t>
            </a:r>
            <a:r>
              <a:rPr lang="en-US" sz="4000" b="0" i="0" u="none" strike="noStrike" cap="none" dirty="0" err="1">
                <a:solidFill>
                  <a:schemeClr val="lt1"/>
                </a:solidFill>
                <a:latin typeface="Times New Roman"/>
                <a:ea typeface="Times New Roman"/>
                <a:cs typeface="Times New Roman"/>
                <a:sym typeface="Times New Roman"/>
              </a:rPr>
              <a:t>denoising</a:t>
            </a:r>
            <a:r>
              <a:rPr lang="en-US" sz="4000" b="0" i="0" u="none" strike="noStrike" cap="none" dirty="0">
                <a:solidFill>
                  <a:schemeClr val="lt1"/>
                </a:solidFill>
                <a:latin typeface="Times New Roman"/>
                <a:ea typeface="Times New Roman"/>
                <a:cs typeface="Times New Roman"/>
                <a:sym typeface="Times New Roman"/>
              </a:rPr>
              <a:t> techniques and provide a practical approach for enhancing image quality across diverse applications, including medical imaging, surveillance, and digital photography.</a:t>
            </a:r>
            <a:endParaRPr sz="36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p:nvPr/>
        </p:nvSpPr>
        <p:spPr>
          <a:xfrm>
            <a:off x="0" y="27296"/>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48" name="Google Shape;148;p18"/>
          <p:cNvGrpSpPr/>
          <p:nvPr/>
        </p:nvGrpSpPr>
        <p:grpSpPr>
          <a:xfrm>
            <a:off x="18144623" y="7960480"/>
            <a:ext cx="143377" cy="1297820"/>
            <a:chOff x="0" y="-38100"/>
            <a:chExt cx="46272" cy="418849"/>
          </a:xfrm>
        </p:grpSpPr>
        <p:sp>
          <p:nvSpPr>
            <p:cNvPr id="149" name="Google Shape;149;p18"/>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50" name="Google Shape;150;p18"/>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1" name="Google Shape;151;p18"/>
          <p:cNvGrpSpPr/>
          <p:nvPr/>
        </p:nvGrpSpPr>
        <p:grpSpPr>
          <a:xfrm>
            <a:off x="4511701" y="-266260"/>
            <a:ext cx="9264597" cy="2301788"/>
            <a:chOff x="0" y="-38100"/>
            <a:chExt cx="1325698" cy="329370"/>
          </a:xfrm>
        </p:grpSpPr>
        <p:sp>
          <p:nvSpPr>
            <p:cNvPr id="152" name="Google Shape;152;p18"/>
            <p:cNvSpPr/>
            <p:nvPr/>
          </p:nvSpPr>
          <p:spPr>
            <a:xfrm>
              <a:off x="0" y="0"/>
              <a:ext cx="1325698" cy="291270"/>
            </a:xfrm>
            <a:custGeom>
              <a:avLst/>
              <a:gdLst/>
              <a:ahLst/>
              <a:cxnLst/>
              <a:rect l="l" t="t" r="r" b="b"/>
              <a:pathLst>
                <a:path w="1325698" h="291270" extrusionOk="0">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53" name="Google Shape;153;p18"/>
            <p:cNvSpPr txBox="1"/>
            <p:nvPr/>
          </p:nvSpPr>
          <p:spPr>
            <a:xfrm>
              <a:off x="0" y="-38100"/>
              <a:ext cx="1325698" cy="329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4" name="Google Shape;154;p18"/>
          <p:cNvSpPr txBox="1"/>
          <p:nvPr/>
        </p:nvSpPr>
        <p:spPr>
          <a:xfrm>
            <a:off x="5486562" y="-19773"/>
            <a:ext cx="7324402" cy="21590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dirty="0">
                <a:solidFill>
                  <a:srgbClr val="FFFFFF"/>
                </a:solidFill>
                <a:latin typeface="Times"/>
                <a:ea typeface="Times"/>
                <a:cs typeface="Times"/>
                <a:sym typeface="Times"/>
              </a:rPr>
              <a:t>PROJECT OVERVIEW</a:t>
            </a:r>
            <a:endParaRPr dirty="0"/>
          </a:p>
          <a:p>
            <a:pPr marL="0" marR="0" lvl="0" indent="0" algn="ctr" rtl="0">
              <a:lnSpc>
                <a:spcPct val="139992"/>
              </a:lnSpc>
              <a:spcBef>
                <a:spcPts val="0"/>
              </a:spcBef>
              <a:spcAft>
                <a:spcPts val="0"/>
              </a:spcAft>
              <a:buNone/>
            </a:pPr>
            <a:r>
              <a:rPr lang="en-US" sz="5011" b="1" i="0" u="none" strike="noStrike" cap="none" dirty="0">
                <a:solidFill>
                  <a:srgbClr val="FFFFFF"/>
                </a:solidFill>
                <a:latin typeface="Times"/>
                <a:ea typeface="Times"/>
                <a:cs typeface="Times"/>
                <a:sym typeface="Times"/>
              </a:rPr>
              <a:t>OBJECTIVE</a:t>
            </a:r>
            <a:endParaRPr dirty="0"/>
          </a:p>
        </p:txBody>
      </p:sp>
      <p:sp>
        <p:nvSpPr>
          <p:cNvPr id="155" name="Google Shape;155;p18"/>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6" name="Google Shape;156;p18"/>
          <p:cNvSpPr txBox="1"/>
          <p:nvPr/>
        </p:nvSpPr>
        <p:spPr>
          <a:xfrm>
            <a:off x="615858" y="2964904"/>
            <a:ext cx="17056284" cy="4924425"/>
          </a:xfrm>
          <a:prstGeom prst="rect">
            <a:avLst/>
          </a:prstGeom>
          <a:noFill/>
          <a:ln>
            <a:noFill/>
          </a:ln>
        </p:spPr>
        <p:txBody>
          <a:bodyPr spcFirstLastPara="1" wrap="square" lIns="0" tIns="0" rIns="0" bIns="0" anchor="t" anchorCtr="0">
            <a:spAutoFit/>
          </a:bodyPr>
          <a:lstStyle/>
          <a:p>
            <a:pPr marL="0" marR="0" lvl="0" indent="-254000" algn="l" rtl="0">
              <a:spcBef>
                <a:spcPts val="0"/>
              </a:spcBef>
              <a:spcAft>
                <a:spcPts val="0"/>
              </a:spcAft>
              <a:buClr>
                <a:schemeClr val="lt1"/>
              </a:buClr>
              <a:buSzPts val="4000"/>
              <a:buFont typeface="Calibri"/>
              <a:buAutoNum type="arabicPeriod"/>
            </a:pPr>
            <a:r>
              <a:rPr lang="en-US" sz="4000" b="0" i="0" u="none" strike="noStrike" cap="none">
                <a:solidFill>
                  <a:schemeClr val="lt1"/>
                </a:solidFill>
                <a:latin typeface="Times New Roman"/>
                <a:ea typeface="Times New Roman"/>
                <a:cs typeface="Times New Roman"/>
                <a:sym typeface="Times New Roman"/>
              </a:rPr>
              <a:t>Develop an image denoising algorithm using convolutional autoencoders.</a:t>
            </a:r>
            <a:endParaRPr/>
          </a:p>
          <a:p>
            <a:pPr marL="0" marR="0" lvl="0" indent="-254000" algn="l" rtl="0">
              <a:spcBef>
                <a:spcPts val="0"/>
              </a:spcBef>
              <a:spcAft>
                <a:spcPts val="0"/>
              </a:spcAft>
              <a:buClr>
                <a:schemeClr val="lt1"/>
              </a:buClr>
              <a:buSzPts val="4000"/>
              <a:buFont typeface="Calibri"/>
              <a:buAutoNum type="arabicPeriod"/>
            </a:pPr>
            <a:r>
              <a:rPr lang="en-US" sz="4000" b="0" i="0" u="none" strike="noStrike" cap="none">
                <a:solidFill>
                  <a:schemeClr val="lt1"/>
                </a:solidFill>
                <a:latin typeface="Times New Roman"/>
                <a:ea typeface="Times New Roman"/>
                <a:cs typeface="Times New Roman"/>
                <a:sym typeface="Times New Roman"/>
              </a:rPr>
              <a:t>Ensure the algorithm effectively removes noise from images while preserving important features.</a:t>
            </a:r>
            <a:endParaRPr/>
          </a:p>
          <a:p>
            <a:pPr marL="0" marR="0" lvl="0" indent="-254000" algn="l" rtl="0">
              <a:spcBef>
                <a:spcPts val="0"/>
              </a:spcBef>
              <a:spcAft>
                <a:spcPts val="0"/>
              </a:spcAft>
              <a:buClr>
                <a:schemeClr val="lt1"/>
              </a:buClr>
              <a:buSzPts val="4000"/>
              <a:buFont typeface="Calibri"/>
              <a:buAutoNum type="arabicPeriod"/>
            </a:pPr>
            <a:r>
              <a:rPr lang="en-US" sz="4000" b="0" i="0" u="none" strike="noStrike" cap="none">
                <a:solidFill>
                  <a:schemeClr val="lt1"/>
                </a:solidFill>
                <a:latin typeface="Times New Roman"/>
                <a:ea typeface="Times New Roman"/>
                <a:cs typeface="Times New Roman"/>
                <a:sym typeface="Times New Roman"/>
              </a:rPr>
              <a:t>Utilize the MNIST dataset for training and testing the denoising algorithm.</a:t>
            </a:r>
            <a:endParaRPr/>
          </a:p>
          <a:p>
            <a:pPr marL="0" marR="0" lvl="0" indent="-254000" algn="l" rtl="0">
              <a:spcBef>
                <a:spcPts val="0"/>
              </a:spcBef>
              <a:spcAft>
                <a:spcPts val="0"/>
              </a:spcAft>
              <a:buClr>
                <a:schemeClr val="lt1"/>
              </a:buClr>
              <a:buSzPts val="4000"/>
              <a:buFont typeface="Calibri"/>
              <a:buAutoNum type="arabicPeriod"/>
            </a:pPr>
            <a:r>
              <a:rPr lang="en-US" sz="4000" b="0" i="0" u="none" strike="noStrike" cap="none">
                <a:solidFill>
                  <a:schemeClr val="lt1"/>
                </a:solidFill>
                <a:latin typeface="Times New Roman"/>
                <a:ea typeface="Times New Roman"/>
                <a:cs typeface="Times New Roman"/>
                <a:sym typeface="Times New Roman"/>
              </a:rPr>
              <a:t>Create a robust solution capable of handling various types and levels of noise.</a:t>
            </a:r>
            <a:endParaRPr/>
          </a:p>
          <a:p>
            <a:pPr marL="0" marR="0" lvl="0" indent="-254000" algn="l" rtl="0">
              <a:spcBef>
                <a:spcPts val="0"/>
              </a:spcBef>
              <a:spcAft>
                <a:spcPts val="0"/>
              </a:spcAft>
              <a:buClr>
                <a:schemeClr val="lt1"/>
              </a:buClr>
              <a:buSzPts val="4000"/>
              <a:buFont typeface="Calibri"/>
              <a:buAutoNum type="arabicPeriod"/>
            </a:pPr>
            <a:r>
              <a:rPr lang="en-US" sz="4000" b="0" i="0" u="none" strike="noStrike" cap="none">
                <a:solidFill>
                  <a:schemeClr val="lt1"/>
                </a:solidFill>
                <a:latin typeface="Times New Roman"/>
                <a:ea typeface="Times New Roman"/>
                <a:cs typeface="Times New Roman"/>
                <a:sym typeface="Times New Roman"/>
              </a:rPr>
              <a:t>Contribute to the advancement of image processing techniques.</a:t>
            </a:r>
            <a:endParaRPr/>
          </a:p>
          <a:p>
            <a:pPr marL="0" marR="0" lvl="0" indent="-254000" algn="l" rtl="0">
              <a:spcBef>
                <a:spcPts val="0"/>
              </a:spcBef>
              <a:spcAft>
                <a:spcPts val="0"/>
              </a:spcAft>
              <a:buClr>
                <a:schemeClr val="lt1"/>
              </a:buClr>
              <a:buSzPts val="4000"/>
              <a:buFont typeface="Calibri"/>
              <a:buAutoNum type="arabicPeriod"/>
            </a:pPr>
            <a:r>
              <a:rPr lang="en-US" sz="4000" b="0" i="0" u="none" strike="noStrike" cap="none">
                <a:solidFill>
                  <a:schemeClr val="lt1"/>
                </a:solidFill>
                <a:latin typeface="Times New Roman"/>
                <a:ea typeface="Times New Roman"/>
                <a:cs typeface="Times New Roman"/>
                <a:sym typeface="Times New Roman"/>
              </a:rPr>
              <a:t>Provide a practical tool for enhancing image quality in applications like medical imaging, surveillance, and digital photography.</a:t>
            </a:r>
            <a:endParaRPr sz="40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6028"/>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62" name="Google Shape;162;p19"/>
          <p:cNvGrpSpPr/>
          <p:nvPr/>
        </p:nvGrpSpPr>
        <p:grpSpPr>
          <a:xfrm>
            <a:off x="18144623" y="7960480"/>
            <a:ext cx="143377" cy="1297820"/>
            <a:chOff x="0" y="-38100"/>
            <a:chExt cx="46272" cy="418849"/>
          </a:xfrm>
        </p:grpSpPr>
        <p:sp>
          <p:nvSpPr>
            <p:cNvPr id="163" name="Google Shape;163;p19"/>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64" name="Google Shape;164;p19"/>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19"/>
          <p:cNvGrpSpPr/>
          <p:nvPr/>
        </p:nvGrpSpPr>
        <p:grpSpPr>
          <a:xfrm>
            <a:off x="4511701" y="-266260"/>
            <a:ext cx="9264597" cy="2301788"/>
            <a:chOff x="0" y="-38100"/>
            <a:chExt cx="1325698" cy="329370"/>
          </a:xfrm>
        </p:grpSpPr>
        <p:sp>
          <p:nvSpPr>
            <p:cNvPr id="166" name="Google Shape;166;p19"/>
            <p:cNvSpPr/>
            <p:nvPr/>
          </p:nvSpPr>
          <p:spPr>
            <a:xfrm>
              <a:off x="0" y="0"/>
              <a:ext cx="1325698" cy="291270"/>
            </a:xfrm>
            <a:custGeom>
              <a:avLst/>
              <a:gdLst/>
              <a:ahLst/>
              <a:cxnLst/>
              <a:rect l="l" t="t" r="r" b="b"/>
              <a:pathLst>
                <a:path w="1325698" h="291270" extrusionOk="0">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67" name="Google Shape;167;p19"/>
            <p:cNvSpPr txBox="1"/>
            <p:nvPr/>
          </p:nvSpPr>
          <p:spPr>
            <a:xfrm>
              <a:off x="0" y="-38100"/>
              <a:ext cx="1325698" cy="329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8" name="Google Shape;168;p19"/>
          <p:cNvSpPr txBox="1"/>
          <p:nvPr/>
        </p:nvSpPr>
        <p:spPr>
          <a:xfrm>
            <a:off x="5477037" y="-37563"/>
            <a:ext cx="7324402" cy="184439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dirty="0">
                <a:solidFill>
                  <a:srgbClr val="FFFFFF"/>
                </a:solidFill>
                <a:latin typeface="Times"/>
                <a:ea typeface="Times"/>
                <a:cs typeface="Times"/>
                <a:sym typeface="Times"/>
              </a:rPr>
              <a:t>PROJECT OVERVIEW</a:t>
            </a:r>
            <a:endParaRPr dirty="0"/>
          </a:p>
          <a:p>
            <a:pPr marL="0" marR="0" lvl="0" indent="0" algn="ctr" rtl="0">
              <a:lnSpc>
                <a:spcPct val="139992"/>
              </a:lnSpc>
              <a:spcBef>
                <a:spcPts val="0"/>
              </a:spcBef>
              <a:spcAft>
                <a:spcPts val="0"/>
              </a:spcAft>
              <a:buNone/>
            </a:pPr>
            <a:r>
              <a:rPr lang="en-US" sz="5011" b="1" i="0" u="none" strike="noStrike" cap="none" dirty="0">
                <a:solidFill>
                  <a:srgbClr val="FFFFFF"/>
                </a:solidFill>
                <a:latin typeface="Times"/>
                <a:ea typeface="Times"/>
                <a:cs typeface="Times"/>
                <a:sym typeface="Times"/>
              </a:rPr>
              <a:t>EXPECTED OUTCOME</a:t>
            </a:r>
            <a:endParaRPr dirty="0"/>
          </a:p>
        </p:txBody>
      </p:sp>
      <p:sp>
        <p:nvSpPr>
          <p:cNvPr id="169" name="Google Shape;169;p19"/>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0" name="Google Shape;170;p19"/>
          <p:cNvSpPr txBox="1"/>
          <p:nvPr/>
        </p:nvSpPr>
        <p:spPr>
          <a:xfrm>
            <a:off x="606351" y="3076462"/>
            <a:ext cx="17087553" cy="5618526"/>
          </a:xfrm>
          <a:prstGeom prst="rect">
            <a:avLst/>
          </a:prstGeom>
          <a:noFill/>
          <a:ln>
            <a:noFill/>
          </a:ln>
        </p:spPr>
        <p:txBody>
          <a:bodyPr spcFirstLastPara="1" wrap="square" lIns="0" tIns="0" rIns="0" bIns="0" anchor="t" anchorCtr="0">
            <a:spAutoFit/>
          </a:bodyPr>
          <a:lstStyle/>
          <a:p>
            <a:pPr marL="0" marR="0" lvl="0" indent="0" algn="just" rtl="0">
              <a:lnSpc>
                <a:spcPct val="122500"/>
              </a:lnSpc>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The expected outcome of the project is a well-optimized image denoising algorithm that effectively reduces noise while preserving image details. The algorithm is expected to demonstrate superior performance in denoising images from the MNIST dataset, producing visually appealing results with minimal loss of important features. Through rigorous evaluation and testing, the project aims to validate the effectiveness and robustness of the denoising algorithm, showcasing its potential for real-world applications. Additionally, the project aims to provide insights into the capabilities and limitations of convolutional autoencoder-based approaches for image denoising tasks.</a:t>
            </a:r>
            <a:endParaRPr sz="36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115292" y="0"/>
            <a:ext cx="18403292"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76" name="Google Shape;176;p20"/>
          <p:cNvGrpSpPr/>
          <p:nvPr/>
        </p:nvGrpSpPr>
        <p:grpSpPr>
          <a:xfrm>
            <a:off x="18144623" y="7960480"/>
            <a:ext cx="143377" cy="1297820"/>
            <a:chOff x="0" y="-38100"/>
            <a:chExt cx="46272" cy="418849"/>
          </a:xfrm>
        </p:grpSpPr>
        <p:sp>
          <p:nvSpPr>
            <p:cNvPr id="177" name="Google Shape;177;p20"/>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78" name="Google Shape;178;p20"/>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9" name="Google Shape;179;p20"/>
          <p:cNvGrpSpPr/>
          <p:nvPr/>
        </p:nvGrpSpPr>
        <p:grpSpPr>
          <a:xfrm>
            <a:off x="-115292" y="-2063521"/>
            <a:ext cx="5994251" cy="12350521"/>
            <a:chOff x="0" y="-295275"/>
            <a:chExt cx="857735" cy="1767271"/>
          </a:xfrm>
        </p:grpSpPr>
        <p:sp>
          <p:nvSpPr>
            <p:cNvPr id="180" name="Google Shape;180;p20"/>
            <p:cNvSpPr/>
            <p:nvPr/>
          </p:nvSpPr>
          <p:spPr>
            <a:xfrm>
              <a:off x="0" y="0"/>
              <a:ext cx="857735" cy="1471996"/>
            </a:xfrm>
            <a:custGeom>
              <a:avLst/>
              <a:gdLst/>
              <a:ahLst/>
              <a:cxnLst/>
              <a:rect l="l" t="t" r="r" b="b"/>
              <a:pathLst>
                <a:path w="857735" h="1471996" extrusionOk="0">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181" name="Google Shape;181;p20"/>
            <p:cNvSpPr txBox="1"/>
            <p:nvPr/>
          </p:nvSpPr>
          <p:spPr>
            <a:xfrm>
              <a:off x="0" y="-295275"/>
              <a:ext cx="857735" cy="1767271"/>
            </a:xfrm>
            <a:prstGeom prst="rect">
              <a:avLst/>
            </a:prstGeom>
            <a:noFill/>
            <a:ln>
              <a:noFill/>
            </a:ln>
          </p:spPr>
          <p:txBody>
            <a:bodyPr spcFirstLastPara="1" wrap="square" lIns="50800" tIns="50800" rIns="50800" bIns="50800" anchor="ctr" anchorCtr="0">
              <a:noAutofit/>
            </a:bodyPr>
            <a:lstStyle/>
            <a:p>
              <a:pPr marL="0" marR="0" lvl="0" indent="0" algn="ctr" rtl="0">
                <a:lnSpc>
                  <a:spcPct val="5910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2" name="Google Shape;182;p20"/>
          <p:cNvSpPr txBox="1"/>
          <p:nvPr/>
        </p:nvSpPr>
        <p:spPr>
          <a:xfrm>
            <a:off x="1028700" y="4564203"/>
            <a:ext cx="3706267"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a:solidFill>
                  <a:srgbClr val="FFFFFF"/>
                </a:solidFill>
                <a:latin typeface="Times"/>
                <a:ea typeface="Times"/>
                <a:cs typeface="Times"/>
                <a:sym typeface="Times"/>
              </a:rPr>
              <a:t>END USERS</a:t>
            </a:r>
            <a:endParaRPr/>
          </a:p>
        </p:txBody>
      </p:sp>
      <p:sp>
        <p:nvSpPr>
          <p:cNvPr id="183" name="Google Shape;183;p20"/>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4" name="Google Shape;184;p20"/>
          <p:cNvSpPr txBox="1"/>
          <p:nvPr/>
        </p:nvSpPr>
        <p:spPr>
          <a:xfrm>
            <a:off x="7022951" y="3086100"/>
            <a:ext cx="9131449" cy="4398640"/>
          </a:xfrm>
          <a:prstGeom prst="rect">
            <a:avLst/>
          </a:prstGeom>
          <a:noFill/>
          <a:ln>
            <a:noFill/>
          </a:ln>
        </p:spPr>
        <p:txBody>
          <a:bodyPr spcFirstLastPara="1" wrap="square" lIns="0" tIns="0" rIns="0" bIns="0" anchor="t" anchorCtr="0">
            <a:spAutoFit/>
          </a:bodyPr>
          <a:lstStyle/>
          <a:p>
            <a:pPr marL="0" marR="0" lvl="0" indent="0" algn="l" rtl="0">
              <a:lnSpc>
                <a:spcPct val="123049"/>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•Medical Professionals</a:t>
            </a:r>
            <a:endParaRPr/>
          </a:p>
          <a:p>
            <a:pPr marL="0" marR="0" lvl="0" indent="0" algn="l" rtl="0">
              <a:lnSpc>
                <a:spcPct val="123049"/>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•Surveillance Operators</a:t>
            </a:r>
            <a:endParaRPr/>
          </a:p>
          <a:p>
            <a:pPr marL="0" marR="0" lvl="0" indent="0" algn="l" rtl="0">
              <a:lnSpc>
                <a:spcPct val="123049"/>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•Social media influencers</a:t>
            </a:r>
            <a:endParaRPr/>
          </a:p>
          <a:p>
            <a:pPr marL="0" marR="0" lvl="0" indent="0" algn="l" rtl="0">
              <a:lnSpc>
                <a:spcPct val="123049"/>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•Photographers</a:t>
            </a:r>
            <a:endParaRPr/>
          </a:p>
          <a:p>
            <a:pPr marL="0" marR="0" lvl="0" indent="0" algn="l" rtl="0">
              <a:lnSpc>
                <a:spcPct val="123049"/>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•Researchers</a:t>
            </a:r>
            <a:endParaRPr/>
          </a:p>
          <a:p>
            <a:pPr marL="0" marR="0" lvl="0" indent="0" algn="l" rtl="0">
              <a:lnSpc>
                <a:spcPct val="123049"/>
              </a:lnSpc>
              <a:spcBef>
                <a:spcPts val="0"/>
              </a:spcBef>
              <a:spcAft>
                <a:spcPts val="0"/>
              </a:spcAft>
              <a:buNone/>
            </a:pPr>
            <a:r>
              <a:rPr lang="en-US" sz="4000" b="0" i="0" u="none" strike="noStrike" cap="none">
                <a:solidFill>
                  <a:srgbClr val="FFFFFF"/>
                </a:solidFill>
                <a:latin typeface="Times New Roman"/>
                <a:ea typeface="Times New Roman"/>
                <a:cs typeface="Times New Roman"/>
                <a:sym typeface="Times New Roman"/>
              </a:rPr>
              <a:t>•General Users</a:t>
            </a:r>
            <a:endParaRPr/>
          </a:p>
          <a:p>
            <a:pPr marL="0" marR="0" lvl="0" indent="0" algn="l" rtl="0">
              <a:lnSpc>
                <a:spcPct val="123049"/>
              </a:lnSpc>
              <a:spcBef>
                <a:spcPts val="0"/>
              </a:spcBef>
              <a:spcAft>
                <a:spcPts val="0"/>
              </a:spcAft>
              <a:buNone/>
            </a:pPr>
            <a:endParaRPr sz="4000" b="0" i="0" u="none" strike="noStrike" cap="none">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700" b="-1700"/>
            </a:stretch>
          </a:blipFill>
          <a:ln>
            <a:noFill/>
          </a:ln>
        </p:spPr>
      </p:sp>
      <p:grpSp>
        <p:nvGrpSpPr>
          <p:cNvPr id="190" name="Google Shape;190;p21"/>
          <p:cNvGrpSpPr/>
          <p:nvPr/>
        </p:nvGrpSpPr>
        <p:grpSpPr>
          <a:xfrm>
            <a:off x="18144623" y="7960480"/>
            <a:ext cx="143377" cy="1297820"/>
            <a:chOff x="0" y="-38100"/>
            <a:chExt cx="46272" cy="418849"/>
          </a:xfrm>
        </p:grpSpPr>
        <p:sp>
          <p:nvSpPr>
            <p:cNvPr id="191" name="Google Shape;191;p21"/>
            <p:cNvSpPr/>
            <p:nvPr/>
          </p:nvSpPr>
          <p:spPr>
            <a:xfrm>
              <a:off x="0" y="0"/>
              <a:ext cx="46272" cy="380749"/>
            </a:xfrm>
            <a:custGeom>
              <a:avLst/>
              <a:gdLst/>
              <a:ahLst/>
              <a:cxnLst/>
              <a:rect l="l" t="t" r="r" b="b"/>
              <a:pathLst>
                <a:path w="46272" h="380749" extrusionOk="0">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92" name="Google Shape;192;p21"/>
            <p:cNvSpPr txBox="1"/>
            <p:nvPr/>
          </p:nvSpPr>
          <p:spPr>
            <a:xfrm>
              <a:off x="0" y="-38100"/>
              <a:ext cx="46272" cy="4188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3" name="Google Shape;193;p21"/>
          <p:cNvSpPr txBox="1"/>
          <p:nvPr/>
        </p:nvSpPr>
        <p:spPr>
          <a:xfrm>
            <a:off x="9139238" y="4564203"/>
            <a:ext cx="9525" cy="958568"/>
          </a:xfrm>
          <a:prstGeom prst="rect">
            <a:avLst/>
          </a:prstGeom>
          <a:noFill/>
          <a:ln>
            <a:noFill/>
          </a:ln>
        </p:spPr>
        <p:txBody>
          <a:bodyPr spcFirstLastPara="1" wrap="square" lIns="0" tIns="0" rIns="0" bIns="0" anchor="t" anchorCtr="0">
            <a:spAutoFit/>
          </a:bodyPr>
          <a:lstStyle/>
          <a:p>
            <a:pPr marL="0" marR="0" lvl="0" indent="0" algn="ctr" rtl="0">
              <a:lnSpc>
                <a:spcPct val="389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4" name="Google Shape;194;p21"/>
          <p:cNvSpPr txBox="1"/>
          <p:nvPr/>
        </p:nvSpPr>
        <p:spPr>
          <a:xfrm>
            <a:off x="1028700" y="3018462"/>
            <a:ext cx="16570128" cy="4308872"/>
          </a:xfrm>
          <a:prstGeom prst="rect">
            <a:avLst/>
          </a:prstGeom>
          <a:noFill/>
          <a:ln>
            <a:noFill/>
          </a:ln>
        </p:spPr>
        <p:txBody>
          <a:bodyPr spcFirstLastPara="1" wrap="square" lIns="0" tIns="0" rIns="0" bIns="0" anchor="t" anchorCtr="0">
            <a:spAutoFit/>
          </a:bodyPr>
          <a:lstStyle/>
          <a:p>
            <a:pPr marL="0" marR="0" lvl="0" indent="0" algn="just" rtl="0">
              <a:lnSpc>
                <a:spcPct val="119125"/>
              </a:lnSpc>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The value proposition of the image denoising algorithm lies in its ability to effectively remove noise while preserving essential image features. It offers improved image quality, enhanced accuracy, versatility in handling different types of noise, time and cost efficiency through automation, and ease of implementation. This makes it a valuable tool across various applications, including medical imaging, surveillance, and digital photography, ultimately enhancing user experience and decision-making processes.</a:t>
            </a:r>
            <a:endParaRPr sz="3600" b="0" i="0" u="none" strike="noStrike" cap="none">
              <a:solidFill>
                <a:schemeClr val="lt1"/>
              </a:solidFill>
              <a:latin typeface="Times New Roman"/>
              <a:ea typeface="Times New Roman"/>
              <a:cs typeface="Times New Roman"/>
              <a:sym typeface="Times New Roman"/>
            </a:endParaRPr>
          </a:p>
        </p:txBody>
      </p:sp>
      <p:grpSp>
        <p:nvGrpSpPr>
          <p:cNvPr id="195" name="Google Shape;195;p21"/>
          <p:cNvGrpSpPr/>
          <p:nvPr/>
        </p:nvGrpSpPr>
        <p:grpSpPr>
          <a:xfrm>
            <a:off x="4511701" y="-266260"/>
            <a:ext cx="9264597" cy="2301788"/>
            <a:chOff x="0" y="-38100"/>
            <a:chExt cx="1325698" cy="329370"/>
          </a:xfrm>
        </p:grpSpPr>
        <p:sp>
          <p:nvSpPr>
            <p:cNvPr id="196" name="Google Shape;196;p21"/>
            <p:cNvSpPr/>
            <p:nvPr/>
          </p:nvSpPr>
          <p:spPr>
            <a:xfrm>
              <a:off x="0" y="0"/>
              <a:ext cx="1325698" cy="291270"/>
            </a:xfrm>
            <a:custGeom>
              <a:avLst/>
              <a:gdLst/>
              <a:ahLst/>
              <a:cxnLst/>
              <a:rect l="l" t="t" r="r" b="b"/>
              <a:pathLst>
                <a:path w="1325698" h="291270" extrusionOk="0">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97" name="Google Shape;197;p21"/>
            <p:cNvSpPr txBox="1"/>
            <p:nvPr/>
          </p:nvSpPr>
          <p:spPr>
            <a:xfrm>
              <a:off x="0" y="-38100"/>
              <a:ext cx="1325698" cy="329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8" name="Google Shape;198;p21"/>
          <p:cNvSpPr txBox="1"/>
          <p:nvPr/>
        </p:nvSpPr>
        <p:spPr>
          <a:xfrm>
            <a:off x="5587979" y="449403"/>
            <a:ext cx="7451570" cy="95856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5011" b="1" i="0" u="none" strike="noStrike" cap="none">
                <a:solidFill>
                  <a:srgbClr val="FFFFFF"/>
                </a:solidFill>
                <a:latin typeface="Times"/>
                <a:ea typeface="Times"/>
                <a:cs typeface="Times"/>
                <a:sym typeface="Times"/>
              </a:rPr>
              <a:t>VALUE PROPOSITION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853</Words>
  <Application>Microsoft Office PowerPoint</Application>
  <PresentationFormat>Custom</PresentationFormat>
  <Paragraphs>62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Hemalata Sasikumar</dc:creator>
  <cp:lastModifiedBy>Microsoft account</cp:lastModifiedBy>
  <cp:revision>2</cp:revision>
  <dcterms:modified xsi:type="dcterms:W3CDTF">2024-04-14T07:32:56Z</dcterms:modified>
</cp:coreProperties>
</file>