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sp>
        <p:nvSpPr>
          <p:cNvPr id="85" name="Google Shape;85;p13"/>
          <p:cNvSpPr/>
          <p:nvPr/>
        </p:nvSpPr>
        <p:spPr>
          <a:xfrm rot="-5400000">
            <a:off x="8912009" y="4326276"/>
            <a:ext cx="463982" cy="4760457"/>
          </a:xfrm>
          <a:custGeom>
            <a:rect b="b" l="l" r="r" t="t"/>
            <a:pathLst>
              <a:path extrusionOk="0" h="4760457" w="463982">
                <a:moveTo>
                  <a:pt x="0" y="0"/>
                </a:moveTo>
                <a:lnTo>
                  <a:pt x="463982" y="0"/>
                </a:lnTo>
                <a:lnTo>
                  <a:pt x="463982" y="4760458"/>
                </a:lnTo>
                <a:lnTo>
                  <a:pt x="0" y="4760458"/>
                </a:lnTo>
                <a:lnTo>
                  <a:pt x="0" y="0"/>
                </a:lnTo>
                <a:close/>
              </a:path>
            </a:pathLst>
          </a:custGeom>
          <a:blipFill rotWithShape="1">
            <a:blip r:embed="rId4">
              <a:alphaModFix/>
            </a:blip>
            <a:stretch>
              <a:fillRect b="0" l="0" r="0" t="0"/>
            </a:stretch>
          </a:blipFill>
          <a:ln>
            <a:noFill/>
          </a:ln>
        </p:spPr>
      </p:sp>
      <p:sp>
        <p:nvSpPr>
          <p:cNvPr id="86" name="Google Shape;86;p13"/>
          <p:cNvSpPr txBox="1"/>
          <p:nvPr/>
        </p:nvSpPr>
        <p:spPr>
          <a:xfrm>
            <a:off x="2456991" y="1010651"/>
            <a:ext cx="13374019" cy="3099765"/>
          </a:xfrm>
          <a:prstGeom prst="rect">
            <a:avLst/>
          </a:prstGeom>
          <a:noFill/>
          <a:ln>
            <a:noFill/>
          </a:ln>
        </p:spPr>
        <p:txBody>
          <a:bodyPr anchorCtr="0" anchor="t" bIns="0" lIns="0" spcFirstLastPara="1" rIns="0" wrap="square" tIns="0">
            <a:spAutoFit/>
          </a:bodyPr>
          <a:lstStyle/>
          <a:p>
            <a:pPr indent="0" lvl="0" marL="0" marR="0" rtl="0" algn="ctr">
              <a:lnSpc>
                <a:spcPct val="139990"/>
              </a:lnSpc>
              <a:spcBef>
                <a:spcPts val="0"/>
              </a:spcBef>
              <a:spcAft>
                <a:spcPts val="0"/>
              </a:spcAft>
              <a:buNone/>
            </a:pPr>
            <a:r>
              <a:rPr b="0" i="0" lang="en-US" sz="8462" u="none" cap="none" strike="noStrike">
                <a:solidFill>
                  <a:srgbClr val="FFFFFF"/>
                </a:solidFill>
                <a:latin typeface="Times New Roman"/>
                <a:ea typeface="Times New Roman"/>
                <a:cs typeface="Times New Roman"/>
                <a:sym typeface="Times New Roman"/>
              </a:rPr>
              <a:t>TNSDC - GENERATIVE AI FOR ENGINEERING</a:t>
            </a:r>
            <a:endParaRPr/>
          </a:p>
        </p:txBody>
      </p:sp>
      <p:grpSp>
        <p:nvGrpSpPr>
          <p:cNvPr id="87" name="Google Shape;87;p13"/>
          <p:cNvGrpSpPr/>
          <p:nvPr/>
        </p:nvGrpSpPr>
        <p:grpSpPr>
          <a:xfrm>
            <a:off x="18144623" y="7960480"/>
            <a:ext cx="143377" cy="1297820"/>
            <a:chOff x="0" y="-38100"/>
            <a:chExt cx="46272" cy="418849"/>
          </a:xfrm>
        </p:grpSpPr>
        <p:sp>
          <p:nvSpPr>
            <p:cNvPr id="88" name="Google Shape;88;p13"/>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89" name="Google Shape;89;p13"/>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13"/>
          <p:cNvSpPr txBox="1"/>
          <p:nvPr/>
        </p:nvSpPr>
        <p:spPr>
          <a:xfrm>
            <a:off x="3409193" y="4687999"/>
            <a:ext cx="11469614" cy="1387164"/>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0" i="0" lang="en-US" sz="7262" u="none" cap="none" strike="noStrike">
                <a:solidFill>
                  <a:srgbClr val="FFFFFF"/>
                </a:solidFill>
                <a:latin typeface="Times New Roman"/>
                <a:ea typeface="Times New Roman"/>
                <a:cs typeface="Times New Roman"/>
                <a:sym typeface="Times New Roman"/>
              </a:rPr>
              <a:t>FINAL PROJECT</a:t>
            </a:r>
            <a:endParaRPr/>
          </a:p>
        </p:txBody>
      </p:sp>
      <p:sp>
        <p:nvSpPr>
          <p:cNvPr id="91" name="Google Shape;91;p13"/>
          <p:cNvSpPr txBox="1"/>
          <p:nvPr/>
        </p:nvSpPr>
        <p:spPr>
          <a:xfrm>
            <a:off x="6057900" y="7138521"/>
            <a:ext cx="6172200" cy="2730218"/>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5011" u="none" cap="none" strike="noStrike">
                <a:solidFill>
                  <a:srgbClr val="FFFFFF"/>
                </a:solidFill>
                <a:latin typeface="Times New Roman"/>
                <a:ea typeface="Times New Roman"/>
                <a:cs typeface="Times New Roman"/>
                <a:sym typeface="Times New Roman"/>
              </a:rPr>
              <a:t>SUBMITTED BY</a:t>
            </a:r>
            <a:endParaRPr/>
          </a:p>
          <a:p>
            <a:pPr indent="0" lvl="0" marL="0" marR="0" rtl="0" algn="ctr">
              <a:lnSpc>
                <a:spcPct val="139992"/>
              </a:lnSpc>
              <a:spcBef>
                <a:spcPts val="0"/>
              </a:spcBef>
              <a:spcAft>
                <a:spcPts val="0"/>
              </a:spcAft>
              <a:buNone/>
            </a:pPr>
            <a:r>
              <a:rPr b="0" i="0" lang="en-US" sz="5011" u="none" cap="none" strike="noStrike">
                <a:solidFill>
                  <a:srgbClr val="FFFFFF"/>
                </a:solidFill>
                <a:latin typeface="Times New Roman"/>
                <a:ea typeface="Times New Roman"/>
                <a:cs typeface="Times New Roman"/>
                <a:sym typeface="Times New Roman"/>
              </a:rPr>
              <a:t>Subhashinee G K</a:t>
            </a:r>
            <a:endParaRPr/>
          </a:p>
          <a:p>
            <a:pPr indent="0" lvl="0" marL="0" marR="0" rtl="0" algn="ctr">
              <a:lnSpc>
                <a:spcPct val="139992"/>
              </a:lnSpc>
              <a:spcBef>
                <a:spcPts val="0"/>
              </a:spcBef>
              <a:spcAft>
                <a:spcPts val="0"/>
              </a:spcAft>
              <a:buNone/>
            </a:pPr>
            <a:r>
              <a:rPr b="0" i="0" lang="en-US" sz="5011" u="none" cap="none" strike="noStrike">
                <a:solidFill>
                  <a:srgbClr val="FFFFFF"/>
                </a:solidFill>
                <a:latin typeface="Times New Roman"/>
                <a:ea typeface="Times New Roman"/>
                <a:cs typeface="Times New Roman"/>
                <a:sym typeface="Times New Roman"/>
              </a:rPr>
              <a:t>311521104058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204" name="Google Shape;204;p22"/>
          <p:cNvGrpSpPr/>
          <p:nvPr/>
        </p:nvGrpSpPr>
        <p:grpSpPr>
          <a:xfrm>
            <a:off x="18144623" y="7960480"/>
            <a:ext cx="143377" cy="1297820"/>
            <a:chOff x="0" y="-38100"/>
            <a:chExt cx="46272" cy="418849"/>
          </a:xfrm>
        </p:grpSpPr>
        <p:sp>
          <p:nvSpPr>
            <p:cNvPr id="205" name="Google Shape;205;p22"/>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206" name="Google Shape;206;p22"/>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7" name="Google Shape;207;p22"/>
          <p:cNvGrpSpPr/>
          <p:nvPr/>
        </p:nvGrpSpPr>
        <p:grpSpPr>
          <a:xfrm>
            <a:off x="0" y="-2063521"/>
            <a:ext cx="5105400" cy="12350521"/>
            <a:chOff x="0" y="-295275"/>
            <a:chExt cx="857735" cy="1767271"/>
          </a:xfrm>
        </p:grpSpPr>
        <p:sp>
          <p:nvSpPr>
            <p:cNvPr id="208" name="Google Shape;208;p22"/>
            <p:cNvSpPr/>
            <p:nvPr/>
          </p:nvSpPr>
          <p:spPr>
            <a:xfrm>
              <a:off x="0" y="0"/>
              <a:ext cx="857735" cy="1471996"/>
            </a:xfrm>
            <a:custGeom>
              <a:rect b="b" l="l" r="r" t="t"/>
              <a:pathLst>
                <a:path extrusionOk="0" h="1471996" w="857735">
                  <a:moveTo>
                    <a:pt x="0" y="0"/>
                  </a:moveTo>
                  <a:lnTo>
                    <a:pt x="857735" y="0"/>
                  </a:lnTo>
                  <a:lnTo>
                    <a:pt x="857735" y="1471996"/>
                  </a:lnTo>
                  <a:lnTo>
                    <a:pt x="0" y="1471996"/>
                  </a:lnTo>
                  <a:close/>
                </a:path>
              </a:pathLst>
            </a:custGeom>
            <a:gradFill>
              <a:gsLst>
                <a:gs pos="0">
                  <a:srgbClr val="290837"/>
                </a:gs>
                <a:gs pos="100000">
                  <a:srgbClr val="EB00FF"/>
                </a:gs>
              </a:gsLst>
              <a:lin ang="2700000" scaled="0"/>
            </a:gradFill>
            <a:ln>
              <a:noFill/>
            </a:ln>
          </p:spPr>
        </p:sp>
        <p:sp>
          <p:nvSpPr>
            <p:cNvPr id="209" name="Google Shape;209;p22"/>
            <p:cNvSpPr txBox="1"/>
            <p:nvPr/>
          </p:nvSpPr>
          <p:spPr>
            <a:xfrm>
              <a:off x="0" y="-295275"/>
              <a:ext cx="857735" cy="1767271"/>
            </a:xfrm>
            <a:prstGeom prst="rect">
              <a:avLst/>
            </a:prstGeom>
            <a:noFill/>
            <a:ln>
              <a:noFill/>
            </a:ln>
          </p:spPr>
          <p:txBody>
            <a:bodyPr anchorCtr="0" anchor="ctr" bIns="50800" lIns="50800" spcFirstLastPara="1" rIns="50800" wrap="square" tIns="50800">
              <a:noAutofit/>
            </a:bodyPr>
            <a:lstStyle/>
            <a:p>
              <a:pPr indent="0" lvl="0" marL="0" marR="0" rtl="0" algn="ctr">
                <a:lnSpc>
                  <a:spcPct val="591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0" name="Google Shape;210;p22"/>
          <p:cNvSpPr txBox="1"/>
          <p:nvPr/>
        </p:nvSpPr>
        <p:spPr>
          <a:xfrm>
            <a:off x="838200" y="4585334"/>
            <a:ext cx="3507135" cy="958568"/>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1" i="0" lang="en-US" sz="5011" u="none" cap="none" strike="noStrike">
                <a:solidFill>
                  <a:srgbClr val="FFFFFF"/>
                </a:solidFill>
                <a:latin typeface="Times"/>
                <a:ea typeface="Times"/>
                <a:cs typeface="Times"/>
                <a:sym typeface="Times"/>
              </a:rPr>
              <a:t>SOLUTION</a:t>
            </a:r>
            <a:endParaRPr/>
          </a:p>
        </p:txBody>
      </p:sp>
      <p:sp>
        <p:nvSpPr>
          <p:cNvPr id="211" name="Google Shape;211;p22"/>
          <p:cNvSpPr txBox="1"/>
          <p:nvPr/>
        </p:nvSpPr>
        <p:spPr>
          <a:xfrm>
            <a:off x="9139238" y="4564203"/>
            <a:ext cx="9525" cy="958568"/>
          </a:xfrm>
          <a:prstGeom prst="rect">
            <a:avLst/>
          </a:prstGeom>
          <a:noFill/>
          <a:ln>
            <a:noFill/>
          </a:ln>
        </p:spPr>
        <p:txBody>
          <a:bodyPr anchorCtr="0" anchor="t" bIns="0" lIns="0" spcFirstLastPara="1" rIns="0" wrap="square" tIns="0">
            <a:spAutoFit/>
          </a:bodyPr>
          <a:lstStyle/>
          <a:p>
            <a:pPr indent="0" lvl="0" marL="0" marR="0" rtl="0" algn="ctr">
              <a:lnSpc>
                <a:spcPct val="389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2" name="Google Shape;212;p22"/>
          <p:cNvSpPr txBox="1"/>
          <p:nvPr/>
        </p:nvSpPr>
        <p:spPr>
          <a:xfrm>
            <a:off x="5762942" y="1089397"/>
            <a:ext cx="12102936" cy="8168903"/>
          </a:xfrm>
          <a:prstGeom prst="rect">
            <a:avLst/>
          </a:prstGeom>
          <a:noFill/>
          <a:ln>
            <a:noFill/>
          </a:ln>
        </p:spPr>
        <p:txBody>
          <a:bodyPr anchorCtr="0" anchor="t" bIns="0" lIns="0" spcFirstLastPara="1" rIns="0" wrap="square" tIns="0">
            <a:spAutoFit/>
          </a:bodyPr>
          <a:lstStyle/>
          <a:p>
            <a:pPr indent="0" lvl="0" marL="0" marR="0" rtl="0" algn="l">
              <a:lnSpc>
                <a:spcPct val="123049"/>
              </a:lnSpc>
              <a:spcBef>
                <a:spcPts val="0"/>
              </a:spcBef>
              <a:spcAft>
                <a:spcPts val="0"/>
              </a:spcAft>
              <a:buNone/>
            </a:pPr>
            <a:r>
              <a:rPr b="0" i="0" lang="en-US" sz="4000" u="none" cap="none" strike="noStrike">
                <a:solidFill>
                  <a:schemeClr val="lt1"/>
                </a:solidFill>
                <a:latin typeface="Calibri"/>
                <a:ea typeface="Calibri"/>
                <a:cs typeface="Calibri"/>
                <a:sym typeface="Calibri"/>
              </a:rPr>
              <a:t>The solution involves creating an image denoising algorithm with convolutional autoencoders. It begins by preparing the MNIST dataset and introducing noise to generate training images. A convolutional autoencoder architecture is designed. The model is trained using noisy input and clean output images, optimized with the Adam optimizer and binary cross-entropy loss. Evaluation involves assessing performance on a separate set of noisy test images using visual inspection and quantitative metrics like PSNR or SSIM. Finally, the trained model can be deployed to denoise new images in real-world applications, improving image quality and aiding accurate analysis.</a:t>
            </a:r>
            <a:endParaRPr b="0" i="0" sz="3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218" name="Google Shape;218;p23"/>
          <p:cNvGrpSpPr/>
          <p:nvPr/>
        </p:nvGrpSpPr>
        <p:grpSpPr>
          <a:xfrm>
            <a:off x="18144623" y="7960480"/>
            <a:ext cx="143377" cy="1297820"/>
            <a:chOff x="0" y="-38100"/>
            <a:chExt cx="46272" cy="418849"/>
          </a:xfrm>
        </p:grpSpPr>
        <p:sp>
          <p:nvSpPr>
            <p:cNvPr id="219" name="Google Shape;219;p23"/>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220" name="Google Shape;220;p23"/>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1" name="Google Shape;221;p23"/>
          <p:cNvGrpSpPr/>
          <p:nvPr/>
        </p:nvGrpSpPr>
        <p:grpSpPr>
          <a:xfrm>
            <a:off x="-1" y="-2063521"/>
            <a:ext cx="5105401" cy="12350521"/>
            <a:chOff x="0" y="-295275"/>
            <a:chExt cx="857735" cy="1767271"/>
          </a:xfrm>
        </p:grpSpPr>
        <p:sp>
          <p:nvSpPr>
            <p:cNvPr id="222" name="Google Shape;222;p23"/>
            <p:cNvSpPr/>
            <p:nvPr/>
          </p:nvSpPr>
          <p:spPr>
            <a:xfrm>
              <a:off x="0" y="0"/>
              <a:ext cx="857735" cy="1471996"/>
            </a:xfrm>
            <a:custGeom>
              <a:rect b="b" l="l" r="r" t="t"/>
              <a:pathLst>
                <a:path extrusionOk="0" h="1471996" w="857735">
                  <a:moveTo>
                    <a:pt x="0" y="0"/>
                  </a:moveTo>
                  <a:lnTo>
                    <a:pt x="857735" y="0"/>
                  </a:lnTo>
                  <a:lnTo>
                    <a:pt x="857735" y="1471996"/>
                  </a:lnTo>
                  <a:lnTo>
                    <a:pt x="0" y="1471996"/>
                  </a:lnTo>
                  <a:close/>
                </a:path>
              </a:pathLst>
            </a:custGeom>
            <a:gradFill>
              <a:gsLst>
                <a:gs pos="0">
                  <a:srgbClr val="290837"/>
                </a:gs>
                <a:gs pos="100000">
                  <a:srgbClr val="EB00FF"/>
                </a:gs>
              </a:gsLst>
              <a:lin ang="2700000" scaled="0"/>
            </a:gradFill>
            <a:ln>
              <a:noFill/>
            </a:ln>
          </p:spPr>
        </p:sp>
        <p:sp>
          <p:nvSpPr>
            <p:cNvPr id="223" name="Google Shape;223;p23"/>
            <p:cNvSpPr txBox="1"/>
            <p:nvPr/>
          </p:nvSpPr>
          <p:spPr>
            <a:xfrm>
              <a:off x="0" y="-295275"/>
              <a:ext cx="857735" cy="1767271"/>
            </a:xfrm>
            <a:prstGeom prst="rect">
              <a:avLst/>
            </a:prstGeom>
            <a:noFill/>
            <a:ln>
              <a:noFill/>
            </a:ln>
          </p:spPr>
          <p:txBody>
            <a:bodyPr anchorCtr="0" anchor="ctr" bIns="50800" lIns="50800" spcFirstLastPara="1" rIns="50800" wrap="square" tIns="50800">
              <a:noAutofit/>
            </a:bodyPr>
            <a:lstStyle/>
            <a:p>
              <a:pPr indent="0" lvl="0" marL="0" marR="0" rtl="0" algn="ctr">
                <a:lnSpc>
                  <a:spcPct val="591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23"/>
          <p:cNvSpPr txBox="1"/>
          <p:nvPr/>
        </p:nvSpPr>
        <p:spPr>
          <a:xfrm>
            <a:off x="669607" y="4610699"/>
            <a:ext cx="4144119" cy="958568"/>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1" i="0" lang="en-US" sz="5011" u="none" cap="none" strike="noStrike">
                <a:solidFill>
                  <a:srgbClr val="FFFFFF"/>
                </a:solidFill>
                <a:latin typeface="Times"/>
                <a:ea typeface="Times"/>
                <a:cs typeface="Times"/>
                <a:sym typeface="Times"/>
              </a:rPr>
              <a:t>MODELLING</a:t>
            </a:r>
            <a:endParaRPr/>
          </a:p>
        </p:txBody>
      </p:sp>
      <p:sp>
        <p:nvSpPr>
          <p:cNvPr id="225" name="Google Shape;225;p23"/>
          <p:cNvSpPr txBox="1"/>
          <p:nvPr/>
        </p:nvSpPr>
        <p:spPr>
          <a:xfrm>
            <a:off x="9139238" y="4564203"/>
            <a:ext cx="9525" cy="958568"/>
          </a:xfrm>
          <a:prstGeom prst="rect">
            <a:avLst/>
          </a:prstGeom>
          <a:noFill/>
          <a:ln>
            <a:noFill/>
          </a:ln>
        </p:spPr>
        <p:txBody>
          <a:bodyPr anchorCtr="0" anchor="t" bIns="0" lIns="0" spcFirstLastPara="1" rIns="0" wrap="square" tIns="0">
            <a:spAutoFit/>
          </a:bodyPr>
          <a:lstStyle/>
          <a:p>
            <a:pPr indent="0" lvl="0" marL="0" marR="0" rtl="0" algn="ctr">
              <a:lnSpc>
                <a:spcPct val="389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6" name="Google Shape;226;p23"/>
          <p:cNvSpPr/>
          <p:nvPr/>
        </p:nvSpPr>
        <p:spPr>
          <a:xfrm>
            <a:off x="5763668" y="757476"/>
            <a:ext cx="12143332" cy="8617744"/>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chemeClr val="lt1"/>
              </a:solidFill>
              <a:latin typeface="Times New Roman"/>
              <a:ea typeface="Times New Roman"/>
              <a:cs typeface="Times New Roman"/>
              <a:sym typeface="Times New Roman"/>
            </a:endParaRPr>
          </a:p>
          <a:p>
            <a:pPr indent="-254000" lvl="0" marL="0" marR="0" rtl="0" algn="l">
              <a:lnSpc>
                <a:spcPct val="100000"/>
              </a:lnSpc>
              <a:spcBef>
                <a:spcPts val="0"/>
              </a:spcBef>
              <a:spcAft>
                <a:spcPts val="0"/>
              </a:spcAft>
              <a:buClr>
                <a:schemeClr val="lt1"/>
              </a:buClr>
              <a:buSzPts val="4000"/>
              <a:buFont typeface="Times New Roman"/>
              <a:buAutoNum type="arabicPeriod"/>
            </a:pPr>
            <a:r>
              <a:rPr b="1" i="0" lang="en-US" sz="4000" u="none" cap="none" strike="noStrike">
                <a:solidFill>
                  <a:schemeClr val="lt1"/>
                </a:solidFill>
                <a:latin typeface="Times New Roman"/>
                <a:ea typeface="Times New Roman"/>
                <a:cs typeface="Times New Roman"/>
                <a:sym typeface="Times New Roman"/>
              </a:rPr>
              <a:t>Data Preprocessing:</a:t>
            </a:r>
            <a:r>
              <a:rPr b="0" i="0" lang="en-US" sz="4000" u="none" cap="none" strike="noStrike">
                <a:solidFill>
                  <a:schemeClr val="lt1"/>
                </a:solidFill>
                <a:latin typeface="Times New Roman"/>
                <a:ea typeface="Times New Roman"/>
                <a:cs typeface="Times New Roman"/>
                <a:sym typeface="Times New Roman"/>
              </a:rPr>
              <a:t> Load and preprocess the MNIST dataset, ensuring uniformity in size and format.</a:t>
            </a:r>
            <a:endParaRPr/>
          </a:p>
          <a:p>
            <a:pPr indent="-254000" lvl="0" marL="0" marR="0" rtl="0" algn="l">
              <a:lnSpc>
                <a:spcPct val="100000"/>
              </a:lnSpc>
              <a:spcBef>
                <a:spcPts val="0"/>
              </a:spcBef>
              <a:spcAft>
                <a:spcPts val="0"/>
              </a:spcAft>
              <a:buClr>
                <a:schemeClr val="lt1"/>
              </a:buClr>
              <a:buSzPts val="4000"/>
              <a:buFont typeface="Times New Roman"/>
              <a:buAutoNum type="arabicPeriod"/>
            </a:pPr>
            <a:r>
              <a:rPr b="1" i="0" lang="en-US" sz="4000" u="none" cap="none" strike="noStrike">
                <a:solidFill>
                  <a:schemeClr val="lt1"/>
                </a:solidFill>
                <a:latin typeface="Times New Roman"/>
                <a:ea typeface="Times New Roman"/>
                <a:cs typeface="Times New Roman"/>
                <a:sym typeface="Times New Roman"/>
              </a:rPr>
              <a:t>Noise Injection:</a:t>
            </a:r>
            <a:r>
              <a:rPr b="0" i="0" lang="en-US" sz="4000" u="none" cap="none" strike="noStrike">
                <a:solidFill>
                  <a:schemeClr val="lt1"/>
                </a:solidFill>
                <a:latin typeface="Times New Roman"/>
                <a:ea typeface="Times New Roman"/>
                <a:cs typeface="Times New Roman"/>
                <a:sym typeface="Times New Roman"/>
              </a:rPr>
              <a:t> Introduce Gaussian noise to the dataset, simulating real-world noisy image scenarios.</a:t>
            </a:r>
            <a:endParaRPr/>
          </a:p>
          <a:p>
            <a:pPr indent="-254000" lvl="0" marL="0" marR="0" rtl="0" algn="l">
              <a:lnSpc>
                <a:spcPct val="100000"/>
              </a:lnSpc>
              <a:spcBef>
                <a:spcPts val="0"/>
              </a:spcBef>
              <a:spcAft>
                <a:spcPts val="0"/>
              </a:spcAft>
              <a:buClr>
                <a:schemeClr val="lt1"/>
              </a:buClr>
              <a:buSzPts val="4000"/>
              <a:buFont typeface="Times New Roman"/>
              <a:buAutoNum type="arabicPeriod"/>
            </a:pPr>
            <a:r>
              <a:rPr b="1" i="0" lang="en-US" sz="4000" u="none" cap="none" strike="noStrike">
                <a:solidFill>
                  <a:schemeClr val="lt1"/>
                </a:solidFill>
                <a:latin typeface="Times New Roman"/>
                <a:ea typeface="Times New Roman"/>
                <a:cs typeface="Times New Roman"/>
                <a:sym typeface="Times New Roman"/>
              </a:rPr>
              <a:t>Model Selection:</a:t>
            </a:r>
            <a:r>
              <a:rPr b="0" i="0" lang="en-US" sz="4000" u="none" cap="none" strike="noStrike">
                <a:solidFill>
                  <a:schemeClr val="lt1"/>
                </a:solidFill>
                <a:latin typeface="Times New Roman"/>
                <a:ea typeface="Times New Roman"/>
                <a:cs typeface="Times New Roman"/>
                <a:sym typeface="Times New Roman"/>
              </a:rPr>
              <a:t> Choose a suitable architecture, such as a convolutional autoencoder, for image denoising tasks.</a:t>
            </a:r>
            <a:endParaRPr/>
          </a:p>
          <a:p>
            <a:pPr indent="-254000" lvl="0" marL="0" marR="0" rtl="0" algn="l">
              <a:lnSpc>
                <a:spcPct val="100000"/>
              </a:lnSpc>
              <a:spcBef>
                <a:spcPts val="0"/>
              </a:spcBef>
              <a:spcAft>
                <a:spcPts val="0"/>
              </a:spcAft>
              <a:buClr>
                <a:schemeClr val="lt1"/>
              </a:buClr>
              <a:buSzPts val="4000"/>
              <a:buFont typeface="Times New Roman"/>
              <a:buAutoNum type="arabicPeriod"/>
            </a:pPr>
            <a:r>
              <a:rPr b="1" i="0" lang="en-US" sz="4000" u="none" cap="none" strike="noStrike">
                <a:solidFill>
                  <a:schemeClr val="lt1"/>
                </a:solidFill>
                <a:latin typeface="Times New Roman"/>
                <a:ea typeface="Times New Roman"/>
                <a:cs typeface="Times New Roman"/>
                <a:sym typeface="Times New Roman"/>
              </a:rPr>
              <a:t>Encoder Design:</a:t>
            </a:r>
            <a:r>
              <a:rPr b="0" i="0" lang="en-US" sz="4000" u="none" cap="none" strike="noStrike">
                <a:solidFill>
                  <a:schemeClr val="lt1"/>
                </a:solidFill>
                <a:latin typeface="Times New Roman"/>
                <a:ea typeface="Times New Roman"/>
                <a:cs typeface="Times New Roman"/>
                <a:sym typeface="Times New Roman"/>
              </a:rPr>
              <a:t> Construct the encoder part of the model to extract relevant features from the noisy input images.</a:t>
            </a:r>
            <a:endParaRPr/>
          </a:p>
          <a:p>
            <a:pPr indent="-254000" lvl="0" marL="0" marR="0" rtl="0" algn="l">
              <a:lnSpc>
                <a:spcPct val="100000"/>
              </a:lnSpc>
              <a:spcBef>
                <a:spcPts val="0"/>
              </a:spcBef>
              <a:spcAft>
                <a:spcPts val="0"/>
              </a:spcAft>
              <a:buClr>
                <a:schemeClr val="lt1"/>
              </a:buClr>
              <a:buSzPts val="4000"/>
              <a:buFont typeface="Times New Roman"/>
              <a:buAutoNum type="arabicPeriod"/>
            </a:pPr>
            <a:r>
              <a:rPr b="1" i="0" lang="en-US" sz="4000" u="none" cap="none" strike="noStrike">
                <a:solidFill>
                  <a:schemeClr val="lt1"/>
                </a:solidFill>
                <a:latin typeface="Times New Roman"/>
                <a:ea typeface="Times New Roman"/>
                <a:cs typeface="Times New Roman"/>
                <a:sym typeface="Times New Roman"/>
              </a:rPr>
              <a:t>Decoder Design:</a:t>
            </a:r>
            <a:r>
              <a:rPr b="0" i="0" lang="en-US" sz="4000" u="none" cap="none" strike="noStrike">
                <a:solidFill>
                  <a:schemeClr val="lt1"/>
                </a:solidFill>
                <a:latin typeface="Times New Roman"/>
                <a:ea typeface="Times New Roman"/>
                <a:cs typeface="Times New Roman"/>
                <a:sym typeface="Times New Roman"/>
              </a:rPr>
              <a:t> Develop the decoder segment to reconstruct clean images from the encoded representations.</a:t>
            </a:r>
            <a:endParaRPr/>
          </a:p>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6.Model Compilation:</a:t>
            </a:r>
            <a:r>
              <a:rPr b="0" i="0" lang="en-US" sz="4000" u="none" cap="none" strike="noStrike">
                <a:solidFill>
                  <a:schemeClr val="lt1"/>
                </a:solidFill>
                <a:latin typeface="Times New Roman"/>
                <a:ea typeface="Times New Roman"/>
                <a:cs typeface="Times New Roman"/>
                <a:sym typeface="Times New Roman"/>
              </a:rPr>
              <a:t> Compile the model with appropriate loss functions and optimizers for training.</a:t>
            </a:r>
            <a:endParaRPr sz="4000">
              <a:solidFill>
                <a:schemeClr val="lt1"/>
              </a:solidFill>
              <a:latin typeface="Times New Roman"/>
              <a:ea typeface="Times New Roman"/>
              <a:cs typeface="Times New Roman"/>
              <a:sym typeface="Times New Roman"/>
            </a:endParaRPr>
          </a:p>
        </p:txBody>
      </p:sp>
      <p:sp>
        <p:nvSpPr>
          <p:cNvPr id="227" name="Google Shape;227;p23"/>
          <p:cNvSpPr/>
          <p:nvPr/>
        </p:nvSpPr>
        <p:spPr>
          <a:xfrm>
            <a:off x="0" y="0"/>
            <a:ext cx="1400175"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233" name="Google Shape;233;p24"/>
          <p:cNvGrpSpPr/>
          <p:nvPr/>
        </p:nvGrpSpPr>
        <p:grpSpPr>
          <a:xfrm>
            <a:off x="1" y="-2063521"/>
            <a:ext cx="5029199" cy="12350521"/>
            <a:chOff x="0" y="-295275"/>
            <a:chExt cx="857735" cy="1767271"/>
          </a:xfrm>
        </p:grpSpPr>
        <p:sp>
          <p:nvSpPr>
            <p:cNvPr id="234" name="Google Shape;234;p24"/>
            <p:cNvSpPr/>
            <p:nvPr/>
          </p:nvSpPr>
          <p:spPr>
            <a:xfrm>
              <a:off x="0" y="0"/>
              <a:ext cx="857735" cy="1471996"/>
            </a:xfrm>
            <a:custGeom>
              <a:rect b="b" l="l" r="r" t="t"/>
              <a:pathLst>
                <a:path extrusionOk="0" h="1471996" w="857735">
                  <a:moveTo>
                    <a:pt x="0" y="0"/>
                  </a:moveTo>
                  <a:lnTo>
                    <a:pt x="857735" y="0"/>
                  </a:lnTo>
                  <a:lnTo>
                    <a:pt x="857735" y="1471996"/>
                  </a:lnTo>
                  <a:lnTo>
                    <a:pt x="0" y="1471996"/>
                  </a:lnTo>
                  <a:close/>
                </a:path>
              </a:pathLst>
            </a:custGeom>
            <a:gradFill>
              <a:gsLst>
                <a:gs pos="0">
                  <a:srgbClr val="290837"/>
                </a:gs>
                <a:gs pos="100000">
                  <a:srgbClr val="EB00FF"/>
                </a:gs>
              </a:gsLst>
              <a:lin ang="2700000" scaled="0"/>
            </a:gradFill>
            <a:ln>
              <a:noFill/>
            </a:ln>
          </p:spPr>
        </p:sp>
        <p:sp>
          <p:nvSpPr>
            <p:cNvPr id="235" name="Google Shape;235;p24"/>
            <p:cNvSpPr txBox="1"/>
            <p:nvPr/>
          </p:nvSpPr>
          <p:spPr>
            <a:xfrm>
              <a:off x="0" y="-295275"/>
              <a:ext cx="857735" cy="1767271"/>
            </a:xfrm>
            <a:prstGeom prst="rect">
              <a:avLst/>
            </a:prstGeom>
            <a:noFill/>
            <a:ln>
              <a:noFill/>
            </a:ln>
          </p:spPr>
          <p:txBody>
            <a:bodyPr anchorCtr="0" anchor="ctr" bIns="50800" lIns="50800" spcFirstLastPara="1" rIns="50800" wrap="square" tIns="50800">
              <a:noAutofit/>
            </a:bodyPr>
            <a:lstStyle/>
            <a:p>
              <a:pPr indent="0" lvl="0" marL="0" marR="0" rtl="0" algn="ctr">
                <a:lnSpc>
                  <a:spcPct val="591055"/>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6" name="Google Shape;236;p24"/>
          <p:cNvSpPr/>
          <p:nvPr/>
        </p:nvSpPr>
        <p:spPr>
          <a:xfrm>
            <a:off x="504762" y="4700590"/>
            <a:ext cx="4248279" cy="990015"/>
          </a:xfrm>
          <a:prstGeom prst="rect">
            <a:avLst/>
          </a:prstGeom>
          <a:noFill/>
          <a:ln>
            <a:noFill/>
          </a:ln>
        </p:spPr>
        <p:txBody>
          <a:bodyPr anchorCtr="0" anchor="t" bIns="45700" lIns="91425" spcFirstLastPara="1" rIns="91425" wrap="square" tIns="45700">
            <a:noAutofit/>
          </a:bodyPr>
          <a:lstStyle/>
          <a:p>
            <a:pPr indent="0" lvl="0" marL="0" marR="0" rtl="0" algn="ctr">
              <a:lnSpc>
                <a:spcPct val="140300"/>
              </a:lnSpc>
              <a:spcBef>
                <a:spcPts val="0"/>
              </a:spcBef>
              <a:spcAft>
                <a:spcPts val="0"/>
              </a:spcAft>
              <a:buNone/>
            </a:pPr>
            <a:r>
              <a:rPr b="1" lang="en-US" sz="5000">
                <a:solidFill>
                  <a:srgbClr val="FFFFFF"/>
                </a:solidFill>
                <a:latin typeface="Times"/>
                <a:ea typeface="Times"/>
                <a:cs typeface="Times"/>
                <a:sym typeface="Times"/>
              </a:rPr>
              <a:t>MODELLING</a:t>
            </a:r>
            <a:endParaRPr b="1" sz="5000">
              <a:solidFill>
                <a:srgbClr val="FFFFFF"/>
              </a:solidFill>
              <a:latin typeface="Times"/>
              <a:ea typeface="Times"/>
              <a:cs typeface="Times"/>
              <a:sym typeface="Times"/>
            </a:endParaRPr>
          </a:p>
        </p:txBody>
      </p:sp>
      <p:sp>
        <p:nvSpPr>
          <p:cNvPr id="237" name="Google Shape;237;p24"/>
          <p:cNvSpPr txBox="1"/>
          <p:nvPr/>
        </p:nvSpPr>
        <p:spPr>
          <a:xfrm>
            <a:off x="5715001" y="1652709"/>
            <a:ext cx="12573000" cy="7478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Times New Roman"/>
                <a:ea typeface="Times New Roman"/>
                <a:cs typeface="Times New Roman"/>
                <a:sym typeface="Times New Roman"/>
              </a:rPr>
              <a:t>7.Training:</a:t>
            </a:r>
            <a:r>
              <a:rPr lang="en-US" sz="4000">
                <a:solidFill>
                  <a:schemeClr val="lt1"/>
                </a:solidFill>
                <a:latin typeface="Times New Roman"/>
                <a:ea typeface="Times New Roman"/>
                <a:cs typeface="Times New Roman"/>
                <a:sym typeface="Times New Roman"/>
              </a:rPr>
              <a:t> Train the model using the noisy images as input and the corresponding clean images as targets.</a:t>
            </a:r>
            <a:endParaRPr/>
          </a:p>
          <a:p>
            <a:pPr indent="0" lvl="0" marL="0" marR="0" rtl="0" algn="l">
              <a:spcBef>
                <a:spcPts val="0"/>
              </a:spcBef>
              <a:spcAft>
                <a:spcPts val="0"/>
              </a:spcAft>
              <a:buNone/>
            </a:pPr>
            <a:r>
              <a:rPr b="1" lang="en-US" sz="4000">
                <a:solidFill>
                  <a:schemeClr val="lt1"/>
                </a:solidFill>
                <a:latin typeface="Times New Roman"/>
                <a:ea typeface="Times New Roman"/>
                <a:cs typeface="Times New Roman"/>
                <a:sym typeface="Times New Roman"/>
              </a:rPr>
              <a:t>8.Validation:</a:t>
            </a:r>
            <a:r>
              <a:rPr lang="en-US" sz="4000">
                <a:solidFill>
                  <a:schemeClr val="lt1"/>
                </a:solidFill>
                <a:latin typeface="Times New Roman"/>
                <a:ea typeface="Times New Roman"/>
                <a:cs typeface="Times New Roman"/>
                <a:sym typeface="Times New Roman"/>
              </a:rPr>
              <a:t> Validate the model's performance using a separate validation set to monitor for overfitting.</a:t>
            </a:r>
            <a:endParaRPr/>
          </a:p>
          <a:p>
            <a:pPr indent="0" lvl="0" marL="0" marR="0" rtl="0" algn="l">
              <a:spcBef>
                <a:spcPts val="0"/>
              </a:spcBef>
              <a:spcAft>
                <a:spcPts val="0"/>
              </a:spcAft>
              <a:buNone/>
            </a:pPr>
            <a:r>
              <a:rPr b="1" lang="en-US" sz="4000">
                <a:solidFill>
                  <a:schemeClr val="lt1"/>
                </a:solidFill>
                <a:latin typeface="Times New Roman"/>
                <a:ea typeface="Times New Roman"/>
                <a:cs typeface="Times New Roman"/>
                <a:sym typeface="Times New Roman"/>
              </a:rPr>
              <a:t>9.Hyperparameter Tuning:</a:t>
            </a:r>
            <a:r>
              <a:rPr lang="en-US" sz="4000">
                <a:solidFill>
                  <a:schemeClr val="lt1"/>
                </a:solidFill>
                <a:latin typeface="Times New Roman"/>
                <a:ea typeface="Times New Roman"/>
                <a:cs typeface="Times New Roman"/>
                <a:sym typeface="Times New Roman"/>
              </a:rPr>
              <a:t> Fine-tune model hyperparameters to optimize performance, such as learning rate and batch size.</a:t>
            </a:r>
            <a:endParaRPr/>
          </a:p>
          <a:p>
            <a:pPr indent="0" lvl="0" marL="0" marR="0" rtl="0" algn="l">
              <a:spcBef>
                <a:spcPts val="0"/>
              </a:spcBef>
              <a:spcAft>
                <a:spcPts val="0"/>
              </a:spcAft>
              <a:buNone/>
            </a:pPr>
            <a:r>
              <a:rPr b="1" lang="en-US" sz="4000">
                <a:solidFill>
                  <a:schemeClr val="lt1"/>
                </a:solidFill>
                <a:latin typeface="Times New Roman"/>
                <a:ea typeface="Times New Roman"/>
                <a:cs typeface="Times New Roman"/>
                <a:sym typeface="Times New Roman"/>
              </a:rPr>
              <a:t>10.Evaluation:</a:t>
            </a:r>
            <a:r>
              <a:rPr lang="en-US" sz="4000">
                <a:solidFill>
                  <a:schemeClr val="lt1"/>
                </a:solidFill>
                <a:latin typeface="Times New Roman"/>
                <a:ea typeface="Times New Roman"/>
                <a:cs typeface="Times New Roman"/>
                <a:sym typeface="Times New Roman"/>
              </a:rPr>
              <a:t> Evaluate the trained model on unseen noisy images to assess denoising effectiveness and generalization.</a:t>
            </a:r>
            <a:endParaRPr/>
          </a:p>
          <a:p>
            <a:pPr indent="0" lvl="0" marL="0" marR="0" rtl="0" algn="l">
              <a:spcBef>
                <a:spcPts val="0"/>
              </a:spcBef>
              <a:spcAft>
                <a:spcPts val="0"/>
              </a:spcAft>
              <a:buNone/>
            </a:pPr>
            <a:r>
              <a:rPr b="1" lang="en-US" sz="4000">
                <a:solidFill>
                  <a:schemeClr val="lt1"/>
                </a:solidFill>
                <a:latin typeface="Times New Roman"/>
                <a:ea typeface="Times New Roman"/>
                <a:cs typeface="Times New Roman"/>
                <a:sym typeface="Times New Roman"/>
              </a:rPr>
              <a:t>11.Deployment:</a:t>
            </a:r>
            <a:r>
              <a:rPr lang="en-US" sz="4000">
                <a:solidFill>
                  <a:schemeClr val="lt1"/>
                </a:solidFill>
                <a:latin typeface="Times New Roman"/>
                <a:ea typeface="Times New Roman"/>
                <a:cs typeface="Times New Roman"/>
                <a:sym typeface="Times New Roman"/>
              </a:rPr>
              <a:t> Deploy the trained model for real-world denoising applications, ensuring compatibility and efficiency in deployment environments.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243" name="Google Shape;243;p25"/>
          <p:cNvGrpSpPr/>
          <p:nvPr/>
        </p:nvGrpSpPr>
        <p:grpSpPr>
          <a:xfrm>
            <a:off x="18144623" y="7960480"/>
            <a:ext cx="143377" cy="1297820"/>
            <a:chOff x="0" y="-38100"/>
            <a:chExt cx="46272" cy="418849"/>
          </a:xfrm>
        </p:grpSpPr>
        <p:sp>
          <p:nvSpPr>
            <p:cNvPr id="244" name="Google Shape;244;p25"/>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245" name="Google Shape;245;p25"/>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6" name="Google Shape;246;p25"/>
          <p:cNvGrpSpPr/>
          <p:nvPr/>
        </p:nvGrpSpPr>
        <p:grpSpPr>
          <a:xfrm>
            <a:off x="4511701" y="-266260"/>
            <a:ext cx="9264597" cy="2301788"/>
            <a:chOff x="0" y="-38100"/>
            <a:chExt cx="1325698" cy="329370"/>
          </a:xfrm>
        </p:grpSpPr>
        <p:sp>
          <p:nvSpPr>
            <p:cNvPr id="247" name="Google Shape;247;p25"/>
            <p:cNvSpPr/>
            <p:nvPr/>
          </p:nvSpPr>
          <p:spPr>
            <a:xfrm>
              <a:off x="0" y="0"/>
              <a:ext cx="1325698" cy="291270"/>
            </a:xfrm>
            <a:custGeom>
              <a:rect b="b" l="l" r="r" t="t"/>
              <a:pathLst>
                <a:path extrusionOk="0" h="291270" w="1325698">
                  <a:moveTo>
                    <a:pt x="0" y="0"/>
                  </a:moveTo>
                  <a:lnTo>
                    <a:pt x="1325698" y="0"/>
                  </a:lnTo>
                  <a:lnTo>
                    <a:pt x="1325698" y="291270"/>
                  </a:lnTo>
                  <a:lnTo>
                    <a:pt x="0" y="291270"/>
                  </a:lnTo>
                  <a:close/>
                </a:path>
              </a:pathLst>
            </a:custGeom>
            <a:gradFill>
              <a:gsLst>
                <a:gs pos="0">
                  <a:srgbClr val="6E009B"/>
                </a:gs>
                <a:gs pos="100000">
                  <a:srgbClr val="EB00FF"/>
                </a:gs>
              </a:gsLst>
              <a:lin ang="2700000" scaled="0"/>
            </a:gradFill>
            <a:ln>
              <a:noFill/>
            </a:ln>
          </p:spPr>
        </p:sp>
        <p:sp>
          <p:nvSpPr>
            <p:cNvPr id="248" name="Google Shape;248;p25"/>
            <p:cNvSpPr txBox="1"/>
            <p:nvPr/>
          </p:nvSpPr>
          <p:spPr>
            <a:xfrm>
              <a:off x="0" y="-38100"/>
              <a:ext cx="1325698" cy="32937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9" name="Google Shape;249;p25"/>
          <p:cNvSpPr txBox="1"/>
          <p:nvPr/>
        </p:nvSpPr>
        <p:spPr>
          <a:xfrm>
            <a:off x="9139238" y="4564203"/>
            <a:ext cx="9525" cy="958568"/>
          </a:xfrm>
          <a:prstGeom prst="rect">
            <a:avLst/>
          </a:prstGeom>
          <a:noFill/>
          <a:ln>
            <a:noFill/>
          </a:ln>
        </p:spPr>
        <p:txBody>
          <a:bodyPr anchorCtr="0" anchor="t" bIns="0" lIns="0" spcFirstLastPara="1" rIns="0" wrap="square" tIns="0">
            <a:spAutoFit/>
          </a:bodyPr>
          <a:lstStyle/>
          <a:p>
            <a:pPr indent="0" lvl="0" marL="0" marR="0" rtl="0" algn="ctr">
              <a:lnSpc>
                <a:spcPct val="389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25"/>
          <p:cNvSpPr txBox="1"/>
          <p:nvPr/>
        </p:nvSpPr>
        <p:spPr>
          <a:xfrm>
            <a:off x="2286000" y="3258368"/>
            <a:ext cx="14476428" cy="3770263"/>
          </a:xfrm>
          <a:prstGeom prst="rect">
            <a:avLst/>
          </a:prstGeom>
          <a:noFill/>
          <a:ln>
            <a:noFill/>
          </a:ln>
        </p:spPr>
        <p:txBody>
          <a:bodyPr anchorCtr="0" anchor="t" bIns="0" lIns="0" spcFirstLastPara="1" rIns="0" wrap="square" tIns="0">
            <a:spAutoFit/>
          </a:bodyPr>
          <a:lstStyle/>
          <a:p>
            <a:pPr indent="0" lvl="0" marL="0" marR="0" rtl="0" algn="just">
              <a:lnSpc>
                <a:spcPct val="122625"/>
              </a:lnSpc>
              <a:spcBef>
                <a:spcPts val="0"/>
              </a:spcBef>
              <a:spcAft>
                <a:spcPts val="0"/>
              </a:spcAft>
              <a:buNone/>
            </a:pPr>
            <a:r>
              <a:rPr lang="en-US" sz="4000">
                <a:solidFill>
                  <a:schemeClr val="lt1"/>
                </a:solidFill>
                <a:latin typeface="Times New Roman"/>
                <a:ea typeface="Times New Roman"/>
                <a:cs typeface="Times New Roman"/>
                <a:sym typeface="Times New Roman"/>
              </a:rPr>
              <a:t>Performance metrics include qualitative evaluation through visual inspection of denoised images and potentially quantitative metrics such as PSNR or SSIM. Visual inspection allows assessing the effectiveness of the denoising process, while quantitative metrics provide additional insights into the quality of the reconstructed images.</a:t>
            </a:r>
            <a:endParaRPr sz="4000">
              <a:solidFill>
                <a:schemeClr val="lt1"/>
              </a:solidFill>
              <a:latin typeface="Times New Roman"/>
              <a:ea typeface="Times New Roman"/>
              <a:cs typeface="Times New Roman"/>
              <a:sym typeface="Times New Roman"/>
            </a:endParaRPr>
          </a:p>
        </p:txBody>
      </p:sp>
      <p:sp>
        <p:nvSpPr>
          <p:cNvPr id="251" name="Google Shape;251;p25"/>
          <p:cNvSpPr txBox="1"/>
          <p:nvPr/>
        </p:nvSpPr>
        <p:spPr>
          <a:xfrm>
            <a:off x="5418215" y="449403"/>
            <a:ext cx="7451570" cy="958568"/>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1" lang="en-US" sz="5011">
                <a:solidFill>
                  <a:srgbClr val="FFFFFF"/>
                </a:solidFill>
                <a:latin typeface="Times"/>
                <a:ea typeface="Times"/>
                <a:cs typeface="Times"/>
                <a:sym typeface="Times"/>
              </a:rPr>
              <a:t>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257" name="Google Shape;257;p26"/>
          <p:cNvGrpSpPr/>
          <p:nvPr/>
        </p:nvGrpSpPr>
        <p:grpSpPr>
          <a:xfrm>
            <a:off x="18144623" y="7960480"/>
            <a:ext cx="143377" cy="1297820"/>
            <a:chOff x="0" y="-38100"/>
            <a:chExt cx="46272" cy="418849"/>
          </a:xfrm>
        </p:grpSpPr>
        <p:sp>
          <p:nvSpPr>
            <p:cNvPr id="258" name="Google Shape;258;p26"/>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259" name="Google Shape;259;p26"/>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0" name="Google Shape;260;p26"/>
          <p:cNvGrpSpPr/>
          <p:nvPr/>
        </p:nvGrpSpPr>
        <p:grpSpPr>
          <a:xfrm>
            <a:off x="0" y="-266260"/>
            <a:ext cx="5637484" cy="1707692"/>
            <a:chOff x="0" y="-38100"/>
            <a:chExt cx="806684" cy="244359"/>
          </a:xfrm>
        </p:grpSpPr>
        <p:sp>
          <p:nvSpPr>
            <p:cNvPr id="261" name="Google Shape;261;p26"/>
            <p:cNvSpPr/>
            <p:nvPr/>
          </p:nvSpPr>
          <p:spPr>
            <a:xfrm>
              <a:off x="0" y="0"/>
              <a:ext cx="806684" cy="206259"/>
            </a:xfrm>
            <a:custGeom>
              <a:rect b="b" l="l" r="r" t="t"/>
              <a:pathLst>
                <a:path extrusionOk="0" h="206259" w="806684">
                  <a:moveTo>
                    <a:pt x="0" y="0"/>
                  </a:moveTo>
                  <a:lnTo>
                    <a:pt x="806684" y="0"/>
                  </a:lnTo>
                  <a:lnTo>
                    <a:pt x="806684" y="206259"/>
                  </a:lnTo>
                  <a:lnTo>
                    <a:pt x="0" y="206259"/>
                  </a:lnTo>
                  <a:close/>
                </a:path>
              </a:pathLst>
            </a:custGeom>
            <a:gradFill>
              <a:gsLst>
                <a:gs pos="0">
                  <a:srgbClr val="6E009B"/>
                </a:gs>
                <a:gs pos="100000">
                  <a:srgbClr val="EB00FF"/>
                </a:gs>
              </a:gsLst>
              <a:lin ang="2700000" scaled="0"/>
            </a:gradFill>
            <a:ln>
              <a:noFill/>
            </a:ln>
          </p:spPr>
        </p:sp>
        <p:sp>
          <p:nvSpPr>
            <p:cNvPr id="262" name="Google Shape;262;p26"/>
            <p:cNvSpPr txBox="1"/>
            <p:nvPr/>
          </p:nvSpPr>
          <p:spPr>
            <a:xfrm>
              <a:off x="0" y="-38100"/>
              <a:ext cx="806684" cy="2443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3" name="Google Shape;263;p26"/>
          <p:cNvSpPr txBox="1"/>
          <p:nvPr/>
        </p:nvSpPr>
        <p:spPr>
          <a:xfrm>
            <a:off x="-313953" y="141419"/>
            <a:ext cx="6265390" cy="958568"/>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1" lang="en-US" sz="5011">
                <a:solidFill>
                  <a:srgbClr val="FFFFFF"/>
                </a:solidFill>
                <a:latin typeface="Times"/>
                <a:ea typeface="Times"/>
                <a:cs typeface="Times"/>
                <a:sym typeface="Times"/>
              </a:rPr>
              <a:t>OUTPUT</a:t>
            </a:r>
            <a:endParaRPr/>
          </a:p>
        </p:txBody>
      </p:sp>
      <p:pic>
        <p:nvPicPr>
          <p:cNvPr id="264" name="Google Shape;264;p26"/>
          <p:cNvPicPr preferRelativeResize="0"/>
          <p:nvPr/>
        </p:nvPicPr>
        <p:blipFill rotWithShape="1">
          <a:blip r:embed="rId4">
            <a:alphaModFix/>
          </a:blip>
          <a:srcRect b="0" l="0" r="0" t="0"/>
          <a:stretch/>
        </p:blipFill>
        <p:spPr>
          <a:xfrm>
            <a:off x="2895600" y="2552700"/>
            <a:ext cx="13411199" cy="579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270" name="Google Shape;270;p27"/>
          <p:cNvGrpSpPr/>
          <p:nvPr/>
        </p:nvGrpSpPr>
        <p:grpSpPr>
          <a:xfrm>
            <a:off x="18144623" y="7960480"/>
            <a:ext cx="143377" cy="1297820"/>
            <a:chOff x="0" y="-38100"/>
            <a:chExt cx="46272" cy="418849"/>
          </a:xfrm>
        </p:grpSpPr>
        <p:sp>
          <p:nvSpPr>
            <p:cNvPr id="271" name="Google Shape;271;p27"/>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272" name="Google Shape;272;p27"/>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3" name="Google Shape;273;p27"/>
          <p:cNvSpPr/>
          <p:nvPr/>
        </p:nvSpPr>
        <p:spPr>
          <a:xfrm>
            <a:off x="5861619" y="2902177"/>
            <a:ext cx="7315200" cy="1862051"/>
          </a:xfrm>
          <a:custGeom>
            <a:rect b="b" l="l" r="r" t="t"/>
            <a:pathLst>
              <a:path extrusionOk="0" h="1862051" w="7315200">
                <a:moveTo>
                  <a:pt x="0" y="0"/>
                </a:moveTo>
                <a:lnTo>
                  <a:pt x="7315200" y="0"/>
                </a:lnTo>
                <a:lnTo>
                  <a:pt x="7315200" y="1862051"/>
                </a:lnTo>
                <a:lnTo>
                  <a:pt x="0" y="1862051"/>
                </a:lnTo>
                <a:lnTo>
                  <a:pt x="0" y="0"/>
                </a:lnTo>
                <a:close/>
              </a:path>
            </a:pathLst>
          </a:custGeom>
          <a:blipFill rotWithShape="1">
            <a:blip r:embed="rId4">
              <a:alphaModFix/>
            </a:blip>
            <a:stretch>
              <a:fillRect b="0" l="0" r="0" t="0"/>
            </a:stretch>
          </a:blipFill>
          <a:ln>
            <a:noFill/>
          </a:ln>
        </p:spPr>
      </p:sp>
      <p:sp>
        <p:nvSpPr>
          <p:cNvPr id="274" name="Google Shape;274;p27"/>
          <p:cNvSpPr txBox="1"/>
          <p:nvPr/>
        </p:nvSpPr>
        <p:spPr>
          <a:xfrm>
            <a:off x="1320033" y="7022481"/>
            <a:ext cx="4826943" cy="1844393"/>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lang="en-US" sz="5011">
                <a:solidFill>
                  <a:srgbClr val="FFFFFF"/>
                </a:solidFill>
                <a:latin typeface="Times New Roman"/>
                <a:ea typeface="Times New Roman"/>
                <a:cs typeface="Times New Roman"/>
                <a:sym typeface="Times New Roman"/>
              </a:rPr>
              <a:t>PROJECT LINK</a:t>
            </a:r>
            <a:endParaRPr/>
          </a:p>
          <a:p>
            <a:pPr indent="0" lvl="0" marL="0" marR="0" rtl="0" algn="ctr">
              <a:lnSpc>
                <a:spcPct val="139992"/>
              </a:lnSpc>
              <a:spcBef>
                <a:spcPts val="0"/>
              </a:spcBef>
              <a:spcAft>
                <a:spcPts val="0"/>
              </a:spcAft>
              <a:buNone/>
            </a:pPr>
            <a:r>
              <a:t/>
            </a:r>
            <a:endParaRPr sz="5011">
              <a:solidFill>
                <a:srgbClr val="FFFFFF"/>
              </a:solidFill>
              <a:latin typeface="Times New Roman"/>
              <a:ea typeface="Times New Roman"/>
              <a:cs typeface="Times New Roman"/>
              <a:sym typeface="Times New Roman"/>
            </a:endParaRPr>
          </a:p>
        </p:txBody>
      </p:sp>
      <p:sp>
        <p:nvSpPr>
          <p:cNvPr id="275" name="Google Shape;275;p27"/>
          <p:cNvSpPr txBox="1"/>
          <p:nvPr/>
        </p:nvSpPr>
        <p:spPr>
          <a:xfrm>
            <a:off x="9139238" y="4564203"/>
            <a:ext cx="9525" cy="958568"/>
          </a:xfrm>
          <a:prstGeom prst="rect">
            <a:avLst/>
          </a:prstGeom>
          <a:noFill/>
          <a:ln>
            <a:noFill/>
          </a:ln>
        </p:spPr>
        <p:txBody>
          <a:bodyPr anchorCtr="0" anchor="t" bIns="0" lIns="0" spcFirstLastPara="1" rIns="0" wrap="square" tIns="0">
            <a:spAutoFit/>
          </a:bodyPr>
          <a:lstStyle/>
          <a:p>
            <a:pPr indent="0" lvl="0" marL="0" marR="0" rtl="0" algn="ctr">
              <a:lnSpc>
                <a:spcPct val="389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27"/>
          <p:cNvSpPr txBox="1"/>
          <p:nvPr/>
        </p:nvSpPr>
        <p:spPr>
          <a:xfrm>
            <a:off x="-152400" y="8286484"/>
            <a:ext cx="13113058"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en-US" sz="3399" u="sng">
                <a:solidFill>
                  <a:srgbClr val="FFFFFF"/>
                </a:solidFill>
                <a:latin typeface="Arial"/>
                <a:ea typeface="Arial"/>
                <a:cs typeface="Arial"/>
                <a:sym typeface="Arial"/>
              </a:rPr>
              <a:t>https://github.com/Subhashinee-G-K/GenAI.git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sp>
        <p:nvSpPr>
          <p:cNvPr id="97" name="Google Shape;97;p14"/>
          <p:cNvSpPr/>
          <p:nvPr/>
        </p:nvSpPr>
        <p:spPr>
          <a:xfrm rot="-5400000">
            <a:off x="8912009" y="4326276"/>
            <a:ext cx="463982" cy="4760457"/>
          </a:xfrm>
          <a:custGeom>
            <a:rect b="b" l="l" r="r" t="t"/>
            <a:pathLst>
              <a:path extrusionOk="0" h="4760457" w="463982">
                <a:moveTo>
                  <a:pt x="0" y="0"/>
                </a:moveTo>
                <a:lnTo>
                  <a:pt x="463982" y="0"/>
                </a:lnTo>
                <a:lnTo>
                  <a:pt x="463982" y="4760458"/>
                </a:lnTo>
                <a:lnTo>
                  <a:pt x="0" y="4760458"/>
                </a:lnTo>
                <a:lnTo>
                  <a:pt x="0" y="0"/>
                </a:lnTo>
                <a:close/>
              </a:path>
            </a:pathLst>
          </a:custGeom>
          <a:blipFill rotWithShape="1">
            <a:blip r:embed="rId4">
              <a:alphaModFix/>
            </a:blip>
            <a:stretch>
              <a:fillRect b="0" l="0" r="0" t="0"/>
            </a:stretch>
          </a:blipFill>
          <a:ln>
            <a:noFill/>
          </a:ln>
        </p:spPr>
      </p:sp>
      <p:grpSp>
        <p:nvGrpSpPr>
          <p:cNvPr id="98" name="Google Shape;98;p14"/>
          <p:cNvGrpSpPr/>
          <p:nvPr/>
        </p:nvGrpSpPr>
        <p:grpSpPr>
          <a:xfrm>
            <a:off x="18144623" y="7960480"/>
            <a:ext cx="143377" cy="1297820"/>
            <a:chOff x="0" y="-38100"/>
            <a:chExt cx="46272" cy="418849"/>
          </a:xfrm>
        </p:grpSpPr>
        <p:sp>
          <p:nvSpPr>
            <p:cNvPr id="99" name="Google Shape;99;p14"/>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00" name="Google Shape;100;p14"/>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1" name="Google Shape;101;p14"/>
          <p:cNvSpPr txBox="1"/>
          <p:nvPr/>
        </p:nvSpPr>
        <p:spPr>
          <a:xfrm>
            <a:off x="4792346" y="2301921"/>
            <a:ext cx="8077944" cy="1520548"/>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en-US" sz="8010" u="none" cap="none" strike="noStrike">
                <a:solidFill>
                  <a:srgbClr val="FFFFFF"/>
                </a:solidFill>
                <a:latin typeface="Times New Roman"/>
                <a:ea typeface="Times New Roman"/>
                <a:cs typeface="Times New Roman"/>
                <a:sym typeface="Times New Roman"/>
              </a:rPr>
              <a:t>PROJECT TITLE</a:t>
            </a:r>
            <a:endParaRPr/>
          </a:p>
        </p:txBody>
      </p:sp>
      <p:sp>
        <p:nvSpPr>
          <p:cNvPr id="102" name="Google Shape;102;p14"/>
          <p:cNvSpPr txBox="1"/>
          <p:nvPr/>
        </p:nvSpPr>
        <p:spPr>
          <a:xfrm>
            <a:off x="2628568" y="4943475"/>
            <a:ext cx="13531200" cy="831300"/>
          </a:xfrm>
          <a:prstGeom prst="rect">
            <a:avLst/>
          </a:prstGeom>
          <a:noFill/>
          <a:ln>
            <a:noFill/>
          </a:ln>
        </p:spPr>
        <p:txBody>
          <a:bodyPr anchorCtr="0" anchor="t" bIns="0" lIns="0" spcFirstLastPara="1" rIns="0" wrap="square" tIns="0">
            <a:spAutoFit/>
          </a:bodyPr>
          <a:lstStyle/>
          <a:p>
            <a:pPr indent="0" lvl="0" marL="0" marR="0" rtl="0" algn="ctr">
              <a:lnSpc>
                <a:spcPct val="129907"/>
              </a:lnSpc>
              <a:spcBef>
                <a:spcPts val="0"/>
              </a:spcBef>
              <a:spcAft>
                <a:spcPts val="0"/>
              </a:spcAft>
              <a:buNone/>
            </a:pPr>
            <a:r>
              <a:rPr b="1" i="0" lang="en-US" sz="5400" u="none" cap="none" strike="noStrike">
                <a:solidFill>
                  <a:schemeClr val="lt1"/>
                </a:solidFill>
                <a:latin typeface="Calibri"/>
                <a:ea typeface="Calibri"/>
                <a:cs typeface="Calibri"/>
                <a:sym typeface="Calibri"/>
              </a:rPr>
              <a:t>Image Noise Reduction using </a:t>
            </a:r>
            <a:r>
              <a:rPr b="1" lang="en-US" sz="5400">
                <a:solidFill>
                  <a:schemeClr val="lt1"/>
                </a:solidFill>
                <a:latin typeface="Calibri"/>
                <a:ea typeface="Calibri"/>
                <a:cs typeface="Calibri"/>
                <a:sym typeface="Calibri"/>
              </a:rPr>
              <a:t>A</a:t>
            </a:r>
            <a:r>
              <a:rPr b="1" i="0" lang="en-US" sz="5400" u="none" cap="none" strike="noStrike">
                <a:solidFill>
                  <a:schemeClr val="lt1"/>
                </a:solidFill>
                <a:latin typeface="Calibri"/>
                <a:ea typeface="Calibri"/>
                <a:cs typeface="Calibri"/>
                <a:sym typeface="Calibri"/>
              </a:rPr>
              <a:t>utoencoder</a:t>
            </a:r>
            <a:endParaRPr b="0" i="0" sz="5011"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108" name="Google Shape;108;p15"/>
          <p:cNvGrpSpPr/>
          <p:nvPr/>
        </p:nvGrpSpPr>
        <p:grpSpPr>
          <a:xfrm>
            <a:off x="18144623" y="7960480"/>
            <a:ext cx="143377" cy="1297820"/>
            <a:chOff x="0" y="-38100"/>
            <a:chExt cx="46272" cy="418849"/>
          </a:xfrm>
        </p:grpSpPr>
        <p:sp>
          <p:nvSpPr>
            <p:cNvPr id="109" name="Google Shape;109;p15"/>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10" name="Google Shape;110;p15"/>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1" name="Google Shape;111;p15"/>
          <p:cNvGrpSpPr/>
          <p:nvPr/>
        </p:nvGrpSpPr>
        <p:grpSpPr>
          <a:xfrm>
            <a:off x="-969315" y="-212955"/>
            <a:ext cx="6838493" cy="8649391"/>
            <a:chOff x="0" y="-295275"/>
            <a:chExt cx="978540" cy="1237666"/>
          </a:xfrm>
        </p:grpSpPr>
        <p:sp>
          <p:nvSpPr>
            <p:cNvPr id="112" name="Google Shape;112;p15"/>
            <p:cNvSpPr/>
            <p:nvPr/>
          </p:nvSpPr>
          <p:spPr>
            <a:xfrm>
              <a:off x="0" y="0"/>
              <a:ext cx="978540" cy="942391"/>
            </a:xfrm>
            <a:custGeom>
              <a:rect b="b" l="l" r="r" t="t"/>
              <a:pathLst>
                <a:path extrusionOk="0" h="942391" w="978540">
                  <a:moveTo>
                    <a:pt x="0" y="0"/>
                  </a:moveTo>
                  <a:lnTo>
                    <a:pt x="978540" y="0"/>
                  </a:lnTo>
                  <a:lnTo>
                    <a:pt x="978540" y="942391"/>
                  </a:lnTo>
                  <a:lnTo>
                    <a:pt x="0" y="942391"/>
                  </a:lnTo>
                  <a:close/>
                </a:path>
              </a:pathLst>
            </a:custGeom>
            <a:gradFill>
              <a:gsLst>
                <a:gs pos="0">
                  <a:srgbClr val="290837"/>
                </a:gs>
                <a:gs pos="100000">
                  <a:srgbClr val="EB00FF"/>
                </a:gs>
              </a:gsLst>
              <a:lin ang="2700000" scaled="0"/>
            </a:gradFill>
            <a:ln>
              <a:noFill/>
            </a:ln>
          </p:spPr>
        </p:sp>
        <p:sp>
          <p:nvSpPr>
            <p:cNvPr id="113" name="Google Shape;113;p15"/>
            <p:cNvSpPr txBox="1"/>
            <p:nvPr/>
          </p:nvSpPr>
          <p:spPr>
            <a:xfrm>
              <a:off x="0" y="-295275"/>
              <a:ext cx="978540" cy="1237666"/>
            </a:xfrm>
            <a:prstGeom prst="rect">
              <a:avLst/>
            </a:prstGeom>
            <a:noFill/>
            <a:ln>
              <a:noFill/>
            </a:ln>
          </p:spPr>
          <p:txBody>
            <a:bodyPr anchorCtr="0" anchor="ctr" bIns="50800" lIns="50800" spcFirstLastPara="1" rIns="50800" wrap="square" tIns="50800">
              <a:noAutofit/>
            </a:bodyPr>
            <a:lstStyle/>
            <a:p>
              <a:pPr indent="0" lvl="0" marL="0" marR="0" rtl="0" algn="ctr">
                <a:lnSpc>
                  <a:spcPct val="140005"/>
                </a:lnSpc>
                <a:spcBef>
                  <a:spcPts val="0"/>
                </a:spcBef>
                <a:spcAft>
                  <a:spcPts val="0"/>
                </a:spcAft>
                <a:buNone/>
              </a:pPr>
              <a:r>
                <a:t/>
              </a:r>
              <a:endParaRPr b="1" i="0" sz="7599" u="none" cap="none" strike="noStrike">
                <a:solidFill>
                  <a:srgbClr val="FFFFFF"/>
                </a:solidFill>
                <a:latin typeface="Times"/>
                <a:ea typeface="Times"/>
                <a:cs typeface="Times"/>
                <a:sym typeface="Times"/>
              </a:endParaRPr>
            </a:p>
            <a:p>
              <a:pPr indent="0" lvl="0" marL="0" marR="0" rtl="0" algn="ctr">
                <a:lnSpc>
                  <a:spcPct val="140005"/>
                </a:lnSpc>
                <a:spcBef>
                  <a:spcPts val="0"/>
                </a:spcBef>
                <a:spcAft>
                  <a:spcPts val="0"/>
                </a:spcAft>
                <a:buNone/>
              </a:pPr>
              <a:r>
                <a:rPr b="1" i="0" lang="en-US" sz="7599" u="none" cap="none" strike="noStrike">
                  <a:solidFill>
                    <a:srgbClr val="FFFFFF"/>
                  </a:solidFill>
                  <a:latin typeface="Times"/>
                  <a:ea typeface="Times"/>
                  <a:cs typeface="Times"/>
                  <a:sym typeface="Times"/>
                </a:rPr>
                <a:t>Agenda</a:t>
              </a:r>
              <a:endParaRPr b="1" i="0" sz="7599" u="none" cap="none" strike="noStrike">
                <a:solidFill>
                  <a:srgbClr val="FFFFFF"/>
                </a:solidFill>
                <a:latin typeface="Times"/>
                <a:ea typeface="Times"/>
                <a:cs typeface="Times"/>
                <a:sym typeface="Times"/>
              </a:endParaRPr>
            </a:p>
          </p:txBody>
        </p:sp>
      </p:grpSp>
      <p:sp>
        <p:nvSpPr>
          <p:cNvPr id="114" name="Google Shape;114;p15"/>
          <p:cNvSpPr txBox="1"/>
          <p:nvPr/>
        </p:nvSpPr>
        <p:spPr>
          <a:xfrm>
            <a:off x="6845393" y="2098957"/>
            <a:ext cx="8943497" cy="7159343"/>
          </a:xfrm>
          <a:prstGeom prst="rect">
            <a:avLst/>
          </a:prstGeom>
          <a:noFill/>
          <a:ln>
            <a:noFill/>
          </a:ln>
        </p:spPr>
        <p:txBody>
          <a:bodyPr anchorCtr="0" anchor="t" bIns="0" lIns="0" spcFirstLastPara="1" rIns="0" wrap="square" tIns="0">
            <a:spAutoFit/>
          </a:bodyPr>
          <a:lstStyle/>
          <a:p>
            <a:pPr indent="-540948" lvl="1" marL="1081895" marR="0" rtl="0" algn="l">
              <a:lnSpc>
                <a:spcPct val="139992"/>
              </a:lnSpc>
              <a:spcBef>
                <a:spcPts val="0"/>
              </a:spcBef>
              <a:spcAft>
                <a:spcPts val="0"/>
              </a:spcAft>
              <a:buClr>
                <a:srgbClr val="FFFFFF"/>
              </a:buClr>
              <a:buSzPts val="5011"/>
              <a:buFont typeface="Arial"/>
              <a:buChar char="•"/>
            </a:pPr>
            <a:r>
              <a:rPr b="0" i="0" lang="en-US" sz="5011" u="none" cap="none" strike="noStrike">
                <a:solidFill>
                  <a:srgbClr val="FFFFFF"/>
                </a:solidFill>
                <a:latin typeface="Times New Roman"/>
                <a:ea typeface="Times New Roman"/>
                <a:cs typeface="Times New Roman"/>
                <a:sym typeface="Times New Roman"/>
              </a:rPr>
              <a:t>PROBLEM STATEMENT</a:t>
            </a:r>
            <a:endParaRPr/>
          </a:p>
          <a:p>
            <a:pPr indent="-540948" lvl="1" marL="1081895" marR="0" rtl="0" algn="l">
              <a:lnSpc>
                <a:spcPct val="139992"/>
              </a:lnSpc>
              <a:spcBef>
                <a:spcPts val="0"/>
              </a:spcBef>
              <a:spcAft>
                <a:spcPts val="0"/>
              </a:spcAft>
              <a:buClr>
                <a:srgbClr val="FFFFFF"/>
              </a:buClr>
              <a:buSzPts val="5011"/>
              <a:buFont typeface="Arial"/>
              <a:buChar char="•"/>
            </a:pPr>
            <a:r>
              <a:rPr b="0" i="0" lang="en-US" sz="5011" u="none" cap="none" strike="noStrike">
                <a:solidFill>
                  <a:srgbClr val="FFFFFF"/>
                </a:solidFill>
                <a:latin typeface="Times New Roman"/>
                <a:ea typeface="Times New Roman"/>
                <a:cs typeface="Times New Roman"/>
                <a:sym typeface="Times New Roman"/>
              </a:rPr>
              <a:t>Project Overview</a:t>
            </a:r>
            <a:endParaRPr/>
          </a:p>
          <a:p>
            <a:pPr indent="-540948" lvl="1" marL="1081895" marR="0" rtl="0" algn="l">
              <a:lnSpc>
                <a:spcPct val="139992"/>
              </a:lnSpc>
              <a:spcBef>
                <a:spcPts val="0"/>
              </a:spcBef>
              <a:spcAft>
                <a:spcPts val="0"/>
              </a:spcAft>
              <a:buClr>
                <a:srgbClr val="FFFFFF"/>
              </a:buClr>
              <a:buSzPts val="5011"/>
              <a:buFont typeface="Arial"/>
              <a:buChar char="•"/>
            </a:pPr>
            <a:r>
              <a:rPr b="0" i="0" lang="en-US" sz="5011" u="none" cap="none" strike="noStrike">
                <a:solidFill>
                  <a:srgbClr val="FFFFFF"/>
                </a:solidFill>
                <a:latin typeface="Times New Roman"/>
                <a:ea typeface="Times New Roman"/>
                <a:cs typeface="Times New Roman"/>
                <a:sym typeface="Times New Roman"/>
              </a:rPr>
              <a:t>End Users</a:t>
            </a:r>
            <a:endParaRPr/>
          </a:p>
          <a:p>
            <a:pPr indent="-540948" lvl="1" marL="1081895" marR="0" rtl="0" algn="l">
              <a:lnSpc>
                <a:spcPct val="139992"/>
              </a:lnSpc>
              <a:spcBef>
                <a:spcPts val="0"/>
              </a:spcBef>
              <a:spcAft>
                <a:spcPts val="0"/>
              </a:spcAft>
              <a:buClr>
                <a:srgbClr val="FFFFFF"/>
              </a:buClr>
              <a:buSzPts val="5011"/>
              <a:buFont typeface="Arial"/>
              <a:buChar char="•"/>
            </a:pPr>
            <a:r>
              <a:rPr b="0" i="0" lang="en-US" sz="5011" u="none" cap="none" strike="noStrike">
                <a:solidFill>
                  <a:srgbClr val="FFFFFF"/>
                </a:solidFill>
                <a:latin typeface="Times New Roman"/>
                <a:ea typeface="Times New Roman"/>
                <a:cs typeface="Times New Roman"/>
                <a:sym typeface="Times New Roman"/>
              </a:rPr>
              <a:t>Value Proposition</a:t>
            </a:r>
            <a:endParaRPr/>
          </a:p>
          <a:p>
            <a:pPr indent="-540948" lvl="1" marL="1081895" marR="0" rtl="0" algn="l">
              <a:lnSpc>
                <a:spcPct val="139992"/>
              </a:lnSpc>
              <a:spcBef>
                <a:spcPts val="0"/>
              </a:spcBef>
              <a:spcAft>
                <a:spcPts val="0"/>
              </a:spcAft>
              <a:buClr>
                <a:srgbClr val="FFFFFF"/>
              </a:buClr>
              <a:buSzPts val="5011"/>
              <a:buFont typeface="Arial"/>
              <a:buChar char="•"/>
            </a:pPr>
            <a:r>
              <a:rPr b="0" i="0" lang="en-US" sz="5011" u="none" cap="none" strike="noStrike">
                <a:solidFill>
                  <a:srgbClr val="FFFFFF"/>
                </a:solidFill>
                <a:latin typeface="Times New Roman"/>
                <a:ea typeface="Times New Roman"/>
                <a:cs typeface="Times New Roman"/>
                <a:sym typeface="Times New Roman"/>
              </a:rPr>
              <a:t>Solution</a:t>
            </a:r>
            <a:endParaRPr/>
          </a:p>
          <a:p>
            <a:pPr indent="-540948" lvl="1" marL="1081895" marR="0" rtl="0" algn="l">
              <a:lnSpc>
                <a:spcPct val="139992"/>
              </a:lnSpc>
              <a:spcBef>
                <a:spcPts val="0"/>
              </a:spcBef>
              <a:spcAft>
                <a:spcPts val="0"/>
              </a:spcAft>
              <a:buClr>
                <a:srgbClr val="FFFFFF"/>
              </a:buClr>
              <a:buSzPts val="5011"/>
              <a:buFont typeface="Arial"/>
              <a:buChar char="•"/>
            </a:pPr>
            <a:r>
              <a:rPr b="0" i="0" lang="en-US" sz="5011" u="none" cap="none" strike="noStrike">
                <a:solidFill>
                  <a:srgbClr val="FFFFFF"/>
                </a:solidFill>
                <a:latin typeface="Times New Roman"/>
                <a:ea typeface="Times New Roman"/>
                <a:cs typeface="Times New Roman"/>
                <a:sym typeface="Times New Roman"/>
              </a:rPr>
              <a:t>Modelling</a:t>
            </a:r>
            <a:endParaRPr/>
          </a:p>
          <a:p>
            <a:pPr indent="-540948" lvl="1" marL="1081895" marR="0" rtl="0" algn="l">
              <a:lnSpc>
                <a:spcPct val="139992"/>
              </a:lnSpc>
              <a:spcBef>
                <a:spcPts val="0"/>
              </a:spcBef>
              <a:spcAft>
                <a:spcPts val="0"/>
              </a:spcAft>
              <a:buClr>
                <a:srgbClr val="FFFFFF"/>
              </a:buClr>
              <a:buSzPts val="5011"/>
              <a:buFont typeface="Arial"/>
              <a:buChar char="•"/>
            </a:pPr>
            <a:r>
              <a:rPr b="0" i="0" lang="en-US" sz="5011" u="none" cap="none" strike="noStrike">
                <a:solidFill>
                  <a:srgbClr val="FFFFFF"/>
                </a:solidFill>
                <a:latin typeface="Times New Roman"/>
                <a:ea typeface="Times New Roman"/>
                <a:cs typeface="Times New Roman"/>
                <a:sym typeface="Times New Roman"/>
              </a:rPr>
              <a:t>Results</a:t>
            </a:r>
            <a:endParaRPr/>
          </a:p>
          <a:p>
            <a:pPr indent="0" lvl="0" marL="0" marR="0" rtl="0" algn="l">
              <a:lnSpc>
                <a:spcPct val="139992"/>
              </a:lnSpc>
              <a:spcBef>
                <a:spcPts val="0"/>
              </a:spcBef>
              <a:spcAft>
                <a:spcPts val="0"/>
              </a:spcAft>
              <a:buNone/>
            </a:pPr>
            <a:r>
              <a:t/>
            </a:r>
            <a:endParaRPr b="0" i="0" sz="5011"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120" name="Google Shape;120;p16"/>
          <p:cNvGrpSpPr/>
          <p:nvPr/>
        </p:nvGrpSpPr>
        <p:grpSpPr>
          <a:xfrm>
            <a:off x="18144623" y="7960480"/>
            <a:ext cx="143377" cy="1297820"/>
            <a:chOff x="0" y="-38100"/>
            <a:chExt cx="46272" cy="418849"/>
          </a:xfrm>
        </p:grpSpPr>
        <p:sp>
          <p:nvSpPr>
            <p:cNvPr id="121" name="Google Shape;121;p16"/>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22" name="Google Shape;122;p16"/>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3" name="Google Shape;123;p16"/>
          <p:cNvGrpSpPr/>
          <p:nvPr/>
        </p:nvGrpSpPr>
        <p:grpSpPr>
          <a:xfrm>
            <a:off x="4511701" y="-266260"/>
            <a:ext cx="9264597" cy="2301788"/>
            <a:chOff x="0" y="-38100"/>
            <a:chExt cx="1325698" cy="329370"/>
          </a:xfrm>
        </p:grpSpPr>
        <p:sp>
          <p:nvSpPr>
            <p:cNvPr id="124" name="Google Shape;124;p16"/>
            <p:cNvSpPr/>
            <p:nvPr/>
          </p:nvSpPr>
          <p:spPr>
            <a:xfrm>
              <a:off x="0" y="0"/>
              <a:ext cx="1325698" cy="291270"/>
            </a:xfrm>
            <a:custGeom>
              <a:rect b="b" l="l" r="r" t="t"/>
              <a:pathLst>
                <a:path extrusionOk="0" h="291270" w="1325698">
                  <a:moveTo>
                    <a:pt x="0" y="0"/>
                  </a:moveTo>
                  <a:lnTo>
                    <a:pt x="1325698" y="0"/>
                  </a:lnTo>
                  <a:lnTo>
                    <a:pt x="1325698" y="291270"/>
                  </a:lnTo>
                  <a:lnTo>
                    <a:pt x="0" y="291270"/>
                  </a:lnTo>
                  <a:close/>
                </a:path>
              </a:pathLst>
            </a:custGeom>
            <a:gradFill>
              <a:gsLst>
                <a:gs pos="0">
                  <a:srgbClr val="6E009B"/>
                </a:gs>
                <a:gs pos="100000">
                  <a:srgbClr val="EB00FF"/>
                </a:gs>
              </a:gsLst>
              <a:lin ang="2700000" scaled="0"/>
            </a:gradFill>
            <a:ln>
              <a:noFill/>
            </a:ln>
          </p:spPr>
        </p:sp>
        <p:sp>
          <p:nvSpPr>
            <p:cNvPr id="125" name="Google Shape;125;p16"/>
            <p:cNvSpPr txBox="1"/>
            <p:nvPr/>
          </p:nvSpPr>
          <p:spPr>
            <a:xfrm>
              <a:off x="0" y="-38100"/>
              <a:ext cx="1325698" cy="32937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6" name="Google Shape;126;p16"/>
          <p:cNvSpPr txBox="1"/>
          <p:nvPr/>
        </p:nvSpPr>
        <p:spPr>
          <a:xfrm>
            <a:off x="5152106" y="449403"/>
            <a:ext cx="7546032" cy="958568"/>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5011" u="none" cap="none" strike="noStrike">
                <a:solidFill>
                  <a:srgbClr val="FFFFFF"/>
                </a:solidFill>
                <a:latin typeface="Times New Roman"/>
                <a:ea typeface="Times New Roman"/>
                <a:cs typeface="Times New Roman"/>
                <a:sym typeface="Times New Roman"/>
              </a:rPr>
              <a:t>PROBLEM STATEMENT</a:t>
            </a:r>
            <a:endParaRPr/>
          </a:p>
        </p:txBody>
      </p:sp>
      <p:sp>
        <p:nvSpPr>
          <p:cNvPr id="127" name="Google Shape;127;p16"/>
          <p:cNvSpPr txBox="1"/>
          <p:nvPr/>
        </p:nvSpPr>
        <p:spPr>
          <a:xfrm>
            <a:off x="9139238" y="4564203"/>
            <a:ext cx="9525" cy="958568"/>
          </a:xfrm>
          <a:prstGeom prst="rect">
            <a:avLst/>
          </a:prstGeom>
          <a:noFill/>
          <a:ln>
            <a:noFill/>
          </a:ln>
        </p:spPr>
        <p:txBody>
          <a:bodyPr anchorCtr="0" anchor="t" bIns="0" lIns="0" spcFirstLastPara="1" rIns="0" wrap="square" tIns="0">
            <a:spAutoFit/>
          </a:bodyPr>
          <a:lstStyle/>
          <a:p>
            <a:pPr indent="0" lvl="0" marL="0" marR="0" rtl="0" algn="ctr">
              <a:lnSpc>
                <a:spcPct val="389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8" name="Google Shape;128;p16"/>
          <p:cNvSpPr txBox="1"/>
          <p:nvPr/>
        </p:nvSpPr>
        <p:spPr>
          <a:xfrm>
            <a:off x="1447800" y="3158355"/>
            <a:ext cx="15392400" cy="4398640"/>
          </a:xfrm>
          <a:prstGeom prst="rect">
            <a:avLst/>
          </a:prstGeom>
          <a:noFill/>
          <a:ln>
            <a:noFill/>
          </a:ln>
        </p:spPr>
        <p:txBody>
          <a:bodyPr anchorCtr="0" anchor="t" bIns="0" lIns="0" spcFirstLastPara="1" rIns="0" wrap="square" tIns="0">
            <a:spAutoFit/>
          </a:bodyPr>
          <a:lstStyle/>
          <a:p>
            <a:pPr indent="0" lvl="0" marL="0" marR="0" rtl="0" algn="just">
              <a:lnSpc>
                <a:spcPct val="121400"/>
              </a:lnSpc>
              <a:spcBef>
                <a:spcPts val="0"/>
              </a:spcBef>
              <a:spcAft>
                <a:spcPts val="0"/>
              </a:spcAft>
              <a:buNone/>
            </a:pPr>
            <a:r>
              <a:rPr b="0" i="0" lang="en-US" sz="4000" u="none" cap="none" strike="noStrike">
                <a:solidFill>
                  <a:schemeClr val="lt1"/>
                </a:solidFill>
                <a:latin typeface="Times New Roman"/>
                <a:ea typeface="Times New Roman"/>
                <a:cs typeface="Times New Roman"/>
                <a:sym typeface="Times New Roman"/>
              </a:rPr>
              <a:t>The project's problem statement revolves around the need to remove noise from images to enhance their quality and utility for downstream tasks. Image noise can arise from various sources, including sensor limitations, transmission errors, or environmental factors, posing challenges for accurate analysis and interpretation. The goal is to develop a robust method capable of effectively reducing noise while preserving important image features</a:t>
            </a:r>
            <a:endParaRPr b="0" i="0" sz="4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134" name="Google Shape;134;p17"/>
          <p:cNvGrpSpPr/>
          <p:nvPr/>
        </p:nvGrpSpPr>
        <p:grpSpPr>
          <a:xfrm>
            <a:off x="18144623" y="7960480"/>
            <a:ext cx="143377" cy="1297820"/>
            <a:chOff x="0" y="-38100"/>
            <a:chExt cx="46272" cy="418849"/>
          </a:xfrm>
        </p:grpSpPr>
        <p:sp>
          <p:nvSpPr>
            <p:cNvPr id="135" name="Google Shape;135;p17"/>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36" name="Google Shape;136;p17"/>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7" name="Google Shape;137;p17"/>
          <p:cNvGrpSpPr/>
          <p:nvPr/>
        </p:nvGrpSpPr>
        <p:grpSpPr>
          <a:xfrm>
            <a:off x="4511701" y="-266260"/>
            <a:ext cx="9264597" cy="2301788"/>
            <a:chOff x="0" y="-38100"/>
            <a:chExt cx="1325698" cy="329370"/>
          </a:xfrm>
        </p:grpSpPr>
        <p:sp>
          <p:nvSpPr>
            <p:cNvPr id="138" name="Google Shape;138;p17"/>
            <p:cNvSpPr/>
            <p:nvPr/>
          </p:nvSpPr>
          <p:spPr>
            <a:xfrm>
              <a:off x="0" y="0"/>
              <a:ext cx="1325698" cy="291270"/>
            </a:xfrm>
            <a:custGeom>
              <a:rect b="b" l="l" r="r" t="t"/>
              <a:pathLst>
                <a:path extrusionOk="0" h="291270" w="1325698">
                  <a:moveTo>
                    <a:pt x="0" y="0"/>
                  </a:moveTo>
                  <a:lnTo>
                    <a:pt x="1325698" y="0"/>
                  </a:lnTo>
                  <a:lnTo>
                    <a:pt x="1325698" y="291270"/>
                  </a:lnTo>
                  <a:lnTo>
                    <a:pt x="0" y="291270"/>
                  </a:lnTo>
                  <a:close/>
                </a:path>
              </a:pathLst>
            </a:custGeom>
            <a:gradFill>
              <a:gsLst>
                <a:gs pos="0">
                  <a:srgbClr val="6E009B"/>
                </a:gs>
                <a:gs pos="100000">
                  <a:srgbClr val="EB00FF"/>
                </a:gs>
              </a:gsLst>
              <a:lin ang="2700000" scaled="0"/>
            </a:gradFill>
            <a:ln>
              <a:noFill/>
            </a:ln>
          </p:spPr>
        </p:sp>
        <p:sp>
          <p:nvSpPr>
            <p:cNvPr id="139" name="Google Shape;139;p17"/>
            <p:cNvSpPr txBox="1"/>
            <p:nvPr/>
          </p:nvSpPr>
          <p:spPr>
            <a:xfrm>
              <a:off x="0" y="-38100"/>
              <a:ext cx="1325698" cy="32937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0" name="Google Shape;140;p17"/>
          <p:cNvSpPr txBox="1"/>
          <p:nvPr/>
        </p:nvSpPr>
        <p:spPr>
          <a:xfrm>
            <a:off x="5503638" y="449403"/>
            <a:ext cx="6842968" cy="958568"/>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1" i="0" lang="en-US" sz="5011" u="none" cap="none" strike="noStrike">
                <a:solidFill>
                  <a:srgbClr val="FFFFFF"/>
                </a:solidFill>
                <a:latin typeface="Times"/>
                <a:ea typeface="Times"/>
                <a:cs typeface="Times"/>
                <a:sym typeface="Times"/>
              </a:rPr>
              <a:t>PROJECT OVERVIEW</a:t>
            </a:r>
            <a:endParaRPr/>
          </a:p>
        </p:txBody>
      </p:sp>
      <p:sp>
        <p:nvSpPr>
          <p:cNvPr id="141" name="Google Shape;141;p17"/>
          <p:cNvSpPr txBox="1"/>
          <p:nvPr/>
        </p:nvSpPr>
        <p:spPr>
          <a:xfrm>
            <a:off x="9139238" y="4564203"/>
            <a:ext cx="9525" cy="958568"/>
          </a:xfrm>
          <a:prstGeom prst="rect">
            <a:avLst/>
          </a:prstGeom>
          <a:noFill/>
          <a:ln>
            <a:noFill/>
          </a:ln>
        </p:spPr>
        <p:txBody>
          <a:bodyPr anchorCtr="0" anchor="t" bIns="0" lIns="0" spcFirstLastPara="1" rIns="0" wrap="square" tIns="0">
            <a:spAutoFit/>
          </a:bodyPr>
          <a:lstStyle/>
          <a:p>
            <a:pPr indent="0" lvl="0" marL="0" marR="0" rtl="0" algn="ctr">
              <a:lnSpc>
                <a:spcPct val="389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2" name="Google Shape;142;p17"/>
          <p:cNvSpPr txBox="1"/>
          <p:nvPr/>
        </p:nvSpPr>
        <p:spPr>
          <a:xfrm>
            <a:off x="606351" y="2742739"/>
            <a:ext cx="17192752" cy="6155531"/>
          </a:xfrm>
          <a:prstGeom prst="rect">
            <a:avLst/>
          </a:prstGeom>
          <a:noFill/>
          <a:ln>
            <a:noFill/>
          </a:ln>
        </p:spPr>
        <p:txBody>
          <a:bodyPr anchorCtr="0" anchor="t" bIns="0" lIns="0" spcFirstLastPara="1" rIns="0" wrap="square" tIns="0">
            <a:spAutoFit/>
          </a:bodyPr>
          <a:lstStyle/>
          <a:p>
            <a:pPr indent="0" lvl="0" marL="0" marR="0" rtl="0" algn="just">
              <a:lnSpc>
                <a:spcPct val="120325"/>
              </a:lnSpc>
              <a:spcBef>
                <a:spcPts val="0"/>
              </a:spcBef>
              <a:spcAft>
                <a:spcPts val="0"/>
              </a:spcAft>
              <a:buNone/>
            </a:pPr>
            <a:r>
              <a:rPr b="0" i="0" lang="en-US" sz="4000" u="none" cap="none" strike="noStrike">
                <a:solidFill>
                  <a:schemeClr val="lt1"/>
                </a:solidFill>
                <a:latin typeface="Times New Roman"/>
                <a:ea typeface="Times New Roman"/>
                <a:cs typeface="Times New Roman"/>
                <a:sym typeface="Times New Roman"/>
              </a:rPr>
              <a:t>The project aims to address the task of image denoising using convolutional autoencoders, focusing on removing unwanted noise from images while preserving important features. Leveraging the MNIST dataset, which comprises grayscale images of handwritten digits, the project endeavors to develop and evaluate an effective denoising algorithm. By employing convolutional autoencoder architectures, the project aims to create a robust solution capable of handling various types and levels of noise in images. Through this endeavor, the project seeks to contribute to the advancement of image denoising techniques and provide a practical approach for enhancing image quality across diverse applications, including medical imaging, surveillance, and digital photography.</a:t>
            </a:r>
            <a:endParaRPr b="0" i="0" sz="3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148" name="Google Shape;148;p18"/>
          <p:cNvGrpSpPr/>
          <p:nvPr/>
        </p:nvGrpSpPr>
        <p:grpSpPr>
          <a:xfrm>
            <a:off x="18144623" y="7960480"/>
            <a:ext cx="143377" cy="1297820"/>
            <a:chOff x="0" y="-38100"/>
            <a:chExt cx="46272" cy="418849"/>
          </a:xfrm>
        </p:grpSpPr>
        <p:sp>
          <p:nvSpPr>
            <p:cNvPr id="149" name="Google Shape;149;p18"/>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50" name="Google Shape;150;p18"/>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1" name="Google Shape;151;p18"/>
          <p:cNvGrpSpPr/>
          <p:nvPr/>
        </p:nvGrpSpPr>
        <p:grpSpPr>
          <a:xfrm>
            <a:off x="4511701" y="-266260"/>
            <a:ext cx="9264597" cy="2301788"/>
            <a:chOff x="0" y="-38100"/>
            <a:chExt cx="1325698" cy="329370"/>
          </a:xfrm>
        </p:grpSpPr>
        <p:sp>
          <p:nvSpPr>
            <p:cNvPr id="152" name="Google Shape;152;p18"/>
            <p:cNvSpPr/>
            <p:nvPr/>
          </p:nvSpPr>
          <p:spPr>
            <a:xfrm>
              <a:off x="0" y="0"/>
              <a:ext cx="1325698" cy="291270"/>
            </a:xfrm>
            <a:custGeom>
              <a:rect b="b" l="l" r="r" t="t"/>
              <a:pathLst>
                <a:path extrusionOk="0" h="291270" w="1325698">
                  <a:moveTo>
                    <a:pt x="0" y="0"/>
                  </a:moveTo>
                  <a:lnTo>
                    <a:pt x="1325698" y="0"/>
                  </a:lnTo>
                  <a:lnTo>
                    <a:pt x="1325698" y="291270"/>
                  </a:lnTo>
                  <a:lnTo>
                    <a:pt x="0" y="291270"/>
                  </a:lnTo>
                  <a:close/>
                </a:path>
              </a:pathLst>
            </a:custGeom>
            <a:gradFill>
              <a:gsLst>
                <a:gs pos="0">
                  <a:srgbClr val="6E009B"/>
                </a:gs>
                <a:gs pos="100000">
                  <a:srgbClr val="EB00FF"/>
                </a:gs>
              </a:gsLst>
              <a:lin ang="2700000" scaled="0"/>
            </a:gradFill>
            <a:ln>
              <a:noFill/>
            </a:ln>
          </p:spPr>
        </p:sp>
        <p:sp>
          <p:nvSpPr>
            <p:cNvPr id="153" name="Google Shape;153;p18"/>
            <p:cNvSpPr txBox="1"/>
            <p:nvPr/>
          </p:nvSpPr>
          <p:spPr>
            <a:xfrm>
              <a:off x="0" y="-38100"/>
              <a:ext cx="1325698" cy="32937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4" name="Google Shape;154;p18"/>
          <p:cNvSpPr txBox="1"/>
          <p:nvPr/>
        </p:nvSpPr>
        <p:spPr>
          <a:xfrm>
            <a:off x="5540526" y="191135"/>
            <a:ext cx="7324402" cy="1844393"/>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1" i="0" lang="en-US" sz="5011" u="none" cap="none" strike="noStrike">
                <a:solidFill>
                  <a:srgbClr val="FFFFFF"/>
                </a:solidFill>
                <a:latin typeface="Times"/>
                <a:ea typeface="Times"/>
                <a:cs typeface="Times"/>
                <a:sym typeface="Times"/>
              </a:rPr>
              <a:t>PROJECT OVERVIEW</a:t>
            </a:r>
            <a:endParaRPr/>
          </a:p>
          <a:p>
            <a:pPr indent="0" lvl="0" marL="0" marR="0" rtl="0" algn="ctr">
              <a:lnSpc>
                <a:spcPct val="139992"/>
              </a:lnSpc>
              <a:spcBef>
                <a:spcPts val="0"/>
              </a:spcBef>
              <a:spcAft>
                <a:spcPts val="0"/>
              </a:spcAft>
              <a:buNone/>
            </a:pPr>
            <a:r>
              <a:rPr b="1" i="0" lang="en-US" sz="5011" u="none" cap="none" strike="noStrike">
                <a:solidFill>
                  <a:srgbClr val="FFFFFF"/>
                </a:solidFill>
                <a:latin typeface="Times"/>
                <a:ea typeface="Times"/>
                <a:cs typeface="Times"/>
                <a:sym typeface="Times"/>
              </a:rPr>
              <a:t>OBJECTIVE</a:t>
            </a:r>
            <a:endParaRPr/>
          </a:p>
        </p:txBody>
      </p:sp>
      <p:sp>
        <p:nvSpPr>
          <p:cNvPr id="155" name="Google Shape;155;p18"/>
          <p:cNvSpPr txBox="1"/>
          <p:nvPr/>
        </p:nvSpPr>
        <p:spPr>
          <a:xfrm>
            <a:off x="9139238" y="4564203"/>
            <a:ext cx="9525" cy="958568"/>
          </a:xfrm>
          <a:prstGeom prst="rect">
            <a:avLst/>
          </a:prstGeom>
          <a:noFill/>
          <a:ln>
            <a:noFill/>
          </a:ln>
        </p:spPr>
        <p:txBody>
          <a:bodyPr anchorCtr="0" anchor="t" bIns="0" lIns="0" spcFirstLastPara="1" rIns="0" wrap="square" tIns="0">
            <a:spAutoFit/>
          </a:bodyPr>
          <a:lstStyle/>
          <a:p>
            <a:pPr indent="0" lvl="0" marL="0" marR="0" rtl="0" algn="ctr">
              <a:lnSpc>
                <a:spcPct val="389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6" name="Google Shape;156;p18"/>
          <p:cNvSpPr txBox="1"/>
          <p:nvPr/>
        </p:nvSpPr>
        <p:spPr>
          <a:xfrm>
            <a:off x="615858" y="2964904"/>
            <a:ext cx="17056284" cy="4924425"/>
          </a:xfrm>
          <a:prstGeom prst="rect">
            <a:avLst/>
          </a:prstGeom>
          <a:noFill/>
          <a:ln>
            <a:noFill/>
          </a:ln>
        </p:spPr>
        <p:txBody>
          <a:bodyPr anchorCtr="0" anchor="t" bIns="0" lIns="0" spcFirstLastPara="1" rIns="0" wrap="square" tIns="0">
            <a:spAutoFit/>
          </a:bodyPr>
          <a:lstStyle/>
          <a:p>
            <a:pPr indent="-254000" lvl="0" marL="0" marR="0" rtl="0" algn="l">
              <a:spcBef>
                <a:spcPts val="0"/>
              </a:spcBef>
              <a:spcAft>
                <a:spcPts val="0"/>
              </a:spcAft>
              <a:buClr>
                <a:schemeClr val="lt1"/>
              </a:buClr>
              <a:buSzPts val="4000"/>
              <a:buFont typeface="Calibri"/>
              <a:buAutoNum type="arabicPeriod"/>
            </a:pPr>
            <a:r>
              <a:rPr b="0" i="0" lang="en-US" sz="4000" u="none" cap="none" strike="noStrike">
                <a:solidFill>
                  <a:schemeClr val="lt1"/>
                </a:solidFill>
                <a:latin typeface="Times New Roman"/>
                <a:ea typeface="Times New Roman"/>
                <a:cs typeface="Times New Roman"/>
                <a:sym typeface="Times New Roman"/>
              </a:rPr>
              <a:t>Develop an image denoising algorithm using convolutional autoencoders.</a:t>
            </a:r>
            <a:endParaRPr/>
          </a:p>
          <a:p>
            <a:pPr indent="-254000" lvl="0" marL="0" marR="0" rtl="0" algn="l">
              <a:spcBef>
                <a:spcPts val="0"/>
              </a:spcBef>
              <a:spcAft>
                <a:spcPts val="0"/>
              </a:spcAft>
              <a:buClr>
                <a:schemeClr val="lt1"/>
              </a:buClr>
              <a:buSzPts val="4000"/>
              <a:buFont typeface="Calibri"/>
              <a:buAutoNum type="arabicPeriod"/>
            </a:pPr>
            <a:r>
              <a:rPr b="0" i="0" lang="en-US" sz="4000" u="none" cap="none" strike="noStrike">
                <a:solidFill>
                  <a:schemeClr val="lt1"/>
                </a:solidFill>
                <a:latin typeface="Times New Roman"/>
                <a:ea typeface="Times New Roman"/>
                <a:cs typeface="Times New Roman"/>
                <a:sym typeface="Times New Roman"/>
              </a:rPr>
              <a:t>Ensure the algorithm effectively removes noise from images while preserving important features.</a:t>
            </a:r>
            <a:endParaRPr/>
          </a:p>
          <a:p>
            <a:pPr indent="-254000" lvl="0" marL="0" marR="0" rtl="0" algn="l">
              <a:spcBef>
                <a:spcPts val="0"/>
              </a:spcBef>
              <a:spcAft>
                <a:spcPts val="0"/>
              </a:spcAft>
              <a:buClr>
                <a:schemeClr val="lt1"/>
              </a:buClr>
              <a:buSzPts val="4000"/>
              <a:buFont typeface="Calibri"/>
              <a:buAutoNum type="arabicPeriod"/>
            </a:pPr>
            <a:r>
              <a:rPr b="0" i="0" lang="en-US" sz="4000" u="none" cap="none" strike="noStrike">
                <a:solidFill>
                  <a:schemeClr val="lt1"/>
                </a:solidFill>
                <a:latin typeface="Times New Roman"/>
                <a:ea typeface="Times New Roman"/>
                <a:cs typeface="Times New Roman"/>
                <a:sym typeface="Times New Roman"/>
              </a:rPr>
              <a:t>Utilize the MNIST dataset for training and testing the denoising algorithm.</a:t>
            </a:r>
            <a:endParaRPr/>
          </a:p>
          <a:p>
            <a:pPr indent="-254000" lvl="0" marL="0" marR="0" rtl="0" algn="l">
              <a:spcBef>
                <a:spcPts val="0"/>
              </a:spcBef>
              <a:spcAft>
                <a:spcPts val="0"/>
              </a:spcAft>
              <a:buClr>
                <a:schemeClr val="lt1"/>
              </a:buClr>
              <a:buSzPts val="4000"/>
              <a:buFont typeface="Calibri"/>
              <a:buAutoNum type="arabicPeriod"/>
            </a:pPr>
            <a:r>
              <a:rPr b="0" i="0" lang="en-US" sz="4000" u="none" cap="none" strike="noStrike">
                <a:solidFill>
                  <a:schemeClr val="lt1"/>
                </a:solidFill>
                <a:latin typeface="Times New Roman"/>
                <a:ea typeface="Times New Roman"/>
                <a:cs typeface="Times New Roman"/>
                <a:sym typeface="Times New Roman"/>
              </a:rPr>
              <a:t>Create a robust solution capable of handling various types and levels of noise.</a:t>
            </a:r>
            <a:endParaRPr/>
          </a:p>
          <a:p>
            <a:pPr indent="-254000" lvl="0" marL="0" marR="0" rtl="0" algn="l">
              <a:spcBef>
                <a:spcPts val="0"/>
              </a:spcBef>
              <a:spcAft>
                <a:spcPts val="0"/>
              </a:spcAft>
              <a:buClr>
                <a:schemeClr val="lt1"/>
              </a:buClr>
              <a:buSzPts val="4000"/>
              <a:buFont typeface="Calibri"/>
              <a:buAutoNum type="arabicPeriod"/>
            </a:pPr>
            <a:r>
              <a:rPr b="0" i="0" lang="en-US" sz="4000" u="none" cap="none" strike="noStrike">
                <a:solidFill>
                  <a:schemeClr val="lt1"/>
                </a:solidFill>
                <a:latin typeface="Times New Roman"/>
                <a:ea typeface="Times New Roman"/>
                <a:cs typeface="Times New Roman"/>
                <a:sym typeface="Times New Roman"/>
              </a:rPr>
              <a:t>Contribute to the advancement of image processing techniques.</a:t>
            </a:r>
            <a:endParaRPr/>
          </a:p>
          <a:p>
            <a:pPr indent="-254000" lvl="0" marL="0" marR="0" rtl="0" algn="l">
              <a:spcBef>
                <a:spcPts val="0"/>
              </a:spcBef>
              <a:spcAft>
                <a:spcPts val="0"/>
              </a:spcAft>
              <a:buClr>
                <a:schemeClr val="lt1"/>
              </a:buClr>
              <a:buSzPts val="4000"/>
              <a:buFont typeface="Calibri"/>
              <a:buAutoNum type="arabicPeriod"/>
            </a:pPr>
            <a:r>
              <a:rPr b="0" i="0" lang="en-US" sz="4000" u="none" cap="none" strike="noStrike">
                <a:solidFill>
                  <a:schemeClr val="lt1"/>
                </a:solidFill>
                <a:latin typeface="Times New Roman"/>
                <a:ea typeface="Times New Roman"/>
                <a:cs typeface="Times New Roman"/>
                <a:sym typeface="Times New Roman"/>
              </a:rPr>
              <a:t>Provide a practical tool for enhancing image quality in applications like medical imaging, surveillance, and digital photography.</a:t>
            </a:r>
            <a:endParaRPr b="0" i="0" sz="4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p:nvPr/>
        </p:nvSpPr>
        <p:spPr>
          <a:xfrm>
            <a:off x="0" y="-762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162" name="Google Shape;162;p19"/>
          <p:cNvGrpSpPr/>
          <p:nvPr/>
        </p:nvGrpSpPr>
        <p:grpSpPr>
          <a:xfrm>
            <a:off x="18144623" y="7960480"/>
            <a:ext cx="143377" cy="1297820"/>
            <a:chOff x="0" y="-38100"/>
            <a:chExt cx="46272" cy="418849"/>
          </a:xfrm>
        </p:grpSpPr>
        <p:sp>
          <p:nvSpPr>
            <p:cNvPr id="163" name="Google Shape;163;p19"/>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64" name="Google Shape;164;p19"/>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5" name="Google Shape;165;p19"/>
          <p:cNvGrpSpPr/>
          <p:nvPr/>
        </p:nvGrpSpPr>
        <p:grpSpPr>
          <a:xfrm>
            <a:off x="4511701" y="-266260"/>
            <a:ext cx="9264597" cy="2301788"/>
            <a:chOff x="0" y="-38100"/>
            <a:chExt cx="1325698" cy="329370"/>
          </a:xfrm>
        </p:grpSpPr>
        <p:sp>
          <p:nvSpPr>
            <p:cNvPr id="166" name="Google Shape;166;p19"/>
            <p:cNvSpPr/>
            <p:nvPr/>
          </p:nvSpPr>
          <p:spPr>
            <a:xfrm>
              <a:off x="0" y="0"/>
              <a:ext cx="1325698" cy="291270"/>
            </a:xfrm>
            <a:custGeom>
              <a:rect b="b" l="l" r="r" t="t"/>
              <a:pathLst>
                <a:path extrusionOk="0" h="291270" w="1325698">
                  <a:moveTo>
                    <a:pt x="0" y="0"/>
                  </a:moveTo>
                  <a:lnTo>
                    <a:pt x="1325698" y="0"/>
                  </a:lnTo>
                  <a:lnTo>
                    <a:pt x="1325698" y="291270"/>
                  </a:lnTo>
                  <a:lnTo>
                    <a:pt x="0" y="291270"/>
                  </a:lnTo>
                  <a:close/>
                </a:path>
              </a:pathLst>
            </a:custGeom>
            <a:gradFill>
              <a:gsLst>
                <a:gs pos="0">
                  <a:srgbClr val="6E009B"/>
                </a:gs>
                <a:gs pos="100000">
                  <a:srgbClr val="EB00FF"/>
                </a:gs>
              </a:gsLst>
              <a:lin ang="2700000" scaled="0"/>
            </a:gradFill>
            <a:ln>
              <a:noFill/>
            </a:ln>
          </p:spPr>
        </p:sp>
        <p:sp>
          <p:nvSpPr>
            <p:cNvPr id="167" name="Google Shape;167;p19"/>
            <p:cNvSpPr txBox="1"/>
            <p:nvPr/>
          </p:nvSpPr>
          <p:spPr>
            <a:xfrm>
              <a:off x="0" y="-38100"/>
              <a:ext cx="1325698" cy="32937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8" name="Google Shape;168;p19"/>
          <p:cNvSpPr txBox="1"/>
          <p:nvPr/>
        </p:nvSpPr>
        <p:spPr>
          <a:xfrm>
            <a:off x="5477037" y="191135"/>
            <a:ext cx="7324402" cy="1844393"/>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1" i="0" lang="en-US" sz="5011" u="none" cap="none" strike="noStrike">
                <a:solidFill>
                  <a:srgbClr val="FFFFFF"/>
                </a:solidFill>
                <a:latin typeface="Times"/>
                <a:ea typeface="Times"/>
                <a:cs typeface="Times"/>
                <a:sym typeface="Times"/>
              </a:rPr>
              <a:t>PROJECT OVERVIEW</a:t>
            </a:r>
            <a:endParaRPr/>
          </a:p>
          <a:p>
            <a:pPr indent="0" lvl="0" marL="0" marR="0" rtl="0" algn="ctr">
              <a:lnSpc>
                <a:spcPct val="139992"/>
              </a:lnSpc>
              <a:spcBef>
                <a:spcPts val="0"/>
              </a:spcBef>
              <a:spcAft>
                <a:spcPts val="0"/>
              </a:spcAft>
              <a:buNone/>
            </a:pPr>
            <a:r>
              <a:rPr b="1" i="0" lang="en-US" sz="5011" u="none" cap="none" strike="noStrike">
                <a:solidFill>
                  <a:srgbClr val="FFFFFF"/>
                </a:solidFill>
                <a:latin typeface="Times"/>
                <a:ea typeface="Times"/>
                <a:cs typeface="Times"/>
                <a:sym typeface="Times"/>
              </a:rPr>
              <a:t>EXPECTED OUTCOME</a:t>
            </a:r>
            <a:endParaRPr/>
          </a:p>
        </p:txBody>
      </p:sp>
      <p:sp>
        <p:nvSpPr>
          <p:cNvPr id="169" name="Google Shape;169;p19"/>
          <p:cNvSpPr txBox="1"/>
          <p:nvPr/>
        </p:nvSpPr>
        <p:spPr>
          <a:xfrm>
            <a:off x="9139238" y="4564203"/>
            <a:ext cx="9525" cy="958568"/>
          </a:xfrm>
          <a:prstGeom prst="rect">
            <a:avLst/>
          </a:prstGeom>
          <a:noFill/>
          <a:ln>
            <a:noFill/>
          </a:ln>
        </p:spPr>
        <p:txBody>
          <a:bodyPr anchorCtr="0" anchor="t" bIns="0" lIns="0" spcFirstLastPara="1" rIns="0" wrap="square" tIns="0">
            <a:spAutoFit/>
          </a:bodyPr>
          <a:lstStyle/>
          <a:p>
            <a:pPr indent="0" lvl="0" marL="0" marR="0" rtl="0" algn="ctr">
              <a:lnSpc>
                <a:spcPct val="389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0" name="Google Shape;170;p19"/>
          <p:cNvSpPr txBox="1"/>
          <p:nvPr/>
        </p:nvSpPr>
        <p:spPr>
          <a:xfrm>
            <a:off x="606351" y="3076462"/>
            <a:ext cx="17087553" cy="5618526"/>
          </a:xfrm>
          <a:prstGeom prst="rect">
            <a:avLst/>
          </a:prstGeom>
          <a:noFill/>
          <a:ln>
            <a:noFill/>
          </a:ln>
        </p:spPr>
        <p:txBody>
          <a:bodyPr anchorCtr="0" anchor="t" bIns="0" lIns="0" spcFirstLastPara="1" rIns="0" wrap="square" tIns="0">
            <a:spAutoFit/>
          </a:bodyPr>
          <a:lstStyle/>
          <a:p>
            <a:pPr indent="0" lvl="0" marL="0" marR="0" rtl="0" algn="just">
              <a:lnSpc>
                <a:spcPct val="122500"/>
              </a:lnSpc>
              <a:spcBef>
                <a:spcPts val="0"/>
              </a:spcBef>
              <a:spcAft>
                <a:spcPts val="0"/>
              </a:spcAft>
              <a:buNone/>
            </a:pPr>
            <a:r>
              <a:rPr b="0" i="0" lang="en-US" sz="4000" u="none" cap="none" strike="noStrike">
                <a:solidFill>
                  <a:schemeClr val="lt1"/>
                </a:solidFill>
                <a:latin typeface="Times New Roman"/>
                <a:ea typeface="Times New Roman"/>
                <a:cs typeface="Times New Roman"/>
                <a:sym typeface="Times New Roman"/>
              </a:rPr>
              <a:t>The expected outcome of the project is a well-optimized image denoising algorithm that effectively reduces noise while preserving image details. The algorithm is expected to demonstrate superior performance in denoising images from the MNIST dataset, producing visually appealing results with minimal loss of important features. Through rigorous evaluation and testing, the project aims to validate the effectiveness and robustness of the denoising algorithm, showcasing its potential for real-world applications. Additionally, the project aims to provide insights into the capabilities and limitations of convolutional autoencoder-based approaches for image denoising tasks.</a:t>
            </a:r>
            <a:endParaRPr b="0" i="0" sz="3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p:nvPr/>
        </p:nvSpPr>
        <p:spPr>
          <a:xfrm>
            <a:off x="-115292" y="0"/>
            <a:ext cx="18403292"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176" name="Google Shape;176;p20"/>
          <p:cNvGrpSpPr/>
          <p:nvPr/>
        </p:nvGrpSpPr>
        <p:grpSpPr>
          <a:xfrm>
            <a:off x="18144623" y="7960480"/>
            <a:ext cx="143377" cy="1297820"/>
            <a:chOff x="0" y="-38100"/>
            <a:chExt cx="46272" cy="418849"/>
          </a:xfrm>
        </p:grpSpPr>
        <p:sp>
          <p:nvSpPr>
            <p:cNvPr id="177" name="Google Shape;177;p20"/>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78" name="Google Shape;178;p20"/>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9" name="Google Shape;179;p20"/>
          <p:cNvGrpSpPr/>
          <p:nvPr/>
        </p:nvGrpSpPr>
        <p:grpSpPr>
          <a:xfrm>
            <a:off x="-115292" y="-2063521"/>
            <a:ext cx="5994251" cy="12350521"/>
            <a:chOff x="0" y="-295275"/>
            <a:chExt cx="857735" cy="1767271"/>
          </a:xfrm>
        </p:grpSpPr>
        <p:sp>
          <p:nvSpPr>
            <p:cNvPr id="180" name="Google Shape;180;p20"/>
            <p:cNvSpPr/>
            <p:nvPr/>
          </p:nvSpPr>
          <p:spPr>
            <a:xfrm>
              <a:off x="0" y="0"/>
              <a:ext cx="857735" cy="1471996"/>
            </a:xfrm>
            <a:custGeom>
              <a:rect b="b" l="l" r="r" t="t"/>
              <a:pathLst>
                <a:path extrusionOk="0" h="1471996" w="857735">
                  <a:moveTo>
                    <a:pt x="0" y="0"/>
                  </a:moveTo>
                  <a:lnTo>
                    <a:pt x="857735" y="0"/>
                  </a:lnTo>
                  <a:lnTo>
                    <a:pt x="857735" y="1471996"/>
                  </a:lnTo>
                  <a:lnTo>
                    <a:pt x="0" y="1471996"/>
                  </a:lnTo>
                  <a:close/>
                </a:path>
              </a:pathLst>
            </a:custGeom>
            <a:gradFill>
              <a:gsLst>
                <a:gs pos="0">
                  <a:srgbClr val="290837"/>
                </a:gs>
                <a:gs pos="100000">
                  <a:srgbClr val="EB00FF"/>
                </a:gs>
              </a:gsLst>
              <a:lin ang="2700000" scaled="0"/>
            </a:gradFill>
            <a:ln>
              <a:noFill/>
            </a:ln>
          </p:spPr>
        </p:sp>
        <p:sp>
          <p:nvSpPr>
            <p:cNvPr id="181" name="Google Shape;181;p20"/>
            <p:cNvSpPr txBox="1"/>
            <p:nvPr/>
          </p:nvSpPr>
          <p:spPr>
            <a:xfrm>
              <a:off x="0" y="-295275"/>
              <a:ext cx="857735" cy="1767271"/>
            </a:xfrm>
            <a:prstGeom prst="rect">
              <a:avLst/>
            </a:prstGeom>
            <a:noFill/>
            <a:ln>
              <a:noFill/>
            </a:ln>
          </p:spPr>
          <p:txBody>
            <a:bodyPr anchorCtr="0" anchor="ctr" bIns="50800" lIns="50800" spcFirstLastPara="1" rIns="50800" wrap="square" tIns="50800">
              <a:noAutofit/>
            </a:bodyPr>
            <a:lstStyle/>
            <a:p>
              <a:pPr indent="0" lvl="0" marL="0" marR="0" rtl="0" algn="ctr">
                <a:lnSpc>
                  <a:spcPct val="591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2" name="Google Shape;182;p20"/>
          <p:cNvSpPr txBox="1"/>
          <p:nvPr/>
        </p:nvSpPr>
        <p:spPr>
          <a:xfrm>
            <a:off x="1028700" y="4564203"/>
            <a:ext cx="3706267" cy="958568"/>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1" i="0" lang="en-US" sz="5011" u="none" cap="none" strike="noStrike">
                <a:solidFill>
                  <a:srgbClr val="FFFFFF"/>
                </a:solidFill>
                <a:latin typeface="Times"/>
                <a:ea typeface="Times"/>
                <a:cs typeface="Times"/>
                <a:sym typeface="Times"/>
              </a:rPr>
              <a:t>END USERS</a:t>
            </a:r>
            <a:endParaRPr/>
          </a:p>
        </p:txBody>
      </p:sp>
      <p:sp>
        <p:nvSpPr>
          <p:cNvPr id="183" name="Google Shape;183;p20"/>
          <p:cNvSpPr txBox="1"/>
          <p:nvPr/>
        </p:nvSpPr>
        <p:spPr>
          <a:xfrm>
            <a:off x="9139238" y="4564203"/>
            <a:ext cx="9525" cy="958568"/>
          </a:xfrm>
          <a:prstGeom prst="rect">
            <a:avLst/>
          </a:prstGeom>
          <a:noFill/>
          <a:ln>
            <a:noFill/>
          </a:ln>
        </p:spPr>
        <p:txBody>
          <a:bodyPr anchorCtr="0" anchor="t" bIns="0" lIns="0" spcFirstLastPara="1" rIns="0" wrap="square" tIns="0">
            <a:spAutoFit/>
          </a:bodyPr>
          <a:lstStyle/>
          <a:p>
            <a:pPr indent="0" lvl="0" marL="0" marR="0" rtl="0" algn="ctr">
              <a:lnSpc>
                <a:spcPct val="389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4" name="Google Shape;184;p20"/>
          <p:cNvSpPr txBox="1"/>
          <p:nvPr/>
        </p:nvSpPr>
        <p:spPr>
          <a:xfrm>
            <a:off x="7022951" y="3086100"/>
            <a:ext cx="9131449" cy="4398640"/>
          </a:xfrm>
          <a:prstGeom prst="rect">
            <a:avLst/>
          </a:prstGeom>
          <a:noFill/>
          <a:ln>
            <a:noFill/>
          </a:ln>
        </p:spPr>
        <p:txBody>
          <a:bodyPr anchorCtr="0" anchor="t" bIns="0" lIns="0" spcFirstLastPara="1" rIns="0" wrap="square" tIns="0">
            <a:spAutoFit/>
          </a:bodyPr>
          <a:lstStyle/>
          <a:p>
            <a:pPr indent="0" lvl="0" marL="0" marR="0" rtl="0" algn="l">
              <a:lnSpc>
                <a:spcPct val="123049"/>
              </a:lnSpc>
              <a:spcBef>
                <a:spcPts val="0"/>
              </a:spcBef>
              <a:spcAft>
                <a:spcPts val="0"/>
              </a:spcAft>
              <a:buNone/>
            </a:pPr>
            <a:r>
              <a:rPr b="0" i="0" lang="en-US" sz="4000" u="none" cap="none" strike="noStrike">
                <a:solidFill>
                  <a:srgbClr val="FFFFFF"/>
                </a:solidFill>
                <a:latin typeface="Times New Roman"/>
                <a:ea typeface="Times New Roman"/>
                <a:cs typeface="Times New Roman"/>
                <a:sym typeface="Times New Roman"/>
              </a:rPr>
              <a:t>•Medical Professionals</a:t>
            </a:r>
            <a:endParaRPr/>
          </a:p>
          <a:p>
            <a:pPr indent="0" lvl="0" marL="0" marR="0" rtl="0" algn="l">
              <a:lnSpc>
                <a:spcPct val="123049"/>
              </a:lnSpc>
              <a:spcBef>
                <a:spcPts val="0"/>
              </a:spcBef>
              <a:spcAft>
                <a:spcPts val="0"/>
              </a:spcAft>
              <a:buNone/>
            </a:pPr>
            <a:r>
              <a:rPr b="0" i="0" lang="en-US" sz="4000" u="none" cap="none" strike="noStrike">
                <a:solidFill>
                  <a:srgbClr val="FFFFFF"/>
                </a:solidFill>
                <a:latin typeface="Times New Roman"/>
                <a:ea typeface="Times New Roman"/>
                <a:cs typeface="Times New Roman"/>
                <a:sym typeface="Times New Roman"/>
              </a:rPr>
              <a:t>•Surveillance Operators</a:t>
            </a:r>
            <a:endParaRPr/>
          </a:p>
          <a:p>
            <a:pPr indent="0" lvl="0" marL="0" marR="0" rtl="0" algn="l">
              <a:lnSpc>
                <a:spcPct val="123049"/>
              </a:lnSpc>
              <a:spcBef>
                <a:spcPts val="0"/>
              </a:spcBef>
              <a:spcAft>
                <a:spcPts val="0"/>
              </a:spcAft>
              <a:buNone/>
            </a:pPr>
            <a:r>
              <a:rPr b="0" i="0" lang="en-US" sz="4000" u="none" cap="none" strike="noStrike">
                <a:solidFill>
                  <a:srgbClr val="FFFFFF"/>
                </a:solidFill>
                <a:latin typeface="Times New Roman"/>
                <a:ea typeface="Times New Roman"/>
                <a:cs typeface="Times New Roman"/>
                <a:sym typeface="Times New Roman"/>
              </a:rPr>
              <a:t>•Social media influencers</a:t>
            </a:r>
            <a:endParaRPr/>
          </a:p>
          <a:p>
            <a:pPr indent="0" lvl="0" marL="0" marR="0" rtl="0" algn="l">
              <a:lnSpc>
                <a:spcPct val="123049"/>
              </a:lnSpc>
              <a:spcBef>
                <a:spcPts val="0"/>
              </a:spcBef>
              <a:spcAft>
                <a:spcPts val="0"/>
              </a:spcAft>
              <a:buNone/>
            </a:pPr>
            <a:r>
              <a:rPr b="0" i="0" lang="en-US" sz="4000" u="none" cap="none" strike="noStrike">
                <a:solidFill>
                  <a:srgbClr val="FFFFFF"/>
                </a:solidFill>
                <a:latin typeface="Times New Roman"/>
                <a:ea typeface="Times New Roman"/>
                <a:cs typeface="Times New Roman"/>
                <a:sym typeface="Times New Roman"/>
              </a:rPr>
              <a:t>•Photographers</a:t>
            </a:r>
            <a:endParaRPr/>
          </a:p>
          <a:p>
            <a:pPr indent="0" lvl="0" marL="0" marR="0" rtl="0" algn="l">
              <a:lnSpc>
                <a:spcPct val="123049"/>
              </a:lnSpc>
              <a:spcBef>
                <a:spcPts val="0"/>
              </a:spcBef>
              <a:spcAft>
                <a:spcPts val="0"/>
              </a:spcAft>
              <a:buNone/>
            </a:pPr>
            <a:r>
              <a:rPr b="0" i="0" lang="en-US" sz="4000" u="none" cap="none" strike="noStrike">
                <a:solidFill>
                  <a:srgbClr val="FFFFFF"/>
                </a:solidFill>
                <a:latin typeface="Times New Roman"/>
                <a:ea typeface="Times New Roman"/>
                <a:cs typeface="Times New Roman"/>
                <a:sym typeface="Times New Roman"/>
              </a:rPr>
              <a:t>•Researchers</a:t>
            </a:r>
            <a:endParaRPr/>
          </a:p>
          <a:p>
            <a:pPr indent="0" lvl="0" marL="0" marR="0" rtl="0" algn="l">
              <a:lnSpc>
                <a:spcPct val="123049"/>
              </a:lnSpc>
              <a:spcBef>
                <a:spcPts val="0"/>
              </a:spcBef>
              <a:spcAft>
                <a:spcPts val="0"/>
              </a:spcAft>
              <a:buNone/>
            </a:pPr>
            <a:r>
              <a:rPr b="0" i="0" lang="en-US" sz="4000" u="none" cap="none" strike="noStrike">
                <a:solidFill>
                  <a:srgbClr val="FFFFFF"/>
                </a:solidFill>
                <a:latin typeface="Times New Roman"/>
                <a:ea typeface="Times New Roman"/>
                <a:cs typeface="Times New Roman"/>
                <a:sym typeface="Times New Roman"/>
              </a:rPr>
              <a:t>•General Users</a:t>
            </a:r>
            <a:endParaRPr/>
          </a:p>
          <a:p>
            <a:pPr indent="0" lvl="0" marL="0" marR="0" rtl="0" algn="l">
              <a:lnSpc>
                <a:spcPct val="123049"/>
              </a:lnSpc>
              <a:spcBef>
                <a:spcPts val="0"/>
              </a:spcBef>
              <a:spcAft>
                <a:spcPts val="0"/>
              </a:spcAft>
              <a:buNone/>
            </a:pPr>
            <a:r>
              <a:t/>
            </a:r>
            <a:endParaRPr b="0" i="0" sz="4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700" l="0" r="0" t="-1700"/>
            </a:stretch>
          </a:blipFill>
          <a:ln>
            <a:noFill/>
          </a:ln>
        </p:spPr>
      </p:sp>
      <p:grpSp>
        <p:nvGrpSpPr>
          <p:cNvPr id="190" name="Google Shape;190;p21"/>
          <p:cNvGrpSpPr/>
          <p:nvPr/>
        </p:nvGrpSpPr>
        <p:grpSpPr>
          <a:xfrm>
            <a:off x="18144623" y="7960480"/>
            <a:ext cx="143377" cy="1297820"/>
            <a:chOff x="0" y="-38100"/>
            <a:chExt cx="46272" cy="418849"/>
          </a:xfrm>
        </p:grpSpPr>
        <p:sp>
          <p:nvSpPr>
            <p:cNvPr id="191" name="Google Shape;191;p21"/>
            <p:cNvSpPr/>
            <p:nvPr/>
          </p:nvSpPr>
          <p:spPr>
            <a:xfrm>
              <a:off x="0" y="0"/>
              <a:ext cx="46272" cy="380749"/>
            </a:xfrm>
            <a:custGeom>
              <a:rect b="b" l="l" r="r" t="t"/>
              <a:pathLst>
                <a:path extrusionOk="0" h="380749" w="46272">
                  <a:moveTo>
                    <a:pt x="0" y="0"/>
                  </a:moveTo>
                  <a:lnTo>
                    <a:pt x="46272" y="0"/>
                  </a:lnTo>
                  <a:lnTo>
                    <a:pt x="46272" y="380749"/>
                  </a:lnTo>
                  <a:lnTo>
                    <a:pt x="0" y="380749"/>
                  </a:lnTo>
                  <a:close/>
                </a:path>
              </a:pathLst>
            </a:custGeom>
            <a:gradFill>
              <a:gsLst>
                <a:gs pos="0">
                  <a:srgbClr val="6E009B"/>
                </a:gs>
                <a:gs pos="100000">
                  <a:srgbClr val="EB00FF"/>
                </a:gs>
              </a:gsLst>
              <a:lin ang="2700000" scaled="0"/>
            </a:gradFill>
            <a:ln>
              <a:noFill/>
            </a:ln>
          </p:spPr>
        </p:sp>
        <p:sp>
          <p:nvSpPr>
            <p:cNvPr id="192" name="Google Shape;192;p21"/>
            <p:cNvSpPr txBox="1"/>
            <p:nvPr/>
          </p:nvSpPr>
          <p:spPr>
            <a:xfrm>
              <a:off x="0" y="-38100"/>
              <a:ext cx="46272" cy="4188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3" name="Google Shape;193;p21"/>
          <p:cNvSpPr txBox="1"/>
          <p:nvPr/>
        </p:nvSpPr>
        <p:spPr>
          <a:xfrm>
            <a:off x="9139238" y="4564203"/>
            <a:ext cx="9525" cy="958568"/>
          </a:xfrm>
          <a:prstGeom prst="rect">
            <a:avLst/>
          </a:prstGeom>
          <a:noFill/>
          <a:ln>
            <a:noFill/>
          </a:ln>
        </p:spPr>
        <p:txBody>
          <a:bodyPr anchorCtr="0" anchor="t" bIns="0" lIns="0" spcFirstLastPara="1" rIns="0" wrap="square" tIns="0">
            <a:spAutoFit/>
          </a:bodyPr>
          <a:lstStyle/>
          <a:p>
            <a:pPr indent="0" lvl="0" marL="0" marR="0" rtl="0" algn="ctr">
              <a:lnSpc>
                <a:spcPct val="389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4" name="Google Shape;194;p21"/>
          <p:cNvSpPr txBox="1"/>
          <p:nvPr/>
        </p:nvSpPr>
        <p:spPr>
          <a:xfrm>
            <a:off x="1028700" y="3018462"/>
            <a:ext cx="16570128" cy="4308872"/>
          </a:xfrm>
          <a:prstGeom prst="rect">
            <a:avLst/>
          </a:prstGeom>
          <a:noFill/>
          <a:ln>
            <a:noFill/>
          </a:ln>
        </p:spPr>
        <p:txBody>
          <a:bodyPr anchorCtr="0" anchor="t" bIns="0" lIns="0" spcFirstLastPara="1" rIns="0" wrap="square" tIns="0">
            <a:spAutoFit/>
          </a:bodyPr>
          <a:lstStyle/>
          <a:p>
            <a:pPr indent="0" lvl="0" marL="0" marR="0" rtl="0" algn="just">
              <a:lnSpc>
                <a:spcPct val="119125"/>
              </a:lnSpc>
              <a:spcBef>
                <a:spcPts val="0"/>
              </a:spcBef>
              <a:spcAft>
                <a:spcPts val="0"/>
              </a:spcAft>
              <a:buNone/>
            </a:pPr>
            <a:r>
              <a:rPr b="0" i="0" lang="en-US" sz="4000" u="none" cap="none" strike="noStrike">
                <a:solidFill>
                  <a:schemeClr val="lt1"/>
                </a:solidFill>
                <a:latin typeface="Times New Roman"/>
                <a:ea typeface="Times New Roman"/>
                <a:cs typeface="Times New Roman"/>
                <a:sym typeface="Times New Roman"/>
              </a:rPr>
              <a:t>The value proposition of the image denoising algorithm lies in its ability to effectively remove noise while preserving essential image features. It offers improved image quality, enhanced accuracy, versatility in handling different types of noise, time and cost efficiency through automation, and ease of implementation. This makes it a valuable tool across various applications, including medical imaging, surveillance, and digital photography, ultimately enhancing user experience and decision-making processes.</a:t>
            </a:r>
            <a:endParaRPr b="0" i="0" sz="3600" u="none" cap="none" strike="noStrike">
              <a:solidFill>
                <a:schemeClr val="lt1"/>
              </a:solidFill>
              <a:latin typeface="Times New Roman"/>
              <a:ea typeface="Times New Roman"/>
              <a:cs typeface="Times New Roman"/>
              <a:sym typeface="Times New Roman"/>
            </a:endParaRPr>
          </a:p>
        </p:txBody>
      </p:sp>
      <p:grpSp>
        <p:nvGrpSpPr>
          <p:cNvPr id="195" name="Google Shape;195;p21"/>
          <p:cNvGrpSpPr/>
          <p:nvPr/>
        </p:nvGrpSpPr>
        <p:grpSpPr>
          <a:xfrm>
            <a:off x="4511701" y="-266260"/>
            <a:ext cx="9264597" cy="2301788"/>
            <a:chOff x="0" y="-38100"/>
            <a:chExt cx="1325698" cy="329370"/>
          </a:xfrm>
        </p:grpSpPr>
        <p:sp>
          <p:nvSpPr>
            <p:cNvPr id="196" name="Google Shape;196;p21"/>
            <p:cNvSpPr/>
            <p:nvPr/>
          </p:nvSpPr>
          <p:spPr>
            <a:xfrm>
              <a:off x="0" y="0"/>
              <a:ext cx="1325698" cy="291270"/>
            </a:xfrm>
            <a:custGeom>
              <a:rect b="b" l="l" r="r" t="t"/>
              <a:pathLst>
                <a:path extrusionOk="0" h="291270" w="1325698">
                  <a:moveTo>
                    <a:pt x="0" y="0"/>
                  </a:moveTo>
                  <a:lnTo>
                    <a:pt x="1325698" y="0"/>
                  </a:lnTo>
                  <a:lnTo>
                    <a:pt x="1325698" y="291270"/>
                  </a:lnTo>
                  <a:lnTo>
                    <a:pt x="0" y="291270"/>
                  </a:lnTo>
                  <a:close/>
                </a:path>
              </a:pathLst>
            </a:custGeom>
            <a:gradFill>
              <a:gsLst>
                <a:gs pos="0">
                  <a:srgbClr val="6E009B"/>
                </a:gs>
                <a:gs pos="100000">
                  <a:srgbClr val="EB00FF"/>
                </a:gs>
              </a:gsLst>
              <a:lin ang="2700000" scaled="0"/>
            </a:gradFill>
            <a:ln>
              <a:noFill/>
            </a:ln>
          </p:spPr>
        </p:sp>
        <p:sp>
          <p:nvSpPr>
            <p:cNvPr id="197" name="Google Shape;197;p21"/>
            <p:cNvSpPr txBox="1"/>
            <p:nvPr/>
          </p:nvSpPr>
          <p:spPr>
            <a:xfrm>
              <a:off x="0" y="-38100"/>
              <a:ext cx="1325698" cy="32937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8" name="Google Shape;198;p21"/>
          <p:cNvSpPr txBox="1"/>
          <p:nvPr/>
        </p:nvSpPr>
        <p:spPr>
          <a:xfrm>
            <a:off x="5587979" y="449403"/>
            <a:ext cx="7451570" cy="958568"/>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1" i="0" lang="en-US" sz="5011" u="none" cap="none" strike="noStrike">
                <a:solidFill>
                  <a:srgbClr val="FFFFFF"/>
                </a:solidFill>
                <a:latin typeface="Times"/>
                <a:ea typeface="Times"/>
                <a:cs typeface="Times"/>
                <a:sym typeface="Times"/>
              </a:rPr>
              <a:t>VALUE PROPOSITION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