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sp>
        <p:nvSpPr>
          <p:cNvPr name="Freeform 3" id="3"/>
          <p:cNvSpPr/>
          <p:nvPr/>
        </p:nvSpPr>
        <p:spPr>
          <a:xfrm flipH="false" flipV="false" rot="-5400000">
            <a:off x="8912009" y="4326276"/>
            <a:ext cx="463982" cy="4760457"/>
          </a:xfrm>
          <a:custGeom>
            <a:avLst/>
            <a:gdLst/>
            <a:ahLst/>
            <a:cxnLst/>
            <a:rect r="r" b="b" t="t" l="l"/>
            <a:pathLst>
              <a:path h="4760457" w="463982">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456991" y="1010651"/>
            <a:ext cx="13374019" cy="3099765"/>
          </a:xfrm>
          <a:prstGeom prst="rect">
            <a:avLst/>
          </a:prstGeom>
        </p:spPr>
        <p:txBody>
          <a:bodyPr anchor="t" rtlCol="false" tIns="0" lIns="0" bIns="0" rIns="0">
            <a:spAutoFit/>
          </a:bodyPr>
          <a:lstStyle/>
          <a:p>
            <a:pPr algn="ctr">
              <a:lnSpc>
                <a:spcPts val="11846"/>
              </a:lnSpc>
              <a:spcBef>
                <a:spcPct val="0"/>
              </a:spcBef>
            </a:pPr>
            <a:r>
              <a:rPr lang="en-US" sz="8462">
                <a:solidFill>
                  <a:srgbClr val="FFFFFF"/>
                </a:solidFill>
                <a:latin typeface="Times New Roman"/>
              </a:rPr>
              <a:t>TNSDC - GENERATIVE AI FOR ENGINEERING</a:t>
            </a:r>
          </a:p>
        </p:txBody>
      </p:sp>
      <p:grpSp>
        <p:nvGrpSpPr>
          <p:cNvPr name="Group 5" id="5"/>
          <p:cNvGrpSpPr/>
          <p:nvPr/>
        </p:nvGrpSpPr>
        <p:grpSpPr>
          <a:xfrm rot="0">
            <a:off x="18144623" y="8078534"/>
            <a:ext cx="143377" cy="1179766"/>
            <a:chOff x="0" y="0"/>
            <a:chExt cx="46272" cy="380749"/>
          </a:xfrm>
        </p:grpSpPr>
        <p:sp>
          <p:nvSpPr>
            <p:cNvPr name="Freeform 6" id="6"/>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409193" y="4687999"/>
            <a:ext cx="11469614" cy="1387164"/>
          </a:xfrm>
          <a:prstGeom prst="rect">
            <a:avLst/>
          </a:prstGeom>
        </p:spPr>
        <p:txBody>
          <a:bodyPr anchor="t" rtlCol="false" tIns="0" lIns="0" bIns="0" rIns="0">
            <a:spAutoFit/>
          </a:bodyPr>
          <a:lstStyle/>
          <a:p>
            <a:pPr algn="ctr">
              <a:lnSpc>
                <a:spcPts val="10167"/>
              </a:lnSpc>
              <a:spcBef>
                <a:spcPct val="0"/>
              </a:spcBef>
            </a:pPr>
            <a:r>
              <a:rPr lang="en-US" sz="7262">
                <a:solidFill>
                  <a:srgbClr val="FFFFFF"/>
                </a:solidFill>
                <a:latin typeface="Times New Roman"/>
              </a:rPr>
              <a:t>FINAL PROJECT</a:t>
            </a:r>
          </a:p>
        </p:txBody>
      </p:sp>
      <p:sp>
        <p:nvSpPr>
          <p:cNvPr name="TextBox 9" id="9"/>
          <p:cNvSpPr txBox="true"/>
          <p:nvPr/>
        </p:nvSpPr>
        <p:spPr>
          <a:xfrm rot="0">
            <a:off x="6057900" y="7138521"/>
            <a:ext cx="6172200" cy="2730218"/>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a:rPr>
              <a:t>SUBMITTED BY</a:t>
            </a:r>
          </a:p>
          <a:p>
            <a:pPr algn="ctr">
              <a:lnSpc>
                <a:spcPts val="7015"/>
              </a:lnSpc>
            </a:pPr>
            <a:r>
              <a:rPr lang="en-US" sz="5011">
                <a:solidFill>
                  <a:srgbClr val="FFFFFF"/>
                </a:solidFill>
                <a:latin typeface="Times New Roman"/>
              </a:rPr>
              <a:t>Subhashinee G K</a:t>
            </a:r>
          </a:p>
          <a:p>
            <a:pPr algn="ctr">
              <a:lnSpc>
                <a:spcPts val="7015"/>
              </a:lnSpc>
              <a:spcBef>
                <a:spcPct val="0"/>
              </a:spcBef>
            </a:pPr>
            <a:r>
              <a:rPr lang="en-US" sz="5011">
                <a:solidFill>
                  <a:srgbClr val="FFFFFF"/>
                </a:solidFill>
                <a:latin typeface="Times New Roman"/>
              </a:rPr>
              <a:t>311521104058</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53430" y="0"/>
            <a:ext cx="5994251" cy="10287000"/>
            <a:chOff x="0" y="0"/>
            <a:chExt cx="857735" cy="1471996"/>
          </a:xfrm>
        </p:grpSpPr>
        <p:sp>
          <p:nvSpPr>
            <p:cNvPr name="Freeform 6" id="6"/>
            <p:cNvSpPr/>
            <p:nvPr/>
          </p:nvSpPr>
          <p:spPr>
            <a:xfrm flipH="false" flipV="false" rot="0">
              <a:off x="0" y="0"/>
              <a:ext cx="857735" cy="1471996"/>
            </a:xfrm>
            <a:custGeom>
              <a:avLst/>
              <a:gdLst/>
              <a:ahLst/>
              <a:cxnLst/>
              <a:rect r="r" b="b" t="t" l="l"/>
              <a:pathLst>
                <a:path h="1471996" w="857735">
                  <a:moveTo>
                    <a:pt x="0" y="0"/>
                  </a:moveTo>
                  <a:lnTo>
                    <a:pt x="857735" y="0"/>
                  </a:lnTo>
                  <a:lnTo>
                    <a:pt x="857735" y="1471996"/>
                  </a:lnTo>
                  <a:lnTo>
                    <a:pt x="0" y="1471996"/>
                  </a:lnTo>
                  <a:close/>
                </a:path>
              </a:pathLst>
            </a:custGeom>
            <a:gradFill rotWithShape="true">
              <a:gsLst>
                <a:gs pos="0">
                  <a:srgbClr val="290837">
                    <a:alpha val="100000"/>
                  </a:srgbClr>
                </a:gs>
                <a:gs pos="100000">
                  <a:srgbClr val="EB00FF">
                    <a:alpha val="100000"/>
                  </a:srgbClr>
                </a:gs>
              </a:gsLst>
              <a:lin ang="2700000"/>
            </a:gradFill>
          </p:spPr>
        </p:sp>
        <p:sp>
          <p:nvSpPr>
            <p:cNvPr name="TextBox 7" id="7"/>
            <p:cNvSpPr txBox="true"/>
            <p:nvPr/>
          </p:nvSpPr>
          <p:spPr>
            <a:xfrm>
              <a:off x="0" y="-295275"/>
              <a:ext cx="857735" cy="1767271"/>
            </a:xfrm>
            <a:prstGeom prst="rect">
              <a:avLst/>
            </a:prstGeom>
          </p:spPr>
          <p:txBody>
            <a:bodyPr anchor="ctr" rtlCol="false" tIns="50800" lIns="50800" bIns="50800" rIns="50800"/>
            <a:lstStyle/>
            <a:p>
              <a:pPr algn="ctr">
                <a:lnSpc>
                  <a:spcPts val="10639"/>
                </a:lnSpc>
              </a:pPr>
            </a:p>
          </p:txBody>
        </p:sp>
      </p:grpSp>
      <p:sp>
        <p:nvSpPr>
          <p:cNvPr name="TextBox 8" id="8"/>
          <p:cNvSpPr txBox="true"/>
          <p:nvPr/>
        </p:nvSpPr>
        <p:spPr>
          <a:xfrm rot="0">
            <a:off x="1128266" y="4564203"/>
            <a:ext cx="3507135"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SOLUTION</a:t>
            </a:r>
          </a:p>
        </p:txBody>
      </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5691254" y="1719326"/>
            <a:ext cx="12102936" cy="7473541"/>
          </a:xfrm>
          <a:prstGeom prst="rect">
            <a:avLst/>
          </a:prstGeom>
        </p:spPr>
        <p:txBody>
          <a:bodyPr anchor="t" rtlCol="false" tIns="0" lIns="0" bIns="0" rIns="0">
            <a:spAutoFit/>
          </a:bodyPr>
          <a:lstStyle/>
          <a:p>
            <a:pPr>
              <a:lnSpc>
                <a:spcPts val="4922"/>
              </a:lnSpc>
            </a:pPr>
            <a:r>
              <a:rPr lang="en-US" sz="3516">
                <a:solidFill>
                  <a:srgbClr val="FFFFFF"/>
                </a:solidFill>
                <a:latin typeface="Times New Roman"/>
              </a:rPr>
              <a:t>The proposed solution entails the integration of edge detection, color quantization, and bilateral filtering techniques to achieve high-quality cartoonification results. Edge detection algorithms will be employed to identify prominent features in the input image, while color quantization techniques such as KMeans clustering will simplify color palettes. Bilateral filtering will then be applied to smooth the image while preserving edge details, resulting in a seamless cartoonification effect. The application will provide users with options to customize cartoonification parameters, enabling creative expression and artistic control.</a:t>
            </a:r>
          </a:p>
          <a:p>
            <a:pPr>
              <a:lnSpc>
                <a:spcPts val="4922"/>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53430" y="0"/>
            <a:ext cx="5994251" cy="10287000"/>
            <a:chOff x="0" y="0"/>
            <a:chExt cx="857735" cy="1471996"/>
          </a:xfrm>
        </p:grpSpPr>
        <p:sp>
          <p:nvSpPr>
            <p:cNvPr name="Freeform 6" id="6"/>
            <p:cNvSpPr/>
            <p:nvPr/>
          </p:nvSpPr>
          <p:spPr>
            <a:xfrm flipH="false" flipV="false" rot="0">
              <a:off x="0" y="0"/>
              <a:ext cx="857735" cy="1471996"/>
            </a:xfrm>
            <a:custGeom>
              <a:avLst/>
              <a:gdLst/>
              <a:ahLst/>
              <a:cxnLst/>
              <a:rect r="r" b="b" t="t" l="l"/>
              <a:pathLst>
                <a:path h="1471996" w="857735">
                  <a:moveTo>
                    <a:pt x="0" y="0"/>
                  </a:moveTo>
                  <a:lnTo>
                    <a:pt x="857735" y="0"/>
                  </a:lnTo>
                  <a:lnTo>
                    <a:pt x="857735" y="1471996"/>
                  </a:lnTo>
                  <a:lnTo>
                    <a:pt x="0" y="1471996"/>
                  </a:lnTo>
                  <a:close/>
                </a:path>
              </a:pathLst>
            </a:custGeom>
            <a:gradFill rotWithShape="true">
              <a:gsLst>
                <a:gs pos="0">
                  <a:srgbClr val="290837">
                    <a:alpha val="100000"/>
                  </a:srgbClr>
                </a:gs>
                <a:gs pos="100000">
                  <a:srgbClr val="EB00FF">
                    <a:alpha val="100000"/>
                  </a:srgbClr>
                </a:gs>
              </a:gsLst>
              <a:lin ang="2700000"/>
            </a:gradFill>
          </p:spPr>
        </p:sp>
        <p:sp>
          <p:nvSpPr>
            <p:cNvPr name="TextBox 7" id="7"/>
            <p:cNvSpPr txBox="true"/>
            <p:nvPr/>
          </p:nvSpPr>
          <p:spPr>
            <a:xfrm>
              <a:off x="0" y="-295275"/>
              <a:ext cx="857735" cy="1767271"/>
            </a:xfrm>
            <a:prstGeom prst="rect">
              <a:avLst/>
            </a:prstGeom>
          </p:spPr>
          <p:txBody>
            <a:bodyPr anchor="ctr" rtlCol="false" tIns="50800" lIns="50800" bIns="50800" rIns="50800"/>
            <a:lstStyle/>
            <a:p>
              <a:pPr algn="ctr">
                <a:lnSpc>
                  <a:spcPts val="10639"/>
                </a:lnSpc>
              </a:pPr>
            </a:p>
          </p:txBody>
        </p:sp>
      </p:grpSp>
      <p:sp>
        <p:nvSpPr>
          <p:cNvPr name="TextBox 8" id="8"/>
          <p:cNvSpPr txBox="true"/>
          <p:nvPr/>
        </p:nvSpPr>
        <p:spPr>
          <a:xfrm rot="0">
            <a:off x="809774" y="4564203"/>
            <a:ext cx="4144119"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MODELLING</a:t>
            </a:r>
          </a:p>
        </p:txBody>
      </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5547877" y="2028889"/>
            <a:ext cx="12740123" cy="6854416"/>
          </a:xfrm>
          <a:prstGeom prst="rect">
            <a:avLst/>
          </a:prstGeom>
        </p:spPr>
        <p:txBody>
          <a:bodyPr anchor="t" rtlCol="false" tIns="0" lIns="0" bIns="0" rIns="0">
            <a:spAutoFit/>
          </a:bodyPr>
          <a:lstStyle/>
          <a:p>
            <a:pPr marL="759130" indent="-379565" lvl="1">
              <a:lnSpc>
                <a:spcPts val="4922"/>
              </a:lnSpc>
              <a:buFont typeface="Arial"/>
              <a:buChar char="•"/>
            </a:pPr>
            <a:r>
              <a:rPr lang="en-US" sz="3516">
                <a:solidFill>
                  <a:srgbClr val="FFFFFF"/>
                </a:solidFill>
                <a:latin typeface="Times New Roman"/>
              </a:rPr>
              <a:t>Edge detection algorithms like adaptive thresholding are used to identify significant features in the input image.</a:t>
            </a:r>
          </a:p>
          <a:p>
            <a:pPr marL="759130" indent="-379565" lvl="1">
              <a:lnSpc>
                <a:spcPts val="4922"/>
              </a:lnSpc>
              <a:buFont typeface="Arial"/>
              <a:buChar char="•"/>
            </a:pPr>
            <a:r>
              <a:rPr lang="en-US" sz="3516">
                <a:solidFill>
                  <a:srgbClr val="FFFFFF"/>
                </a:solidFill>
                <a:latin typeface="Times New Roman"/>
              </a:rPr>
              <a:t>Color quantization techniques, such as KMeans clustering, simplify color palettes to enhance visual appeal.</a:t>
            </a:r>
          </a:p>
          <a:p>
            <a:pPr marL="759130" indent="-379565" lvl="1">
              <a:lnSpc>
                <a:spcPts val="4922"/>
              </a:lnSpc>
              <a:buFont typeface="Arial"/>
              <a:buChar char="•"/>
            </a:pPr>
            <a:r>
              <a:rPr lang="en-US" sz="3516">
                <a:solidFill>
                  <a:srgbClr val="FFFFFF"/>
                </a:solidFill>
                <a:latin typeface="Times New Roman"/>
              </a:rPr>
              <a:t>Bilateral filtering smoothens the image while preserving edge details, resulting in a seamless cartoonification effect.</a:t>
            </a:r>
          </a:p>
          <a:p>
            <a:pPr marL="759130" indent="-379565" lvl="1">
              <a:lnSpc>
                <a:spcPts val="4922"/>
              </a:lnSpc>
              <a:buFont typeface="Arial"/>
              <a:buChar char="•"/>
            </a:pPr>
            <a:r>
              <a:rPr lang="en-US" sz="3516">
                <a:solidFill>
                  <a:srgbClr val="FFFFFF"/>
                </a:solidFill>
                <a:latin typeface="Times New Roman"/>
              </a:rPr>
              <a:t>These models collectively transform the input image into a cartoon-style representation while retaining essential characteristics and details.</a:t>
            </a:r>
          </a:p>
          <a:p>
            <a:pPr>
              <a:lnSpc>
                <a:spcPts val="4922"/>
              </a:lnSpc>
            </a:pPr>
          </a:p>
          <a:p>
            <a:pPr>
              <a:lnSpc>
                <a:spcPts val="4922"/>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11701" y="0"/>
            <a:ext cx="9264597" cy="2035528"/>
            <a:chOff x="0" y="0"/>
            <a:chExt cx="1325698" cy="291270"/>
          </a:xfrm>
        </p:grpSpPr>
        <p:sp>
          <p:nvSpPr>
            <p:cNvPr name="Freeform 6" id="6"/>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9" id="9"/>
          <p:cNvSpPr txBox="true"/>
          <p:nvPr/>
        </p:nvSpPr>
        <p:spPr>
          <a:xfrm rot="0">
            <a:off x="1929598" y="2562864"/>
            <a:ext cx="14476428" cy="6864247"/>
          </a:xfrm>
          <a:prstGeom prst="rect">
            <a:avLst/>
          </a:prstGeom>
        </p:spPr>
        <p:txBody>
          <a:bodyPr anchor="t" rtlCol="false" tIns="0" lIns="0" bIns="0" rIns="0">
            <a:spAutoFit/>
          </a:bodyPr>
          <a:lstStyle/>
          <a:p>
            <a:pPr algn="just">
              <a:lnSpc>
                <a:spcPts val="4905"/>
              </a:lnSpc>
            </a:pPr>
            <a:r>
              <a:rPr lang="en-US" sz="3504">
                <a:solidFill>
                  <a:srgbClr val="FFFFFF"/>
                </a:solidFill>
                <a:latin typeface="Times New Roman"/>
              </a:rPr>
              <a:t>The result of the cartoonify image application is a transformed image that resembles a cartoon, created from the original input image. The application successfully applies edge detection, color quantization, and bilateral filtering techniques to achieve this result. Users can observe the original image alongside the cartoonified version, showcasing the effectiveness of the transformation processThe resultant cartoon-style image retains essential features and details from the original while exhibiting the characteristic stylized appearance of a cartoon.</a:t>
            </a:r>
          </a:p>
          <a:p>
            <a:pPr algn="just">
              <a:lnSpc>
                <a:spcPts val="4905"/>
              </a:lnSpc>
            </a:pPr>
          </a:p>
          <a:p>
            <a:pPr algn="just">
              <a:lnSpc>
                <a:spcPts val="4905"/>
              </a:lnSpc>
            </a:pPr>
          </a:p>
          <a:p>
            <a:pPr algn="just">
              <a:lnSpc>
                <a:spcPts val="4905"/>
              </a:lnSpc>
            </a:pPr>
          </a:p>
        </p:txBody>
      </p:sp>
      <p:sp>
        <p:nvSpPr>
          <p:cNvPr name="TextBox 10" id="10"/>
          <p:cNvSpPr txBox="true"/>
          <p:nvPr/>
        </p:nvSpPr>
        <p:spPr>
          <a:xfrm rot="0">
            <a:off x="5418215" y="449403"/>
            <a:ext cx="7451570"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10C46"/>
        </a:solidFill>
      </p:bgPr>
    </p:bg>
    <p:spTree>
      <p:nvGrpSpPr>
        <p:cNvPr id="1" name=""/>
        <p:cNvGrpSpPr/>
        <p:nvPr/>
      </p:nvGrpSpPr>
      <p:grpSpPr>
        <a:xfrm>
          <a:off x="0" y="0"/>
          <a:ext cx="0" cy="0"/>
          <a:chOff x="0" y="0"/>
          <a:chExt cx="0" cy="0"/>
        </a:xfrm>
      </p:grpSpPr>
      <p:sp>
        <p:nvSpPr>
          <p:cNvPr name="Freeform 2" id="2"/>
          <p:cNvSpPr/>
          <p:nvPr/>
        </p:nvSpPr>
        <p:spPr>
          <a:xfrm flipH="false" flipV="false" rot="0">
            <a:off x="3421740" y="5710381"/>
            <a:ext cx="12069885" cy="4131830"/>
          </a:xfrm>
          <a:custGeom>
            <a:avLst/>
            <a:gdLst/>
            <a:ahLst/>
            <a:cxnLst/>
            <a:rect r="r" b="b" t="t" l="l"/>
            <a:pathLst>
              <a:path h="4131830" w="12069885">
                <a:moveTo>
                  <a:pt x="0" y="0"/>
                </a:moveTo>
                <a:lnTo>
                  <a:pt x="12069885" y="0"/>
                </a:lnTo>
                <a:lnTo>
                  <a:pt x="12069885" y="4131830"/>
                </a:lnTo>
                <a:lnTo>
                  <a:pt x="0" y="4131830"/>
                </a:lnTo>
                <a:lnTo>
                  <a:pt x="0" y="0"/>
                </a:lnTo>
                <a:close/>
              </a:path>
            </a:pathLst>
          </a:custGeom>
          <a:blipFill>
            <a:blip r:embed="rId2"/>
            <a:stretch>
              <a:fillRect l="0" t="0" r="0" b="0"/>
            </a:stretch>
          </a:blipFill>
        </p:spPr>
      </p:sp>
      <p:sp>
        <p:nvSpPr>
          <p:cNvPr name="Freeform 3" id="3"/>
          <p:cNvSpPr/>
          <p:nvPr/>
        </p:nvSpPr>
        <p:spPr>
          <a:xfrm flipH="false" flipV="false" rot="0">
            <a:off x="6918083" y="720716"/>
            <a:ext cx="6265390" cy="4648170"/>
          </a:xfrm>
          <a:custGeom>
            <a:avLst/>
            <a:gdLst/>
            <a:ahLst/>
            <a:cxnLst/>
            <a:rect r="r" b="b" t="t" l="l"/>
            <a:pathLst>
              <a:path h="4648170" w="6265390">
                <a:moveTo>
                  <a:pt x="0" y="0"/>
                </a:moveTo>
                <a:lnTo>
                  <a:pt x="6265391" y="0"/>
                </a:lnTo>
                <a:lnTo>
                  <a:pt x="6265391" y="4648170"/>
                </a:lnTo>
                <a:lnTo>
                  <a:pt x="0" y="4648170"/>
                </a:lnTo>
                <a:lnTo>
                  <a:pt x="0" y="0"/>
                </a:lnTo>
                <a:close/>
              </a:path>
            </a:pathLst>
          </a:custGeom>
          <a:blipFill>
            <a:blip r:embed="rId3"/>
            <a:stretch>
              <a:fillRect l="0" t="0" r="0" b="0"/>
            </a:stretch>
          </a:blipFill>
        </p:spPr>
      </p:sp>
      <p:grpSp>
        <p:nvGrpSpPr>
          <p:cNvPr name="Group 4" id="4"/>
          <p:cNvGrpSpPr/>
          <p:nvPr/>
        </p:nvGrpSpPr>
        <p:grpSpPr>
          <a:xfrm rot="0">
            <a:off x="0" y="0"/>
            <a:ext cx="5637484" cy="1441432"/>
            <a:chOff x="0" y="0"/>
            <a:chExt cx="806684" cy="206259"/>
          </a:xfrm>
        </p:grpSpPr>
        <p:sp>
          <p:nvSpPr>
            <p:cNvPr name="Freeform 5" id="5"/>
            <p:cNvSpPr/>
            <p:nvPr/>
          </p:nvSpPr>
          <p:spPr>
            <a:xfrm flipH="false" flipV="false" rot="0">
              <a:off x="0" y="0"/>
              <a:ext cx="806684" cy="206259"/>
            </a:xfrm>
            <a:custGeom>
              <a:avLst/>
              <a:gdLst/>
              <a:ahLst/>
              <a:cxnLst/>
              <a:rect r="r" b="b" t="t" l="l"/>
              <a:pathLst>
                <a:path h="206259" w="806684">
                  <a:moveTo>
                    <a:pt x="0" y="0"/>
                  </a:moveTo>
                  <a:lnTo>
                    <a:pt x="806684" y="0"/>
                  </a:lnTo>
                  <a:lnTo>
                    <a:pt x="806684" y="206259"/>
                  </a:lnTo>
                  <a:lnTo>
                    <a:pt x="0" y="206259"/>
                  </a:lnTo>
                  <a:close/>
                </a:path>
              </a:pathLst>
            </a:custGeom>
            <a:gradFill rotWithShape="true">
              <a:gsLst>
                <a:gs pos="0">
                  <a:srgbClr val="6E009B">
                    <a:alpha val="100000"/>
                  </a:srgbClr>
                </a:gs>
                <a:gs pos="100000">
                  <a:srgbClr val="EB00FF">
                    <a:alpha val="100000"/>
                  </a:srgbClr>
                </a:gs>
              </a:gsLst>
              <a:lin ang="2700000"/>
            </a:gradFill>
          </p:spPr>
        </p:sp>
        <p:sp>
          <p:nvSpPr>
            <p:cNvPr name="TextBox 6" id="6"/>
            <p:cNvSpPr txBox="true"/>
            <p:nvPr/>
          </p:nvSpPr>
          <p:spPr>
            <a:xfrm>
              <a:off x="0" y="-38100"/>
              <a:ext cx="806684" cy="24435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13953" y="141419"/>
            <a:ext cx="6265390"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OUTPUT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10C46"/>
        </a:solidFill>
      </p:bgPr>
    </p:bg>
    <p:spTree>
      <p:nvGrpSpPr>
        <p:cNvPr id="1" name=""/>
        <p:cNvGrpSpPr/>
        <p:nvPr/>
      </p:nvGrpSpPr>
      <p:grpSpPr>
        <a:xfrm>
          <a:off x="0" y="0"/>
          <a:ext cx="0" cy="0"/>
          <a:chOff x="0" y="0"/>
          <a:chExt cx="0" cy="0"/>
        </a:xfrm>
      </p:grpSpPr>
      <p:sp>
        <p:nvSpPr>
          <p:cNvPr name="Freeform 2" id="2"/>
          <p:cNvSpPr/>
          <p:nvPr/>
        </p:nvSpPr>
        <p:spPr>
          <a:xfrm flipH="false" flipV="false" rot="0">
            <a:off x="5861619" y="2902177"/>
            <a:ext cx="7315200" cy="1862051"/>
          </a:xfrm>
          <a:custGeom>
            <a:avLst/>
            <a:gdLst/>
            <a:ahLst/>
            <a:cxnLst/>
            <a:rect r="r" b="b" t="t" l="l"/>
            <a:pathLst>
              <a:path h="1862051" w="7315200">
                <a:moveTo>
                  <a:pt x="0" y="0"/>
                </a:moveTo>
                <a:lnTo>
                  <a:pt x="7315200" y="0"/>
                </a:lnTo>
                <a:lnTo>
                  <a:pt x="7315200" y="1862051"/>
                </a:lnTo>
                <a:lnTo>
                  <a:pt x="0" y="1862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20033" y="7022481"/>
            <a:ext cx="4826943"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a:rPr>
              <a:t>PROJECT LINK</a:t>
            </a:r>
          </a:p>
          <a:p>
            <a:pPr algn="ctr">
              <a:lnSpc>
                <a:spcPts val="7015"/>
              </a:lnSpc>
              <a:spcBef>
                <a:spcPct val="0"/>
              </a:spcBef>
            </a:pPr>
          </a:p>
        </p:txBody>
      </p:sp>
      <p:sp>
        <p:nvSpPr>
          <p:cNvPr name="TextBox 4" id="4"/>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5" id="5"/>
          <p:cNvSpPr txBox="true"/>
          <p:nvPr/>
        </p:nvSpPr>
        <p:spPr>
          <a:xfrm rot="0">
            <a:off x="1132424" y="8286484"/>
            <a:ext cx="13113058" cy="580390"/>
          </a:xfrm>
          <a:prstGeom prst="rect">
            <a:avLst/>
          </a:prstGeom>
        </p:spPr>
        <p:txBody>
          <a:bodyPr anchor="t" rtlCol="false" tIns="0" lIns="0" bIns="0" rIns="0">
            <a:spAutoFit/>
          </a:bodyPr>
          <a:lstStyle/>
          <a:p>
            <a:pPr algn="ctr">
              <a:lnSpc>
                <a:spcPts val="4759"/>
              </a:lnSpc>
            </a:pPr>
            <a:r>
              <a:rPr lang="en-US" sz="3399" u="sng">
                <a:solidFill>
                  <a:srgbClr val="FFFFFF"/>
                </a:solidFill>
                <a:latin typeface="Canva Sans"/>
              </a:rPr>
              <a:t>https://github.com/Subhashinee-G-K/TNSDC-GenerativeAI.git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10C46"/>
        </a:solidFill>
      </p:bgPr>
    </p:bg>
    <p:spTree>
      <p:nvGrpSpPr>
        <p:cNvPr id="1" name=""/>
        <p:cNvGrpSpPr/>
        <p:nvPr/>
      </p:nvGrpSpPr>
      <p:grpSpPr>
        <a:xfrm>
          <a:off x="0" y="0"/>
          <a:ext cx="0" cy="0"/>
          <a:chOff x="0" y="0"/>
          <a:chExt cx="0" cy="0"/>
        </a:xfrm>
      </p:grpSpPr>
      <p:sp>
        <p:nvSpPr>
          <p:cNvPr name="Freeform 2" id="2"/>
          <p:cNvSpPr/>
          <p:nvPr/>
        </p:nvSpPr>
        <p:spPr>
          <a:xfrm flipH="false" flipV="false" rot="0">
            <a:off x="15684454" y="5965684"/>
            <a:ext cx="2603546" cy="4114800"/>
          </a:xfrm>
          <a:custGeom>
            <a:avLst/>
            <a:gdLst/>
            <a:ahLst/>
            <a:cxnLst/>
            <a:rect r="r" b="b" t="t" l="l"/>
            <a:pathLst>
              <a:path h="4114800" w="2603546">
                <a:moveTo>
                  <a:pt x="0" y="0"/>
                </a:moveTo>
                <a:lnTo>
                  <a:pt x="2603546" y="0"/>
                </a:lnTo>
                <a:lnTo>
                  <a:pt x="260354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92346" y="2301921"/>
            <a:ext cx="8077944" cy="1520548"/>
          </a:xfrm>
          <a:prstGeom prst="rect">
            <a:avLst/>
          </a:prstGeom>
        </p:spPr>
        <p:txBody>
          <a:bodyPr anchor="t" rtlCol="false" tIns="0" lIns="0" bIns="0" rIns="0">
            <a:spAutoFit/>
          </a:bodyPr>
          <a:lstStyle/>
          <a:p>
            <a:pPr algn="ctr">
              <a:lnSpc>
                <a:spcPts val="11215"/>
              </a:lnSpc>
              <a:spcBef>
                <a:spcPct val="0"/>
              </a:spcBef>
            </a:pPr>
            <a:r>
              <a:rPr lang="en-US" sz="8010">
                <a:solidFill>
                  <a:srgbClr val="FFFFFF"/>
                </a:solidFill>
                <a:latin typeface="Times New Roman"/>
              </a:rPr>
              <a:t>PROJECT TITLE</a:t>
            </a:r>
          </a:p>
        </p:txBody>
      </p:sp>
      <p:sp>
        <p:nvSpPr>
          <p:cNvPr name="TextBox 4" id="4"/>
          <p:cNvSpPr txBox="true"/>
          <p:nvPr/>
        </p:nvSpPr>
        <p:spPr>
          <a:xfrm rot="0">
            <a:off x="2628568" y="4943475"/>
            <a:ext cx="13531155"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a:rPr>
              <a:t>CARTOONING AN IMAGE USING OPENCV</a:t>
            </a:r>
          </a:p>
          <a:p>
            <a:pPr algn="ctr">
              <a:lnSpc>
                <a:spcPts val="701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69315" y="1850565"/>
            <a:ext cx="6838493" cy="6585871"/>
            <a:chOff x="0" y="0"/>
            <a:chExt cx="978540" cy="942391"/>
          </a:xfrm>
        </p:grpSpPr>
        <p:sp>
          <p:nvSpPr>
            <p:cNvPr name="Freeform 6" id="6"/>
            <p:cNvSpPr/>
            <p:nvPr/>
          </p:nvSpPr>
          <p:spPr>
            <a:xfrm flipH="false" flipV="false" rot="0">
              <a:off x="0" y="0"/>
              <a:ext cx="978540" cy="942391"/>
            </a:xfrm>
            <a:custGeom>
              <a:avLst/>
              <a:gdLst/>
              <a:ahLst/>
              <a:cxnLst/>
              <a:rect r="r" b="b" t="t" l="l"/>
              <a:pathLst>
                <a:path h="942391" w="978540">
                  <a:moveTo>
                    <a:pt x="0" y="0"/>
                  </a:moveTo>
                  <a:lnTo>
                    <a:pt x="978540" y="0"/>
                  </a:lnTo>
                  <a:lnTo>
                    <a:pt x="978540" y="942391"/>
                  </a:lnTo>
                  <a:lnTo>
                    <a:pt x="0" y="942391"/>
                  </a:lnTo>
                  <a:close/>
                </a:path>
              </a:pathLst>
            </a:custGeom>
            <a:gradFill rotWithShape="true">
              <a:gsLst>
                <a:gs pos="0">
                  <a:srgbClr val="290837">
                    <a:alpha val="100000"/>
                  </a:srgbClr>
                </a:gs>
                <a:gs pos="100000">
                  <a:srgbClr val="EB00FF">
                    <a:alpha val="100000"/>
                  </a:srgbClr>
                </a:gs>
              </a:gsLst>
              <a:lin ang="2700000"/>
            </a:gradFill>
          </p:spPr>
        </p:sp>
        <p:sp>
          <p:nvSpPr>
            <p:cNvPr name="TextBox 7" id="7"/>
            <p:cNvSpPr txBox="true"/>
            <p:nvPr/>
          </p:nvSpPr>
          <p:spPr>
            <a:xfrm>
              <a:off x="0" y="-295275"/>
              <a:ext cx="978540" cy="1237666"/>
            </a:xfrm>
            <a:prstGeom prst="rect">
              <a:avLst/>
            </a:prstGeom>
          </p:spPr>
          <p:txBody>
            <a:bodyPr anchor="ctr" rtlCol="false" tIns="50800" lIns="50800" bIns="50800" rIns="50800"/>
            <a:lstStyle/>
            <a:p>
              <a:pPr algn="ctr">
                <a:lnSpc>
                  <a:spcPts val="10639"/>
                </a:lnSpc>
              </a:pPr>
              <a:r>
                <a:rPr lang="en-US" sz="7599">
                  <a:solidFill>
                    <a:srgbClr val="FFFFFF"/>
                  </a:solidFill>
                  <a:latin typeface="Times New Roman Bold"/>
                </a:rPr>
                <a:t>Agenda</a:t>
              </a:r>
            </a:p>
          </p:txBody>
        </p:sp>
      </p:grpSp>
      <p:sp>
        <p:nvSpPr>
          <p:cNvPr name="TextBox 8" id="8"/>
          <p:cNvSpPr txBox="true"/>
          <p:nvPr/>
        </p:nvSpPr>
        <p:spPr>
          <a:xfrm rot="0">
            <a:off x="6845393" y="2098957"/>
            <a:ext cx="8943497" cy="7159343"/>
          </a:xfrm>
          <a:prstGeom prst="rect">
            <a:avLst/>
          </a:prstGeom>
        </p:spPr>
        <p:txBody>
          <a:bodyPr anchor="t" rtlCol="false" tIns="0" lIns="0" bIns="0" rIns="0">
            <a:spAutoFit/>
          </a:bodyPr>
          <a:lstStyle/>
          <a:p>
            <a:pPr marL="1081895" indent="-540948" lvl="1">
              <a:lnSpc>
                <a:spcPts val="7015"/>
              </a:lnSpc>
              <a:buFont typeface="Arial"/>
              <a:buChar char="•"/>
            </a:pPr>
            <a:r>
              <a:rPr lang="en-US" sz="5011">
                <a:solidFill>
                  <a:srgbClr val="FFFFFF"/>
                </a:solidFill>
                <a:latin typeface="Times New Roman"/>
              </a:rPr>
              <a:t>PROBLEM STATEMENT</a:t>
            </a:r>
          </a:p>
          <a:p>
            <a:pPr marL="1081895" indent="-540948" lvl="1">
              <a:lnSpc>
                <a:spcPts val="7015"/>
              </a:lnSpc>
              <a:buFont typeface="Arial"/>
              <a:buChar char="•"/>
            </a:pPr>
            <a:r>
              <a:rPr lang="en-US" sz="5011">
                <a:solidFill>
                  <a:srgbClr val="FFFFFF"/>
                </a:solidFill>
                <a:latin typeface="Times New Roman"/>
              </a:rPr>
              <a:t>Project Overview</a:t>
            </a:r>
          </a:p>
          <a:p>
            <a:pPr marL="1081895" indent="-540948" lvl="1">
              <a:lnSpc>
                <a:spcPts val="7015"/>
              </a:lnSpc>
              <a:buFont typeface="Arial"/>
              <a:buChar char="•"/>
            </a:pPr>
            <a:r>
              <a:rPr lang="en-US" sz="5011">
                <a:solidFill>
                  <a:srgbClr val="FFFFFF"/>
                </a:solidFill>
                <a:latin typeface="Times New Roman"/>
              </a:rPr>
              <a:t>End Users</a:t>
            </a:r>
          </a:p>
          <a:p>
            <a:pPr marL="1081895" indent="-540948" lvl="1">
              <a:lnSpc>
                <a:spcPts val="7015"/>
              </a:lnSpc>
              <a:buFont typeface="Arial"/>
              <a:buChar char="•"/>
            </a:pPr>
            <a:r>
              <a:rPr lang="en-US" sz="5011">
                <a:solidFill>
                  <a:srgbClr val="FFFFFF"/>
                </a:solidFill>
                <a:latin typeface="Times New Roman"/>
              </a:rPr>
              <a:t>Value Proposition</a:t>
            </a:r>
          </a:p>
          <a:p>
            <a:pPr marL="1081895" indent="-540948" lvl="1">
              <a:lnSpc>
                <a:spcPts val="7015"/>
              </a:lnSpc>
              <a:buFont typeface="Arial"/>
              <a:buChar char="•"/>
            </a:pPr>
            <a:r>
              <a:rPr lang="en-US" sz="5011">
                <a:solidFill>
                  <a:srgbClr val="FFFFFF"/>
                </a:solidFill>
                <a:latin typeface="Times New Roman"/>
              </a:rPr>
              <a:t>Solution</a:t>
            </a:r>
          </a:p>
          <a:p>
            <a:pPr marL="1081895" indent="-540948" lvl="1">
              <a:lnSpc>
                <a:spcPts val="7015"/>
              </a:lnSpc>
              <a:buFont typeface="Arial"/>
              <a:buChar char="•"/>
            </a:pPr>
            <a:r>
              <a:rPr lang="en-US" sz="5011">
                <a:solidFill>
                  <a:srgbClr val="FFFFFF"/>
                </a:solidFill>
                <a:latin typeface="Times New Roman"/>
              </a:rPr>
              <a:t>Modelling</a:t>
            </a:r>
          </a:p>
          <a:p>
            <a:pPr marL="1081895" indent="-540948" lvl="1">
              <a:lnSpc>
                <a:spcPts val="7015"/>
              </a:lnSpc>
              <a:buFont typeface="Arial"/>
              <a:buChar char="•"/>
            </a:pPr>
            <a:r>
              <a:rPr lang="en-US" sz="5011">
                <a:solidFill>
                  <a:srgbClr val="FFFFFF"/>
                </a:solidFill>
                <a:latin typeface="Times New Roman"/>
              </a:rPr>
              <a:t>Results</a:t>
            </a:r>
          </a:p>
          <a:p>
            <a:pPr>
              <a:lnSpc>
                <a:spcPts val="7015"/>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11701" y="0"/>
            <a:ext cx="9264597" cy="2035528"/>
            <a:chOff x="0" y="0"/>
            <a:chExt cx="1325698" cy="291270"/>
          </a:xfrm>
        </p:grpSpPr>
        <p:sp>
          <p:nvSpPr>
            <p:cNvPr name="Freeform 6" id="6"/>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152106" y="449403"/>
            <a:ext cx="7546032"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a:rPr>
              <a:t>PROBLEM STATEMENT</a:t>
            </a:r>
          </a:p>
        </p:txBody>
      </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509588" y="2824804"/>
            <a:ext cx="17271342" cy="6772675"/>
          </a:xfrm>
          <a:prstGeom prst="rect">
            <a:avLst/>
          </a:prstGeom>
        </p:spPr>
        <p:txBody>
          <a:bodyPr anchor="t" rtlCol="false" tIns="0" lIns="0" bIns="0" rIns="0">
            <a:spAutoFit/>
          </a:bodyPr>
          <a:lstStyle/>
          <a:p>
            <a:pPr algn="just">
              <a:lnSpc>
                <a:spcPts val="4856"/>
              </a:lnSpc>
            </a:pPr>
            <a:r>
              <a:rPr lang="en-US" sz="3469">
                <a:solidFill>
                  <a:srgbClr val="FFFFFF"/>
                </a:solidFill>
                <a:latin typeface="Times New Roman"/>
              </a:rPr>
              <a:t>The task is to develop a cartoonify image application that transforms ordinary images into captivating cartoon-style representations. The application should utilize machine learning and image processing techniques to achieve high-quality cartoonification results while providing users with a simple and intuitive interface for customization. The primary challenges include accurate edge detection, efficient color quantization, and seamless blending of cartoon-like features while preserving essential details from the original image. Additionally, the application should be optimized for performance and resource efficiency to ensure smooth operation across various platforms and devices. The goal is to create a versatile tool that empowers users to unleash their creativity and artistic vision through digital image manipulation.</a:t>
            </a:r>
          </a:p>
          <a:p>
            <a:pPr algn="ctr">
              <a:lnSpc>
                <a:spcPts val="4856"/>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11701" y="0"/>
            <a:ext cx="9264597" cy="2035528"/>
            <a:chOff x="0" y="0"/>
            <a:chExt cx="1325698" cy="291270"/>
          </a:xfrm>
        </p:grpSpPr>
        <p:sp>
          <p:nvSpPr>
            <p:cNvPr name="Freeform 6" id="6"/>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503638" y="449403"/>
            <a:ext cx="6842968"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PROJECT OVERVIEW</a:t>
            </a:r>
          </a:p>
        </p:txBody>
      </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606351" y="2742739"/>
            <a:ext cx="17192752" cy="6168226"/>
          </a:xfrm>
          <a:prstGeom prst="rect">
            <a:avLst/>
          </a:prstGeom>
        </p:spPr>
        <p:txBody>
          <a:bodyPr anchor="t" rtlCol="false" tIns="0" lIns="0" bIns="0" rIns="0">
            <a:spAutoFit/>
          </a:bodyPr>
          <a:lstStyle/>
          <a:p>
            <a:pPr algn="just">
              <a:lnSpc>
                <a:spcPts val="4813"/>
              </a:lnSpc>
            </a:pPr>
            <a:r>
              <a:rPr lang="en-US" sz="3438">
                <a:solidFill>
                  <a:srgbClr val="FFFFFF"/>
                </a:solidFill>
                <a:latin typeface="Times New Roman"/>
              </a:rPr>
              <a:t>The project aims to develop a cartoonify image application that transforms ordinary photographs into captivating cartoon-style representations. Leveraging machine learning and image processing techniques, the application will provide users with a simple and intuitive tool for creative image manipulation. Users will have the flexibility to upload their images and customize cartoonification parameters to achieve desired effects. The application will employ advanced algorithms for edge detection, color quantization, and image smoothing to ensure high-quality cartoonification results. Ultimately, the project seeks to democratize the process of creating cartoon-style images, enabling users from diverse backgrounds to express their creativity through digital art.</a:t>
            </a:r>
          </a:p>
          <a:p>
            <a:pPr algn="ctr">
              <a:lnSpc>
                <a:spcPts val="4813"/>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11701" y="0"/>
            <a:ext cx="9264597" cy="2035528"/>
            <a:chOff x="0" y="0"/>
            <a:chExt cx="1325698" cy="291270"/>
          </a:xfrm>
        </p:grpSpPr>
        <p:sp>
          <p:nvSpPr>
            <p:cNvPr name="Freeform 6" id="6"/>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540526" y="191135"/>
            <a:ext cx="7324402"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Bold"/>
              </a:rPr>
              <a:t>PROJECT OVERVIEW</a:t>
            </a:r>
          </a:p>
          <a:p>
            <a:pPr algn="ctr">
              <a:lnSpc>
                <a:spcPts val="7015"/>
              </a:lnSpc>
              <a:spcBef>
                <a:spcPct val="0"/>
              </a:spcBef>
            </a:pPr>
            <a:r>
              <a:rPr lang="en-US" sz="5011">
                <a:solidFill>
                  <a:srgbClr val="FFFFFF"/>
                </a:solidFill>
                <a:latin typeface="Times New Roman Bold"/>
              </a:rPr>
              <a:t>OBJECTIVE</a:t>
            </a:r>
          </a:p>
        </p:txBody>
      </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615858" y="2964904"/>
            <a:ext cx="17056284" cy="6047179"/>
          </a:xfrm>
          <a:prstGeom prst="rect">
            <a:avLst/>
          </a:prstGeom>
        </p:spPr>
        <p:txBody>
          <a:bodyPr anchor="t" rtlCol="false" tIns="0" lIns="0" bIns="0" rIns="0">
            <a:spAutoFit/>
          </a:bodyPr>
          <a:lstStyle/>
          <a:p>
            <a:pPr algn="just" marL="738830" indent="-369415" lvl="1">
              <a:lnSpc>
                <a:spcPts val="4790"/>
              </a:lnSpc>
              <a:buFont typeface="Arial"/>
              <a:buChar char="•"/>
            </a:pPr>
            <a:r>
              <a:rPr lang="en-US" sz="3422">
                <a:solidFill>
                  <a:srgbClr val="FFFFFF"/>
                </a:solidFill>
                <a:latin typeface="Times New Roman"/>
              </a:rPr>
              <a:t>Develop a cartoonify image application using machine learning and image processing techniques.</a:t>
            </a:r>
          </a:p>
          <a:p>
            <a:pPr algn="just" marL="738830" indent="-369415" lvl="1">
              <a:lnSpc>
                <a:spcPts val="4790"/>
              </a:lnSpc>
              <a:buFont typeface="Arial"/>
              <a:buChar char="•"/>
            </a:pPr>
            <a:r>
              <a:rPr lang="en-US" sz="3422">
                <a:solidFill>
                  <a:srgbClr val="FFFFFF"/>
                </a:solidFill>
                <a:latin typeface="Times New Roman"/>
              </a:rPr>
              <a:t>Automate the process of transforming images into cartoon-style representations.</a:t>
            </a:r>
          </a:p>
          <a:p>
            <a:pPr algn="just" marL="738830" indent="-369415" lvl="1">
              <a:lnSpc>
                <a:spcPts val="4790"/>
              </a:lnSpc>
              <a:buFont typeface="Arial"/>
              <a:buChar char="•"/>
            </a:pPr>
            <a:r>
              <a:rPr lang="en-US" sz="3422">
                <a:solidFill>
                  <a:srgbClr val="FFFFFF"/>
                </a:solidFill>
                <a:latin typeface="Times New Roman"/>
              </a:rPr>
              <a:t>Ensure accuracy in the cartoonification process to produce high-quality results.</a:t>
            </a:r>
          </a:p>
          <a:p>
            <a:pPr algn="just" marL="738830" indent="-369415" lvl="1">
              <a:lnSpc>
                <a:spcPts val="4790"/>
              </a:lnSpc>
              <a:buFont typeface="Arial"/>
              <a:buChar char="•"/>
            </a:pPr>
            <a:r>
              <a:rPr lang="en-US" sz="3422">
                <a:solidFill>
                  <a:srgbClr val="FFFFFF"/>
                </a:solidFill>
                <a:latin typeface="Times New Roman"/>
              </a:rPr>
              <a:t>Create a user-friendly interface for easy navigation and interaction.</a:t>
            </a:r>
          </a:p>
          <a:p>
            <a:pPr algn="just" marL="738830" indent="-369415" lvl="1">
              <a:lnSpc>
                <a:spcPts val="4790"/>
              </a:lnSpc>
              <a:buFont typeface="Arial"/>
              <a:buChar char="•"/>
            </a:pPr>
            <a:r>
              <a:rPr lang="en-US" sz="3422">
                <a:solidFill>
                  <a:srgbClr val="FFFFFF"/>
                </a:solidFill>
                <a:latin typeface="Times New Roman"/>
              </a:rPr>
              <a:t>Provide customization options to allow users to adjust cartoonification parameters.</a:t>
            </a:r>
          </a:p>
          <a:p>
            <a:pPr algn="just" marL="738830" indent="-369415" lvl="1">
              <a:lnSpc>
                <a:spcPts val="4790"/>
              </a:lnSpc>
              <a:buFont typeface="Arial"/>
              <a:buChar char="•"/>
            </a:pPr>
            <a:r>
              <a:rPr lang="en-US" sz="3422">
                <a:solidFill>
                  <a:srgbClr val="FFFFFF"/>
                </a:solidFill>
                <a:latin typeface="Times New Roman"/>
              </a:rPr>
              <a:t>Optimize the performance of the application for efficient processing.</a:t>
            </a:r>
          </a:p>
          <a:p>
            <a:pPr algn="just" marL="738830" indent="-369415" lvl="1">
              <a:lnSpc>
                <a:spcPts val="4790"/>
              </a:lnSpc>
              <a:buFont typeface="Arial"/>
              <a:buChar char="•"/>
            </a:pPr>
            <a:r>
              <a:rPr lang="en-US" sz="3422">
                <a:solidFill>
                  <a:srgbClr val="FFFFFF"/>
                </a:solidFill>
                <a:latin typeface="Times New Roman"/>
              </a:rPr>
              <a:t>Ensure compatibility with various operating systems and devices.</a:t>
            </a:r>
          </a:p>
          <a:p>
            <a:pPr algn="just" marL="738830" indent="-369415" lvl="1">
              <a:lnSpc>
                <a:spcPts val="4790"/>
              </a:lnSpc>
              <a:buFont typeface="Arial"/>
              <a:buChar char="•"/>
            </a:pPr>
            <a:r>
              <a:rPr lang="en-US" sz="3422">
                <a:solidFill>
                  <a:srgbClr val="FFFFFF"/>
                </a:solidFill>
                <a:latin typeface="Times New Roman"/>
              </a:rPr>
              <a:t>Document usage guidelines and instructions for users.</a:t>
            </a:r>
          </a:p>
          <a:p>
            <a:pPr algn="ctr">
              <a:lnSpc>
                <a:spcPts val="479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11701" y="0"/>
            <a:ext cx="9264597" cy="2035528"/>
            <a:chOff x="0" y="0"/>
            <a:chExt cx="1325698" cy="291270"/>
          </a:xfrm>
        </p:grpSpPr>
        <p:sp>
          <p:nvSpPr>
            <p:cNvPr name="Freeform 6" id="6"/>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477037" y="191135"/>
            <a:ext cx="7324402"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Bold"/>
              </a:rPr>
              <a:t>PROJECT OVERVIEW</a:t>
            </a:r>
          </a:p>
          <a:p>
            <a:pPr algn="ctr">
              <a:lnSpc>
                <a:spcPts val="7015"/>
              </a:lnSpc>
              <a:spcBef>
                <a:spcPct val="0"/>
              </a:spcBef>
            </a:pPr>
            <a:r>
              <a:rPr lang="en-US" sz="5011">
                <a:solidFill>
                  <a:srgbClr val="FFFFFF"/>
                </a:solidFill>
                <a:latin typeface="Times New Roman Bold"/>
              </a:rPr>
              <a:t>EXPECTED OUTCOME</a:t>
            </a:r>
          </a:p>
        </p:txBody>
      </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606351" y="3076462"/>
            <a:ext cx="17087553" cy="5006975"/>
          </a:xfrm>
          <a:prstGeom prst="rect">
            <a:avLst/>
          </a:prstGeom>
        </p:spPr>
        <p:txBody>
          <a:bodyPr anchor="t" rtlCol="false" tIns="0" lIns="0" bIns="0" rIns="0">
            <a:spAutoFit/>
          </a:bodyPr>
          <a:lstStyle/>
          <a:p>
            <a:pPr algn="just">
              <a:lnSpc>
                <a:spcPts val="4900"/>
              </a:lnSpc>
            </a:pPr>
            <a:r>
              <a:rPr lang="en-US" sz="3500">
                <a:solidFill>
                  <a:srgbClr val="FFFFFF"/>
                </a:solidFill>
                <a:latin typeface="Times New Roman"/>
              </a:rPr>
              <a:t>It will transform ordinary images into captivating cartoon-style representations. Leveraging advanced algorithms, the application will accurately detect edges, simplify color palettes, and preserve essential details during filtering. The user-friendly interface will facilitate easy customization of cartoonification parameters, ensuring creative expression. Compatibility with various devices and operating systems will enhance accessibility, while efficient processing capabilities will ensure timely results. Continuous improvement based on user feedback will drive the application's evolution.</a:t>
            </a:r>
          </a:p>
          <a:p>
            <a:pPr algn="ctr">
              <a:lnSpc>
                <a:spcPts val="4900"/>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53430" y="0"/>
            <a:ext cx="5994251" cy="10287000"/>
            <a:chOff x="0" y="0"/>
            <a:chExt cx="857735" cy="1471996"/>
          </a:xfrm>
        </p:grpSpPr>
        <p:sp>
          <p:nvSpPr>
            <p:cNvPr name="Freeform 6" id="6"/>
            <p:cNvSpPr/>
            <p:nvPr/>
          </p:nvSpPr>
          <p:spPr>
            <a:xfrm flipH="false" flipV="false" rot="0">
              <a:off x="0" y="0"/>
              <a:ext cx="857735" cy="1471996"/>
            </a:xfrm>
            <a:custGeom>
              <a:avLst/>
              <a:gdLst/>
              <a:ahLst/>
              <a:cxnLst/>
              <a:rect r="r" b="b" t="t" l="l"/>
              <a:pathLst>
                <a:path h="1471996" w="857735">
                  <a:moveTo>
                    <a:pt x="0" y="0"/>
                  </a:moveTo>
                  <a:lnTo>
                    <a:pt x="857735" y="0"/>
                  </a:lnTo>
                  <a:lnTo>
                    <a:pt x="857735" y="1471996"/>
                  </a:lnTo>
                  <a:lnTo>
                    <a:pt x="0" y="1471996"/>
                  </a:lnTo>
                  <a:close/>
                </a:path>
              </a:pathLst>
            </a:custGeom>
            <a:gradFill rotWithShape="true">
              <a:gsLst>
                <a:gs pos="0">
                  <a:srgbClr val="290837">
                    <a:alpha val="100000"/>
                  </a:srgbClr>
                </a:gs>
                <a:gs pos="100000">
                  <a:srgbClr val="EB00FF">
                    <a:alpha val="100000"/>
                  </a:srgbClr>
                </a:gs>
              </a:gsLst>
              <a:lin ang="2700000"/>
            </a:gradFill>
          </p:spPr>
        </p:sp>
        <p:sp>
          <p:nvSpPr>
            <p:cNvPr name="TextBox 7" id="7"/>
            <p:cNvSpPr txBox="true"/>
            <p:nvPr/>
          </p:nvSpPr>
          <p:spPr>
            <a:xfrm>
              <a:off x="0" y="-295275"/>
              <a:ext cx="857735" cy="1767271"/>
            </a:xfrm>
            <a:prstGeom prst="rect">
              <a:avLst/>
            </a:prstGeom>
          </p:spPr>
          <p:txBody>
            <a:bodyPr anchor="ctr" rtlCol="false" tIns="50800" lIns="50800" bIns="50800" rIns="50800"/>
            <a:lstStyle/>
            <a:p>
              <a:pPr algn="ctr">
                <a:lnSpc>
                  <a:spcPts val="10639"/>
                </a:lnSpc>
              </a:pPr>
            </a:p>
          </p:txBody>
        </p:sp>
      </p:grpSp>
      <p:sp>
        <p:nvSpPr>
          <p:cNvPr name="TextBox 8" id="8"/>
          <p:cNvSpPr txBox="true"/>
          <p:nvPr/>
        </p:nvSpPr>
        <p:spPr>
          <a:xfrm rot="0">
            <a:off x="1028700" y="4564203"/>
            <a:ext cx="3706267"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END USERS</a:t>
            </a:r>
          </a:p>
        </p:txBody>
      </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6185064" y="2578305"/>
            <a:ext cx="11959560" cy="4997041"/>
          </a:xfrm>
          <a:prstGeom prst="rect">
            <a:avLst/>
          </a:prstGeom>
        </p:spPr>
        <p:txBody>
          <a:bodyPr anchor="t" rtlCol="false" tIns="0" lIns="0" bIns="0" rIns="0">
            <a:spAutoFit/>
          </a:bodyPr>
          <a:lstStyle/>
          <a:p>
            <a:pPr>
              <a:lnSpc>
                <a:spcPts val="4922"/>
              </a:lnSpc>
            </a:pPr>
            <a:r>
              <a:rPr lang="en-US" sz="3516">
                <a:solidFill>
                  <a:srgbClr val="FFFFFF"/>
                </a:solidFill>
                <a:latin typeface="Times New Roman"/>
              </a:rPr>
              <a:t>•Amateur and professional photographers</a:t>
            </a:r>
          </a:p>
          <a:p>
            <a:pPr>
              <a:lnSpc>
                <a:spcPts val="4922"/>
              </a:lnSpc>
            </a:pPr>
            <a:r>
              <a:rPr lang="en-US" sz="3516">
                <a:solidFill>
                  <a:srgbClr val="FFFFFF"/>
                </a:solidFill>
                <a:latin typeface="Times New Roman"/>
              </a:rPr>
              <a:t>•Artists and graphic designers</a:t>
            </a:r>
          </a:p>
          <a:p>
            <a:pPr>
              <a:lnSpc>
                <a:spcPts val="4922"/>
              </a:lnSpc>
            </a:pPr>
            <a:r>
              <a:rPr lang="en-US" sz="3516">
                <a:solidFill>
                  <a:srgbClr val="FFFFFF"/>
                </a:solidFill>
                <a:latin typeface="Times New Roman"/>
              </a:rPr>
              <a:t>•Social media influencers</a:t>
            </a:r>
          </a:p>
          <a:p>
            <a:pPr>
              <a:lnSpc>
                <a:spcPts val="4922"/>
              </a:lnSpc>
            </a:pPr>
            <a:r>
              <a:rPr lang="en-US" sz="3516">
                <a:solidFill>
                  <a:srgbClr val="FFFFFF"/>
                </a:solidFill>
                <a:latin typeface="Times New Roman"/>
              </a:rPr>
              <a:t>•Individuals interested in creative image manipulation</a:t>
            </a:r>
          </a:p>
          <a:p>
            <a:pPr>
              <a:lnSpc>
                <a:spcPts val="4922"/>
              </a:lnSpc>
            </a:pPr>
            <a:r>
              <a:rPr lang="en-US" sz="3516">
                <a:solidFill>
                  <a:srgbClr val="FFFFFF"/>
                </a:solidFill>
                <a:latin typeface="Times New Roman"/>
              </a:rPr>
              <a:t>•Users seeking to transform their photographs into cartoon-style representations</a:t>
            </a:r>
          </a:p>
          <a:p>
            <a:pPr>
              <a:lnSpc>
                <a:spcPts val="4922"/>
              </a:lnSpc>
            </a:pPr>
            <a:r>
              <a:rPr lang="en-US" sz="3516">
                <a:solidFill>
                  <a:srgbClr val="FFFFFF"/>
                </a:solidFill>
                <a:latin typeface="Times New Roman"/>
              </a:rPr>
              <a:t>•People with varying levels of expertise in image editing</a:t>
            </a:r>
          </a:p>
          <a:p>
            <a:pPr>
              <a:lnSpc>
                <a:spcPts val="4922"/>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10C46"/>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6" id="6"/>
          <p:cNvSpPr txBox="true"/>
          <p:nvPr/>
        </p:nvSpPr>
        <p:spPr>
          <a:xfrm rot="0">
            <a:off x="1028700" y="3018462"/>
            <a:ext cx="16570128" cy="4875268"/>
          </a:xfrm>
          <a:prstGeom prst="rect">
            <a:avLst/>
          </a:prstGeom>
        </p:spPr>
        <p:txBody>
          <a:bodyPr anchor="t" rtlCol="false" tIns="0" lIns="0" bIns="0" rIns="0">
            <a:spAutoFit/>
          </a:bodyPr>
          <a:lstStyle/>
          <a:p>
            <a:pPr algn="just">
              <a:lnSpc>
                <a:spcPts val="4765"/>
              </a:lnSpc>
            </a:pPr>
            <a:r>
              <a:rPr lang="en-US" sz="3404">
                <a:solidFill>
                  <a:srgbClr val="FFFFFF"/>
                </a:solidFill>
                <a:latin typeface="Times New Roman"/>
              </a:rPr>
              <a:t>The project's value proposition lies in simplifying image manipulation by transforming photos into cartoon-style representations. It offers customizable parameters for users to adjust according to their preferences and creative vision. Through advanced algorithms, it ensures high-quality results suitable for various purposes, such as social media sharing and graphic design projects. Ultimately, it aims to enhance user engagement and interaction in the digital realm through innovative digital imaging techniques.</a:t>
            </a:r>
          </a:p>
          <a:p>
            <a:pPr algn="just">
              <a:lnSpc>
                <a:spcPts val="4765"/>
              </a:lnSpc>
            </a:pPr>
          </a:p>
          <a:p>
            <a:pPr algn="just">
              <a:lnSpc>
                <a:spcPts val="4765"/>
              </a:lnSpc>
            </a:pPr>
          </a:p>
        </p:txBody>
      </p:sp>
      <p:grpSp>
        <p:nvGrpSpPr>
          <p:cNvPr name="Group 7" id="7"/>
          <p:cNvGrpSpPr/>
          <p:nvPr/>
        </p:nvGrpSpPr>
        <p:grpSpPr>
          <a:xfrm rot="0">
            <a:off x="4511701" y="0"/>
            <a:ext cx="9264597" cy="2035528"/>
            <a:chOff x="0" y="0"/>
            <a:chExt cx="1325698" cy="291270"/>
          </a:xfrm>
        </p:grpSpPr>
        <p:sp>
          <p:nvSpPr>
            <p:cNvPr name="Freeform 8" id="8"/>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9" id="9"/>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5587979" y="449403"/>
            <a:ext cx="7451570"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VALUE </a:t>
            </a:r>
            <a:r>
              <a:rPr lang="en-US" sz="5011">
                <a:solidFill>
                  <a:srgbClr val="FFFFFF"/>
                </a:solidFill>
                <a:latin typeface="Times New Roman Bold"/>
              </a:rPr>
              <a:t>PROPOSITION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DAGBJdDsYUo</dc:identifier>
  <dcterms:modified xsi:type="dcterms:W3CDTF">2011-08-01T06:04:30Z</dcterms:modified>
  <cp:revision>1</cp:revision>
  <dc:title>Green Modern Futuristic Artificial Intelligence Presentation</dc:title>
</cp:coreProperties>
</file>