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063"/>
  </p:normalViewPr>
  <p:slideViewPr>
    <p:cSldViewPr snapToGrid="0" snapToObjects="1">
      <p:cViewPr varScale="1">
        <p:scale>
          <a:sx n="98" d="100"/>
          <a:sy n="98" d="100"/>
        </p:scale>
        <p:origin x="1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9/28/22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55475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947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3438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9/28/22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1081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CADBD16-5BFB-4D9F-9646-C75D1B53BBB6}" type="datetimeFigureOut">
              <a:rPr lang="en-US" smtClean="0"/>
              <a:t>9/28/22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878004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ADBD16-5BFB-4D9F-9646-C75D1B53BBB6}" type="datetimeFigureOut">
              <a:rPr lang="en-US" smtClean="0"/>
              <a:t>9/28/22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4763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ADBD16-5BFB-4D9F-9646-C75D1B53BBB6}" type="datetimeFigureOut">
              <a:rPr lang="en-US" smtClean="0"/>
              <a:pPr/>
              <a:t>9/28/22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311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9/28/22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021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9/28/22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4837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CADBD16-5BFB-4D9F-9646-C75D1B53BBB6}" type="datetimeFigureOut">
              <a:rPr lang="en-US" smtClean="0"/>
              <a:t>9/28/22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1838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ADBD16-5BFB-4D9F-9646-C75D1B53BBB6}" type="datetimeFigureOut">
              <a:rPr lang="en-US" smtClean="0"/>
              <a:t>9/28/22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2490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ADBD16-5BFB-4D9F-9646-C75D1B53BBB6}" type="datetimeFigureOut">
              <a:rPr lang="en-US" smtClean="0"/>
              <a:pPr/>
              <a:t>9/28/22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2869268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parulpandey/2020-it-salary-survey-for-eu-reg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var/folders/kb/tnrc3wf91cl8m8x6h1pxkwyr0000gn/T/com.microsoft.Word/WebArchiveCopyPasteTempFiles/FMcSHoxDAAAAAElFTkSuQmC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5D7C-C9F6-5644-B66F-DC6C7BFBB48B}"/>
              </a:ext>
            </a:extLst>
          </p:cNvPr>
          <p:cNvSpPr>
            <a:spLocks noGrp="1"/>
          </p:cNvSpPr>
          <p:nvPr>
            <p:ph type="ctrTitle"/>
          </p:nvPr>
        </p:nvSpPr>
        <p:spPr>
          <a:xfrm>
            <a:off x="1143001" y="1181101"/>
            <a:ext cx="4953000" cy="2481974"/>
          </a:xfrm>
        </p:spPr>
        <p:txBody>
          <a:bodyPr>
            <a:normAutofit/>
          </a:bodyPr>
          <a:lstStyle/>
          <a:p>
            <a:r>
              <a:rPr lang="en-US" dirty="0"/>
              <a:t>Gender PAY GAP in IT INDUSTRY</a:t>
            </a:r>
          </a:p>
        </p:txBody>
      </p:sp>
      <p:sp>
        <p:nvSpPr>
          <p:cNvPr id="3" name="Subtitle 2">
            <a:extLst>
              <a:ext uri="{FF2B5EF4-FFF2-40B4-BE49-F238E27FC236}">
                <a16:creationId xmlns:a16="http://schemas.microsoft.com/office/drawing/2014/main" id="{A12A290B-7B53-6447-9EEF-CB497C02DE27}"/>
              </a:ext>
            </a:extLst>
          </p:cNvPr>
          <p:cNvSpPr>
            <a:spLocks noGrp="1"/>
          </p:cNvSpPr>
          <p:nvPr>
            <p:ph type="subTitle" idx="1"/>
          </p:nvPr>
        </p:nvSpPr>
        <p:spPr>
          <a:xfrm>
            <a:off x="1143001" y="4360719"/>
            <a:ext cx="2679356" cy="1465118"/>
          </a:xfrm>
        </p:spPr>
        <p:txBody>
          <a:bodyPr anchor="b">
            <a:normAutofit/>
          </a:bodyPr>
          <a:lstStyle/>
          <a:p>
            <a:r>
              <a:rPr lang="en-US" dirty="0"/>
              <a:t>Subhashini Natarajan</a:t>
            </a:r>
          </a:p>
        </p:txBody>
      </p:sp>
      <p:pic>
        <p:nvPicPr>
          <p:cNvPr id="4" name="Picture 3" descr="An asphalt road and clear skies">
            <a:extLst>
              <a:ext uri="{FF2B5EF4-FFF2-40B4-BE49-F238E27FC236}">
                <a16:creationId xmlns:a16="http://schemas.microsoft.com/office/drawing/2014/main" id="{6B89FD01-C7F8-42CE-ACF7-C74F7D1FEBE4}"/>
              </a:ext>
            </a:extLst>
          </p:cNvPr>
          <p:cNvPicPr>
            <a:picLocks noChangeAspect="1"/>
          </p:cNvPicPr>
          <p:nvPr/>
        </p:nvPicPr>
        <p:blipFill rotWithShape="1">
          <a:blip r:embed="rId2"/>
          <a:srcRect l="7690" r="15026"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332824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357438"/>
            <a:ext cx="3690938" cy="3543812"/>
          </a:xfrm>
        </p:spPr>
        <p:txBody>
          <a:bodyPr>
            <a:normAutofit/>
          </a:bodyPr>
          <a:lstStyle/>
          <a:p>
            <a:r>
              <a:rPr lang="en-US" dirty="0"/>
              <a:t>The plot provides the distribution of employees by the company size. </a:t>
            </a:r>
          </a:p>
          <a:p>
            <a:r>
              <a:rPr lang="en-US" dirty="0"/>
              <a:t>The plot clearly indicates that the field requires clean up.</a:t>
            </a:r>
          </a:p>
          <a:p>
            <a:r>
              <a:rPr lang="en-US" dirty="0"/>
              <a:t>The plot is generated by </a:t>
            </a:r>
            <a:r>
              <a:rPr lang="en-US" dirty="0" err="1"/>
              <a:t>catplot</a:t>
            </a:r>
            <a:r>
              <a:rPr lang="en-US" dirty="0"/>
              <a:t> function from seaborn library.</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F4EE7B72-BF94-9140-8DFA-ED72021F5A49}"/>
              </a:ext>
            </a:extLst>
          </p:cNvPr>
          <p:cNvSpPr>
            <a:spLocks noChangeArrowheads="1"/>
          </p:cNvSpPr>
          <p:nvPr/>
        </p:nvSpPr>
        <p:spPr bwMode="auto">
          <a:xfrm>
            <a:off x="4738623" y="176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2" name="Picture 2">
            <a:extLst>
              <a:ext uri="{FF2B5EF4-FFF2-40B4-BE49-F238E27FC236}">
                <a16:creationId xmlns:a16="http://schemas.microsoft.com/office/drawing/2014/main" id="{7A69CC51-1731-8C40-8C74-82BD66305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206863"/>
            <a:ext cx="4470400"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0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3B36-6DFE-FC4E-BF9E-7D1AA988607E}"/>
              </a:ext>
            </a:extLst>
          </p:cNvPr>
          <p:cNvSpPr>
            <a:spLocks noGrp="1"/>
          </p:cNvSpPr>
          <p:nvPr>
            <p:ph type="title"/>
          </p:nvPr>
        </p:nvSpPr>
        <p:spPr>
          <a:xfrm>
            <a:off x="1735834" y="339644"/>
            <a:ext cx="7729728" cy="1188720"/>
          </a:xfrm>
        </p:spPr>
        <p:txBody>
          <a:bodyPr/>
          <a:lstStyle/>
          <a:p>
            <a:r>
              <a:rPr lang="en-US" dirty="0"/>
              <a:t>Summary statistics</a:t>
            </a:r>
          </a:p>
        </p:txBody>
      </p:sp>
      <p:sp>
        <p:nvSpPr>
          <p:cNvPr id="3" name="Content Placeholder 2">
            <a:extLst>
              <a:ext uri="{FF2B5EF4-FFF2-40B4-BE49-F238E27FC236}">
                <a16:creationId xmlns:a16="http://schemas.microsoft.com/office/drawing/2014/main" id="{59D8012F-7A15-C14E-9D80-59234C60B45D}"/>
              </a:ext>
            </a:extLst>
          </p:cNvPr>
          <p:cNvSpPr>
            <a:spLocks noGrp="1"/>
          </p:cNvSpPr>
          <p:nvPr>
            <p:ph idx="1"/>
          </p:nvPr>
        </p:nvSpPr>
        <p:spPr>
          <a:xfrm>
            <a:off x="2035872" y="1773709"/>
            <a:ext cx="7729728" cy="318326"/>
          </a:xfrm>
        </p:spPr>
        <p:txBody>
          <a:bodyPr>
            <a:normAutofit fontScale="70000" lnSpcReduction="20000"/>
          </a:bodyPr>
          <a:lstStyle/>
          <a:p>
            <a:pPr marL="0" indent="0">
              <a:buNone/>
            </a:pPr>
            <a:r>
              <a:rPr lang="en-US" sz="2600" dirty="0"/>
              <a:t>Summary statistics for the numeric data in the dataset is as follows</a:t>
            </a:r>
            <a:r>
              <a:rPr lang="en-US" dirty="0"/>
              <a:t>.</a:t>
            </a:r>
          </a:p>
          <a:p>
            <a:endParaRPr lang="en-US" dirty="0"/>
          </a:p>
          <a:p>
            <a:endParaRPr lang="en-US" dirty="0"/>
          </a:p>
        </p:txBody>
      </p:sp>
      <p:graphicFrame>
        <p:nvGraphicFramePr>
          <p:cNvPr id="4" name="Table 3">
            <a:extLst>
              <a:ext uri="{FF2B5EF4-FFF2-40B4-BE49-F238E27FC236}">
                <a16:creationId xmlns:a16="http://schemas.microsoft.com/office/drawing/2014/main" id="{E50A444C-2FAE-E04F-AB97-96140814AE09}"/>
              </a:ext>
            </a:extLst>
          </p:cNvPr>
          <p:cNvGraphicFramePr>
            <a:graphicFrameLocks noGrp="1"/>
          </p:cNvGraphicFramePr>
          <p:nvPr>
            <p:extLst>
              <p:ext uri="{D42A27DB-BD31-4B8C-83A1-F6EECF244321}">
                <p14:modId xmlns:p14="http://schemas.microsoft.com/office/powerpoint/2010/main" val="439042381"/>
              </p:ext>
            </p:extLst>
          </p:nvPr>
        </p:nvGraphicFramePr>
        <p:xfrm>
          <a:off x="1042987" y="2153412"/>
          <a:ext cx="9686926" cy="4329464"/>
        </p:xfrm>
        <a:graphic>
          <a:graphicData uri="http://schemas.openxmlformats.org/drawingml/2006/table">
            <a:tbl>
              <a:tblPr firstRow="1" firstCol="1" bandRow="1">
                <a:tableStyleId>{5C22544A-7EE6-4342-B048-85BDC9FD1C3A}</a:tableStyleId>
              </a:tblPr>
              <a:tblGrid>
                <a:gridCol w="2322208">
                  <a:extLst>
                    <a:ext uri="{9D8B030D-6E8A-4147-A177-3AD203B41FA5}">
                      <a16:colId xmlns:a16="http://schemas.microsoft.com/office/drawing/2014/main" val="3281846540"/>
                    </a:ext>
                  </a:extLst>
                </a:gridCol>
                <a:gridCol w="2322208">
                  <a:extLst>
                    <a:ext uri="{9D8B030D-6E8A-4147-A177-3AD203B41FA5}">
                      <a16:colId xmlns:a16="http://schemas.microsoft.com/office/drawing/2014/main" val="3392143553"/>
                    </a:ext>
                  </a:extLst>
                </a:gridCol>
                <a:gridCol w="2322208">
                  <a:extLst>
                    <a:ext uri="{9D8B030D-6E8A-4147-A177-3AD203B41FA5}">
                      <a16:colId xmlns:a16="http://schemas.microsoft.com/office/drawing/2014/main" val="3459196205"/>
                    </a:ext>
                  </a:extLst>
                </a:gridCol>
                <a:gridCol w="2720302">
                  <a:extLst>
                    <a:ext uri="{9D8B030D-6E8A-4147-A177-3AD203B41FA5}">
                      <a16:colId xmlns:a16="http://schemas.microsoft.com/office/drawing/2014/main" val="2561737358"/>
                    </a:ext>
                  </a:extLst>
                </a:gridCol>
              </a:tblGrid>
              <a:tr h="414287">
                <a:tc>
                  <a:txBody>
                    <a:bodyPr/>
                    <a:lstStyle/>
                    <a:p>
                      <a:pPr marL="0" marR="0" algn="r">
                        <a:spcBef>
                          <a:spcPts val="0"/>
                        </a:spcBef>
                        <a:spcAft>
                          <a:spcPts val="1200"/>
                        </a:spcAft>
                      </a:pPr>
                      <a:r>
                        <a:rPr lang="en-US" sz="2000" baseline="0">
                          <a:effectLst/>
                        </a:rPr>
                        <a:t>Age</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err="1">
                          <a:effectLst/>
                        </a:rPr>
                        <a:t>Annual_Salary</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err="1">
                          <a:effectLst/>
                        </a:rPr>
                        <a:t>Prior_Salary</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endParaRPr lang="en-US" sz="2000" baseline="0"/>
                    </a:p>
                  </a:txBody>
                  <a:tcPr/>
                </a:tc>
                <a:extLst>
                  <a:ext uri="{0D108BD9-81ED-4DB2-BD59-A6C34878D82A}">
                    <a16:rowId xmlns:a16="http://schemas.microsoft.com/office/drawing/2014/main" val="1525419996"/>
                  </a:ext>
                </a:extLst>
              </a:tr>
              <a:tr h="414287">
                <a:tc>
                  <a:txBody>
                    <a:bodyPr/>
                    <a:lstStyle/>
                    <a:p>
                      <a:pPr marL="0" marR="0" algn="r">
                        <a:spcBef>
                          <a:spcPts val="0"/>
                        </a:spcBef>
                        <a:spcAft>
                          <a:spcPts val="1200"/>
                        </a:spcAft>
                      </a:pPr>
                      <a:r>
                        <a:rPr lang="en-US" sz="2000" baseline="0" dirty="0">
                          <a:effectLst/>
                        </a:rPr>
                        <a:t>count</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2780.00000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2993.00000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2084.00000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08984747"/>
                  </a:ext>
                </a:extLst>
              </a:tr>
              <a:tr h="414287">
                <a:tc>
                  <a:txBody>
                    <a:bodyPr/>
                    <a:lstStyle/>
                    <a:p>
                      <a:pPr marL="0" marR="0" algn="r">
                        <a:spcBef>
                          <a:spcPts val="0"/>
                        </a:spcBef>
                        <a:spcAft>
                          <a:spcPts val="1200"/>
                        </a:spcAft>
                      </a:pPr>
                      <a:r>
                        <a:rPr lang="en-US" sz="2000" baseline="0">
                          <a:effectLst/>
                        </a:rPr>
                        <a:t>mean</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32.40108</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33649436.44007</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305317.16123</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172477984"/>
                  </a:ext>
                </a:extLst>
              </a:tr>
              <a:tr h="564532">
                <a:tc>
                  <a:txBody>
                    <a:bodyPr/>
                    <a:lstStyle/>
                    <a:p>
                      <a:pPr marL="0" marR="0" algn="r">
                        <a:spcBef>
                          <a:spcPts val="0"/>
                        </a:spcBef>
                        <a:spcAft>
                          <a:spcPts val="1200"/>
                        </a:spcAft>
                      </a:pPr>
                      <a:r>
                        <a:rPr lang="en-US" sz="2000" baseline="0">
                          <a:effectLst/>
                        </a:rPr>
                        <a:t>std</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5.40693</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1827894112.95914</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10951296.03375</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07105957"/>
                  </a:ext>
                </a:extLst>
              </a:tr>
              <a:tr h="414287">
                <a:tc>
                  <a:txBody>
                    <a:bodyPr/>
                    <a:lstStyle/>
                    <a:p>
                      <a:pPr marL="0" marR="0" algn="r">
                        <a:spcBef>
                          <a:spcPts val="0"/>
                        </a:spcBef>
                        <a:spcAft>
                          <a:spcPts val="1200"/>
                        </a:spcAft>
                      </a:pPr>
                      <a:r>
                        <a:rPr lang="en-US" sz="2000" baseline="0">
                          <a:effectLst/>
                        </a:rPr>
                        <a:t>min</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20.00000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6000.00000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40883076"/>
                  </a:ext>
                </a:extLst>
              </a:tr>
              <a:tr h="414287">
                <a:tc>
                  <a:txBody>
                    <a:bodyPr/>
                    <a:lstStyle/>
                    <a:p>
                      <a:pPr marL="0" marR="0" algn="r">
                        <a:spcBef>
                          <a:spcPts val="0"/>
                        </a:spcBef>
                        <a:spcAft>
                          <a:spcPts val="1200"/>
                        </a:spcAft>
                      </a:pPr>
                      <a:r>
                        <a:rPr lang="en-US" sz="2000" baseline="0">
                          <a:effectLst/>
                        </a:rPr>
                        <a:t>25%</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29.00000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58000.00000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55000.00000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71992593"/>
                  </a:ext>
                </a:extLst>
              </a:tr>
              <a:tr h="414287">
                <a:tc>
                  <a:txBody>
                    <a:bodyPr/>
                    <a:lstStyle/>
                    <a:p>
                      <a:pPr marL="0" marR="0" algn="r">
                        <a:spcBef>
                          <a:spcPts val="0"/>
                        </a:spcBef>
                        <a:spcAft>
                          <a:spcPts val="1200"/>
                        </a:spcAft>
                      </a:pPr>
                      <a:r>
                        <a:rPr lang="en-US" sz="2000" baseline="0">
                          <a:effectLst/>
                        </a:rPr>
                        <a:t>50%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32.00000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68000.00000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65000.00000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62687847"/>
                  </a:ext>
                </a:extLst>
              </a:tr>
              <a:tr h="414287">
                <a:tc>
                  <a:txBody>
                    <a:bodyPr/>
                    <a:lstStyle/>
                    <a:p>
                      <a:pPr marL="0" marR="0" algn="r">
                        <a:spcBef>
                          <a:spcPts val="0"/>
                        </a:spcBef>
                        <a:spcAft>
                          <a:spcPts val="1200"/>
                        </a:spcAft>
                      </a:pPr>
                      <a:r>
                        <a:rPr lang="en-US" sz="2000" baseline="0">
                          <a:effectLst/>
                        </a:rPr>
                        <a:t>75%</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35.00000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80000.00000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75000.00000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41344551"/>
                  </a:ext>
                </a:extLst>
              </a:tr>
              <a:tr h="564532">
                <a:tc>
                  <a:txBody>
                    <a:bodyPr/>
                    <a:lstStyle/>
                    <a:p>
                      <a:pPr marL="0" marR="0" algn="r">
                        <a:spcBef>
                          <a:spcPts val="0"/>
                        </a:spcBef>
                        <a:spcAft>
                          <a:spcPts val="1200"/>
                        </a:spcAft>
                      </a:pPr>
                      <a:r>
                        <a:rPr lang="en-US" sz="2000" baseline="0" dirty="0">
                          <a:effectLst/>
                        </a:rPr>
                        <a:t>max</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69.00000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99999999999.00000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500000000.00000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76873979"/>
                  </a:ext>
                </a:extLst>
              </a:tr>
            </a:tbl>
          </a:graphicData>
        </a:graphic>
      </p:graphicFrame>
    </p:spTree>
    <p:extLst>
      <p:ext uri="{BB962C8B-B14F-4D97-AF65-F5344CB8AC3E}">
        <p14:creationId xmlns:p14="http://schemas.microsoft.com/office/powerpoint/2010/main" val="285552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D6BB-2F23-7445-9236-2F855A632F51}"/>
              </a:ext>
            </a:extLst>
          </p:cNvPr>
          <p:cNvSpPr>
            <a:spLocks noGrp="1"/>
          </p:cNvSpPr>
          <p:nvPr>
            <p:ph type="title"/>
          </p:nvPr>
        </p:nvSpPr>
        <p:spPr>
          <a:xfrm>
            <a:off x="804672" y="964692"/>
            <a:ext cx="4476806" cy="1188720"/>
          </a:xfrm>
        </p:spPr>
        <p:txBody>
          <a:bodyPr>
            <a:normAutofit/>
          </a:bodyPr>
          <a:lstStyle/>
          <a:p>
            <a:r>
              <a:rPr lang="en-US" dirty="0"/>
              <a:t>Summary statistics – contd.</a:t>
            </a:r>
          </a:p>
        </p:txBody>
      </p:sp>
      <p:sp>
        <p:nvSpPr>
          <p:cNvPr id="3" name="Content Placeholder 2">
            <a:extLst>
              <a:ext uri="{FF2B5EF4-FFF2-40B4-BE49-F238E27FC236}">
                <a16:creationId xmlns:a16="http://schemas.microsoft.com/office/drawing/2014/main" id="{366514D9-9DEC-584D-A603-D663F5B93116}"/>
              </a:ext>
            </a:extLst>
          </p:cNvPr>
          <p:cNvSpPr>
            <a:spLocks noGrp="1"/>
          </p:cNvSpPr>
          <p:nvPr>
            <p:ph idx="1"/>
          </p:nvPr>
        </p:nvSpPr>
        <p:spPr>
          <a:xfrm>
            <a:off x="803244" y="2638044"/>
            <a:ext cx="4492932" cy="3263206"/>
          </a:xfrm>
        </p:spPr>
        <p:txBody>
          <a:bodyPr>
            <a:normAutofit/>
          </a:bodyPr>
          <a:lstStyle/>
          <a:p>
            <a:r>
              <a:rPr lang="en-US" dirty="0"/>
              <a:t>The statistics indicate the presence of outliers. The outliers tend to skew the dataset. Upon comparing the current and prior salary for all the three years the outlier data (2 records with salary 5000000K and 800000 were removed). </a:t>
            </a:r>
          </a:p>
          <a:p>
            <a:r>
              <a:rPr lang="en-US" dirty="0"/>
              <a:t>The summary statistics after the data clean up is to the right.</a:t>
            </a:r>
          </a:p>
          <a:p>
            <a:endParaRPr lang="en-US" dirty="0"/>
          </a:p>
          <a:p>
            <a:endParaRPr lang="en-US" dirty="0"/>
          </a:p>
        </p:txBody>
      </p:sp>
      <p:sp>
        <p:nvSpPr>
          <p:cNvPr id="9" name="Rectangle 8">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F01215F-4A52-3346-8D2A-F5E595EDAC0B}"/>
              </a:ext>
            </a:extLst>
          </p:cNvPr>
          <p:cNvGraphicFramePr>
            <a:graphicFrameLocks noGrp="1"/>
          </p:cNvGraphicFramePr>
          <p:nvPr>
            <p:extLst>
              <p:ext uri="{D42A27DB-BD31-4B8C-83A1-F6EECF244321}">
                <p14:modId xmlns:p14="http://schemas.microsoft.com/office/powerpoint/2010/main" val="3554676119"/>
              </p:ext>
            </p:extLst>
          </p:nvPr>
        </p:nvGraphicFramePr>
        <p:xfrm>
          <a:off x="5928906" y="1614488"/>
          <a:ext cx="5440678" cy="3137976"/>
        </p:xfrm>
        <a:graphic>
          <a:graphicData uri="http://schemas.openxmlformats.org/drawingml/2006/table">
            <a:tbl>
              <a:tblPr firstRow="1" bandRow="1">
                <a:tableStyleId>{5C22544A-7EE6-4342-B048-85BDC9FD1C3A}</a:tableStyleId>
              </a:tblPr>
              <a:tblGrid>
                <a:gridCol w="738258">
                  <a:extLst>
                    <a:ext uri="{9D8B030D-6E8A-4147-A177-3AD203B41FA5}">
                      <a16:colId xmlns:a16="http://schemas.microsoft.com/office/drawing/2014/main" val="1638918158"/>
                    </a:ext>
                  </a:extLst>
                </a:gridCol>
                <a:gridCol w="1516332">
                  <a:extLst>
                    <a:ext uri="{9D8B030D-6E8A-4147-A177-3AD203B41FA5}">
                      <a16:colId xmlns:a16="http://schemas.microsoft.com/office/drawing/2014/main" val="2383698213"/>
                    </a:ext>
                  </a:extLst>
                </a:gridCol>
                <a:gridCol w="1669755">
                  <a:extLst>
                    <a:ext uri="{9D8B030D-6E8A-4147-A177-3AD203B41FA5}">
                      <a16:colId xmlns:a16="http://schemas.microsoft.com/office/drawing/2014/main" val="1668601486"/>
                    </a:ext>
                  </a:extLst>
                </a:gridCol>
                <a:gridCol w="1516333">
                  <a:extLst>
                    <a:ext uri="{9D8B030D-6E8A-4147-A177-3AD203B41FA5}">
                      <a16:colId xmlns:a16="http://schemas.microsoft.com/office/drawing/2014/main" val="1926365180"/>
                    </a:ext>
                  </a:extLst>
                </a:gridCol>
              </a:tblGrid>
              <a:tr h="348664">
                <a:tc>
                  <a:txBody>
                    <a:bodyPr/>
                    <a:lstStyle/>
                    <a:p>
                      <a:pPr algn="l" fontAlgn="b"/>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l" fontAlgn="b"/>
                      <a:r>
                        <a:rPr lang="en-US" sz="1600" u="none" strike="noStrike">
                          <a:effectLst/>
                        </a:rPr>
                        <a:t>Age</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l" fontAlgn="b"/>
                      <a:r>
                        <a:rPr lang="en-US" sz="1600" u="none" strike="noStrike">
                          <a:effectLst/>
                        </a:rPr>
                        <a:t>Annual_Salary</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l" fontAlgn="b"/>
                      <a:r>
                        <a:rPr lang="en-US" sz="1600" u="none" strike="noStrike">
                          <a:effectLst/>
                        </a:rPr>
                        <a:t>Prior_Salary</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3714515310"/>
                  </a:ext>
                </a:extLst>
              </a:tr>
              <a:tr h="348664">
                <a:tc>
                  <a:txBody>
                    <a:bodyPr/>
                    <a:lstStyle/>
                    <a:p>
                      <a:pPr algn="l" fontAlgn="b"/>
                      <a:r>
                        <a:rPr lang="en-US" sz="1600" u="none" strike="noStrike">
                          <a:effectLst/>
                        </a:rPr>
                        <a:t>count</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1891</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1891</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1891</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2545082923"/>
                  </a:ext>
                </a:extLst>
              </a:tr>
              <a:tr h="348664">
                <a:tc>
                  <a:txBody>
                    <a:bodyPr/>
                    <a:lstStyle/>
                    <a:p>
                      <a:pPr algn="l" fontAlgn="b"/>
                      <a:r>
                        <a:rPr lang="en-US" sz="1600" u="none" strike="noStrike">
                          <a:effectLst/>
                        </a:rPr>
                        <a:t>mean</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32.86462189</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72192.35537</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65439.54997</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505264835"/>
                  </a:ext>
                </a:extLst>
              </a:tr>
              <a:tr h="348664">
                <a:tc>
                  <a:txBody>
                    <a:bodyPr/>
                    <a:lstStyle/>
                    <a:p>
                      <a:pPr algn="l" fontAlgn="b"/>
                      <a:r>
                        <a:rPr lang="en-US" sz="1600" u="none" strike="noStrike" dirty="0">
                          <a:effectLst/>
                        </a:rPr>
                        <a:t>std</a:t>
                      </a:r>
                      <a:endParaRPr lang="en-US" sz="1600" b="0" i="0" u="none" strike="noStrike" dirty="0">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5.242043263</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21844.81898</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26054.63898</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2016608057"/>
                  </a:ext>
                </a:extLst>
              </a:tr>
              <a:tr h="348664">
                <a:tc>
                  <a:txBody>
                    <a:bodyPr/>
                    <a:lstStyle/>
                    <a:p>
                      <a:pPr algn="l" fontAlgn="b"/>
                      <a:r>
                        <a:rPr lang="en-US" sz="1600" u="none" strike="noStrike">
                          <a:effectLst/>
                        </a:rPr>
                        <a:t>min</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21</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12000</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851895108"/>
                  </a:ext>
                </a:extLst>
              </a:tr>
              <a:tr h="348664">
                <a:tc>
                  <a:txBody>
                    <a:bodyPr/>
                    <a:lstStyle/>
                    <a:p>
                      <a:pPr algn="r" fontAlgn="b"/>
                      <a:r>
                        <a:rPr lang="en-US" sz="1600" u="none" strike="noStrike">
                          <a:effectLst/>
                        </a:rPr>
                        <a:t>0.25</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29</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60000</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55000</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3937477244"/>
                  </a:ext>
                </a:extLst>
              </a:tr>
              <a:tr h="348664">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32</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dirty="0">
                          <a:effectLst/>
                        </a:rPr>
                        <a:t>70000</a:t>
                      </a:r>
                      <a:endParaRPr lang="en-US" sz="1600" b="0" i="0" u="none" strike="noStrike" dirty="0">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65000</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744540971"/>
                  </a:ext>
                </a:extLst>
              </a:tr>
              <a:tr h="348664">
                <a:tc>
                  <a:txBody>
                    <a:bodyPr/>
                    <a:lstStyle/>
                    <a:p>
                      <a:pPr algn="r" fontAlgn="b"/>
                      <a:r>
                        <a:rPr lang="en-US" sz="1600" u="none" strike="noStrike">
                          <a:effectLst/>
                        </a:rPr>
                        <a:t>0.75</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36</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80000</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75000</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2868090755"/>
                  </a:ext>
                </a:extLst>
              </a:tr>
              <a:tr h="348664">
                <a:tc>
                  <a:txBody>
                    <a:bodyPr/>
                    <a:lstStyle/>
                    <a:p>
                      <a:pPr algn="l" fontAlgn="b"/>
                      <a:r>
                        <a:rPr lang="en-US" sz="1600" u="none" strike="noStrike">
                          <a:effectLst/>
                        </a:rPr>
                        <a:t>max</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66</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250000</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dirty="0">
                          <a:effectLst/>
                        </a:rPr>
                        <a:t>760000</a:t>
                      </a:r>
                      <a:endParaRPr lang="en-US" sz="1600" b="0" i="0" u="none" strike="noStrike" dirty="0">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3774356463"/>
                  </a:ext>
                </a:extLst>
              </a:tr>
            </a:tbl>
          </a:graphicData>
        </a:graphic>
      </p:graphicFrame>
    </p:spTree>
    <p:extLst>
      <p:ext uri="{BB962C8B-B14F-4D97-AF65-F5344CB8AC3E}">
        <p14:creationId xmlns:p14="http://schemas.microsoft.com/office/powerpoint/2010/main" val="273831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39AC-E71A-8A40-B61B-39957A756595}"/>
              </a:ext>
            </a:extLst>
          </p:cNvPr>
          <p:cNvSpPr>
            <a:spLocks noGrp="1"/>
          </p:cNvSpPr>
          <p:nvPr>
            <p:ph type="title"/>
          </p:nvPr>
        </p:nvSpPr>
        <p:spPr>
          <a:xfrm>
            <a:off x="5138928" y="964692"/>
            <a:ext cx="6092952" cy="1188720"/>
          </a:xfrm>
        </p:spPr>
        <p:txBody>
          <a:bodyPr>
            <a:normAutofit/>
          </a:bodyPr>
          <a:lstStyle/>
          <a:p>
            <a:r>
              <a:rPr lang="en-US" dirty="0"/>
              <a:t>PMF plot for highest salary </a:t>
            </a:r>
          </a:p>
        </p:txBody>
      </p:sp>
      <p:sp>
        <p:nvSpPr>
          <p:cNvPr id="3" name="Content Placeholder 2">
            <a:extLst>
              <a:ext uri="{FF2B5EF4-FFF2-40B4-BE49-F238E27FC236}">
                <a16:creationId xmlns:a16="http://schemas.microsoft.com/office/drawing/2014/main" id="{49BC8915-D2BE-AE41-BB12-2A0AAA0CC202}"/>
              </a:ext>
            </a:extLst>
          </p:cNvPr>
          <p:cNvSpPr>
            <a:spLocks noGrp="1"/>
          </p:cNvSpPr>
          <p:nvPr>
            <p:ph idx="1"/>
          </p:nvPr>
        </p:nvSpPr>
        <p:spPr>
          <a:xfrm>
            <a:off x="960121" y="964692"/>
            <a:ext cx="3707652" cy="4775335"/>
          </a:xfrm>
        </p:spPr>
        <p:txBody>
          <a:bodyPr>
            <a:normAutofit/>
          </a:bodyPr>
          <a:lstStyle/>
          <a:p>
            <a:r>
              <a:rPr lang="en-US" dirty="0"/>
              <a:t>PMF for male and female salary determined and plotted. Due to volume of dataset, considered salary above 100k for plotting.  The plot for Female and Male employees are provided below – </a:t>
            </a:r>
          </a:p>
          <a:p>
            <a:endParaRPr lang="en-US" dirty="0"/>
          </a:p>
          <a:p>
            <a:r>
              <a:rPr lang="en-US" dirty="0"/>
              <a:t>The plots indicate that the highest probability of female employees to earn is 0.010, however, for a male employee is 0.018.</a:t>
            </a:r>
          </a:p>
          <a:p>
            <a:endParaRPr lang="en-US" dirty="0"/>
          </a:p>
          <a:p>
            <a:endParaRPr lang="en-US" dirty="0"/>
          </a:p>
        </p:txBody>
      </p:sp>
      <p:pic>
        <p:nvPicPr>
          <p:cNvPr id="8194" name="Picture 2">
            <a:extLst>
              <a:ext uri="{FF2B5EF4-FFF2-40B4-BE49-F238E27FC236}">
                <a16:creationId xmlns:a16="http://schemas.microsoft.com/office/drawing/2014/main" id="{8C76ED44-1D60-8F47-AD9F-141ACA274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61" r="3472" b="-3"/>
          <a:stretch/>
        </p:blipFill>
        <p:spPr bwMode="auto">
          <a:xfrm>
            <a:off x="5203583" y="2475145"/>
            <a:ext cx="2901385" cy="3264882"/>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9F0EC17-BFB8-1F43-BCE2-CD580EEEE5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408" b="-3"/>
          <a:stretch/>
        </p:blipFill>
        <p:spPr bwMode="auto">
          <a:xfrm>
            <a:off x="8265837" y="2475145"/>
            <a:ext cx="2966044" cy="3264882"/>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9728C3-A89C-C744-B818-032373C33EF1}"/>
              </a:ext>
            </a:extLst>
          </p:cNvPr>
          <p:cNvSpPr txBox="1"/>
          <p:nvPr/>
        </p:nvSpPr>
        <p:spPr>
          <a:xfrm>
            <a:off x="5972175" y="5943600"/>
            <a:ext cx="1914525" cy="369332"/>
          </a:xfrm>
          <a:prstGeom prst="rect">
            <a:avLst/>
          </a:prstGeom>
          <a:noFill/>
        </p:spPr>
        <p:txBody>
          <a:bodyPr wrap="square" rtlCol="0">
            <a:spAutoFit/>
          </a:bodyPr>
          <a:lstStyle/>
          <a:p>
            <a:r>
              <a:rPr lang="en-US" dirty="0"/>
              <a:t>Female PMF plot</a:t>
            </a:r>
          </a:p>
        </p:txBody>
      </p:sp>
      <p:sp>
        <p:nvSpPr>
          <p:cNvPr id="9" name="TextBox 8">
            <a:extLst>
              <a:ext uri="{FF2B5EF4-FFF2-40B4-BE49-F238E27FC236}">
                <a16:creationId xmlns:a16="http://schemas.microsoft.com/office/drawing/2014/main" id="{AEE52D0C-29BC-0A47-B828-BF8EE384CA73}"/>
              </a:ext>
            </a:extLst>
          </p:cNvPr>
          <p:cNvSpPr txBox="1"/>
          <p:nvPr/>
        </p:nvSpPr>
        <p:spPr>
          <a:xfrm>
            <a:off x="8919355" y="5918885"/>
            <a:ext cx="1914525" cy="369332"/>
          </a:xfrm>
          <a:prstGeom prst="rect">
            <a:avLst/>
          </a:prstGeom>
          <a:noFill/>
        </p:spPr>
        <p:txBody>
          <a:bodyPr wrap="square" rtlCol="0">
            <a:spAutoFit/>
          </a:bodyPr>
          <a:lstStyle/>
          <a:p>
            <a:r>
              <a:rPr lang="en-US" dirty="0"/>
              <a:t>Male PMF plot</a:t>
            </a:r>
          </a:p>
        </p:txBody>
      </p:sp>
    </p:spTree>
    <p:extLst>
      <p:ext uri="{BB962C8B-B14F-4D97-AF65-F5344CB8AC3E}">
        <p14:creationId xmlns:p14="http://schemas.microsoft.com/office/powerpoint/2010/main" val="90645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A05F-7D5B-D346-A811-D3EFE792A41D}"/>
              </a:ext>
            </a:extLst>
          </p:cNvPr>
          <p:cNvSpPr>
            <a:spLocks noGrp="1"/>
          </p:cNvSpPr>
          <p:nvPr>
            <p:ph type="title"/>
          </p:nvPr>
        </p:nvSpPr>
        <p:spPr>
          <a:xfrm>
            <a:off x="1214438" y="588271"/>
            <a:ext cx="9331642" cy="1188720"/>
          </a:xfrm>
        </p:spPr>
        <p:txBody>
          <a:bodyPr>
            <a:normAutofit/>
          </a:bodyPr>
          <a:lstStyle/>
          <a:p>
            <a:r>
              <a:rPr lang="en-US" dirty="0"/>
              <a:t>PMF PLOT for role between male/female employees</a:t>
            </a:r>
          </a:p>
        </p:txBody>
      </p:sp>
      <p:sp>
        <p:nvSpPr>
          <p:cNvPr id="9224" name="Content Placeholder 9223">
            <a:extLst>
              <a:ext uri="{FF2B5EF4-FFF2-40B4-BE49-F238E27FC236}">
                <a16:creationId xmlns:a16="http://schemas.microsoft.com/office/drawing/2014/main" id="{4638FA4A-057E-4CB2-82EE-CBDF78CAE3E5}"/>
              </a:ext>
            </a:extLst>
          </p:cNvPr>
          <p:cNvSpPr>
            <a:spLocks noGrp="1"/>
          </p:cNvSpPr>
          <p:nvPr>
            <p:ph idx="1"/>
          </p:nvPr>
        </p:nvSpPr>
        <p:spPr>
          <a:xfrm>
            <a:off x="969313" y="2434438"/>
            <a:ext cx="3707652" cy="2480464"/>
          </a:xfrm>
        </p:spPr>
        <p:txBody>
          <a:bodyPr>
            <a:normAutofit/>
          </a:bodyPr>
          <a:lstStyle/>
          <a:p>
            <a:pPr marL="0" indent="0">
              <a:buNone/>
            </a:pPr>
            <a:r>
              <a:rPr lang="en-US" dirty="0"/>
              <a:t>From the plot it is observed that the probability of women employees becoming QA is more than the probability of becoming Manager.  Whereas for male employees the probability of becoming Manager is more than QA. </a:t>
            </a:r>
          </a:p>
        </p:txBody>
      </p:sp>
      <p:pic>
        <p:nvPicPr>
          <p:cNvPr id="9220" name="Picture 4">
            <a:extLst>
              <a:ext uri="{FF2B5EF4-FFF2-40B4-BE49-F238E27FC236}">
                <a16:creationId xmlns:a16="http://schemas.microsoft.com/office/drawing/2014/main" id="{86849CDC-2C75-A548-8429-3FFF9C8629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5404" y="2854416"/>
            <a:ext cx="2820953" cy="2820953"/>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256DD73B-DED8-6E40-B1D4-4E902FA53F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9793" y="2854416"/>
            <a:ext cx="2885611" cy="2885611"/>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FC014-021A-5740-A909-E69D76E1A4F3}"/>
              </a:ext>
            </a:extLst>
          </p:cNvPr>
          <p:cNvSpPr txBox="1"/>
          <p:nvPr/>
        </p:nvSpPr>
        <p:spPr>
          <a:xfrm>
            <a:off x="6096000" y="6057900"/>
            <a:ext cx="1933575" cy="646331"/>
          </a:xfrm>
          <a:prstGeom prst="rect">
            <a:avLst/>
          </a:prstGeom>
          <a:noFill/>
        </p:spPr>
        <p:txBody>
          <a:bodyPr wrap="square" rtlCol="0">
            <a:spAutoFit/>
          </a:bodyPr>
          <a:lstStyle/>
          <a:p>
            <a:r>
              <a:rPr lang="en-US" dirty="0"/>
              <a:t>Female Role Distribution</a:t>
            </a:r>
          </a:p>
        </p:txBody>
      </p:sp>
      <p:sp>
        <p:nvSpPr>
          <p:cNvPr id="8" name="TextBox 7">
            <a:extLst>
              <a:ext uri="{FF2B5EF4-FFF2-40B4-BE49-F238E27FC236}">
                <a16:creationId xmlns:a16="http://schemas.microsoft.com/office/drawing/2014/main" id="{AFC30A53-275B-1849-A570-0DB6EE682314}"/>
              </a:ext>
            </a:extLst>
          </p:cNvPr>
          <p:cNvSpPr txBox="1"/>
          <p:nvPr/>
        </p:nvSpPr>
        <p:spPr>
          <a:xfrm>
            <a:off x="8448675" y="6071116"/>
            <a:ext cx="1933575" cy="646331"/>
          </a:xfrm>
          <a:prstGeom prst="rect">
            <a:avLst/>
          </a:prstGeom>
          <a:noFill/>
        </p:spPr>
        <p:txBody>
          <a:bodyPr wrap="square" rtlCol="0">
            <a:spAutoFit/>
          </a:bodyPr>
          <a:lstStyle/>
          <a:p>
            <a:r>
              <a:rPr lang="en-US" dirty="0"/>
              <a:t>Male Role Distribution</a:t>
            </a:r>
          </a:p>
        </p:txBody>
      </p:sp>
    </p:spTree>
    <p:extLst>
      <p:ext uri="{BB962C8B-B14F-4D97-AF65-F5344CB8AC3E}">
        <p14:creationId xmlns:p14="http://schemas.microsoft.com/office/powerpoint/2010/main" val="71836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8820-432D-0B44-A3F8-35980BD10D40}"/>
              </a:ext>
            </a:extLst>
          </p:cNvPr>
          <p:cNvSpPr>
            <a:spLocks noGrp="1"/>
          </p:cNvSpPr>
          <p:nvPr>
            <p:ph type="title"/>
          </p:nvPr>
        </p:nvSpPr>
        <p:spPr>
          <a:xfrm>
            <a:off x="5458692" y="964692"/>
            <a:ext cx="5928637" cy="1188720"/>
          </a:xfrm>
        </p:spPr>
        <p:txBody>
          <a:bodyPr>
            <a:normAutofit/>
          </a:bodyPr>
          <a:lstStyle/>
          <a:p>
            <a:r>
              <a:rPr lang="en-US" dirty="0"/>
              <a:t>Salary CDF </a:t>
            </a:r>
          </a:p>
        </p:txBody>
      </p:sp>
      <p:pic>
        <p:nvPicPr>
          <p:cNvPr id="10244" name="Picture 4">
            <a:extLst>
              <a:ext uri="{FF2B5EF4-FFF2-40B4-BE49-F238E27FC236}">
                <a16:creationId xmlns:a16="http://schemas.microsoft.com/office/drawing/2014/main" id="{7559C676-B69F-454F-9E62-C0C8327D1B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03" r="-4" b="-4"/>
          <a:stretch/>
        </p:blipFill>
        <p:spPr bwMode="auto">
          <a:xfrm>
            <a:off x="-274" y="-1"/>
            <a:ext cx="4654296" cy="341071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1298EC09-B91A-844A-94FF-A1A1DF16D2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09" r="-4" b="-4"/>
          <a:stretch/>
        </p:blipFill>
        <p:spPr bwMode="auto">
          <a:xfrm>
            <a:off x="196840" y="3689106"/>
            <a:ext cx="4654000" cy="2871787"/>
          </a:xfrm>
          <a:prstGeom prst="rect">
            <a:avLst/>
          </a:prstGeom>
          <a:noFill/>
          <a:extLst>
            <a:ext uri="{909E8E84-426E-40DD-AFC4-6F175D3DCCD1}">
              <a14:hiddenFill xmlns:a14="http://schemas.microsoft.com/office/drawing/2010/main">
                <a:solidFill>
                  <a:srgbClr val="FFFFFF"/>
                </a:solidFill>
              </a14:hiddenFill>
            </a:ext>
          </a:extLst>
        </p:spPr>
      </p:pic>
      <p:sp>
        <p:nvSpPr>
          <p:cNvPr id="10248" name="Content Placeholder 10247">
            <a:extLst>
              <a:ext uri="{FF2B5EF4-FFF2-40B4-BE49-F238E27FC236}">
                <a16:creationId xmlns:a16="http://schemas.microsoft.com/office/drawing/2014/main" id="{5E2BD6AD-617E-4F30-B637-FD94AE82AA85}"/>
              </a:ext>
            </a:extLst>
          </p:cNvPr>
          <p:cNvSpPr>
            <a:spLocks noGrp="1"/>
          </p:cNvSpPr>
          <p:nvPr>
            <p:ph idx="1"/>
          </p:nvPr>
        </p:nvSpPr>
        <p:spPr>
          <a:xfrm>
            <a:off x="5462017" y="2638044"/>
            <a:ext cx="5925312" cy="3101983"/>
          </a:xfrm>
        </p:spPr>
        <p:txBody>
          <a:bodyPr>
            <a:normAutofit/>
          </a:bodyPr>
          <a:lstStyle/>
          <a:p>
            <a:r>
              <a:rPr lang="en-US" dirty="0"/>
              <a:t>Female salary CDF indicates that most of the pay is between 50K and 75K.</a:t>
            </a:r>
          </a:p>
          <a:p>
            <a:endParaRPr lang="en-US" dirty="0"/>
          </a:p>
          <a:p>
            <a:r>
              <a:rPr lang="en-US" dirty="0"/>
              <a:t>Male salary CDF indicates that most of the pay is between 50 and 100K.</a:t>
            </a:r>
          </a:p>
        </p:txBody>
      </p:sp>
      <p:sp>
        <p:nvSpPr>
          <p:cNvPr id="4" name="TextBox 3">
            <a:extLst>
              <a:ext uri="{FF2B5EF4-FFF2-40B4-BE49-F238E27FC236}">
                <a16:creationId xmlns:a16="http://schemas.microsoft.com/office/drawing/2014/main" id="{09D0CB1E-477C-EE48-8DC0-8D0AD865E4BD}"/>
              </a:ext>
            </a:extLst>
          </p:cNvPr>
          <p:cNvSpPr txBox="1"/>
          <p:nvPr/>
        </p:nvSpPr>
        <p:spPr>
          <a:xfrm>
            <a:off x="1226736" y="6469956"/>
            <a:ext cx="2200275" cy="369332"/>
          </a:xfrm>
          <a:prstGeom prst="rect">
            <a:avLst/>
          </a:prstGeom>
          <a:noFill/>
        </p:spPr>
        <p:txBody>
          <a:bodyPr wrap="square" rtlCol="0">
            <a:spAutoFit/>
          </a:bodyPr>
          <a:lstStyle/>
          <a:p>
            <a:r>
              <a:rPr lang="en-US" dirty="0"/>
              <a:t>Male Salary CDF</a:t>
            </a:r>
          </a:p>
        </p:txBody>
      </p:sp>
      <p:sp>
        <p:nvSpPr>
          <p:cNvPr id="8" name="TextBox 7">
            <a:extLst>
              <a:ext uri="{FF2B5EF4-FFF2-40B4-BE49-F238E27FC236}">
                <a16:creationId xmlns:a16="http://schemas.microsoft.com/office/drawing/2014/main" id="{5B7C70BF-9D80-494A-8127-95DAB07DBF7D}"/>
              </a:ext>
            </a:extLst>
          </p:cNvPr>
          <p:cNvSpPr txBox="1"/>
          <p:nvPr/>
        </p:nvSpPr>
        <p:spPr>
          <a:xfrm>
            <a:off x="1423702" y="3361565"/>
            <a:ext cx="2200275" cy="369332"/>
          </a:xfrm>
          <a:prstGeom prst="rect">
            <a:avLst/>
          </a:prstGeom>
          <a:noFill/>
        </p:spPr>
        <p:txBody>
          <a:bodyPr wrap="square" rtlCol="0">
            <a:spAutoFit/>
          </a:bodyPr>
          <a:lstStyle/>
          <a:p>
            <a:r>
              <a:rPr lang="en-US" dirty="0"/>
              <a:t>Female Salary CDF</a:t>
            </a:r>
          </a:p>
        </p:txBody>
      </p:sp>
    </p:spTree>
    <p:extLst>
      <p:ext uri="{BB962C8B-B14F-4D97-AF65-F5344CB8AC3E}">
        <p14:creationId xmlns:p14="http://schemas.microsoft.com/office/powerpoint/2010/main" val="789965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F86C-7998-3E44-B8C3-52357FCEE1F7}"/>
              </a:ext>
            </a:extLst>
          </p:cNvPr>
          <p:cNvSpPr>
            <a:spLocks noGrp="1"/>
          </p:cNvSpPr>
          <p:nvPr>
            <p:ph type="title"/>
          </p:nvPr>
        </p:nvSpPr>
        <p:spPr>
          <a:xfrm>
            <a:off x="842963" y="964692"/>
            <a:ext cx="10388917" cy="1188720"/>
          </a:xfrm>
        </p:spPr>
        <p:txBody>
          <a:bodyPr>
            <a:normAutofit/>
          </a:bodyPr>
          <a:lstStyle/>
          <a:p>
            <a:r>
              <a:rPr lang="en-US" dirty="0"/>
              <a:t>correlation</a:t>
            </a:r>
          </a:p>
        </p:txBody>
      </p:sp>
      <p:sp>
        <p:nvSpPr>
          <p:cNvPr id="11270" name="Content Placeholder 11269">
            <a:extLst>
              <a:ext uri="{FF2B5EF4-FFF2-40B4-BE49-F238E27FC236}">
                <a16:creationId xmlns:a16="http://schemas.microsoft.com/office/drawing/2014/main" id="{DAAE1BD4-2BAB-4EAA-874F-349009813513}"/>
              </a:ext>
            </a:extLst>
          </p:cNvPr>
          <p:cNvSpPr>
            <a:spLocks noGrp="1"/>
          </p:cNvSpPr>
          <p:nvPr>
            <p:ph idx="1"/>
          </p:nvPr>
        </p:nvSpPr>
        <p:spPr>
          <a:xfrm>
            <a:off x="960120" y="2893505"/>
            <a:ext cx="3707652" cy="2016002"/>
          </a:xfrm>
        </p:spPr>
        <p:txBody>
          <a:bodyPr>
            <a:normAutofit fontScale="92500" lnSpcReduction="10000"/>
          </a:bodyPr>
          <a:lstStyle/>
          <a:p>
            <a:r>
              <a:rPr lang="en-US" dirty="0"/>
              <a:t>Scatterplot between age and salary. is represented. Plot indicates that higher salary is earned between 3—40 age group</a:t>
            </a:r>
          </a:p>
          <a:p>
            <a:endParaRPr lang="en-US" dirty="0"/>
          </a:p>
          <a:p>
            <a:r>
              <a:rPr lang="en-US" dirty="0"/>
              <a:t>Employees with experience Range 16-20 earn the highest salary.</a:t>
            </a:r>
          </a:p>
        </p:txBody>
      </p:sp>
      <p:pic>
        <p:nvPicPr>
          <p:cNvPr id="11266" name="Picture 2">
            <a:extLst>
              <a:ext uri="{FF2B5EF4-FFF2-40B4-BE49-F238E27FC236}">
                <a16:creationId xmlns:a16="http://schemas.microsoft.com/office/drawing/2014/main" id="{EBF7F59B-057B-9744-80C4-B45C648A1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583" y="2386013"/>
            <a:ext cx="2820953" cy="3986212"/>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8EB2539B-A4FD-B841-8873-D56F2E8C3E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46269" y="2528887"/>
            <a:ext cx="2885611" cy="3686175"/>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11A2EA-BD2A-B240-8AB3-CCEBE8BC9597}"/>
              </a:ext>
            </a:extLst>
          </p:cNvPr>
          <p:cNvSpPr txBox="1"/>
          <p:nvPr/>
        </p:nvSpPr>
        <p:spPr>
          <a:xfrm>
            <a:off x="5414963" y="6235494"/>
            <a:ext cx="2609573" cy="369332"/>
          </a:xfrm>
          <a:prstGeom prst="rect">
            <a:avLst/>
          </a:prstGeom>
          <a:noFill/>
        </p:spPr>
        <p:txBody>
          <a:bodyPr wrap="square" rtlCol="0">
            <a:spAutoFit/>
          </a:bodyPr>
          <a:lstStyle/>
          <a:p>
            <a:r>
              <a:rPr lang="en-US" dirty="0"/>
              <a:t>Age Vs Salary</a:t>
            </a:r>
          </a:p>
        </p:txBody>
      </p:sp>
      <p:sp>
        <p:nvSpPr>
          <p:cNvPr id="12" name="TextBox 11">
            <a:extLst>
              <a:ext uri="{FF2B5EF4-FFF2-40B4-BE49-F238E27FC236}">
                <a16:creationId xmlns:a16="http://schemas.microsoft.com/office/drawing/2014/main" id="{B8B1AD5C-E1B6-6240-A347-7F742569AF4F}"/>
              </a:ext>
            </a:extLst>
          </p:cNvPr>
          <p:cNvSpPr txBox="1"/>
          <p:nvPr/>
        </p:nvSpPr>
        <p:spPr>
          <a:xfrm>
            <a:off x="8824914" y="6096994"/>
            <a:ext cx="2609573" cy="646331"/>
          </a:xfrm>
          <a:prstGeom prst="rect">
            <a:avLst/>
          </a:prstGeom>
          <a:noFill/>
        </p:spPr>
        <p:txBody>
          <a:bodyPr wrap="square" rtlCol="0">
            <a:spAutoFit/>
          </a:bodyPr>
          <a:lstStyle/>
          <a:p>
            <a:r>
              <a:rPr lang="en-US" dirty="0"/>
              <a:t>Experience Range Vs Salary</a:t>
            </a:r>
          </a:p>
        </p:txBody>
      </p:sp>
    </p:spTree>
    <p:extLst>
      <p:ext uri="{BB962C8B-B14F-4D97-AF65-F5344CB8AC3E}">
        <p14:creationId xmlns:p14="http://schemas.microsoft.com/office/powerpoint/2010/main" val="297623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DC9-0F8F-854F-B304-5131ACB57FD8}"/>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34449D08-0D72-0848-B831-81C557F9B131}"/>
              </a:ext>
            </a:extLst>
          </p:cNvPr>
          <p:cNvSpPr>
            <a:spLocks noGrp="1"/>
          </p:cNvSpPr>
          <p:nvPr>
            <p:ph idx="1"/>
          </p:nvPr>
        </p:nvSpPr>
        <p:spPr>
          <a:xfrm>
            <a:off x="2231136" y="2638045"/>
            <a:ext cx="7729728" cy="3091244"/>
          </a:xfrm>
        </p:spPr>
        <p:txBody>
          <a:bodyPr/>
          <a:lstStyle/>
          <a:p>
            <a:r>
              <a:rPr lang="en-US" sz="2000" dirty="0"/>
              <a:t>The objective of the project is to determine the relationship between Gender and Salary.  Gender being categorical data, the correlation between Gender and Salary is determined using </a:t>
            </a:r>
            <a:r>
              <a:rPr lang="en-US" sz="2000" b="1" u="sng" dirty="0"/>
              <a:t>Point Biserial correlation</a:t>
            </a:r>
            <a:r>
              <a:rPr lang="en-US" sz="2000" dirty="0"/>
              <a:t>.</a:t>
            </a:r>
          </a:p>
          <a:p>
            <a:endParaRPr lang="en-US" dirty="0"/>
          </a:p>
          <a:p>
            <a:endParaRPr lang="en-US" dirty="0"/>
          </a:p>
        </p:txBody>
      </p:sp>
      <p:graphicFrame>
        <p:nvGraphicFramePr>
          <p:cNvPr id="4" name="Table 3">
            <a:extLst>
              <a:ext uri="{FF2B5EF4-FFF2-40B4-BE49-F238E27FC236}">
                <a16:creationId xmlns:a16="http://schemas.microsoft.com/office/drawing/2014/main" id="{E6EAA2D1-AE82-FF4E-9F77-669F8EB25523}"/>
              </a:ext>
            </a:extLst>
          </p:cNvPr>
          <p:cNvGraphicFramePr>
            <a:graphicFrameLocks noGrp="1"/>
          </p:cNvGraphicFramePr>
          <p:nvPr>
            <p:extLst>
              <p:ext uri="{D42A27DB-BD31-4B8C-83A1-F6EECF244321}">
                <p14:modId xmlns:p14="http://schemas.microsoft.com/office/powerpoint/2010/main" val="608828686"/>
              </p:ext>
            </p:extLst>
          </p:nvPr>
        </p:nvGraphicFramePr>
        <p:xfrm>
          <a:off x="2600325" y="4183667"/>
          <a:ext cx="6172200" cy="1238250"/>
        </p:xfrm>
        <a:graphic>
          <a:graphicData uri="http://schemas.openxmlformats.org/drawingml/2006/table">
            <a:tbl>
              <a:tblPr>
                <a:tableStyleId>{5C22544A-7EE6-4342-B048-85BDC9FD1C3A}</a:tableStyleId>
              </a:tblPr>
              <a:tblGrid>
                <a:gridCol w="2194657">
                  <a:extLst>
                    <a:ext uri="{9D8B030D-6E8A-4147-A177-3AD203B41FA5}">
                      <a16:colId xmlns:a16="http://schemas.microsoft.com/office/drawing/2014/main" val="2663323918"/>
                    </a:ext>
                  </a:extLst>
                </a:gridCol>
                <a:gridCol w="2172754">
                  <a:extLst>
                    <a:ext uri="{9D8B030D-6E8A-4147-A177-3AD203B41FA5}">
                      <a16:colId xmlns:a16="http://schemas.microsoft.com/office/drawing/2014/main" val="4157063132"/>
                    </a:ext>
                  </a:extLst>
                </a:gridCol>
                <a:gridCol w="1804789">
                  <a:extLst>
                    <a:ext uri="{9D8B030D-6E8A-4147-A177-3AD203B41FA5}">
                      <a16:colId xmlns:a16="http://schemas.microsoft.com/office/drawing/2014/main" val="763402728"/>
                    </a:ext>
                  </a:extLst>
                </a:gridCol>
              </a:tblGrid>
              <a:tr h="412750">
                <a:tc>
                  <a:txBody>
                    <a:bodyPr/>
                    <a:lstStyle/>
                    <a:p>
                      <a:pPr algn="l"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err="1">
                          <a:effectLst/>
                        </a:rPr>
                        <a:t>Gender_num</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err="1">
                          <a:effectLst/>
                        </a:rPr>
                        <a:t>Annual_Salary_inK</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016743"/>
                  </a:ext>
                </a:extLst>
              </a:tr>
              <a:tr h="412750">
                <a:tc>
                  <a:txBody>
                    <a:bodyPr/>
                    <a:lstStyle/>
                    <a:p>
                      <a:pPr algn="l" fontAlgn="b"/>
                      <a:r>
                        <a:rPr lang="en-US" sz="1600" u="none" strike="noStrike" dirty="0" err="1">
                          <a:effectLst/>
                        </a:rPr>
                        <a:t>Gender_num</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0.191272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5087706"/>
                  </a:ext>
                </a:extLst>
              </a:tr>
              <a:tr h="412750">
                <a:tc>
                  <a:txBody>
                    <a:bodyPr/>
                    <a:lstStyle/>
                    <a:p>
                      <a:pPr algn="l" fontAlgn="b"/>
                      <a:r>
                        <a:rPr lang="en-US" sz="1600" u="none" strike="noStrike" dirty="0" err="1">
                          <a:effectLst/>
                        </a:rPr>
                        <a:t>Annual_Salary_inK</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0.191272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701511"/>
                  </a:ext>
                </a:extLst>
              </a:tr>
            </a:tbl>
          </a:graphicData>
        </a:graphic>
      </p:graphicFrame>
    </p:spTree>
    <p:extLst>
      <p:ext uri="{BB962C8B-B14F-4D97-AF65-F5344CB8AC3E}">
        <p14:creationId xmlns:p14="http://schemas.microsoft.com/office/powerpoint/2010/main" val="139662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E833-5531-A84B-9B6B-AC95DD7DAC03}"/>
              </a:ext>
            </a:extLst>
          </p:cNvPr>
          <p:cNvSpPr>
            <a:spLocks noGrp="1"/>
          </p:cNvSpPr>
          <p:nvPr>
            <p:ph type="title"/>
          </p:nvPr>
        </p:nvSpPr>
        <p:spPr>
          <a:xfrm>
            <a:off x="804672" y="964692"/>
            <a:ext cx="3066937" cy="1188720"/>
          </a:xfrm>
        </p:spPr>
        <p:txBody>
          <a:bodyPr>
            <a:normAutofit/>
          </a:bodyPr>
          <a:lstStyle/>
          <a:p>
            <a:r>
              <a:rPr lang="en-US" dirty="0"/>
              <a:t>Pareto Analysis</a:t>
            </a:r>
          </a:p>
        </p:txBody>
      </p:sp>
      <p:sp>
        <p:nvSpPr>
          <p:cNvPr id="13318" name="Content Placeholder 13317">
            <a:extLst>
              <a:ext uri="{FF2B5EF4-FFF2-40B4-BE49-F238E27FC236}">
                <a16:creationId xmlns:a16="http://schemas.microsoft.com/office/drawing/2014/main" id="{24E87C22-F496-40B8-9138-EDE36111FAB0}"/>
              </a:ext>
            </a:extLst>
          </p:cNvPr>
          <p:cNvSpPr>
            <a:spLocks noGrp="1"/>
          </p:cNvSpPr>
          <p:nvPr>
            <p:ph idx="1"/>
          </p:nvPr>
        </p:nvSpPr>
        <p:spPr>
          <a:xfrm>
            <a:off x="803244" y="2638044"/>
            <a:ext cx="3063765" cy="3263206"/>
          </a:xfrm>
        </p:spPr>
        <p:txBody>
          <a:bodyPr>
            <a:normAutofit/>
          </a:bodyPr>
          <a:lstStyle/>
          <a:p>
            <a:r>
              <a:rPr lang="en-US" dirty="0"/>
              <a:t>Analytic distribution on salary data is performed using pareto analysis. Like CDF, pareto analysis indicate that majority female salary range is between 50K and 75K, whereas male salary range is between 50K and 100K.</a:t>
            </a:r>
          </a:p>
          <a:p>
            <a:endParaRPr lang="en-US" dirty="0"/>
          </a:p>
          <a:p>
            <a:pPr lvl="1"/>
            <a:endParaRPr lang="en-US" dirty="0"/>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13CEF93D-44C6-9B46-A79A-9D8F673214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559052"/>
            <a:ext cx="6227064" cy="411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47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CE25-11A9-C648-B67B-281289447101}"/>
              </a:ext>
            </a:extLst>
          </p:cNvPr>
          <p:cNvSpPr>
            <a:spLocks noGrp="1"/>
          </p:cNvSpPr>
          <p:nvPr>
            <p:ph type="title"/>
          </p:nvPr>
        </p:nvSpPr>
        <p:spPr>
          <a:xfrm>
            <a:off x="804672" y="964692"/>
            <a:ext cx="3066937" cy="1188720"/>
          </a:xfrm>
        </p:spPr>
        <p:txBody>
          <a:bodyPr>
            <a:normAutofit/>
          </a:bodyPr>
          <a:lstStyle/>
          <a:p>
            <a:r>
              <a:rPr lang="en-US" dirty="0"/>
              <a:t>Regression analysis</a:t>
            </a:r>
          </a:p>
        </p:txBody>
      </p:sp>
      <p:sp>
        <p:nvSpPr>
          <p:cNvPr id="3" name="Content Placeholder 2">
            <a:extLst>
              <a:ext uri="{FF2B5EF4-FFF2-40B4-BE49-F238E27FC236}">
                <a16:creationId xmlns:a16="http://schemas.microsoft.com/office/drawing/2014/main" id="{7895BCF4-385A-5E41-A77B-66C631BAB883}"/>
              </a:ext>
            </a:extLst>
          </p:cNvPr>
          <p:cNvSpPr>
            <a:spLocks noGrp="1"/>
          </p:cNvSpPr>
          <p:nvPr>
            <p:ph idx="1"/>
          </p:nvPr>
        </p:nvSpPr>
        <p:spPr>
          <a:xfrm>
            <a:off x="803244" y="2638044"/>
            <a:ext cx="3063765" cy="3263206"/>
          </a:xfrm>
        </p:spPr>
        <p:txBody>
          <a:bodyPr>
            <a:normAutofit/>
          </a:bodyPr>
          <a:lstStyle/>
          <a:p>
            <a:r>
              <a:rPr lang="en-US" dirty="0"/>
              <a:t>The simple regression analysis between Exp Range and Salary is represented.  F statistic value of 26.02. The high F stat value indicate strong relationship between Exp Range and Salary.</a:t>
            </a:r>
          </a:p>
          <a:p>
            <a:endParaRPr lang="en-US" dirty="0"/>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97945636-81F2-F342-B70C-187A67999266}"/>
              </a:ext>
            </a:extLst>
          </p:cNvPr>
          <p:cNvGraphicFramePr>
            <a:graphicFrameLocks noGrp="1"/>
          </p:cNvGraphicFramePr>
          <p:nvPr>
            <p:extLst>
              <p:ext uri="{D42A27DB-BD31-4B8C-83A1-F6EECF244321}">
                <p14:modId xmlns:p14="http://schemas.microsoft.com/office/powerpoint/2010/main" val="3546971437"/>
              </p:ext>
            </p:extLst>
          </p:nvPr>
        </p:nvGraphicFramePr>
        <p:xfrm>
          <a:off x="4165002" y="922653"/>
          <a:ext cx="7222327" cy="4978607"/>
        </p:xfrm>
        <a:graphic>
          <a:graphicData uri="http://schemas.openxmlformats.org/drawingml/2006/table">
            <a:tbl>
              <a:tblPr>
                <a:tableStyleId>{5C22544A-7EE6-4342-B048-85BDC9FD1C3A}</a:tableStyleId>
              </a:tblPr>
              <a:tblGrid>
                <a:gridCol w="1777029">
                  <a:extLst>
                    <a:ext uri="{9D8B030D-6E8A-4147-A177-3AD203B41FA5}">
                      <a16:colId xmlns:a16="http://schemas.microsoft.com/office/drawing/2014/main" val="2214827493"/>
                    </a:ext>
                  </a:extLst>
                </a:gridCol>
                <a:gridCol w="1440876">
                  <a:extLst>
                    <a:ext uri="{9D8B030D-6E8A-4147-A177-3AD203B41FA5}">
                      <a16:colId xmlns:a16="http://schemas.microsoft.com/office/drawing/2014/main" val="1518536740"/>
                    </a:ext>
                  </a:extLst>
                </a:gridCol>
                <a:gridCol w="1331626">
                  <a:extLst>
                    <a:ext uri="{9D8B030D-6E8A-4147-A177-3AD203B41FA5}">
                      <a16:colId xmlns:a16="http://schemas.microsoft.com/office/drawing/2014/main" val="2183441724"/>
                    </a:ext>
                  </a:extLst>
                </a:gridCol>
                <a:gridCol w="793780">
                  <a:extLst>
                    <a:ext uri="{9D8B030D-6E8A-4147-A177-3AD203B41FA5}">
                      <a16:colId xmlns:a16="http://schemas.microsoft.com/office/drawing/2014/main" val="184586047"/>
                    </a:ext>
                  </a:extLst>
                </a:gridCol>
                <a:gridCol w="602398">
                  <a:extLst>
                    <a:ext uri="{9D8B030D-6E8A-4147-A177-3AD203B41FA5}">
                      <a16:colId xmlns:a16="http://schemas.microsoft.com/office/drawing/2014/main" val="1465800891"/>
                    </a:ext>
                  </a:extLst>
                </a:gridCol>
                <a:gridCol w="665622">
                  <a:extLst>
                    <a:ext uri="{9D8B030D-6E8A-4147-A177-3AD203B41FA5}">
                      <a16:colId xmlns:a16="http://schemas.microsoft.com/office/drawing/2014/main" val="1851995560"/>
                    </a:ext>
                  </a:extLst>
                </a:gridCol>
                <a:gridCol w="610996">
                  <a:extLst>
                    <a:ext uri="{9D8B030D-6E8A-4147-A177-3AD203B41FA5}">
                      <a16:colId xmlns:a16="http://schemas.microsoft.com/office/drawing/2014/main" val="107615431"/>
                    </a:ext>
                  </a:extLst>
                </a:gridCol>
              </a:tblGrid>
              <a:tr h="209099">
                <a:tc>
                  <a:txBody>
                    <a:bodyPr/>
                    <a:lstStyle/>
                    <a:p>
                      <a:pPr algn="l" fontAlgn="b"/>
                      <a:r>
                        <a:rPr lang="en-US" sz="900" u="none" strike="noStrike">
                          <a:effectLst/>
                        </a:rPr>
                        <a:t>OLS Regression Results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173365914"/>
                  </a:ext>
                </a:extLst>
              </a:tr>
              <a:tr h="209099">
                <a:tc>
                  <a:txBody>
                    <a:bodyPr/>
                    <a:lstStyle/>
                    <a:p>
                      <a:pPr algn="l" fontAlgn="b"/>
                      <a:r>
                        <a:rPr lang="en-US" sz="900" u="none" strike="noStrike">
                          <a:effectLst/>
                        </a:rPr>
                        <a:t>Dep. Variable:</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Annual_Salary_inK</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R-squared:</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0.088</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462590746"/>
                  </a:ext>
                </a:extLst>
              </a:tr>
              <a:tr h="209099">
                <a:tc>
                  <a:txBody>
                    <a:bodyPr/>
                    <a:lstStyle/>
                    <a:p>
                      <a:pPr algn="l" fontAlgn="b"/>
                      <a:r>
                        <a:rPr lang="en-US" sz="900" u="none" strike="noStrike">
                          <a:effectLst/>
                        </a:rPr>
                        <a:t>Model:</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OLS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Adj. R-squared:</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0.085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767374419"/>
                  </a:ext>
                </a:extLst>
              </a:tr>
              <a:tr h="209099">
                <a:tc>
                  <a:txBody>
                    <a:bodyPr/>
                    <a:lstStyle/>
                    <a:p>
                      <a:pPr algn="l" fontAlgn="b"/>
                      <a:r>
                        <a:rPr lang="en-US" sz="900" u="none" strike="noStrike">
                          <a:effectLst/>
                        </a:rPr>
                        <a:t>Method:</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Least Squares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F-statistic:</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26.02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4030593391"/>
                  </a:ext>
                </a:extLst>
              </a:tr>
              <a:tr h="209099">
                <a:tc>
                  <a:txBody>
                    <a:bodyPr/>
                    <a:lstStyle/>
                    <a:p>
                      <a:pPr algn="l" fontAlgn="b"/>
                      <a:r>
                        <a:rPr lang="en-US" sz="900" u="none" strike="noStrike">
                          <a:effectLst/>
                        </a:rPr>
                        <a:t>Date:</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Thu, 18 Nov 2021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Prob (F-statistic):</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3.40E-34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606587759"/>
                  </a:ext>
                </a:extLst>
              </a:tr>
              <a:tr h="209099">
                <a:tc>
                  <a:txBody>
                    <a:bodyPr/>
                    <a:lstStyle/>
                    <a:p>
                      <a:pPr algn="l" fontAlgn="b"/>
                      <a:r>
                        <a:rPr lang="en-US" sz="900" u="none" strike="noStrike">
                          <a:effectLst/>
                        </a:rPr>
                        <a:t>Time:</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19:44:53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Log-Likelihood:</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-8427.2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1200518542"/>
                  </a:ext>
                </a:extLst>
              </a:tr>
              <a:tr h="209099">
                <a:tc>
                  <a:txBody>
                    <a:bodyPr/>
                    <a:lstStyle/>
                    <a:p>
                      <a:pPr algn="l" fontAlgn="b"/>
                      <a:r>
                        <a:rPr lang="en-US" sz="900" u="none" strike="noStrike">
                          <a:effectLst/>
                        </a:rPr>
                        <a:t>No. Observations: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1891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AIC:</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1.69E+04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794610138"/>
                  </a:ext>
                </a:extLst>
              </a:tr>
              <a:tr h="209099">
                <a:tc>
                  <a:txBody>
                    <a:bodyPr/>
                    <a:lstStyle/>
                    <a:p>
                      <a:pPr algn="l" fontAlgn="b"/>
                      <a:r>
                        <a:rPr lang="en-US" sz="900" u="none" strike="noStrike">
                          <a:effectLst/>
                        </a:rPr>
                        <a:t>Df Residuals: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1883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BIC:</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1.69E+04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317257238"/>
                  </a:ext>
                </a:extLst>
              </a:tr>
              <a:tr h="209099">
                <a:tc>
                  <a:txBody>
                    <a:bodyPr/>
                    <a:lstStyle/>
                    <a:p>
                      <a:pPr algn="l" fontAlgn="b"/>
                      <a:r>
                        <a:rPr lang="en-US" sz="900" u="none" strike="noStrike">
                          <a:effectLst/>
                        </a:rPr>
                        <a:t>Df Model:</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684526106"/>
                  </a:ext>
                </a:extLst>
              </a:tr>
              <a:tr h="209099">
                <a:tc>
                  <a:txBody>
                    <a:bodyPr/>
                    <a:lstStyle/>
                    <a:p>
                      <a:pPr algn="l" fontAlgn="b"/>
                      <a:r>
                        <a:rPr lang="en-US" sz="900" u="none" strike="noStrike">
                          <a:effectLst/>
                        </a:rPr>
                        <a:t>Covariance Type:</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nonrobust</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17569942"/>
                  </a:ext>
                </a:extLst>
              </a:tr>
              <a:tr h="209099">
                <a:tc>
                  <a:txBody>
                    <a:bodyPr/>
                    <a:lstStyle/>
                    <a:p>
                      <a:pPr algn="l" fontAlgn="b"/>
                      <a:r>
                        <a:rPr lang="en-US" sz="900" u="none" strike="noStrike">
                          <a:effectLst/>
                        </a:rPr>
                        <a:t>coef</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std err</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t</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P&gt;|t|</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[0.025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0.975]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232669624"/>
                  </a:ext>
                </a:extLst>
              </a:tr>
              <a:tr h="209099">
                <a:tc>
                  <a:txBody>
                    <a:bodyPr/>
                    <a:lstStyle/>
                    <a:p>
                      <a:pPr algn="l" fontAlgn="b"/>
                      <a:r>
                        <a:rPr lang="en-US" sz="900" u="none" strike="noStrike">
                          <a:effectLst/>
                        </a:rPr>
                        <a:t>Intercept</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68.0602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0.747</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91.074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66.595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69.526</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600799845"/>
                  </a:ext>
                </a:extLst>
              </a:tr>
              <a:tr h="209099">
                <a:tc>
                  <a:txBody>
                    <a:bodyPr/>
                    <a:lstStyle/>
                    <a:p>
                      <a:pPr algn="l" fontAlgn="b"/>
                      <a:r>
                        <a:rPr lang="en-US" sz="900" u="none" strike="noStrike">
                          <a:effectLst/>
                        </a:rPr>
                        <a:t>Exp_Range[T.1-5]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-8.7129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1.89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-4.611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-12.419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-5.007</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1806444220"/>
                  </a:ext>
                </a:extLst>
              </a:tr>
              <a:tr h="209099">
                <a:tc>
                  <a:txBody>
                    <a:bodyPr/>
                    <a:lstStyle/>
                    <a:p>
                      <a:pPr algn="l" fontAlgn="b"/>
                      <a:r>
                        <a:rPr lang="en-US" sz="900" u="none" strike="noStrike">
                          <a:effectLst/>
                        </a:rPr>
                        <a:t>Exp_Range[T.11-15]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9.4342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1.492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6.324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6.509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12.36</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65588484"/>
                  </a:ext>
                </a:extLst>
              </a:tr>
              <a:tr h="209099">
                <a:tc>
                  <a:txBody>
                    <a:bodyPr/>
                    <a:lstStyle/>
                    <a:p>
                      <a:pPr algn="l" fontAlgn="b"/>
                      <a:r>
                        <a:rPr lang="en-US" sz="900" u="none" strike="noStrike">
                          <a:effectLst/>
                        </a:rPr>
                        <a:t>Exp_Range[T.16-20]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19.7557</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2.281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8.66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15.282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24.23</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365483846"/>
                  </a:ext>
                </a:extLst>
              </a:tr>
              <a:tr h="209099">
                <a:tc>
                  <a:txBody>
                    <a:bodyPr/>
                    <a:lstStyle/>
                    <a:p>
                      <a:pPr algn="l" fontAlgn="b"/>
                      <a:r>
                        <a:rPr lang="en-US" sz="900" u="none" strike="noStrike">
                          <a:effectLst/>
                        </a:rPr>
                        <a:t>Exp_Range[T.20-25]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23.3842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7.006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3.338</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0.001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dirty="0">
                          <a:effectLst/>
                        </a:rPr>
                        <a:t>9.644</a:t>
                      </a:r>
                      <a:endParaRPr lang="en-US" sz="900" b="0" i="0" u="none" strike="noStrike" dirty="0">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37.124</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583846123"/>
                  </a:ext>
                </a:extLst>
              </a:tr>
              <a:tr h="209099">
                <a:tc>
                  <a:txBody>
                    <a:bodyPr/>
                    <a:lstStyle/>
                    <a:p>
                      <a:pPr algn="l" fontAlgn="b"/>
                      <a:r>
                        <a:rPr lang="en-US" sz="900" u="none" strike="noStrike">
                          <a:effectLst/>
                        </a:rPr>
                        <a:t>Exp_Range[T.21-25]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22.6898</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10.476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2.166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2.145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43.235</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1768908589"/>
                  </a:ext>
                </a:extLst>
              </a:tr>
              <a:tr h="209099">
                <a:tc>
                  <a:txBody>
                    <a:bodyPr/>
                    <a:lstStyle/>
                    <a:p>
                      <a:pPr algn="l" fontAlgn="b"/>
                      <a:r>
                        <a:rPr lang="en-US" sz="900" u="none" strike="noStrike">
                          <a:effectLst/>
                        </a:rPr>
                        <a:t>Exp_Range[T.6-10]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7.5765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6.645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5.34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9.813</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755843555"/>
                  </a:ext>
                </a:extLst>
              </a:tr>
              <a:tr h="209099">
                <a:tc>
                  <a:txBody>
                    <a:bodyPr/>
                    <a:lstStyle/>
                    <a:p>
                      <a:pPr algn="l" fontAlgn="b"/>
                      <a:r>
                        <a:rPr lang="en-US" sz="900" u="none" strike="noStrike">
                          <a:effectLst/>
                        </a:rPr>
                        <a:t>Exp_Range[T.&gt;25]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-2.5602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8.564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-0.299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0.765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-19.356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14.236</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72516569"/>
                  </a:ext>
                </a:extLst>
              </a:tr>
              <a:tr h="209099">
                <a:tc>
                  <a:txBody>
                    <a:bodyPr/>
                    <a:lstStyle/>
                    <a:p>
                      <a:pPr algn="l" fontAlgn="b"/>
                      <a:r>
                        <a:rPr lang="en-US" sz="900" u="none" strike="noStrike">
                          <a:effectLst/>
                        </a:rPr>
                        <a:t>Omnibus: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779.1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Durbin-Watson:</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2.002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605455737"/>
                  </a:ext>
                </a:extLst>
              </a:tr>
              <a:tr h="209099">
                <a:tc>
                  <a:txBody>
                    <a:bodyPr/>
                    <a:lstStyle/>
                    <a:p>
                      <a:pPr algn="l" fontAlgn="b"/>
                      <a:r>
                        <a:rPr lang="en-US" sz="900" u="none" strike="noStrike">
                          <a:effectLst/>
                        </a:rPr>
                        <a:t>Prob(Omnibus):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Jarque-Bera (JB):</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6252.755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710350157"/>
                  </a:ext>
                </a:extLst>
              </a:tr>
              <a:tr h="209099">
                <a:tc>
                  <a:txBody>
                    <a:bodyPr/>
                    <a:lstStyle/>
                    <a:p>
                      <a:pPr algn="l" fontAlgn="b"/>
                      <a:r>
                        <a:rPr lang="en-US" sz="900" u="none" strike="noStrike">
                          <a:effectLst/>
                        </a:rPr>
                        <a:t>Skew:</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1.73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Prob(JB):</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982862270"/>
                  </a:ext>
                </a:extLst>
              </a:tr>
              <a:tr h="209099">
                <a:tc>
                  <a:txBody>
                    <a:bodyPr/>
                    <a:lstStyle/>
                    <a:p>
                      <a:pPr algn="l" fontAlgn="b"/>
                      <a:r>
                        <a:rPr lang="en-US" sz="900" u="none" strike="noStrike">
                          <a:effectLst/>
                        </a:rPr>
                        <a:t>Kurtosis: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11.209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Cond. No.</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23.3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477657189"/>
                  </a:ext>
                </a:extLst>
              </a:tr>
              <a:tr h="169330">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1185350591"/>
                  </a:ext>
                </a:extLst>
              </a:tr>
            </a:tbl>
          </a:graphicData>
        </a:graphic>
      </p:graphicFrame>
    </p:spTree>
    <p:extLst>
      <p:ext uri="{BB962C8B-B14F-4D97-AF65-F5344CB8AC3E}">
        <p14:creationId xmlns:p14="http://schemas.microsoft.com/office/powerpoint/2010/main" val="321616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4C92-D94E-6F43-A3C1-9238FF867DB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B00417-0D3F-DB47-949C-193AD3D613BE}"/>
              </a:ext>
            </a:extLst>
          </p:cNvPr>
          <p:cNvSpPr>
            <a:spLocks noGrp="1"/>
          </p:cNvSpPr>
          <p:nvPr>
            <p:ph idx="1"/>
          </p:nvPr>
        </p:nvSpPr>
        <p:spPr/>
        <p:txBody>
          <a:bodyPr/>
          <a:lstStyle/>
          <a:p>
            <a:pPr marL="0" indent="0">
              <a:buNone/>
            </a:pPr>
            <a:r>
              <a:rPr lang="en-US" dirty="0"/>
              <a:t>The objective of this project is to research and determine if gender pay gap exists in IT industry.   Data source for the project is the salary survey conducted among IT employees in Europe. This dataset is available in the Kaggle link provided below.</a:t>
            </a:r>
          </a:p>
          <a:p>
            <a:pPr marL="0" indent="0">
              <a:buNone/>
            </a:pPr>
            <a:endParaRPr lang="en-US" dirty="0"/>
          </a:p>
          <a:p>
            <a:pPr marL="0" indent="0">
              <a:buNone/>
            </a:pPr>
            <a:r>
              <a:rPr lang="en-US" dirty="0">
                <a:hlinkClick r:id="rId2"/>
              </a:rPr>
              <a:t>https://www.kaggle.com/parulpandey/2020-it-salary-survey-for-eu-region</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7927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7872-2B75-5F4B-9588-86C4F72FCFAA}"/>
              </a:ext>
            </a:extLst>
          </p:cNvPr>
          <p:cNvSpPr>
            <a:spLocks noGrp="1"/>
          </p:cNvSpPr>
          <p:nvPr>
            <p:ph type="title"/>
          </p:nvPr>
        </p:nvSpPr>
        <p:spPr>
          <a:xfrm>
            <a:off x="804672" y="964692"/>
            <a:ext cx="3066937" cy="1188720"/>
          </a:xfrm>
        </p:spPr>
        <p:txBody>
          <a:bodyPr>
            <a:normAutofit/>
          </a:bodyPr>
          <a:lstStyle/>
          <a:p>
            <a:r>
              <a:rPr lang="en-US" dirty="0"/>
              <a:t>Regression analysis</a:t>
            </a:r>
          </a:p>
        </p:txBody>
      </p:sp>
      <p:sp>
        <p:nvSpPr>
          <p:cNvPr id="9" name="Content Placeholder 8">
            <a:extLst>
              <a:ext uri="{FF2B5EF4-FFF2-40B4-BE49-F238E27FC236}">
                <a16:creationId xmlns:a16="http://schemas.microsoft.com/office/drawing/2014/main" id="{06B5A9CD-6B01-4290-B4B8-79C56661384E}"/>
              </a:ext>
            </a:extLst>
          </p:cNvPr>
          <p:cNvSpPr>
            <a:spLocks noGrp="1"/>
          </p:cNvSpPr>
          <p:nvPr>
            <p:ph idx="1"/>
          </p:nvPr>
        </p:nvSpPr>
        <p:spPr>
          <a:xfrm>
            <a:off x="803244" y="2638044"/>
            <a:ext cx="3063765" cy="3263206"/>
          </a:xfrm>
        </p:spPr>
        <p:txBody>
          <a:bodyPr>
            <a:normAutofit/>
          </a:bodyPr>
          <a:lstStyle/>
          <a:p>
            <a:r>
              <a:rPr lang="en-US" dirty="0"/>
              <a:t>When regression analysis is performed by adding Gender as an independent  variable to the regression. The results with Gender female having a value -10 indicates that female salary is lesser than male salary. </a:t>
            </a:r>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5F4997AD-C1F1-A944-AA54-0E6B05907CAF}"/>
              </a:ext>
            </a:extLst>
          </p:cNvPr>
          <p:cNvGraphicFramePr>
            <a:graphicFrameLocks/>
          </p:cNvGraphicFramePr>
          <p:nvPr>
            <p:extLst>
              <p:ext uri="{D42A27DB-BD31-4B8C-83A1-F6EECF244321}">
                <p14:modId xmlns:p14="http://schemas.microsoft.com/office/powerpoint/2010/main" val="1445803264"/>
              </p:ext>
            </p:extLst>
          </p:nvPr>
        </p:nvGraphicFramePr>
        <p:xfrm>
          <a:off x="4498782" y="1293275"/>
          <a:ext cx="6717212" cy="4854977"/>
        </p:xfrm>
        <a:graphic>
          <a:graphicData uri="http://schemas.openxmlformats.org/drawingml/2006/table">
            <a:tbl>
              <a:tblPr>
                <a:tableStyleId>{5C22544A-7EE6-4342-B048-85BDC9FD1C3A}</a:tableStyleId>
              </a:tblPr>
              <a:tblGrid>
                <a:gridCol w="4810012">
                  <a:extLst>
                    <a:ext uri="{9D8B030D-6E8A-4147-A177-3AD203B41FA5}">
                      <a16:colId xmlns:a16="http://schemas.microsoft.com/office/drawing/2014/main" val="613580092"/>
                    </a:ext>
                  </a:extLst>
                </a:gridCol>
                <a:gridCol w="524545">
                  <a:extLst>
                    <a:ext uri="{9D8B030D-6E8A-4147-A177-3AD203B41FA5}">
                      <a16:colId xmlns:a16="http://schemas.microsoft.com/office/drawing/2014/main" val="1527778448"/>
                    </a:ext>
                  </a:extLst>
                </a:gridCol>
                <a:gridCol w="524545">
                  <a:extLst>
                    <a:ext uri="{9D8B030D-6E8A-4147-A177-3AD203B41FA5}">
                      <a16:colId xmlns:a16="http://schemas.microsoft.com/office/drawing/2014/main" val="911648544"/>
                    </a:ext>
                  </a:extLst>
                </a:gridCol>
                <a:gridCol w="429055">
                  <a:extLst>
                    <a:ext uri="{9D8B030D-6E8A-4147-A177-3AD203B41FA5}">
                      <a16:colId xmlns:a16="http://schemas.microsoft.com/office/drawing/2014/main" val="1149210274"/>
                    </a:ext>
                  </a:extLst>
                </a:gridCol>
                <a:gridCol w="429055">
                  <a:extLst>
                    <a:ext uri="{9D8B030D-6E8A-4147-A177-3AD203B41FA5}">
                      <a16:colId xmlns:a16="http://schemas.microsoft.com/office/drawing/2014/main" val="1877838016"/>
                    </a:ext>
                  </a:extLst>
                </a:gridCol>
              </a:tblGrid>
              <a:tr h="164551">
                <a:tc>
                  <a:txBody>
                    <a:bodyPr/>
                    <a:lstStyle/>
                    <a:p>
                      <a:pPr algn="l" fontAlgn="b"/>
                      <a:r>
                        <a:rPr lang="en-US" sz="800" u="none" strike="noStrike">
                          <a:effectLst/>
                        </a:rPr>
                        <a:t>   OLS Regression Results                            </a:t>
                      </a:r>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102146457"/>
                  </a:ext>
                </a:extLst>
              </a:tr>
              <a:tr h="164551">
                <a:tc gridSpan="5">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50510532"/>
                  </a:ext>
                </a:extLst>
              </a:tr>
              <a:tr h="164551">
                <a:tc gridSpan="3">
                  <a:txBody>
                    <a:bodyPr/>
                    <a:lstStyle/>
                    <a:p>
                      <a:pPr algn="l" fontAlgn="b"/>
                      <a:r>
                        <a:rPr lang="en-US" sz="800" u="none" strike="noStrike">
                          <a:effectLst/>
                        </a:rPr>
                        <a:t>Dep. Variable:      Annual_Salary_inK   R-squared:                       0.113</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558570310"/>
                  </a:ext>
                </a:extLst>
              </a:tr>
              <a:tr h="164551">
                <a:tc gridSpan="3">
                  <a:txBody>
                    <a:bodyPr/>
                    <a:lstStyle/>
                    <a:p>
                      <a:pPr algn="l" fontAlgn="b"/>
                      <a:r>
                        <a:rPr lang="en-US" sz="800" u="none" strike="noStrike">
                          <a:effectLst/>
                        </a:rPr>
                        <a:t>Model:                            OLS   Adj. R-squared:                  0.109</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791107017"/>
                  </a:ext>
                </a:extLst>
              </a:tr>
              <a:tr h="164551">
                <a:tc gridSpan="3">
                  <a:txBody>
                    <a:bodyPr/>
                    <a:lstStyle/>
                    <a:p>
                      <a:pPr algn="l" fontAlgn="b"/>
                      <a:r>
                        <a:rPr lang="en-US" sz="800" u="none" strike="noStrike">
                          <a:effectLst/>
                        </a:rPr>
                        <a:t>Method:                 Least Squares   F-statistic:                     29.94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34595235"/>
                  </a:ext>
                </a:extLst>
              </a:tr>
              <a:tr h="164551">
                <a:tc gridSpan="3">
                  <a:txBody>
                    <a:bodyPr/>
                    <a:lstStyle/>
                    <a:p>
                      <a:pPr algn="l" fontAlgn="b"/>
                      <a:r>
                        <a:rPr lang="en-US" sz="800" u="none" strike="noStrike">
                          <a:effectLst/>
                        </a:rPr>
                        <a:t>Date:                Thu, 18 Nov 2021   Prob (F-statistic):           2.27e-44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849689813"/>
                  </a:ext>
                </a:extLst>
              </a:tr>
              <a:tr h="164551">
                <a:tc gridSpan="3">
                  <a:txBody>
                    <a:bodyPr/>
                    <a:lstStyle/>
                    <a:p>
                      <a:pPr algn="l" fontAlgn="b"/>
                      <a:r>
                        <a:rPr lang="en-US" sz="800" u="none" strike="noStrike">
                          <a:effectLst/>
                        </a:rPr>
                        <a:t>Time:                        19:59:57   Log-Likelihood:                -8401.2</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208365906"/>
                  </a:ext>
                </a:extLst>
              </a:tr>
              <a:tr h="164551">
                <a:tc gridSpan="3">
                  <a:txBody>
                    <a:bodyPr/>
                    <a:lstStyle/>
                    <a:p>
                      <a:pPr algn="l" fontAlgn="b"/>
                      <a:r>
                        <a:rPr lang="en-US" sz="800" u="none" strike="noStrike">
                          <a:effectLst/>
                        </a:rPr>
                        <a:t>No. Observations:                1891   AIC:                         1.682e+04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231329077"/>
                  </a:ext>
                </a:extLst>
              </a:tr>
              <a:tr h="164551">
                <a:tc gridSpan="3">
                  <a:txBody>
                    <a:bodyPr/>
                    <a:lstStyle/>
                    <a:p>
                      <a:pPr algn="l" fontAlgn="b"/>
                      <a:r>
                        <a:rPr lang="en-US" sz="800" u="none" strike="noStrike">
                          <a:effectLst/>
                        </a:rPr>
                        <a:t>Df Residuals:                    1882   BIC:                         1.687e+04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837670470"/>
                  </a:ext>
                </a:extLst>
              </a:tr>
              <a:tr h="164551">
                <a:tc gridSpan="2">
                  <a:txBody>
                    <a:bodyPr/>
                    <a:lstStyle/>
                    <a:p>
                      <a:pPr algn="l" fontAlgn="b"/>
                      <a:r>
                        <a:rPr lang="en-US" sz="800" u="none" strike="noStrike">
                          <a:effectLst/>
                        </a:rPr>
                        <a:t>Df Model:                           8                                         </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449209919"/>
                  </a:ext>
                </a:extLst>
              </a:tr>
              <a:tr h="164551">
                <a:tc gridSpan="3">
                  <a:txBody>
                    <a:bodyPr/>
                    <a:lstStyle/>
                    <a:p>
                      <a:pPr algn="l" fontAlgn="b"/>
                      <a:r>
                        <a:rPr lang="en-US" sz="800" u="none" strike="noStrike">
                          <a:effectLst/>
                        </a:rPr>
                        <a:t>Covariance Type:            nonrobust                                         </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4159906798"/>
                  </a:ext>
                </a:extLst>
              </a:tr>
              <a:tr h="164551">
                <a:tc gridSpan="5">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4466088"/>
                  </a:ext>
                </a:extLst>
              </a:tr>
              <a:tr h="164551">
                <a:tc gridSpan="3">
                  <a:txBody>
                    <a:bodyPr/>
                    <a:lstStyle/>
                    <a:p>
                      <a:pPr algn="l" fontAlgn="b"/>
                      <a:r>
                        <a:rPr lang="en-US" sz="800" u="none" strike="noStrike">
                          <a:effectLst/>
                        </a:rPr>
                        <a:t>                         coef    std err          t      P&gt;|t|      [0.025      0.975]</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540363182"/>
                  </a:ext>
                </a:extLst>
              </a:tr>
              <a:tr h="164551">
                <a:tc gridSpan="3">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4267182931"/>
                  </a:ext>
                </a:extLst>
              </a:tr>
              <a:tr h="164551">
                <a:tc gridSpan="4">
                  <a:txBody>
                    <a:bodyPr/>
                    <a:lstStyle/>
                    <a:p>
                      <a:pPr algn="l" fontAlgn="b"/>
                      <a:r>
                        <a:rPr lang="en-US" sz="800" u="none" strike="noStrike">
                          <a:effectLst/>
                        </a:rPr>
                        <a:t>Intercept             69.7500      0.773     90.187      0.000      68.233      71.267</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363263728"/>
                  </a:ext>
                </a:extLst>
              </a:tr>
              <a:tr h="164551">
                <a:tc gridSpan="4">
                  <a:txBody>
                    <a:bodyPr/>
                    <a:lstStyle/>
                    <a:p>
                      <a:pPr algn="l" fontAlgn="b"/>
                      <a:r>
                        <a:rPr lang="en-US" sz="800" u="none" strike="noStrike">
                          <a:effectLst/>
                        </a:rPr>
                        <a:t>Exp_Range[T.1-5]      -7.7792      1.869     -4.163      0.000     -11.444      -4.114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156320446"/>
                  </a:ext>
                </a:extLst>
              </a:tr>
              <a:tr h="164551">
                <a:tc gridSpan="4">
                  <a:txBody>
                    <a:bodyPr/>
                    <a:lstStyle/>
                    <a:p>
                      <a:pPr algn="l" fontAlgn="b"/>
                      <a:r>
                        <a:rPr lang="en-US" sz="800" u="none" strike="noStrike">
                          <a:effectLst/>
                        </a:rPr>
                        <a:t>Exp_Range[T.11-15]     8.6233      1.476      5.842      0.000       5.728      11.518</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657905737"/>
                  </a:ext>
                </a:extLst>
              </a:tr>
              <a:tr h="164551">
                <a:tc gridSpan="4">
                  <a:txBody>
                    <a:bodyPr/>
                    <a:lstStyle/>
                    <a:p>
                      <a:pPr algn="l" fontAlgn="b"/>
                      <a:r>
                        <a:rPr lang="en-US" sz="800" u="none" strike="noStrike">
                          <a:effectLst/>
                        </a:rPr>
                        <a:t>Exp_Range[T.16-20]    18.7050      2.255      8.293      0.000      14.281      23.128</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740590858"/>
                  </a:ext>
                </a:extLst>
              </a:tr>
              <a:tr h="164551">
                <a:tc gridSpan="4">
                  <a:txBody>
                    <a:bodyPr/>
                    <a:lstStyle/>
                    <a:p>
                      <a:pPr algn="l" fontAlgn="b"/>
                      <a:r>
                        <a:rPr lang="en-US" sz="800" u="none" strike="noStrike">
                          <a:effectLst/>
                        </a:rPr>
                        <a:t>Exp_Range[T.20-25]    21.6945      6.916      3.137      0.002       8.130      35.259</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411128719"/>
                  </a:ext>
                </a:extLst>
              </a:tr>
              <a:tr h="164551">
                <a:tc gridSpan="4">
                  <a:txBody>
                    <a:bodyPr/>
                    <a:lstStyle/>
                    <a:p>
                      <a:pPr algn="l" fontAlgn="b"/>
                      <a:r>
                        <a:rPr lang="en-US" sz="800" u="none" strike="noStrike">
                          <a:effectLst/>
                        </a:rPr>
                        <a:t>Exp_Range[T.21-25]    21.0000     10.338      2.031      0.042       0.725      41.276</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521999040"/>
                  </a:ext>
                </a:extLst>
              </a:tr>
              <a:tr h="164551">
                <a:tc gridSpan="4">
                  <a:txBody>
                    <a:bodyPr/>
                    <a:lstStyle/>
                    <a:p>
                      <a:pPr algn="l" fontAlgn="b"/>
                      <a:r>
                        <a:rPr lang="en-US" sz="800" u="none" strike="noStrike">
                          <a:effectLst/>
                        </a:rPr>
                        <a:t>Exp_Range[T.6-10]      6.9745      1.128      6.183      0.000       4.762       9.187</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492352400"/>
                  </a:ext>
                </a:extLst>
              </a:tr>
              <a:tr h="164551">
                <a:tc gridSpan="4">
                  <a:txBody>
                    <a:bodyPr/>
                    <a:lstStyle/>
                    <a:p>
                      <a:pPr algn="l" fontAlgn="b"/>
                      <a:r>
                        <a:rPr lang="en-US" sz="800" u="none" strike="noStrike">
                          <a:effectLst/>
                        </a:rPr>
                        <a:t>Exp_Range[T.&gt;25]      -2.5816      8.450     -0.306      0.760     -19.153      13.990</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4194148605"/>
                  </a:ext>
                </a:extLst>
              </a:tr>
              <a:tr h="164551">
                <a:tc gridSpan="4">
                  <a:txBody>
                    <a:bodyPr/>
                    <a:lstStyle/>
                    <a:p>
                      <a:pPr algn="l" fontAlgn="b"/>
                      <a:r>
                        <a:rPr lang="en-US" sz="1600" u="none" strike="noStrike" dirty="0">
                          <a:solidFill>
                            <a:srgbClr val="FF0000"/>
                          </a:solidFill>
                          <a:effectLst/>
                          <a:highlight>
                            <a:srgbClr val="FFFF00"/>
                          </a:highlight>
                        </a:rPr>
                        <a:t>Female               -10.0105      </a:t>
                      </a:r>
                      <a:r>
                        <a:rPr lang="en-US" sz="800" u="none" strike="noStrike" dirty="0">
                          <a:effectLst/>
                        </a:rPr>
                        <a:t>1.383     -7.238      0.000     -12.723      -7.298</a:t>
                      </a:r>
                      <a:endParaRPr lang="en-US" sz="800" b="1" i="0" u="none" strike="noStrike" dirty="0">
                        <a:solidFill>
                          <a:srgbClr val="FF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665225741"/>
                  </a:ext>
                </a:extLst>
              </a:tr>
              <a:tr h="164551">
                <a:tc gridSpan="5">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93721755"/>
                  </a:ext>
                </a:extLst>
              </a:tr>
              <a:tr h="164551">
                <a:tc gridSpan="3">
                  <a:txBody>
                    <a:bodyPr/>
                    <a:lstStyle/>
                    <a:p>
                      <a:pPr algn="l" fontAlgn="b"/>
                      <a:r>
                        <a:rPr lang="en-US" sz="800" u="none" strike="noStrike">
                          <a:effectLst/>
                        </a:rPr>
                        <a:t>Omnibus:                      804.630   Durbin-Watson:                   2.002</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191577620"/>
                  </a:ext>
                </a:extLst>
              </a:tr>
              <a:tr h="164551">
                <a:tc gridSpan="3">
                  <a:txBody>
                    <a:bodyPr/>
                    <a:lstStyle/>
                    <a:p>
                      <a:pPr algn="l" fontAlgn="b"/>
                      <a:r>
                        <a:rPr lang="en-US" sz="800" u="none" strike="noStrike">
                          <a:effectLst/>
                        </a:rPr>
                        <a:t>Prob(Omnibus):                  0.000   Jarque-Bera (JB):             6909.986</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797711565"/>
                  </a:ext>
                </a:extLst>
              </a:tr>
              <a:tr h="164551">
                <a:tc gridSpan="2">
                  <a:txBody>
                    <a:bodyPr/>
                    <a:lstStyle/>
                    <a:p>
                      <a:pPr algn="l" fontAlgn="b"/>
                      <a:r>
                        <a:rPr lang="en-US" sz="800" u="none" strike="noStrike">
                          <a:effectLst/>
                        </a:rPr>
                        <a:t>Skew:                           1.776   Prob(JB):                         0.00</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752481265"/>
                  </a:ext>
                </a:extLst>
              </a:tr>
              <a:tr h="164551">
                <a:tc gridSpan="3">
                  <a:txBody>
                    <a:bodyPr/>
                    <a:lstStyle/>
                    <a:p>
                      <a:pPr algn="l" fontAlgn="b"/>
                      <a:r>
                        <a:rPr lang="en-US" sz="800" u="none" strike="noStrike">
                          <a:effectLst/>
                        </a:rPr>
                        <a:t>Kurtosis:                      11.665   Cond. No.                         23.5</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004350134"/>
                  </a:ext>
                </a:extLst>
              </a:tr>
              <a:tr h="164551">
                <a:tc gridSpan="5">
                  <a:txBody>
                    <a:bodyPr/>
                    <a:lstStyle/>
                    <a:p>
                      <a:pPr algn="l" fontAlgn="b"/>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8805101"/>
                  </a:ext>
                </a:extLst>
              </a:tr>
            </a:tbl>
          </a:graphicData>
        </a:graphic>
      </p:graphicFrame>
    </p:spTree>
    <p:extLst>
      <p:ext uri="{BB962C8B-B14F-4D97-AF65-F5344CB8AC3E}">
        <p14:creationId xmlns:p14="http://schemas.microsoft.com/office/powerpoint/2010/main" val="131842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FE78-F173-FB42-8CA9-65ED55DC2CF7}"/>
              </a:ext>
            </a:extLst>
          </p:cNvPr>
          <p:cNvSpPr>
            <a:spLocks noGrp="1"/>
          </p:cNvSpPr>
          <p:nvPr>
            <p:ph type="title"/>
          </p:nvPr>
        </p:nvSpPr>
        <p:spPr/>
        <p:txBody>
          <a:bodyPr/>
          <a:lstStyle/>
          <a:p>
            <a:r>
              <a:rPr lang="en-US" dirty="0"/>
              <a:t>T-TEST </a:t>
            </a:r>
          </a:p>
        </p:txBody>
      </p:sp>
      <p:sp>
        <p:nvSpPr>
          <p:cNvPr id="3" name="Content Placeholder 2">
            <a:extLst>
              <a:ext uri="{FF2B5EF4-FFF2-40B4-BE49-F238E27FC236}">
                <a16:creationId xmlns:a16="http://schemas.microsoft.com/office/drawing/2014/main" id="{EC779746-59DE-4F4F-AEB6-407C13D7062E}"/>
              </a:ext>
            </a:extLst>
          </p:cNvPr>
          <p:cNvSpPr>
            <a:spLocks noGrp="1"/>
          </p:cNvSpPr>
          <p:nvPr>
            <p:ph idx="1"/>
          </p:nvPr>
        </p:nvSpPr>
        <p:spPr/>
        <p:txBody>
          <a:bodyPr/>
          <a:lstStyle/>
          <a:p>
            <a:pPr marL="0" indent="0">
              <a:buNone/>
            </a:pPr>
            <a:r>
              <a:rPr lang="en-US" dirty="0"/>
              <a:t>Hypothesis :  Gender Pay gap exists in IT industry</a:t>
            </a:r>
          </a:p>
          <a:p>
            <a:pPr marL="0" indent="0">
              <a:buNone/>
            </a:pPr>
            <a:r>
              <a:rPr lang="en-US" dirty="0"/>
              <a:t>To test the hypothesis, performed T-Test. </a:t>
            </a:r>
          </a:p>
          <a:p>
            <a:pPr marL="0" indent="0">
              <a:buNone/>
            </a:pPr>
            <a:endParaRPr lang="en-US" dirty="0"/>
          </a:p>
          <a:p>
            <a:pPr marL="0" indent="0">
              <a:buNone/>
            </a:pPr>
            <a:r>
              <a:rPr lang="en-US" dirty="0"/>
              <a:t>Summary statistics between Male and Female datasets.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0E38BA8D-2D85-4A42-B441-BD84FB834279}"/>
              </a:ext>
            </a:extLst>
          </p:cNvPr>
          <p:cNvGraphicFramePr>
            <a:graphicFrameLocks noGrp="1"/>
          </p:cNvGraphicFramePr>
          <p:nvPr>
            <p:extLst>
              <p:ext uri="{D42A27DB-BD31-4B8C-83A1-F6EECF244321}">
                <p14:modId xmlns:p14="http://schemas.microsoft.com/office/powerpoint/2010/main" val="3049475636"/>
              </p:ext>
            </p:extLst>
          </p:nvPr>
        </p:nvGraphicFramePr>
        <p:xfrm>
          <a:off x="1585913" y="4483107"/>
          <a:ext cx="7731126" cy="1314070"/>
        </p:xfrm>
        <a:graphic>
          <a:graphicData uri="http://schemas.openxmlformats.org/drawingml/2006/table">
            <a:tbl>
              <a:tblPr>
                <a:tableStyleId>{5C22544A-7EE6-4342-B048-85BDC9FD1C3A}</a:tableStyleId>
              </a:tblPr>
              <a:tblGrid>
                <a:gridCol w="1354996">
                  <a:extLst>
                    <a:ext uri="{9D8B030D-6E8A-4147-A177-3AD203B41FA5}">
                      <a16:colId xmlns:a16="http://schemas.microsoft.com/office/drawing/2014/main" val="2411366956"/>
                    </a:ext>
                  </a:extLst>
                </a:gridCol>
                <a:gridCol w="1122789">
                  <a:extLst>
                    <a:ext uri="{9D8B030D-6E8A-4147-A177-3AD203B41FA5}">
                      <a16:colId xmlns:a16="http://schemas.microsoft.com/office/drawing/2014/main" val="833231826"/>
                    </a:ext>
                  </a:extLst>
                </a:gridCol>
                <a:gridCol w="713012">
                  <a:extLst>
                    <a:ext uri="{9D8B030D-6E8A-4147-A177-3AD203B41FA5}">
                      <a16:colId xmlns:a16="http://schemas.microsoft.com/office/drawing/2014/main" val="2443406609"/>
                    </a:ext>
                  </a:extLst>
                </a:gridCol>
                <a:gridCol w="975269">
                  <a:extLst>
                    <a:ext uri="{9D8B030D-6E8A-4147-A177-3AD203B41FA5}">
                      <a16:colId xmlns:a16="http://schemas.microsoft.com/office/drawing/2014/main" val="1028109463"/>
                    </a:ext>
                  </a:extLst>
                </a:gridCol>
                <a:gridCol w="713012">
                  <a:extLst>
                    <a:ext uri="{9D8B030D-6E8A-4147-A177-3AD203B41FA5}">
                      <a16:colId xmlns:a16="http://schemas.microsoft.com/office/drawing/2014/main" val="2971544925"/>
                    </a:ext>
                  </a:extLst>
                </a:gridCol>
                <a:gridCol w="713012">
                  <a:extLst>
                    <a:ext uri="{9D8B030D-6E8A-4147-A177-3AD203B41FA5}">
                      <a16:colId xmlns:a16="http://schemas.microsoft.com/office/drawing/2014/main" val="2301692482"/>
                    </a:ext>
                  </a:extLst>
                </a:gridCol>
                <a:gridCol w="713012">
                  <a:extLst>
                    <a:ext uri="{9D8B030D-6E8A-4147-A177-3AD203B41FA5}">
                      <a16:colId xmlns:a16="http://schemas.microsoft.com/office/drawing/2014/main" val="1275907333"/>
                    </a:ext>
                  </a:extLst>
                </a:gridCol>
                <a:gridCol w="713012">
                  <a:extLst>
                    <a:ext uri="{9D8B030D-6E8A-4147-A177-3AD203B41FA5}">
                      <a16:colId xmlns:a16="http://schemas.microsoft.com/office/drawing/2014/main" val="4134658773"/>
                    </a:ext>
                  </a:extLst>
                </a:gridCol>
                <a:gridCol w="713012">
                  <a:extLst>
                    <a:ext uri="{9D8B030D-6E8A-4147-A177-3AD203B41FA5}">
                      <a16:colId xmlns:a16="http://schemas.microsoft.com/office/drawing/2014/main" val="3163986970"/>
                    </a:ext>
                  </a:extLst>
                </a:gridCol>
              </a:tblGrid>
              <a:tr h="262814">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gridSpan="2">
                  <a:txBody>
                    <a:bodyPr/>
                    <a:lstStyle/>
                    <a:p>
                      <a:pPr algn="l" fontAlgn="b"/>
                      <a:r>
                        <a:rPr lang="en-US" sz="1600" u="none" strike="noStrike">
                          <a:effectLst/>
                        </a:rPr>
                        <a:t>Annual_Salary_inK</a:t>
                      </a:r>
                      <a:endParaRPr lang="en-US" sz="1600" b="0" i="0" u="none" strike="noStrike">
                        <a:solidFill>
                          <a:srgbClr val="000000"/>
                        </a:solidFill>
                        <a:effectLst/>
                        <a:latin typeface="Calibri" panose="020F0502020204030204" pitchFamily="34" charset="0"/>
                      </a:endParaRPr>
                    </a:p>
                  </a:txBody>
                  <a:tcPr marL="8213" marR="8213" marT="8213"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1491157977"/>
                  </a:ext>
                </a:extLst>
              </a:tr>
              <a:tr h="262814">
                <a:tc>
                  <a:txBody>
                    <a:bodyPr/>
                    <a:lstStyle/>
                    <a:p>
                      <a:pPr algn="l" fontAlgn="b"/>
                      <a:r>
                        <a:rPr lang="en-US" sz="1600" u="none" strike="noStrike">
                          <a:effectLst/>
                        </a:rPr>
                        <a:t>count</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r>
                        <a:rPr lang="en-US" sz="1600" u="none" strike="noStrike">
                          <a:effectLst/>
                        </a:rPr>
                        <a:t>mean</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r>
                        <a:rPr lang="en-US" sz="1600" u="none" strike="noStrike">
                          <a:effectLst/>
                        </a:rPr>
                        <a:t>std</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r>
                        <a:rPr lang="en-US" sz="1600" u="none" strike="noStrike">
                          <a:effectLst/>
                        </a:rPr>
                        <a:t>min</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r>
                        <a:rPr lang="en-US" sz="1600" u="none" strike="noStrike">
                          <a:effectLst/>
                        </a:rPr>
                        <a:t>max</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3313292151"/>
                  </a:ext>
                </a:extLst>
              </a:tr>
              <a:tr h="262814">
                <a:tc>
                  <a:txBody>
                    <a:bodyPr/>
                    <a:lstStyle/>
                    <a:p>
                      <a:pPr algn="l" fontAlgn="b"/>
                      <a:r>
                        <a:rPr lang="en-US" sz="1600" u="none" strike="noStrike">
                          <a:effectLst/>
                        </a:rPr>
                        <a:t>Gender</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2901321555"/>
                  </a:ext>
                </a:extLst>
              </a:tr>
              <a:tr h="262814">
                <a:tc>
                  <a:txBody>
                    <a:bodyPr/>
                    <a:lstStyle/>
                    <a:p>
                      <a:pPr algn="l"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264</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61.477</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18.92</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68</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1155472416"/>
                  </a:ext>
                </a:extLst>
              </a:tr>
              <a:tr h="262814">
                <a:tc>
                  <a:txBody>
                    <a:bodyPr/>
                    <a:lstStyle/>
                    <a:p>
                      <a:pPr algn="l" fontAlgn="b"/>
                      <a:r>
                        <a:rPr lang="en-US" sz="1600" u="none" strike="noStrike">
                          <a:effectLst/>
                        </a:rPr>
                        <a:t>Male</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1626</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73.879</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21.70</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62</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71.625</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82</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dirty="0">
                          <a:effectLst/>
                        </a:rPr>
                        <a:t>250</a:t>
                      </a:r>
                      <a:endParaRPr lang="en-US" sz="1600" b="0" i="0" u="none" strike="noStrike" dirty="0">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112559455"/>
                  </a:ext>
                </a:extLst>
              </a:tr>
            </a:tbl>
          </a:graphicData>
        </a:graphic>
      </p:graphicFrame>
    </p:spTree>
    <p:extLst>
      <p:ext uri="{BB962C8B-B14F-4D97-AF65-F5344CB8AC3E}">
        <p14:creationId xmlns:p14="http://schemas.microsoft.com/office/powerpoint/2010/main" val="941159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1176-AEC0-434B-92AB-D6C63768DFF1}"/>
              </a:ext>
            </a:extLst>
          </p:cNvPr>
          <p:cNvSpPr>
            <a:spLocks noGrp="1"/>
          </p:cNvSpPr>
          <p:nvPr>
            <p:ph type="title"/>
          </p:nvPr>
        </p:nvSpPr>
        <p:spPr/>
        <p:txBody>
          <a:bodyPr/>
          <a:lstStyle/>
          <a:p>
            <a:r>
              <a:rPr lang="en-US" dirty="0"/>
              <a:t>Assumption validation</a:t>
            </a:r>
          </a:p>
        </p:txBody>
      </p:sp>
      <p:sp>
        <p:nvSpPr>
          <p:cNvPr id="3" name="Content Placeholder 2">
            <a:extLst>
              <a:ext uri="{FF2B5EF4-FFF2-40B4-BE49-F238E27FC236}">
                <a16:creationId xmlns:a16="http://schemas.microsoft.com/office/drawing/2014/main" id="{68F3E81B-3E25-E147-BD8C-19C7ADF2A282}"/>
              </a:ext>
            </a:extLst>
          </p:cNvPr>
          <p:cNvSpPr>
            <a:spLocks noGrp="1"/>
          </p:cNvSpPr>
          <p:nvPr>
            <p:ph idx="1"/>
          </p:nvPr>
        </p:nvSpPr>
        <p:spPr/>
        <p:txBody>
          <a:bodyPr/>
          <a:lstStyle/>
          <a:p>
            <a:r>
              <a:rPr lang="en-US" dirty="0"/>
              <a:t>T-Test requires the assumption of normality and homogeneity to be true.</a:t>
            </a:r>
          </a:p>
          <a:p>
            <a:endParaRPr lang="en-US" dirty="0"/>
          </a:p>
          <a:p>
            <a:r>
              <a:rPr lang="en-US" dirty="0"/>
              <a:t>Assumption of Normality is verified using </a:t>
            </a:r>
            <a:r>
              <a:rPr lang="en-US" dirty="0" err="1"/>
              <a:t>shapiro</a:t>
            </a:r>
            <a:r>
              <a:rPr lang="en-US" dirty="0"/>
              <a:t> test.</a:t>
            </a:r>
          </a:p>
          <a:p>
            <a:pPr lvl="1"/>
            <a:r>
              <a:rPr lang="en-US" dirty="0"/>
              <a:t>0.8340311646461487, 3.9997917502840688e-16)</a:t>
            </a:r>
          </a:p>
          <a:p>
            <a:pPr lvl="1"/>
            <a:endParaRPr lang="en-US" dirty="0"/>
          </a:p>
          <a:p>
            <a:r>
              <a:rPr lang="en-US" dirty="0"/>
              <a:t>Assumption of homogeneity is verified using </a:t>
            </a:r>
            <a:r>
              <a:rPr lang="en-US" dirty="0" err="1"/>
              <a:t>Levene’s</a:t>
            </a:r>
            <a:r>
              <a:rPr lang="en-US" dirty="0"/>
              <a:t> test.</a:t>
            </a:r>
          </a:p>
          <a:p>
            <a:pPr lvl="1"/>
            <a:r>
              <a:rPr lang="en-US" dirty="0" err="1"/>
              <a:t>LeveneResult</a:t>
            </a:r>
            <a:r>
              <a:rPr lang="en-US" dirty="0"/>
              <a:t>(statistic=5.146387144375454, </a:t>
            </a:r>
            <a:r>
              <a:rPr lang="en-US" dirty="0" err="1"/>
              <a:t>pvalue</a:t>
            </a:r>
            <a:r>
              <a:rPr lang="en-US" dirty="0"/>
              <a:t>=0.02340726016639203)</a:t>
            </a:r>
          </a:p>
        </p:txBody>
      </p:sp>
    </p:spTree>
    <p:extLst>
      <p:ext uri="{BB962C8B-B14F-4D97-AF65-F5344CB8AC3E}">
        <p14:creationId xmlns:p14="http://schemas.microsoft.com/office/powerpoint/2010/main" val="1618822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84B6-7683-6C43-B079-9B7D7247AD03}"/>
              </a:ext>
            </a:extLst>
          </p:cNvPr>
          <p:cNvSpPr>
            <a:spLocks noGrp="1"/>
          </p:cNvSpPr>
          <p:nvPr>
            <p:ph type="title"/>
          </p:nvPr>
        </p:nvSpPr>
        <p:spPr/>
        <p:txBody>
          <a:bodyPr/>
          <a:lstStyle/>
          <a:p>
            <a:r>
              <a:rPr lang="en-US" dirty="0"/>
              <a:t>T-Test results</a:t>
            </a:r>
          </a:p>
        </p:txBody>
      </p:sp>
      <p:sp>
        <p:nvSpPr>
          <p:cNvPr id="3" name="Content Placeholder 2">
            <a:extLst>
              <a:ext uri="{FF2B5EF4-FFF2-40B4-BE49-F238E27FC236}">
                <a16:creationId xmlns:a16="http://schemas.microsoft.com/office/drawing/2014/main" id="{6E128EB6-9209-AD4A-A8D4-375465E1AAFE}"/>
              </a:ext>
            </a:extLst>
          </p:cNvPr>
          <p:cNvSpPr>
            <a:spLocks noGrp="1"/>
          </p:cNvSpPr>
          <p:nvPr>
            <p:ph idx="1"/>
          </p:nvPr>
        </p:nvSpPr>
        <p:spPr/>
        <p:txBody>
          <a:bodyPr/>
          <a:lstStyle/>
          <a:p>
            <a:r>
              <a:rPr lang="en-US" dirty="0" err="1"/>
              <a:t>Ttest_indResult</a:t>
            </a:r>
            <a:r>
              <a:rPr lang="en-US" dirty="0"/>
              <a:t>(statistic=8.759985992836686, </a:t>
            </a:r>
          </a:p>
          <a:p>
            <a:pPr lvl="2"/>
            <a:r>
              <a:rPr lang="en-US" dirty="0" err="1"/>
              <a:t>pvalue</a:t>
            </a:r>
            <a:r>
              <a:rPr lang="en-US" dirty="0"/>
              <a:t>=4.255770985606472e-18)</a:t>
            </a:r>
          </a:p>
          <a:p>
            <a:pPr marL="0" indent="0">
              <a:buNone/>
            </a:pPr>
            <a:endParaRPr lang="en-US" dirty="0"/>
          </a:p>
          <a:p>
            <a:pPr marL="0" indent="0">
              <a:buNone/>
            </a:pPr>
            <a:r>
              <a:rPr lang="en-US" dirty="0"/>
              <a:t>Lower P value indicates that null hypothesis is not true and Alternative hypothesis is true. Hence it is concluded that gender pay gap exists between male and female employees and regression results indicate that female employee salary is lesser than the male employee salary.</a:t>
            </a:r>
          </a:p>
        </p:txBody>
      </p:sp>
    </p:spTree>
    <p:extLst>
      <p:ext uri="{BB962C8B-B14F-4D97-AF65-F5344CB8AC3E}">
        <p14:creationId xmlns:p14="http://schemas.microsoft.com/office/powerpoint/2010/main" val="381289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E4C8-D8FB-EC45-AC88-0408EA40E55F}"/>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C03E48-E842-034B-9DD5-071F865AC0F4}"/>
              </a:ext>
            </a:extLst>
          </p:cNvPr>
          <p:cNvSpPr>
            <a:spLocks noGrp="1"/>
          </p:cNvSpPr>
          <p:nvPr>
            <p:ph idx="1"/>
          </p:nvPr>
        </p:nvSpPr>
        <p:spPr>
          <a:xfrm>
            <a:off x="1143000" y="1927654"/>
            <a:ext cx="10348784" cy="3971490"/>
          </a:xfrm>
        </p:spPr>
        <p:txBody>
          <a:bodyPr>
            <a:normAutofit/>
          </a:bodyPr>
          <a:lstStyle/>
          <a:p>
            <a:pPr marL="0" indent="0">
              <a:buNone/>
            </a:pPr>
            <a:endParaRPr lang="en-US" dirty="0"/>
          </a:p>
          <a:p>
            <a:pPr marL="0" indent="0">
              <a:buNone/>
            </a:pPr>
            <a:r>
              <a:rPr lang="en-US" dirty="0"/>
              <a:t>There are three files of data with the surveys taken in 2018,2019 and 2020.  The key variables observed in the dataset include,</a:t>
            </a:r>
          </a:p>
          <a:p>
            <a:pPr lvl="1">
              <a:lnSpc>
                <a:spcPct val="150000"/>
              </a:lnSpc>
              <a:buFont typeface="Wingdings" pitchFamily="2" charset="2"/>
              <a:buChar char="Ø"/>
            </a:pPr>
            <a:r>
              <a:rPr lang="en-US" sz="1600" i="0" dirty="0"/>
              <a:t>Gender   - Identifies if the person is male , female or diverse.</a:t>
            </a:r>
          </a:p>
          <a:p>
            <a:pPr lvl="1">
              <a:lnSpc>
                <a:spcPct val="150000"/>
              </a:lnSpc>
              <a:buFont typeface="Wingdings" pitchFamily="2" charset="2"/>
              <a:buChar char="Ø"/>
            </a:pPr>
            <a:r>
              <a:rPr lang="en-US" sz="1600" i="0" dirty="0"/>
              <a:t>Experience  Range – Number of years of work experience categorized in ranges 0-5, 6-10, 11-20, 20-25 and &gt;25.</a:t>
            </a:r>
          </a:p>
          <a:p>
            <a:pPr lvl="1">
              <a:lnSpc>
                <a:spcPct val="150000"/>
              </a:lnSpc>
              <a:buFont typeface="Wingdings" pitchFamily="2" charset="2"/>
              <a:buChar char="Ø"/>
            </a:pPr>
            <a:r>
              <a:rPr lang="en-US" sz="1600" i="0" dirty="0"/>
              <a:t>Role- Provides the role, the person performs in the company as a Developer, Analyst, QA or  Manager.</a:t>
            </a:r>
          </a:p>
          <a:p>
            <a:pPr lvl="1">
              <a:lnSpc>
                <a:spcPct val="150000"/>
              </a:lnSpc>
              <a:buFont typeface="Wingdings" pitchFamily="2" charset="2"/>
              <a:buChar char="Ø"/>
            </a:pPr>
            <a:r>
              <a:rPr lang="en-US" sz="1600" i="0" dirty="0"/>
              <a:t>Salary, Current &amp; Prior – Provides the current annual salary and prior year annual salary in Euros.</a:t>
            </a:r>
          </a:p>
          <a:p>
            <a:pPr lvl="1">
              <a:lnSpc>
                <a:spcPct val="150000"/>
              </a:lnSpc>
              <a:buFont typeface="Wingdings" pitchFamily="2" charset="2"/>
              <a:buChar char="Ø"/>
            </a:pPr>
            <a:r>
              <a:rPr lang="en-US" sz="1600" i="0" dirty="0"/>
              <a:t>Age – Age of the employee.  Mostly age will be on par with experience, however if the employee joined the IT industry late or is in with a break, this field will help understand that. </a:t>
            </a:r>
          </a:p>
          <a:p>
            <a:pPr marL="0" indent="0">
              <a:buNone/>
            </a:pPr>
            <a:endParaRPr lang="en-US" dirty="0"/>
          </a:p>
        </p:txBody>
      </p:sp>
    </p:spTree>
    <p:extLst>
      <p:ext uri="{BB962C8B-B14F-4D97-AF65-F5344CB8AC3E}">
        <p14:creationId xmlns:p14="http://schemas.microsoft.com/office/powerpoint/2010/main" val="34122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650E-6417-EC4F-8BAE-D170ED21B2A2}"/>
              </a:ext>
            </a:extLst>
          </p:cNvPr>
          <p:cNvSpPr>
            <a:spLocks noGrp="1"/>
          </p:cNvSpPr>
          <p:nvPr>
            <p:ph type="title"/>
          </p:nvPr>
        </p:nvSpPr>
        <p:spPr/>
        <p:txBody>
          <a:bodyPr/>
          <a:lstStyle/>
          <a:p>
            <a:r>
              <a:rPr lang="en-US" dirty="0"/>
              <a:t>Steps followed to perform EDA on the dataset</a:t>
            </a:r>
          </a:p>
        </p:txBody>
      </p:sp>
      <p:sp>
        <p:nvSpPr>
          <p:cNvPr id="3" name="Content Placeholder 2">
            <a:extLst>
              <a:ext uri="{FF2B5EF4-FFF2-40B4-BE49-F238E27FC236}">
                <a16:creationId xmlns:a16="http://schemas.microsoft.com/office/drawing/2014/main" id="{74AE2ADD-F9BA-EF44-8E32-676549C1F6FE}"/>
              </a:ext>
            </a:extLst>
          </p:cNvPr>
          <p:cNvSpPr>
            <a:spLocks noGrp="1"/>
          </p:cNvSpPr>
          <p:nvPr>
            <p:ph idx="1"/>
          </p:nvPr>
        </p:nvSpPr>
        <p:spPr/>
        <p:txBody>
          <a:bodyPr/>
          <a:lstStyle/>
          <a:p>
            <a:pPr marL="0" indent="0">
              <a:buNone/>
            </a:pPr>
            <a:r>
              <a:rPr lang="en-US" dirty="0"/>
              <a:t>The following steps were followed in performing exploratory data analysis to find if gender pay gap exists in IT industry-</a:t>
            </a:r>
          </a:p>
          <a:p>
            <a:pPr>
              <a:buFont typeface="Wingdings" pitchFamily="2" charset="2"/>
              <a:buChar char="Ø"/>
            </a:pPr>
            <a:r>
              <a:rPr lang="en-US" sz="1700" dirty="0"/>
              <a:t>Data Ingestion  - The three files were loaded into three independent dataframes.</a:t>
            </a:r>
          </a:p>
          <a:p>
            <a:pPr>
              <a:buFont typeface="Wingdings" pitchFamily="2" charset="2"/>
              <a:buChar char="Ø"/>
            </a:pPr>
            <a:r>
              <a:rPr lang="en-US" sz="1700" dirty="0"/>
              <a:t>Data profiling – Attributes in the dataframes were profiled to understand the list of unique  values, presence of nulls etc.</a:t>
            </a:r>
          </a:p>
          <a:p>
            <a:pPr>
              <a:buFont typeface="Wingdings" pitchFamily="2" charset="2"/>
              <a:buChar char="Ø"/>
            </a:pPr>
            <a:r>
              <a:rPr lang="en-US" sz="1700" dirty="0"/>
              <a:t>Data Transformation – For inconsistent data values, necessary transformations were performed to make the data consistent in the three dataframes and then were combined into one with the fields deemed necessary.</a:t>
            </a:r>
          </a:p>
          <a:p>
            <a:pPr>
              <a:buFont typeface="Wingdings" pitchFamily="2" charset="2"/>
              <a:buChar char="Ø"/>
            </a:pPr>
            <a:r>
              <a:rPr lang="en-US" sz="1700" dirty="0"/>
              <a:t>Attributes were plotted to visually understand the data.</a:t>
            </a:r>
          </a:p>
          <a:p>
            <a:pPr>
              <a:buFont typeface="Wingdings" pitchFamily="2" charset="2"/>
              <a:buChar char="Ø"/>
            </a:pPr>
            <a:endParaRPr lang="en-US" sz="1700" dirty="0"/>
          </a:p>
          <a:p>
            <a:pPr marL="0" indent="0">
              <a:buNone/>
            </a:pPr>
            <a:endParaRPr lang="en-US" dirty="0"/>
          </a:p>
        </p:txBody>
      </p:sp>
    </p:spTree>
    <p:extLst>
      <p:ext uri="{BB962C8B-B14F-4D97-AF65-F5344CB8AC3E}">
        <p14:creationId xmlns:p14="http://schemas.microsoft.com/office/powerpoint/2010/main" val="12457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650E-6417-EC4F-8BAE-D170ED21B2A2}"/>
              </a:ext>
            </a:extLst>
          </p:cNvPr>
          <p:cNvSpPr>
            <a:spLocks noGrp="1"/>
          </p:cNvSpPr>
          <p:nvPr>
            <p:ph type="title"/>
          </p:nvPr>
        </p:nvSpPr>
        <p:spPr/>
        <p:txBody>
          <a:bodyPr/>
          <a:lstStyle/>
          <a:p>
            <a:r>
              <a:rPr lang="en-US" dirty="0"/>
              <a:t>Steps followed to perform EDA on the dataset (continued)</a:t>
            </a:r>
          </a:p>
        </p:txBody>
      </p:sp>
      <p:sp>
        <p:nvSpPr>
          <p:cNvPr id="3" name="Content Placeholder 2">
            <a:extLst>
              <a:ext uri="{FF2B5EF4-FFF2-40B4-BE49-F238E27FC236}">
                <a16:creationId xmlns:a16="http://schemas.microsoft.com/office/drawing/2014/main" id="{74AE2ADD-F9BA-EF44-8E32-676549C1F6FE}"/>
              </a:ext>
            </a:extLst>
          </p:cNvPr>
          <p:cNvSpPr>
            <a:spLocks noGrp="1"/>
          </p:cNvSpPr>
          <p:nvPr>
            <p:ph idx="1"/>
          </p:nvPr>
        </p:nvSpPr>
        <p:spPr/>
        <p:txBody>
          <a:bodyPr>
            <a:normAutofit lnSpcReduction="10000"/>
          </a:bodyPr>
          <a:lstStyle/>
          <a:p>
            <a:pPr>
              <a:buFont typeface="Wingdings" pitchFamily="2" charset="2"/>
              <a:buChar char="Ø"/>
            </a:pPr>
            <a:r>
              <a:rPr lang="en-US" sz="1700" dirty="0"/>
              <a:t>Summary statistics were obtained to understand mean, median , mode, min, max and spread.</a:t>
            </a:r>
          </a:p>
          <a:p>
            <a:pPr>
              <a:buFont typeface="Wingdings" pitchFamily="2" charset="2"/>
              <a:buChar char="Ø"/>
            </a:pPr>
            <a:r>
              <a:rPr lang="en-US" sz="1700" dirty="0"/>
              <a:t>PMF of salary for male and female datasets determined and plotted.</a:t>
            </a:r>
          </a:p>
          <a:p>
            <a:pPr>
              <a:buFont typeface="Wingdings" pitchFamily="2" charset="2"/>
              <a:buChar char="Ø"/>
            </a:pPr>
            <a:r>
              <a:rPr lang="en-US" sz="1700" dirty="0"/>
              <a:t>CDF determined and plotted for male and female datasets to verify if female salary </a:t>
            </a:r>
            <a:r>
              <a:rPr lang="en-US" sz="1700" dirty="0" err="1"/>
              <a:t>cdf</a:t>
            </a:r>
            <a:r>
              <a:rPr lang="en-US" sz="1700" dirty="0"/>
              <a:t> is different than male salary </a:t>
            </a:r>
            <a:r>
              <a:rPr lang="en-US" sz="1700" dirty="0" err="1"/>
              <a:t>cdf</a:t>
            </a:r>
            <a:r>
              <a:rPr lang="en-US" sz="1700" dirty="0"/>
              <a:t>.</a:t>
            </a:r>
          </a:p>
          <a:p>
            <a:pPr>
              <a:buFont typeface="Wingdings" pitchFamily="2" charset="2"/>
              <a:buChar char="Ø"/>
            </a:pPr>
            <a:r>
              <a:rPr lang="en-US" sz="1700" dirty="0"/>
              <a:t>Pareto distribution was determined and plotted for male and female datasets.</a:t>
            </a:r>
          </a:p>
          <a:p>
            <a:pPr>
              <a:buFont typeface="Wingdings" pitchFamily="2" charset="2"/>
              <a:buChar char="Ø"/>
            </a:pPr>
            <a:r>
              <a:rPr lang="en-US" sz="1700" dirty="0"/>
              <a:t>Correlation analysis was performed between the variables.</a:t>
            </a:r>
          </a:p>
          <a:p>
            <a:pPr>
              <a:buFont typeface="Wingdings" pitchFamily="2" charset="2"/>
              <a:buChar char="Ø"/>
            </a:pPr>
            <a:r>
              <a:rPr lang="en-US" sz="1700" dirty="0"/>
              <a:t>T-Test was performed to verify if null hypothesis is true.</a:t>
            </a:r>
          </a:p>
          <a:p>
            <a:pPr>
              <a:buFont typeface="Wingdings" pitchFamily="2" charset="2"/>
              <a:buChar char="Ø"/>
            </a:pPr>
            <a:r>
              <a:rPr lang="en-US" sz="1700" dirty="0"/>
              <a:t>Simple and multiple linear regression performed on the dataset.</a:t>
            </a:r>
          </a:p>
          <a:p>
            <a:pPr>
              <a:buFont typeface="Wingdings" pitchFamily="2" charset="2"/>
              <a:buChar char="Ø"/>
            </a:pPr>
            <a:endParaRPr lang="en-US" sz="1700" dirty="0"/>
          </a:p>
          <a:p>
            <a:pPr>
              <a:buFont typeface="Wingdings" pitchFamily="2" charset="2"/>
              <a:buChar char="Ø"/>
            </a:pPr>
            <a:endParaRPr lang="en-US" sz="1700" dirty="0"/>
          </a:p>
          <a:p>
            <a:pPr marL="0" indent="0">
              <a:buNone/>
            </a:pPr>
            <a:endParaRPr lang="en-US" dirty="0"/>
          </a:p>
        </p:txBody>
      </p:sp>
    </p:spTree>
    <p:extLst>
      <p:ext uri="{BB962C8B-B14F-4D97-AF65-F5344CB8AC3E}">
        <p14:creationId xmlns:p14="http://schemas.microsoft.com/office/powerpoint/2010/main" val="321982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638044"/>
            <a:ext cx="3063765" cy="3263206"/>
          </a:xfrm>
        </p:spPr>
        <p:txBody>
          <a:bodyPr>
            <a:normAutofit/>
          </a:bodyPr>
          <a:lstStyle/>
          <a:p>
            <a:r>
              <a:rPr lang="en-US" dirty="0"/>
              <a:t>From the distribution it can be observed that the number of women employees in the survey is only one fifth of the male employees. It is assumed to be a true representation of the women in IT workforce.</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2BDF5EB-D5D1-6148-828D-83A615918B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25740" y="1289304"/>
            <a:ext cx="4279392"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96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638044"/>
            <a:ext cx="3063765" cy="3263206"/>
          </a:xfrm>
        </p:spPr>
        <p:txBody>
          <a:bodyPr>
            <a:normAutofit/>
          </a:bodyPr>
          <a:lstStyle/>
          <a:p>
            <a:r>
              <a:rPr lang="en-US" dirty="0"/>
              <a:t>The plot provides the distribution of age group in the salary survey. </a:t>
            </a:r>
          </a:p>
          <a:p>
            <a:endParaRPr lang="en-US" dirty="0"/>
          </a:p>
          <a:p>
            <a:r>
              <a:rPr lang="en-US" dirty="0"/>
              <a:t>The plot is generated by </a:t>
            </a:r>
            <a:r>
              <a:rPr lang="en-US" dirty="0" err="1"/>
              <a:t>distplot</a:t>
            </a:r>
            <a:r>
              <a:rPr lang="en-US" dirty="0"/>
              <a:t> function from seaborn library.</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F4EE7B72-BF94-9140-8DFA-ED72021F5A49}"/>
              </a:ext>
            </a:extLst>
          </p:cNvPr>
          <p:cNvSpPr>
            <a:spLocks noChangeArrowheads="1"/>
          </p:cNvSpPr>
          <p:nvPr/>
        </p:nvSpPr>
        <p:spPr bwMode="auto">
          <a:xfrm>
            <a:off x="4738623" y="176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2" descr="/var/folders/kb/tnrc3wf91cl8m8x6h1pxkwyr0000gn/T/com.microsoft.Word/WebArchiveCopyPasteTempFiles/FMcSHoxDAAAAAElFTkSuQmCC">
            <a:extLst>
              <a:ext uri="{FF2B5EF4-FFF2-40B4-BE49-F238E27FC236}">
                <a16:creationId xmlns:a16="http://schemas.microsoft.com/office/drawing/2014/main" id="{B0737984-DE40-6342-9E02-54950B3C8B2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738623" y="1765300"/>
            <a:ext cx="49784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26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357438"/>
            <a:ext cx="3690938" cy="3543812"/>
          </a:xfrm>
        </p:spPr>
        <p:txBody>
          <a:bodyPr>
            <a:normAutofit fontScale="92500" lnSpcReduction="20000"/>
          </a:bodyPr>
          <a:lstStyle/>
          <a:p>
            <a:r>
              <a:rPr lang="en-US" dirty="0"/>
              <a:t>The plot provides the distribution of employees by the experience range. From the dataset it is observed that maximum number employees in the survey data is in the experience range 0-5. As compared with the prior chart where majority age group in the dataset was in 30s. This can indicate that they could have entered the IT workforce from a different career stream.</a:t>
            </a:r>
          </a:p>
          <a:p>
            <a:endParaRPr lang="en-US" dirty="0"/>
          </a:p>
          <a:p>
            <a:r>
              <a:rPr lang="en-US" dirty="0"/>
              <a:t>The plot is generated by </a:t>
            </a:r>
            <a:r>
              <a:rPr lang="en-US" dirty="0" err="1"/>
              <a:t>catplot</a:t>
            </a:r>
            <a:r>
              <a:rPr lang="en-US" dirty="0"/>
              <a:t> function from seaborn library.</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F4EE7B72-BF94-9140-8DFA-ED72021F5A49}"/>
              </a:ext>
            </a:extLst>
          </p:cNvPr>
          <p:cNvSpPr>
            <a:spLocks noChangeArrowheads="1"/>
          </p:cNvSpPr>
          <p:nvPr/>
        </p:nvSpPr>
        <p:spPr bwMode="auto">
          <a:xfrm>
            <a:off x="4738623" y="176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var/folders/kb/tnrc3wf91cl8m8x6h1pxkwyr0000gn/T/com.microsoft.Word/Content.MSO/34D74AEE.tmp">
            <a:extLst>
              <a:ext uri="{FF2B5EF4-FFF2-40B4-BE49-F238E27FC236}">
                <a16:creationId xmlns:a16="http://schemas.microsoft.com/office/drawing/2014/main" id="{05F316A8-B552-724E-93B6-D599DCE9ED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5824" y="1157258"/>
            <a:ext cx="4470400" cy="4470400"/>
          </a:xfrm>
          <a:prstGeom prst="rect">
            <a:avLst/>
          </a:prstGeom>
          <a:noFill/>
          <a:ln>
            <a:noFill/>
          </a:ln>
        </p:spPr>
      </p:pic>
    </p:spTree>
    <p:extLst>
      <p:ext uri="{BB962C8B-B14F-4D97-AF65-F5344CB8AC3E}">
        <p14:creationId xmlns:p14="http://schemas.microsoft.com/office/powerpoint/2010/main" val="170302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357438"/>
            <a:ext cx="3690938" cy="3543812"/>
          </a:xfrm>
        </p:spPr>
        <p:txBody>
          <a:bodyPr>
            <a:normAutofit fontScale="92500" lnSpcReduction="20000"/>
          </a:bodyPr>
          <a:lstStyle/>
          <a:p>
            <a:r>
              <a:rPr lang="en-US" dirty="0"/>
              <a:t>The plot provides the distribution of employees by the experience range. From the dataset it is observed that maximum number employees in the survey data is in the experience range 0-5. As compared with the prior chart where majority age group in the dataset was in 30s. This can indicate that they could have entered the IT workforce from a different career stream.</a:t>
            </a:r>
          </a:p>
          <a:p>
            <a:endParaRPr lang="en-US" dirty="0"/>
          </a:p>
          <a:p>
            <a:r>
              <a:rPr lang="en-US" dirty="0"/>
              <a:t>The plot is generated by </a:t>
            </a:r>
            <a:r>
              <a:rPr lang="en-US" dirty="0" err="1"/>
              <a:t>catplot</a:t>
            </a:r>
            <a:r>
              <a:rPr lang="en-US" dirty="0"/>
              <a:t> function from seaborn library.</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F4EE7B72-BF94-9140-8DFA-ED72021F5A49}"/>
              </a:ext>
            </a:extLst>
          </p:cNvPr>
          <p:cNvSpPr>
            <a:spLocks noChangeArrowheads="1"/>
          </p:cNvSpPr>
          <p:nvPr/>
        </p:nvSpPr>
        <p:spPr bwMode="auto">
          <a:xfrm>
            <a:off x="4738623" y="176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var/folders/kb/tnrc3wf91cl8m8x6h1pxkwyr0000gn/T/com.microsoft.Word/Content.MSO/34D74AEE.tmp">
            <a:extLst>
              <a:ext uri="{FF2B5EF4-FFF2-40B4-BE49-F238E27FC236}">
                <a16:creationId xmlns:a16="http://schemas.microsoft.com/office/drawing/2014/main" id="{05F316A8-B552-724E-93B6-D599DCE9ED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5824" y="1157258"/>
            <a:ext cx="4470400" cy="4470400"/>
          </a:xfrm>
          <a:prstGeom prst="rect">
            <a:avLst/>
          </a:prstGeom>
          <a:noFill/>
          <a:ln>
            <a:noFill/>
          </a:ln>
        </p:spPr>
      </p:pic>
    </p:spTree>
    <p:extLst>
      <p:ext uri="{BB962C8B-B14F-4D97-AF65-F5344CB8AC3E}">
        <p14:creationId xmlns:p14="http://schemas.microsoft.com/office/powerpoint/2010/main" val="12332788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{E484223F-D79F-9647-9B0E-358B78F6294A}tf10001120</Template>
  <TotalTime>475</TotalTime>
  <Words>1858</Words>
  <Application>Microsoft Macintosh PowerPoint</Application>
  <PresentationFormat>Widescreen</PresentationFormat>
  <Paragraphs>353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vt:lpstr>
      <vt:lpstr>Parcel</vt:lpstr>
      <vt:lpstr>Gender PAY GAP in IT INDUSTRY</vt:lpstr>
      <vt:lpstr>Objective</vt:lpstr>
      <vt:lpstr>Dataset</vt:lpstr>
      <vt:lpstr>Steps followed to perform EDA on the dataset</vt:lpstr>
      <vt:lpstr>Steps followed to perform EDA on the dataset (continued)</vt:lpstr>
      <vt:lpstr>Visual observation of data</vt:lpstr>
      <vt:lpstr>Visual observation of data</vt:lpstr>
      <vt:lpstr>Visual observation of data</vt:lpstr>
      <vt:lpstr>Visual observation of data</vt:lpstr>
      <vt:lpstr>Visual observation of data</vt:lpstr>
      <vt:lpstr>Summary statistics</vt:lpstr>
      <vt:lpstr>Summary statistics – contd.</vt:lpstr>
      <vt:lpstr>PMF plot for highest salary </vt:lpstr>
      <vt:lpstr>PMF PLOT for role between male/female employees</vt:lpstr>
      <vt:lpstr>Salary CDF </vt:lpstr>
      <vt:lpstr>correlation</vt:lpstr>
      <vt:lpstr>Correlation</vt:lpstr>
      <vt:lpstr>Pareto Analysis</vt:lpstr>
      <vt:lpstr>Regression analysis</vt:lpstr>
      <vt:lpstr>Regression analysis</vt:lpstr>
      <vt:lpstr>T-TEST </vt:lpstr>
      <vt:lpstr>Assumption validation</vt:lpstr>
      <vt:lpstr>T-Test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PAY GAP in IT INDUSTRY</dc:title>
  <dc:creator>Manikantan Venkata Raman</dc:creator>
  <cp:lastModifiedBy>Manikantan Venkata Raman</cp:lastModifiedBy>
  <cp:revision>16</cp:revision>
  <cp:lastPrinted>2022-09-28T17:39:54Z</cp:lastPrinted>
  <dcterms:created xsi:type="dcterms:W3CDTF">2021-11-19T15:39:32Z</dcterms:created>
  <dcterms:modified xsi:type="dcterms:W3CDTF">2022-09-28T17:41:12Z</dcterms:modified>
</cp:coreProperties>
</file>