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094"/>
  </p:normalViewPr>
  <p:slideViewPr>
    <p:cSldViewPr snapToGrid="0" snapToObjects="1">
      <p:cViewPr varScale="1">
        <p:scale>
          <a:sx n="98" d="100"/>
          <a:sy n="98" d="100"/>
        </p:scale>
        <p:origin x="11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55475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947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3438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1081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t>11/19/21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878004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ADBD16-5BFB-4D9F-9646-C75D1B53BBB6}" type="datetimeFigureOut">
              <a:rPr lang="en-US" smtClean="0"/>
              <a:t>11/19/21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763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ADBD16-5BFB-4D9F-9646-C75D1B53BBB6}" type="datetimeFigureOut">
              <a:rPr lang="en-US" smtClean="0"/>
              <a:pPr/>
              <a:t>11/19/21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311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02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837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CADBD16-5BFB-4D9F-9646-C75D1B53BBB6}" type="datetimeFigureOut">
              <a:rPr lang="en-US" smtClean="0"/>
              <a:t>11/19/21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1838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ADBD16-5BFB-4D9F-9646-C75D1B53BBB6}" type="datetimeFigureOut">
              <a:rPr lang="en-US" smtClean="0"/>
              <a:t>11/19/21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2490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ADBD16-5BFB-4D9F-9646-C75D1B53BBB6}" type="datetimeFigureOut">
              <a:rPr lang="en-US" smtClean="0"/>
              <a:pPr/>
              <a:t>11/19/21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2869268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arulpandey/2020-it-salary-survey-for-eu-reg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var/folders/kb/tnrc3wf91cl8m8x6h1pxkwyr0000gn/T/com.microsoft.Word/WebArchiveCopyPasteTempFiles/FMcSHoxDAAAAAElFTkSuQmC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5D7C-C9F6-5644-B66F-DC6C7BFBB48B}"/>
              </a:ext>
            </a:extLst>
          </p:cNvPr>
          <p:cNvSpPr>
            <a:spLocks noGrp="1"/>
          </p:cNvSpPr>
          <p:nvPr>
            <p:ph type="ctrTitle"/>
          </p:nvPr>
        </p:nvSpPr>
        <p:spPr>
          <a:xfrm>
            <a:off x="1143001" y="1181101"/>
            <a:ext cx="4953000" cy="2481974"/>
          </a:xfrm>
        </p:spPr>
        <p:txBody>
          <a:bodyPr>
            <a:normAutofit/>
          </a:bodyPr>
          <a:lstStyle/>
          <a:p>
            <a:r>
              <a:rPr lang="en-US" dirty="0"/>
              <a:t>Gender PAY GAP in IT INDUSTRY</a:t>
            </a:r>
          </a:p>
        </p:txBody>
      </p:sp>
      <p:sp>
        <p:nvSpPr>
          <p:cNvPr id="3" name="Subtitle 2">
            <a:extLst>
              <a:ext uri="{FF2B5EF4-FFF2-40B4-BE49-F238E27FC236}">
                <a16:creationId xmlns:a16="http://schemas.microsoft.com/office/drawing/2014/main" id="{A12A290B-7B53-6447-9EEF-CB497C02DE27}"/>
              </a:ext>
            </a:extLst>
          </p:cNvPr>
          <p:cNvSpPr>
            <a:spLocks noGrp="1"/>
          </p:cNvSpPr>
          <p:nvPr>
            <p:ph type="subTitle" idx="1"/>
          </p:nvPr>
        </p:nvSpPr>
        <p:spPr>
          <a:xfrm>
            <a:off x="1143001" y="4360719"/>
            <a:ext cx="2679356" cy="1465118"/>
          </a:xfrm>
        </p:spPr>
        <p:txBody>
          <a:bodyPr anchor="b">
            <a:normAutofit/>
          </a:bodyPr>
          <a:lstStyle/>
          <a:p>
            <a:r>
              <a:rPr lang="en-US" dirty="0"/>
              <a:t>Project  - DSC 530</a:t>
            </a:r>
          </a:p>
          <a:p>
            <a:r>
              <a:rPr lang="en-US" dirty="0"/>
              <a:t>Subhashini Natarajan</a:t>
            </a:r>
          </a:p>
          <a:p>
            <a:r>
              <a:rPr lang="en-US" dirty="0"/>
              <a:t>Nov 19, 2021</a:t>
            </a:r>
          </a:p>
        </p:txBody>
      </p:sp>
      <p:pic>
        <p:nvPicPr>
          <p:cNvPr id="4" name="Picture 3" descr="An asphalt road and clear skies">
            <a:extLst>
              <a:ext uri="{FF2B5EF4-FFF2-40B4-BE49-F238E27FC236}">
                <a16:creationId xmlns:a16="http://schemas.microsoft.com/office/drawing/2014/main" id="{6B89FD01-C7F8-42CE-ACF7-C74F7D1FEBE4}"/>
              </a:ext>
            </a:extLst>
          </p:cNvPr>
          <p:cNvPicPr>
            <a:picLocks noChangeAspect="1"/>
          </p:cNvPicPr>
          <p:nvPr/>
        </p:nvPicPr>
        <p:blipFill rotWithShape="1">
          <a:blip r:embed="rId2"/>
          <a:srcRect l="7690" r="15026"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332824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357438"/>
            <a:ext cx="3690938" cy="3543812"/>
          </a:xfrm>
        </p:spPr>
        <p:txBody>
          <a:bodyPr>
            <a:normAutofit/>
          </a:bodyPr>
          <a:lstStyle/>
          <a:p>
            <a:r>
              <a:rPr lang="en-US" dirty="0"/>
              <a:t>The plot provides the distribution of employees by the company size. </a:t>
            </a:r>
          </a:p>
          <a:p>
            <a:r>
              <a:rPr lang="en-US" dirty="0"/>
              <a:t>The plot clearly indicates that the field requires clean up.</a:t>
            </a:r>
          </a:p>
          <a:p>
            <a:r>
              <a:rPr lang="en-US" dirty="0"/>
              <a:t>The plot is generated by </a:t>
            </a:r>
            <a:r>
              <a:rPr lang="en-US" dirty="0" err="1"/>
              <a:t>catplot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2" name="Picture 2">
            <a:extLst>
              <a:ext uri="{FF2B5EF4-FFF2-40B4-BE49-F238E27FC236}">
                <a16:creationId xmlns:a16="http://schemas.microsoft.com/office/drawing/2014/main" id="{7A69CC51-1731-8C40-8C74-82BD66305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193800"/>
            <a:ext cx="44704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0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3B36-6DFE-FC4E-BF9E-7D1AA988607E}"/>
              </a:ext>
            </a:extLst>
          </p:cNvPr>
          <p:cNvSpPr>
            <a:spLocks noGrp="1"/>
          </p:cNvSpPr>
          <p:nvPr>
            <p:ph type="title"/>
          </p:nvPr>
        </p:nvSpPr>
        <p:spPr>
          <a:xfrm>
            <a:off x="1735834" y="339644"/>
            <a:ext cx="7729728" cy="1188720"/>
          </a:xfrm>
        </p:spPr>
        <p:txBody>
          <a:bodyPr/>
          <a:lstStyle/>
          <a:p>
            <a:r>
              <a:rPr lang="en-US" dirty="0"/>
              <a:t>Summary statistics</a:t>
            </a:r>
          </a:p>
        </p:txBody>
      </p:sp>
      <p:sp>
        <p:nvSpPr>
          <p:cNvPr id="3" name="Content Placeholder 2">
            <a:extLst>
              <a:ext uri="{FF2B5EF4-FFF2-40B4-BE49-F238E27FC236}">
                <a16:creationId xmlns:a16="http://schemas.microsoft.com/office/drawing/2014/main" id="{59D8012F-7A15-C14E-9D80-59234C60B45D}"/>
              </a:ext>
            </a:extLst>
          </p:cNvPr>
          <p:cNvSpPr>
            <a:spLocks noGrp="1"/>
          </p:cNvSpPr>
          <p:nvPr>
            <p:ph idx="1"/>
          </p:nvPr>
        </p:nvSpPr>
        <p:spPr>
          <a:xfrm>
            <a:off x="2035872" y="1773709"/>
            <a:ext cx="7729728" cy="318326"/>
          </a:xfrm>
        </p:spPr>
        <p:txBody>
          <a:bodyPr>
            <a:normAutofit fontScale="70000" lnSpcReduction="20000"/>
          </a:bodyPr>
          <a:lstStyle/>
          <a:p>
            <a:pPr marL="0" indent="0">
              <a:buNone/>
            </a:pPr>
            <a:r>
              <a:rPr lang="en-US" sz="2600" dirty="0"/>
              <a:t>Summary statistics for the numeric data in the dataset is as follows</a:t>
            </a:r>
            <a:r>
              <a:rPr lang="en-US" dirty="0"/>
              <a:t>.</a:t>
            </a:r>
          </a:p>
          <a:p>
            <a:endParaRPr lang="en-US" dirty="0"/>
          </a:p>
          <a:p>
            <a:endParaRPr lang="en-US" dirty="0"/>
          </a:p>
        </p:txBody>
      </p:sp>
      <p:graphicFrame>
        <p:nvGraphicFramePr>
          <p:cNvPr id="4" name="Table 3">
            <a:extLst>
              <a:ext uri="{FF2B5EF4-FFF2-40B4-BE49-F238E27FC236}">
                <a16:creationId xmlns:a16="http://schemas.microsoft.com/office/drawing/2014/main" id="{E50A444C-2FAE-E04F-AB97-96140814AE09}"/>
              </a:ext>
            </a:extLst>
          </p:cNvPr>
          <p:cNvGraphicFramePr>
            <a:graphicFrameLocks noGrp="1"/>
          </p:cNvGraphicFramePr>
          <p:nvPr>
            <p:extLst>
              <p:ext uri="{D42A27DB-BD31-4B8C-83A1-F6EECF244321}">
                <p14:modId xmlns:p14="http://schemas.microsoft.com/office/powerpoint/2010/main" val="2444879736"/>
              </p:ext>
            </p:extLst>
          </p:nvPr>
        </p:nvGraphicFramePr>
        <p:xfrm>
          <a:off x="1042987" y="2153412"/>
          <a:ext cx="9686926" cy="4329464"/>
        </p:xfrm>
        <a:graphic>
          <a:graphicData uri="http://schemas.openxmlformats.org/drawingml/2006/table">
            <a:tbl>
              <a:tblPr firstRow="1" firstCol="1" bandRow="1">
                <a:tableStyleId>{5C22544A-7EE6-4342-B048-85BDC9FD1C3A}</a:tableStyleId>
              </a:tblPr>
              <a:tblGrid>
                <a:gridCol w="2322208">
                  <a:extLst>
                    <a:ext uri="{9D8B030D-6E8A-4147-A177-3AD203B41FA5}">
                      <a16:colId xmlns:a16="http://schemas.microsoft.com/office/drawing/2014/main" val="3281846540"/>
                    </a:ext>
                  </a:extLst>
                </a:gridCol>
                <a:gridCol w="2322208">
                  <a:extLst>
                    <a:ext uri="{9D8B030D-6E8A-4147-A177-3AD203B41FA5}">
                      <a16:colId xmlns:a16="http://schemas.microsoft.com/office/drawing/2014/main" val="3392143553"/>
                    </a:ext>
                  </a:extLst>
                </a:gridCol>
                <a:gridCol w="2322208">
                  <a:extLst>
                    <a:ext uri="{9D8B030D-6E8A-4147-A177-3AD203B41FA5}">
                      <a16:colId xmlns:a16="http://schemas.microsoft.com/office/drawing/2014/main" val="3459196205"/>
                    </a:ext>
                  </a:extLst>
                </a:gridCol>
                <a:gridCol w="2720302">
                  <a:extLst>
                    <a:ext uri="{9D8B030D-6E8A-4147-A177-3AD203B41FA5}">
                      <a16:colId xmlns:a16="http://schemas.microsoft.com/office/drawing/2014/main" val="2561737358"/>
                    </a:ext>
                  </a:extLst>
                </a:gridCol>
              </a:tblGrid>
              <a:tr h="414287">
                <a:tc>
                  <a:txBody>
                    <a:bodyPr/>
                    <a:lstStyle/>
                    <a:p>
                      <a:pPr marL="0" marR="0" algn="r">
                        <a:spcBef>
                          <a:spcPts val="0"/>
                        </a:spcBef>
                        <a:spcAft>
                          <a:spcPts val="1200"/>
                        </a:spcAft>
                      </a:pPr>
                      <a:r>
                        <a:rPr lang="en-US" sz="2000" baseline="0">
                          <a:effectLst/>
                        </a:rPr>
                        <a:t>Age</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err="1">
                          <a:effectLst/>
                        </a:rPr>
                        <a:t>Annual_Salary</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err="1">
                          <a:effectLst/>
                        </a:rPr>
                        <a:t>Prior_Salary</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endParaRPr lang="en-US" sz="2000" baseline="0"/>
                    </a:p>
                  </a:txBody>
                  <a:tcPr/>
                </a:tc>
                <a:extLst>
                  <a:ext uri="{0D108BD9-81ED-4DB2-BD59-A6C34878D82A}">
                    <a16:rowId xmlns:a16="http://schemas.microsoft.com/office/drawing/2014/main" val="1525419996"/>
                  </a:ext>
                </a:extLst>
              </a:tr>
              <a:tr h="414287">
                <a:tc>
                  <a:txBody>
                    <a:bodyPr/>
                    <a:lstStyle/>
                    <a:p>
                      <a:pPr marL="0" marR="0" algn="r">
                        <a:spcBef>
                          <a:spcPts val="0"/>
                        </a:spcBef>
                        <a:spcAft>
                          <a:spcPts val="1200"/>
                        </a:spcAft>
                      </a:pPr>
                      <a:r>
                        <a:rPr lang="en-US" sz="2000" baseline="0" dirty="0">
                          <a:effectLst/>
                        </a:rPr>
                        <a:t>count</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2780.00000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2993.00000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2084.00000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08984747"/>
                  </a:ext>
                </a:extLst>
              </a:tr>
              <a:tr h="414287">
                <a:tc>
                  <a:txBody>
                    <a:bodyPr/>
                    <a:lstStyle/>
                    <a:p>
                      <a:pPr marL="0" marR="0" algn="r">
                        <a:spcBef>
                          <a:spcPts val="0"/>
                        </a:spcBef>
                        <a:spcAft>
                          <a:spcPts val="1200"/>
                        </a:spcAft>
                      </a:pPr>
                      <a:r>
                        <a:rPr lang="en-US" sz="2000" baseline="0">
                          <a:effectLst/>
                        </a:rPr>
                        <a:t>mean</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32.40108</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33649436.44007</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305317.16123</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72477984"/>
                  </a:ext>
                </a:extLst>
              </a:tr>
              <a:tr h="564532">
                <a:tc>
                  <a:txBody>
                    <a:bodyPr/>
                    <a:lstStyle/>
                    <a:p>
                      <a:pPr marL="0" marR="0" algn="r">
                        <a:spcBef>
                          <a:spcPts val="0"/>
                        </a:spcBef>
                        <a:spcAft>
                          <a:spcPts val="1200"/>
                        </a:spcAft>
                      </a:pPr>
                      <a:r>
                        <a:rPr lang="en-US" sz="2000" baseline="0">
                          <a:effectLst/>
                        </a:rPr>
                        <a:t>std</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5.40693</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1827894112.95914</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10951296.03375</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07105957"/>
                  </a:ext>
                </a:extLst>
              </a:tr>
              <a:tr h="414287">
                <a:tc>
                  <a:txBody>
                    <a:bodyPr/>
                    <a:lstStyle/>
                    <a:p>
                      <a:pPr marL="0" marR="0" algn="r">
                        <a:spcBef>
                          <a:spcPts val="0"/>
                        </a:spcBef>
                        <a:spcAft>
                          <a:spcPts val="1200"/>
                        </a:spcAft>
                      </a:pPr>
                      <a:r>
                        <a:rPr lang="en-US" sz="2000" baseline="0">
                          <a:effectLst/>
                        </a:rPr>
                        <a:t>min</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6000.00000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40883076"/>
                  </a:ext>
                </a:extLst>
              </a:tr>
              <a:tr h="414287">
                <a:tc>
                  <a:txBody>
                    <a:bodyPr/>
                    <a:lstStyle/>
                    <a:p>
                      <a:pPr marL="0" marR="0" algn="r">
                        <a:spcBef>
                          <a:spcPts val="0"/>
                        </a:spcBef>
                        <a:spcAft>
                          <a:spcPts val="1200"/>
                        </a:spcAft>
                      </a:pPr>
                      <a:r>
                        <a:rPr lang="en-US" sz="2000" baseline="0">
                          <a:effectLst/>
                        </a:rPr>
                        <a:t>25%</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29.00000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58000.00000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55000.00000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71992593"/>
                  </a:ext>
                </a:extLst>
              </a:tr>
              <a:tr h="414287">
                <a:tc>
                  <a:txBody>
                    <a:bodyPr/>
                    <a:lstStyle/>
                    <a:p>
                      <a:pPr marL="0" marR="0" algn="r">
                        <a:spcBef>
                          <a:spcPts val="0"/>
                        </a:spcBef>
                        <a:spcAft>
                          <a:spcPts val="1200"/>
                        </a:spcAft>
                      </a:pPr>
                      <a:r>
                        <a:rPr lang="en-US" sz="2000" baseline="0">
                          <a:effectLst/>
                        </a:rPr>
                        <a:t>50%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32.00000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68000.00000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65000.00000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62687847"/>
                  </a:ext>
                </a:extLst>
              </a:tr>
              <a:tr h="414287">
                <a:tc>
                  <a:txBody>
                    <a:bodyPr/>
                    <a:lstStyle/>
                    <a:p>
                      <a:pPr marL="0" marR="0" algn="r">
                        <a:spcBef>
                          <a:spcPts val="0"/>
                        </a:spcBef>
                        <a:spcAft>
                          <a:spcPts val="1200"/>
                        </a:spcAft>
                      </a:pPr>
                      <a:r>
                        <a:rPr lang="en-US" sz="2000" baseline="0">
                          <a:effectLst/>
                        </a:rPr>
                        <a:t>75%</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35.00000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80000.00000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a:effectLst/>
                        </a:rPr>
                        <a:t>75000.00000</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41344551"/>
                  </a:ext>
                </a:extLst>
              </a:tr>
              <a:tr h="564532">
                <a:tc>
                  <a:txBody>
                    <a:bodyPr/>
                    <a:lstStyle/>
                    <a:p>
                      <a:pPr marL="0" marR="0" algn="r">
                        <a:spcBef>
                          <a:spcPts val="0"/>
                        </a:spcBef>
                        <a:spcAft>
                          <a:spcPts val="1200"/>
                        </a:spcAft>
                      </a:pPr>
                      <a:r>
                        <a:rPr lang="en-US" sz="2000" baseline="0" dirty="0">
                          <a:effectLst/>
                        </a:rPr>
                        <a:t>max</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69.00000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99999999999.00000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spcBef>
                          <a:spcPts val="0"/>
                        </a:spcBef>
                        <a:spcAft>
                          <a:spcPts val="1200"/>
                        </a:spcAft>
                      </a:pPr>
                      <a:r>
                        <a:rPr lang="en-US" sz="2000" baseline="0" dirty="0">
                          <a:effectLst/>
                        </a:rPr>
                        <a:t>500000000.00000</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76873979"/>
                  </a:ext>
                </a:extLst>
              </a:tr>
            </a:tbl>
          </a:graphicData>
        </a:graphic>
      </p:graphicFrame>
    </p:spTree>
    <p:extLst>
      <p:ext uri="{BB962C8B-B14F-4D97-AF65-F5344CB8AC3E}">
        <p14:creationId xmlns:p14="http://schemas.microsoft.com/office/powerpoint/2010/main" val="285552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D6BB-2F23-7445-9236-2F855A632F51}"/>
              </a:ext>
            </a:extLst>
          </p:cNvPr>
          <p:cNvSpPr>
            <a:spLocks noGrp="1"/>
          </p:cNvSpPr>
          <p:nvPr>
            <p:ph type="title"/>
          </p:nvPr>
        </p:nvSpPr>
        <p:spPr>
          <a:xfrm>
            <a:off x="804672" y="964692"/>
            <a:ext cx="4476806" cy="1188720"/>
          </a:xfrm>
        </p:spPr>
        <p:txBody>
          <a:bodyPr>
            <a:normAutofit/>
          </a:bodyPr>
          <a:lstStyle/>
          <a:p>
            <a:r>
              <a:rPr lang="en-US" dirty="0"/>
              <a:t>Summary statistics – contd.</a:t>
            </a:r>
          </a:p>
        </p:txBody>
      </p:sp>
      <p:sp>
        <p:nvSpPr>
          <p:cNvPr id="3" name="Content Placeholder 2">
            <a:extLst>
              <a:ext uri="{FF2B5EF4-FFF2-40B4-BE49-F238E27FC236}">
                <a16:creationId xmlns:a16="http://schemas.microsoft.com/office/drawing/2014/main" id="{366514D9-9DEC-584D-A603-D663F5B93116}"/>
              </a:ext>
            </a:extLst>
          </p:cNvPr>
          <p:cNvSpPr>
            <a:spLocks noGrp="1"/>
          </p:cNvSpPr>
          <p:nvPr>
            <p:ph idx="1"/>
          </p:nvPr>
        </p:nvSpPr>
        <p:spPr>
          <a:xfrm>
            <a:off x="803244" y="2638044"/>
            <a:ext cx="4492932" cy="3263206"/>
          </a:xfrm>
        </p:spPr>
        <p:txBody>
          <a:bodyPr>
            <a:normAutofit/>
          </a:bodyPr>
          <a:lstStyle/>
          <a:p>
            <a:r>
              <a:rPr lang="en-US" dirty="0"/>
              <a:t>The statistics indicate the presence of outliers. The outliers tend to skew the dataset. Upon comparing the current and prior salary for all the three years the outlier data (2 records with salary 5000000K and 800000 were removed). </a:t>
            </a:r>
          </a:p>
          <a:p>
            <a:r>
              <a:rPr lang="en-US" dirty="0"/>
              <a:t>The summary statistics after the data clean up is to the right.</a:t>
            </a:r>
          </a:p>
          <a:p>
            <a:endParaRPr lang="en-US" dirty="0"/>
          </a:p>
          <a:p>
            <a:endParaRPr lang="en-US" dirty="0"/>
          </a:p>
        </p:txBody>
      </p:sp>
      <p:sp>
        <p:nvSpPr>
          <p:cNvPr id="9" name="Rectangle 8">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F01215F-4A52-3346-8D2A-F5E595EDAC0B}"/>
              </a:ext>
            </a:extLst>
          </p:cNvPr>
          <p:cNvGraphicFramePr>
            <a:graphicFrameLocks noGrp="1"/>
          </p:cNvGraphicFramePr>
          <p:nvPr>
            <p:extLst>
              <p:ext uri="{D42A27DB-BD31-4B8C-83A1-F6EECF244321}">
                <p14:modId xmlns:p14="http://schemas.microsoft.com/office/powerpoint/2010/main" val="3554676119"/>
              </p:ext>
            </p:extLst>
          </p:nvPr>
        </p:nvGraphicFramePr>
        <p:xfrm>
          <a:off x="5928906" y="1614488"/>
          <a:ext cx="5440678" cy="3137976"/>
        </p:xfrm>
        <a:graphic>
          <a:graphicData uri="http://schemas.openxmlformats.org/drawingml/2006/table">
            <a:tbl>
              <a:tblPr firstRow="1" bandRow="1">
                <a:tableStyleId>{5C22544A-7EE6-4342-B048-85BDC9FD1C3A}</a:tableStyleId>
              </a:tblPr>
              <a:tblGrid>
                <a:gridCol w="738258">
                  <a:extLst>
                    <a:ext uri="{9D8B030D-6E8A-4147-A177-3AD203B41FA5}">
                      <a16:colId xmlns:a16="http://schemas.microsoft.com/office/drawing/2014/main" val="1638918158"/>
                    </a:ext>
                  </a:extLst>
                </a:gridCol>
                <a:gridCol w="1516332">
                  <a:extLst>
                    <a:ext uri="{9D8B030D-6E8A-4147-A177-3AD203B41FA5}">
                      <a16:colId xmlns:a16="http://schemas.microsoft.com/office/drawing/2014/main" val="2383698213"/>
                    </a:ext>
                  </a:extLst>
                </a:gridCol>
                <a:gridCol w="1669755">
                  <a:extLst>
                    <a:ext uri="{9D8B030D-6E8A-4147-A177-3AD203B41FA5}">
                      <a16:colId xmlns:a16="http://schemas.microsoft.com/office/drawing/2014/main" val="1668601486"/>
                    </a:ext>
                  </a:extLst>
                </a:gridCol>
                <a:gridCol w="1516333">
                  <a:extLst>
                    <a:ext uri="{9D8B030D-6E8A-4147-A177-3AD203B41FA5}">
                      <a16:colId xmlns:a16="http://schemas.microsoft.com/office/drawing/2014/main" val="1926365180"/>
                    </a:ext>
                  </a:extLst>
                </a:gridCol>
              </a:tblGrid>
              <a:tr h="348664">
                <a:tc>
                  <a:txBody>
                    <a:bodyPr/>
                    <a:lstStyle/>
                    <a:p>
                      <a:pPr algn="l" fontAlgn="b"/>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l" fontAlgn="b"/>
                      <a:r>
                        <a:rPr lang="en-US" sz="1600" u="none" strike="noStrike">
                          <a:effectLst/>
                        </a:rPr>
                        <a:t>Age</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l" fontAlgn="b"/>
                      <a:r>
                        <a:rPr lang="en-US" sz="1600" u="none" strike="noStrike">
                          <a:effectLst/>
                        </a:rPr>
                        <a:t>Annual_Salary</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l" fontAlgn="b"/>
                      <a:r>
                        <a:rPr lang="en-US" sz="1600" u="none" strike="noStrike">
                          <a:effectLst/>
                        </a:rPr>
                        <a:t>Prior_Salary</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3714515310"/>
                  </a:ext>
                </a:extLst>
              </a:tr>
              <a:tr h="348664">
                <a:tc>
                  <a:txBody>
                    <a:bodyPr/>
                    <a:lstStyle/>
                    <a:p>
                      <a:pPr algn="l" fontAlgn="b"/>
                      <a:r>
                        <a:rPr lang="en-US" sz="1600" u="none" strike="noStrike">
                          <a:effectLst/>
                        </a:rPr>
                        <a:t>count</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1891</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1891</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1891</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2545082923"/>
                  </a:ext>
                </a:extLst>
              </a:tr>
              <a:tr h="348664">
                <a:tc>
                  <a:txBody>
                    <a:bodyPr/>
                    <a:lstStyle/>
                    <a:p>
                      <a:pPr algn="l" fontAlgn="b"/>
                      <a:r>
                        <a:rPr lang="en-US" sz="1600" u="none" strike="noStrike">
                          <a:effectLst/>
                        </a:rPr>
                        <a:t>mean</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32.86462189</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72192.35537</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65439.54997</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505264835"/>
                  </a:ext>
                </a:extLst>
              </a:tr>
              <a:tr h="348664">
                <a:tc>
                  <a:txBody>
                    <a:bodyPr/>
                    <a:lstStyle/>
                    <a:p>
                      <a:pPr algn="l" fontAlgn="b"/>
                      <a:r>
                        <a:rPr lang="en-US" sz="1600" u="none" strike="noStrike" dirty="0">
                          <a:effectLst/>
                        </a:rPr>
                        <a:t>std</a:t>
                      </a:r>
                      <a:endParaRPr lang="en-US" sz="1600" b="0" i="0" u="none" strike="noStrike" dirty="0">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5.242043263</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21844.81898</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26054.63898</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2016608057"/>
                  </a:ext>
                </a:extLst>
              </a:tr>
              <a:tr h="348664">
                <a:tc>
                  <a:txBody>
                    <a:bodyPr/>
                    <a:lstStyle/>
                    <a:p>
                      <a:pPr algn="l" fontAlgn="b"/>
                      <a:r>
                        <a:rPr lang="en-US" sz="1600" u="none" strike="noStrike">
                          <a:effectLst/>
                        </a:rPr>
                        <a:t>min</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21</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12000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851895108"/>
                  </a:ext>
                </a:extLst>
              </a:tr>
              <a:tr h="348664">
                <a:tc>
                  <a:txBody>
                    <a:bodyPr/>
                    <a:lstStyle/>
                    <a:p>
                      <a:pPr algn="r" fontAlgn="b"/>
                      <a:r>
                        <a:rPr lang="en-US" sz="1600" u="none" strike="noStrike">
                          <a:effectLst/>
                        </a:rPr>
                        <a:t>0.25</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29</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60000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55000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3937477244"/>
                  </a:ext>
                </a:extLst>
              </a:tr>
              <a:tr h="348664">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32</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dirty="0">
                          <a:effectLst/>
                        </a:rPr>
                        <a:t>70000</a:t>
                      </a:r>
                      <a:endParaRPr lang="en-US" sz="1600" b="0" i="0" u="none" strike="noStrike" dirty="0">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65000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744540971"/>
                  </a:ext>
                </a:extLst>
              </a:tr>
              <a:tr h="348664">
                <a:tc>
                  <a:txBody>
                    <a:bodyPr/>
                    <a:lstStyle/>
                    <a:p>
                      <a:pPr algn="r" fontAlgn="b"/>
                      <a:r>
                        <a:rPr lang="en-US" sz="1600" u="none" strike="noStrike">
                          <a:effectLst/>
                        </a:rPr>
                        <a:t>0.75</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36</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80000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75000</a:t>
                      </a:r>
                      <a:endParaRPr lang="en-US" sz="1600" b="0" i="0" u="none" strike="noStrike">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2868090755"/>
                  </a:ext>
                </a:extLst>
              </a:tr>
              <a:tr h="348664">
                <a:tc>
                  <a:txBody>
                    <a:bodyPr/>
                    <a:lstStyle/>
                    <a:p>
                      <a:pPr algn="l" fontAlgn="b"/>
                      <a:r>
                        <a:rPr lang="en-US" sz="1600" u="none" strike="noStrike">
                          <a:effectLst/>
                        </a:rPr>
                        <a:t>max</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66</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a:effectLst/>
                        </a:rPr>
                        <a:t>250000</a:t>
                      </a:r>
                      <a:endParaRPr lang="en-US" sz="1600" b="0" i="0" u="none" strike="noStrike">
                        <a:solidFill>
                          <a:srgbClr val="000000"/>
                        </a:solidFill>
                        <a:effectLst/>
                        <a:latin typeface="Calibri" panose="020F0502020204030204" pitchFamily="34" charset="0"/>
                      </a:endParaRPr>
                    </a:p>
                  </a:txBody>
                  <a:tcPr marL="9633" marR="9633" marT="9633" marB="0" anchor="b"/>
                </a:tc>
                <a:tc>
                  <a:txBody>
                    <a:bodyPr/>
                    <a:lstStyle/>
                    <a:p>
                      <a:pPr algn="r" fontAlgn="b"/>
                      <a:r>
                        <a:rPr lang="en-US" sz="1600" u="none" strike="noStrike" dirty="0">
                          <a:effectLst/>
                        </a:rPr>
                        <a:t>760000</a:t>
                      </a:r>
                      <a:endParaRPr lang="en-US" sz="1600" b="0" i="0" u="none" strike="noStrike" dirty="0">
                        <a:solidFill>
                          <a:srgbClr val="000000"/>
                        </a:solidFill>
                        <a:effectLst/>
                        <a:latin typeface="Calibri" panose="020F0502020204030204" pitchFamily="34" charset="0"/>
                      </a:endParaRPr>
                    </a:p>
                  </a:txBody>
                  <a:tcPr marL="9633" marR="9633" marT="9633" marB="0" anchor="b"/>
                </a:tc>
                <a:extLst>
                  <a:ext uri="{0D108BD9-81ED-4DB2-BD59-A6C34878D82A}">
                    <a16:rowId xmlns:a16="http://schemas.microsoft.com/office/drawing/2014/main" val="3774356463"/>
                  </a:ext>
                </a:extLst>
              </a:tr>
            </a:tbl>
          </a:graphicData>
        </a:graphic>
      </p:graphicFrame>
    </p:spTree>
    <p:extLst>
      <p:ext uri="{BB962C8B-B14F-4D97-AF65-F5344CB8AC3E}">
        <p14:creationId xmlns:p14="http://schemas.microsoft.com/office/powerpoint/2010/main" val="273831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39AC-E71A-8A40-B61B-39957A756595}"/>
              </a:ext>
            </a:extLst>
          </p:cNvPr>
          <p:cNvSpPr>
            <a:spLocks noGrp="1"/>
          </p:cNvSpPr>
          <p:nvPr>
            <p:ph type="title"/>
          </p:nvPr>
        </p:nvSpPr>
        <p:spPr>
          <a:xfrm>
            <a:off x="5138928" y="964692"/>
            <a:ext cx="6092952" cy="1188720"/>
          </a:xfrm>
        </p:spPr>
        <p:txBody>
          <a:bodyPr>
            <a:normAutofit/>
          </a:bodyPr>
          <a:lstStyle/>
          <a:p>
            <a:r>
              <a:rPr lang="en-US" dirty="0"/>
              <a:t>PMF plot for highest salary </a:t>
            </a:r>
          </a:p>
        </p:txBody>
      </p:sp>
      <p:sp>
        <p:nvSpPr>
          <p:cNvPr id="3" name="Content Placeholder 2">
            <a:extLst>
              <a:ext uri="{FF2B5EF4-FFF2-40B4-BE49-F238E27FC236}">
                <a16:creationId xmlns:a16="http://schemas.microsoft.com/office/drawing/2014/main" id="{49BC8915-D2BE-AE41-BB12-2A0AAA0CC202}"/>
              </a:ext>
            </a:extLst>
          </p:cNvPr>
          <p:cNvSpPr>
            <a:spLocks noGrp="1"/>
          </p:cNvSpPr>
          <p:nvPr>
            <p:ph idx="1"/>
          </p:nvPr>
        </p:nvSpPr>
        <p:spPr>
          <a:xfrm>
            <a:off x="960121" y="964692"/>
            <a:ext cx="3707652" cy="4775335"/>
          </a:xfrm>
        </p:spPr>
        <p:txBody>
          <a:bodyPr>
            <a:normAutofit/>
          </a:bodyPr>
          <a:lstStyle/>
          <a:p>
            <a:r>
              <a:rPr lang="en-US" dirty="0"/>
              <a:t>PMF for male and female salary determined and plotted. Due to volume of dataset, considered salary above 100k for plotting.  The plot for Female and Male employees are provided below – </a:t>
            </a:r>
          </a:p>
          <a:p>
            <a:endParaRPr lang="en-US" dirty="0"/>
          </a:p>
          <a:p>
            <a:r>
              <a:rPr lang="en-US" dirty="0"/>
              <a:t>The plots indicate that the highest probability of female employees to earn is 0.010, however, for a male employee is 0.018.</a:t>
            </a:r>
          </a:p>
          <a:p>
            <a:endParaRPr lang="en-US" dirty="0"/>
          </a:p>
          <a:p>
            <a:endParaRPr lang="en-US" dirty="0"/>
          </a:p>
        </p:txBody>
      </p:sp>
      <p:pic>
        <p:nvPicPr>
          <p:cNvPr id="8194" name="Picture 2">
            <a:extLst>
              <a:ext uri="{FF2B5EF4-FFF2-40B4-BE49-F238E27FC236}">
                <a16:creationId xmlns:a16="http://schemas.microsoft.com/office/drawing/2014/main" id="{8C76ED44-1D60-8F47-AD9F-141ACA274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61" r="3472" b="-3"/>
          <a:stretch/>
        </p:blipFill>
        <p:spPr bwMode="auto">
          <a:xfrm>
            <a:off x="5203583" y="2475145"/>
            <a:ext cx="2901385" cy="326488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9F0EC17-BFB8-1F43-BCE2-CD580EEEE5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408" b="-3"/>
          <a:stretch/>
        </p:blipFill>
        <p:spPr bwMode="auto">
          <a:xfrm>
            <a:off x="8265837" y="2475145"/>
            <a:ext cx="2966044" cy="326488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9728C3-A89C-C744-B818-032373C33EF1}"/>
              </a:ext>
            </a:extLst>
          </p:cNvPr>
          <p:cNvSpPr txBox="1"/>
          <p:nvPr/>
        </p:nvSpPr>
        <p:spPr>
          <a:xfrm>
            <a:off x="5972175" y="5943600"/>
            <a:ext cx="1914525" cy="369332"/>
          </a:xfrm>
          <a:prstGeom prst="rect">
            <a:avLst/>
          </a:prstGeom>
          <a:noFill/>
        </p:spPr>
        <p:txBody>
          <a:bodyPr wrap="square" rtlCol="0">
            <a:spAutoFit/>
          </a:bodyPr>
          <a:lstStyle/>
          <a:p>
            <a:r>
              <a:rPr lang="en-US" dirty="0"/>
              <a:t>Female PMF plot</a:t>
            </a:r>
          </a:p>
        </p:txBody>
      </p:sp>
      <p:sp>
        <p:nvSpPr>
          <p:cNvPr id="9" name="TextBox 8">
            <a:extLst>
              <a:ext uri="{FF2B5EF4-FFF2-40B4-BE49-F238E27FC236}">
                <a16:creationId xmlns:a16="http://schemas.microsoft.com/office/drawing/2014/main" id="{AEE52D0C-29BC-0A47-B828-BF8EE384CA73}"/>
              </a:ext>
            </a:extLst>
          </p:cNvPr>
          <p:cNvSpPr txBox="1"/>
          <p:nvPr/>
        </p:nvSpPr>
        <p:spPr>
          <a:xfrm>
            <a:off x="8919355" y="5918885"/>
            <a:ext cx="1914525" cy="369332"/>
          </a:xfrm>
          <a:prstGeom prst="rect">
            <a:avLst/>
          </a:prstGeom>
          <a:noFill/>
        </p:spPr>
        <p:txBody>
          <a:bodyPr wrap="square" rtlCol="0">
            <a:spAutoFit/>
          </a:bodyPr>
          <a:lstStyle/>
          <a:p>
            <a:r>
              <a:rPr lang="en-US" dirty="0"/>
              <a:t>Male PMF plot</a:t>
            </a:r>
          </a:p>
        </p:txBody>
      </p:sp>
    </p:spTree>
    <p:extLst>
      <p:ext uri="{BB962C8B-B14F-4D97-AF65-F5344CB8AC3E}">
        <p14:creationId xmlns:p14="http://schemas.microsoft.com/office/powerpoint/2010/main" val="90645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A05F-7D5B-D346-A811-D3EFE792A41D}"/>
              </a:ext>
            </a:extLst>
          </p:cNvPr>
          <p:cNvSpPr>
            <a:spLocks noGrp="1"/>
          </p:cNvSpPr>
          <p:nvPr>
            <p:ph type="title"/>
          </p:nvPr>
        </p:nvSpPr>
        <p:spPr>
          <a:xfrm>
            <a:off x="1214438" y="588271"/>
            <a:ext cx="9331642" cy="1188720"/>
          </a:xfrm>
        </p:spPr>
        <p:txBody>
          <a:bodyPr>
            <a:normAutofit/>
          </a:bodyPr>
          <a:lstStyle/>
          <a:p>
            <a:r>
              <a:rPr lang="en-US" dirty="0"/>
              <a:t>PMF PLOT for role between male/female employees</a:t>
            </a:r>
          </a:p>
        </p:txBody>
      </p:sp>
      <p:sp>
        <p:nvSpPr>
          <p:cNvPr id="9224" name="Content Placeholder 9223">
            <a:extLst>
              <a:ext uri="{FF2B5EF4-FFF2-40B4-BE49-F238E27FC236}">
                <a16:creationId xmlns:a16="http://schemas.microsoft.com/office/drawing/2014/main" id="{4638FA4A-057E-4CB2-82EE-CBDF78CAE3E5}"/>
              </a:ext>
            </a:extLst>
          </p:cNvPr>
          <p:cNvSpPr>
            <a:spLocks noGrp="1"/>
          </p:cNvSpPr>
          <p:nvPr>
            <p:ph idx="1"/>
          </p:nvPr>
        </p:nvSpPr>
        <p:spPr>
          <a:xfrm>
            <a:off x="969313" y="2434438"/>
            <a:ext cx="3707652" cy="2480464"/>
          </a:xfrm>
        </p:spPr>
        <p:txBody>
          <a:bodyPr>
            <a:normAutofit/>
          </a:bodyPr>
          <a:lstStyle/>
          <a:p>
            <a:pPr marL="0" indent="0">
              <a:buNone/>
            </a:pPr>
            <a:r>
              <a:rPr lang="en-US" dirty="0"/>
              <a:t>From the plot it is observed that the probability of women employees becoming QA is more than the probability of becoming Manager.  Whereas for male employees the probability of becoming Manager is more than QA. </a:t>
            </a:r>
          </a:p>
        </p:txBody>
      </p:sp>
      <p:pic>
        <p:nvPicPr>
          <p:cNvPr id="9220" name="Picture 4">
            <a:extLst>
              <a:ext uri="{FF2B5EF4-FFF2-40B4-BE49-F238E27FC236}">
                <a16:creationId xmlns:a16="http://schemas.microsoft.com/office/drawing/2014/main" id="{86849CDC-2C75-A548-8429-3FFF9C8629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5404" y="2854416"/>
            <a:ext cx="2820953" cy="2820953"/>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256DD73B-DED8-6E40-B1D4-4E902FA53F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9793" y="2854416"/>
            <a:ext cx="2885611" cy="2885611"/>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FC014-021A-5740-A909-E69D76E1A4F3}"/>
              </a:ext>
            </a:extLst>
          </p:cNvPr>
          <p:cNvSpPr txBox="1"/>
          <p:nvPr/>
        </p:nvSpPr>
        <p:spPr>
          <a:xfrm>
            <a:off x="6096000" y="6057900"/>
            <a:ext cx="1933575" cy="646331"/>
          </a:xfrm>
          <a:prstGeom prst="rect">
            <a:avLst/>
          </a:prstGeom>
          <a:noFill/>
        </p:spPr>
        <p:txBody>
          <a:bodyPr wrap="square" rtlCol="0">
            <a:spAutoFit/>
          </a:bodyPr>
          <a:lstStyle/>
          <a:p>
            <a:r>
              <a:rPr lang="en-US" dirty="0"/>
              <a:t>Female Role Distribution</a:t>
            </a:r>
          </a:p>
        </p:txBody>
      </p:sp>
      <p:sp>
        <p:nvSpPr>
          <p:cNvPr id="8" name="TextBox 7">
            <a:extLst>
              <a:ext uri="{FF2B5EF4-FFF2-40B4-BE49-F238E27FC236}">
                <a16:creationId xmlns:a16="http://schemas.microsoft.com/office/drawing/2014/main" id="{AFC30A53-275B-1849-A570-0DB6EE682314}"/>
              </a:ext>
            </a:extLst>
          </p:cNvPr>
          <p:cNvSpPr txBox="1"/>
          <p:nvPr/>
        </p:nvSpPr>
        <p:spPr>
          <a:xfrm>
            <a:off x="8448675" y="6071116"/>
            <a:ext cx="1933575" cy="646331"/>
          </a:xfrm>
          <a:prstGeom prst="rect">
            <a:avLst/>
          </a:prstGeom>
          <a:noFill/>
        </p:spPr>
        <p:txBody>
          <a:bodyPr wrap="square" rtlCol="0">
            <a:spAutoFit/>
          </a:bodyPr>
          <a:lstStyle/>
          <a:p>
            <a:r>
              <a:rPr lang="en-US" dirty="0"/>
              <a:t>Male Role Distribution</a:t>
            </a:r>
          </a:p>
        </p:txBody>
      </p:sp>
    </p:spTree>
    <p:extLst>
      <p:ext uri="{BB962C8B-B14F-4D97-AF65-F5344CB8AC3E}">
        <p14:creationId xmlns:p14="http://schemas.microsoft.com/office/powerpoint/2010/main" val="71836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8820-432D-0B44-A3F8-35980BD10D40}"/>
              </a:ext>
            </a:extLst>
          </p:cNvPr>
          <p:cNvSpPr>
            <a:spLocks noGrp="1"/>
          </p:cNvSpPr>
          <p:nvPr>
            <p:ph type="title"/>
          </p:nvPr>
        </p:nvSpPr>
        <p:spPr>
          <a:xfrm>
            <a:off x="5458692" y="964692"/>
            <a:ext cx="5928637" cy="1188720"/>
          </a:xfrm>
        </p:spPr>
        <p:txBody>
          <a:bodyPr>
            <a:normAutofit/>
          </a:bodyPr>
          <a:lstStyle/>
          <a:p>
            <a:r>
              <a:rPr lang="en-US" dirty="0"/>
              <a:t>Salary CDF </a:t>
            </a:r>
          </a:p>
        </p:txBody>
      </p:sp>
      <p:pic>
        <p:nvPicPr>
          <p:cNvPr id="10244" name="Picture 4">
            <a:extLst>
              <a:ext uri="{FF2B5EF4-FFF2-40B4-BE49-F238E27FC236}">
                <a16:creationId xmlns:a16="http://schemas.microsoft.com/office/drawing/2014/main" id="{7559C676-B69F-454F-9E62-C0C8327D1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03" r="-4" b="-4"/>
          <a:stretch/>
        </p:blipFill>
        <p:spPr bwMode="auto">
          <a:xfrm>
            <a:off x="-274" y="-1"/>
            <a:ext cx="4654296" cy="341071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1298EC09-B91A-844A-94FF-A1A1DF16D2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09" r="-4" b="-4"/>
          <a:stretch/>
        </p:blipFill>
        <p:spPr bwMode="auto">
          <a:xfrm>
            <a:off x="196840" y="3689106"/>
            <a:ext cx="4654000" cy="2871787"/>
          </a:xfrm>
          <a:prstGeom prst="rect">
            <a:avLst/>
          </a:prstGeom>
          <a:noFill/>
          <a:extLst>
            <a:ext uri="{909E8E84-426E-40DD-AFC4-6F175D3DCCD1}">
              <a14:hiddenFill xmlns:a14="http://schemas.microsoft.com/office/drawing/2010/main">
                <a:solidFill>
                  <a:srgbClr val="FFFFFF"/>
                </a:solidFill>
              </a14:hiddenFill>
            </a:ext>
          </a:extLst>
        </p:spPr>
      </p:pic>
      <p:sp>
        <p:nvSpPr>
          <p:cNvPr id="10248" name="Content Placeholder 10247">
            <a:extLst>
              <a:ext uri="{FF2B5EF4-FFF2-40B4-BE49-F238E27FC236}">
                <a16:creationId xmlns:a16="http://schemas.microsoft.com/office/drawing/2014/main" id="{5E2BD6AD-617E-4F30-B637-FD94AE82AA85}"/>
              </a:ext>
            </a:extLst>
          </p:cNvPr>
          <p:cNvSpPr>
            <a:spLocks noGrp="1"/>
          </p:cNvSpPr>
          <p:nvPr>
            <p:ph idx="1"/>
          </p:nvPr>
        </p:nvSpPr>
        <p:spPr>
          <a:xfrm>
            <a:off x="5462017" y="2638044"/>
            <a:ext cx="5925312" cy="3101983"/>
          </a:xfrm>
        </p:spPr>
        <p:txBody>
          <a:bodyPr>
            <a:normAutofit/>
          </a:bodyPr>
          <a:lstStyle/>
          <a:p>
            <a:r>
              <a:rPr lang="en-US" dirty="0"/>
              <a:t>Female salary CDF indicates that most of the pay is between 50K and 75K.</a:t>
            </a:r>
          </a:p>
          <a:p>
            <a:endParaRPr lang="en-US" dirty="0"/>
          </a:p>
          <a:p>
            <a:r>
              <a:rPr lang="en-US" dirty="0"/>
              <a:t>Male salary CDF indicates that most of the pay is between 50 and 100K.</a:t>
            </a:r>
          </a:p>
        </p:txBody>
      </p:sp>
      <p:sp>
        <p:nvSpPr>
          <p:cNvPr id="4" name="TextBox 3">
            <a:extLst>
              <a:ext uri="{FF2B5EF4-FFF2-40B4-BE49-F238E27FC236}">
                <a16:creationId xmlns:a16="http://schemas.microsoft.com/office/drawing/2014/main" id="{09D0CB1E-477C-EE48-8DC0-8D0AD865E4BD}"/>
              </a:ext>
            </a:extLst>
          </p:cNvPr>
          <p:cNvSpPr txBox="1"/>
          <p:nvPr/>
        </p:nvSpPr>
        <p:spPr>
          <a:xfrm>
            <a:off x="1226736" y="6469956"/>
            <a:ext cx="2200275" cy="369332"/>
          </a:xfrm>
          <a:prstGeom prst="rect">
            <a:avLst/>
          </a:prstGeom>
          <a:noFill/>
        </p:spPr>
        <p:txBody>
          <a:bodyPr wrap="square" rtlCol="0">
            <a:spAutoFit/>
          </a:bodyPr>
          <a:lstStyle/>
          <a:p>
            <a:r>
              <a:rPr lang="en-US" dirty="0"/>
              <a:t>Male Salary CDF</a:t>
            </a:r>
          </a:p>
        </p:txBody>
      </p:sp>
      <p:sp>
        <p:nvSpPr>
          <p:cNvPr id="8" name="TextBox 7">
            <a:extLst>
              <a:ext uri="{FF2B5EF4-FFF2-40B4-BE49-F238E27FC236}">
                <a16:creationId xmlns:a16="http://schemas.microsoft.com/office/drawing/2014/main" id="{5B7C70BF-9D80-494A-8127-95DAB07DBF7D}"/>
              </a:ext>
            </a:extLst>
          </p:cNvPr>
          <p:cNvSpPr txBox="1"/>
          <p:nvPr/>
        </p:nvSpPr>
        <p:spPr>
          <a:xfrm>
            <a:off x="1423702" y="3361565"/>
            <a:ext cx="2200275" cy="369332"/>
          </a:xfrm>
          <a:prstGeom prst="rect">
            <a:avLst/>
          </a:prstGeom>
          <a:noFill/>
        </p:spPr>
        <p:txBody>
          <a:bodyPr wrap="square" rtlCol="0">
            <a:spAutoFit/>
          </a:bodyPr>
          <a:lstStyle/>
          <a:p>
            <a:r>
              <a:rPr lang="en-US" dirty="0"/>
              <a:t>Female Salary CDF</a:t>
            </a:r>
          </a:p>
        </p:txBody>
      </p:sp>
    </p:spTree>
    <p:extLst>
      <p:ext uri="{BB962C8B-B14F-4D97-AF65-F5344CB8AC3E}">
        <p14:creationId xmlns:p14="http://schemas.microsoft.com/office/powerpoint/2010/main" val="78996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F86C-7998-3E44-B8C3-52357FCEE1F7}"/>
              </a:ext>
            </a:extLst>
          </p:cNvPr>
          <p:cNvSpPr>
            <a:spLocks noGrp="1"/>
          </p:cNvSpPr>
          <p:nvPr>
            <p:ph type="title"/>
          </p:nvPr>
        </p:nvSpPr>
        <p:spPr>
          <a:xfrm>
            <a:off x="842963" y="964692"/>
            <a:ext cx="10388917" cy="1188720"/>
          </a:xfrm>
        </p:spPr>
        <p:txBody>
          <a:bodyPr>
            <a:normAutofit/>
          </a:bodyPr>
          <a:lstStyle/>
          <a:p>
            <a:r>
              <a:rPr lang="en-US" dirty="0"/>
              <a:t>correlation</a:t>
            </a:r>
          </a:p>
        </p:txBody>
      </p:sp>
      <p:sp>
        <p:nvSpPr>
          <p:cNvPr id="11270" name="Content Placeholder 11269">
            <a:extLst>
              <a:ext uri="{FF2B5EF4-FFF2-40B4-BE49-F238E27FC236}">
                <a16:creationId xmlns:a16="http://schemas.microsoft.com/office/drawing/2014/main" id="{DAAE1BD4-2BAB-4EAA-874F-349009813513}"/>
              </a:ext>
            </a:extLst>
          </p:cNvPr>
          <p:cNvSpPr>
            <a:spLocks noGrp="1"/>
          </p:cNvSpPr>
          <p:nvPr>
            <p:ph idx="1"/>
          </p:nvPr>
        </p:nvSpPr>
        <p:spPr>
          <a:xfrm>
            <a:off x="960120" y="2893505"/>
            <a:ext cx="3707652" cy="2016002"/>
          </a:xfrm>
        </p:spPr>
        <p:txBody>
          <a:bodyPr>
            <a:normAutofit fontScale="92500" lnSpcReduction="10000"/>
          </a:bodyPr>
          <a:lstStyle/>
          <a:p>
            <a:r>
              <a:rPr lang="en-US" dirty="0"/>
              <a:t>Scatterplot between age and salary. is represented. Plot indicates that higher salary is earned between 3—40 age group</a:t>
            </a:r>
          </a:p>
          <a:p>
            <a:endParaRPr lang="en-US" dirty="0"/>
          </a:p>
          <a:p>
            <a:r>
              <a:rPr lang="en-US" dirty="0"/>
              <a:t>Employees with experience Range 16-20 earn the highest salary.</a:t>
            </a:r>
          </a:p>
        </p:txBody>
      </p:sp>
      <p:pic>
        <p:nvPicPr>
          <p:cNvPr id="11266" name="Picture 2">
            <a:extLst>
              <a:ext uri="{FF2B5EF4-FFF2-40B4-BE49-F238E27FC236}">
                <a16:creationId xmlns:a16="http://schemas.microsoft.com/office/drawing/2014/main" id="{EBF7F59B-057B-9744-80C4-B45C648A10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583" y="2386013"/>
            <a:ext cx="2820953" cy="398621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EB2539B-A4FD-B841-8873-D56F2E8C3E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46269" y="2528887"/>
            <a:ext cx="2885611" cy="3686175"/>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11A2EA-BD2A-B240-8AB3-CCEBE8BC9597}"/>
              </a:ext>
            </a:extLst>
          </p:cNvPr>
          <p:cNvSpPr txBox="1"/>
          <p:nvPr/>
        </p:nvSpPr>
        <p:spPr>
          <a:xfrm>
            <a:off x="5414963" y="6235494"/>
            <a:ext cx="2609573" cy="369332"/>
          </a:xfrm>
          <a:prstGeom prst="rect">
            <a:avLst/>
          </a:prstGeom>
          <a:noFill/>
        </p:spPr>
        <p:txBody>
          <a:bodyPr wrap="square" rtlCol="0">
            <a:spAutoFit/>
          </a:bodyPr>
          <a:lstStyle/>
          <a:p>
            <a:r>
              <a:rPr lang="en-US" dirty="0"/>
              <a:t>Age Vs Salary</a:t>
            </a:r>
          </a:p>
        </p:txBody>
      </p:sp>
      <p:sp>
        <p:nvSpPr>
          <p:cNvPr id="12" name="TextBox 11">
            <a:extLst>
              <a:ext uri="{FF2B5EF4-FFF2-40B4-BE49-F238E27FC236}">
                <a16:creationId xmlns:a16="http://schemas.microsoft.com/office/drawing/2014/main" id="{B8B1AD5C-E1B6-6240-A347-7F742569AF4F}"/>
              </a:ext>
            </a:extLst>
          </p:cNvPr>
          <p:cNvSpPr txBox="1"/>
          <p:nvPr/>
        </p:nvSpPr>
        <p:spPr>
          <a:xfrm>
            <a:off x="8824914" y="6096994"/>
            <a:ext cx="2609573" cy="646331"/>
          </a:xfrm>
          <a:prstGeom prst="rect">
            <a:avLst/>
          </a:prstGeom>
          <a:noFill/>
        </p:spPr>
        <p:txBody>
          <a:bodyPr wrap="square" rtlCol="0">
            <a:spAutoFit/>
          </a:bodyPr>
          <a:lstStyle/>
          <a:p>
            <a:r>
              <a:rPr lang="en-US" dirty="0"/>
              <a:t>Experience Range Vs Salary</a:t>
            </a:r>
          </a:p>
        </p:txBody>
      </p:sp>
    </p:spTree>
    <p:extLst>
      <p:ext uri="{BB962C8B-B14F-4D97-AF65-F5344CB8AC3E}">
        <p14:creationId xmlns:p14="http://schemas.microsoft.com/office/powerpoint/2010/main" val="297623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DC9-0F8F-854F-B304-5131ACB57FD8}"/>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34449D08-0D72-0848-B831-81C557F9B131}"/>
              </a:ext>
            </a:extLst>
          </p:cNvPr>
          <p:cNvSpPr>
            <a:spLocks noGrp="1"/>
          </p:cNvSpPr>
          <p:nvPr>
            <p:ph idx="1"/>
          </p:nvPr>
        </p:nvSpPr>
        <p:spPr>
          <a:xfrm>
            <a:off x="2231136" y="2638045"/>
            <a:ext cx="7729728" cy="3091244"/>
          </a:xfrm>
        </p:spPr>
        <p:txBody>
          <a:bodyPr/>
          <a:lstStyle/>
          <a:p>
            <a:r>
              <a:rPr lang="en-US" sz="2000" dirty="0"/>
              <a:t>The objective of the project is to determine the relationship between Gender and Salary.  Gender being categorical data, the correlation between Gender and Salary is determined using </a:t>
            </a:r>
            <a:r>
              <a:rPr lang="en-US" sz="2000" b="1" u="sng" dirty="0"/>
              <a:t>Point Biserial correlation</a:t>
            </a:r>
            <a:r>
              <a:rPr lang="en-US" sz="2000" dirty="0"/>
              <a:t>.</a:t>
            </a:r>
          </a:p>
          <a:p>
            <a:endParaRPr lang="en-US" dirty="0"/>
          </a:p>
          <a:p>
            <a:endParaRPr lang="en-US" dirty="0"/>
          </a:p>
        </p:txBody>
      </p:sp>
      <p:graphicFrame>
        <p:nvGraphicFramePr>
          <p:cNvPr id="4" name="Table 3">
            <a:extLst>
              <a:ext uri="{FF2B5EF4-FFF2-40B4-BE49-F238E27FC236}">
                <a16:creationId xmlns:a16="http://schemas.microsoft.com/office/drawing/2014/main" id="{E6EAA2D1-AE82-FF4E-9F77-669F8EB25523}"/>
              </a:ext>
            </a:extLst>
          </p:cNvPr>
          <p:cNvGraphicFramePr>
            <a:graphicFrameLocks noGrp="1"/>
          </p:cNvGraphicFramePr>
          <p:nvPr>
            <p:extLst>
              <p:ext uri="{D42A27DB-BD31-4B8C-83A1-F6EECF244321}">
                <p14:modId xmlns:p14="http://schemas.microsoft.com/office/powerpoint/2010/main" val="608828686"/>
              </p:ext>
            </p:extLst>
          </p:nvPr>
        </p:nvGraphicFramePr>
        <p:xfrm>
          <a:off x="2600325" y="4183667"/>
          <a:ext cx="6172200" cy="1238250"/>
        </p:xfrm>
        <a:graphic>
          <a:graphicData uri="http://schemas.openxmlformats.org/drawingml/2006/table">
            <a:tbl>
              <a:tblPr>
                <a:tableStyleId>{5C22544A-7EE6-4342-B048-85BDC9FD1C3A}</a:tableStyleId>
              </a:tblPr>
              <a:tblGrid>
                <a:gridCol w="2194657">
                  <a:extLst>
                    <a:ext uri="{9D8B030D-6E8A-4147-A177-3AD203B41FA5}">
                      <a16:colId xmlns:a16="http://schemas.microsoft.com/office/drawing/2014/main" val="2663323918"/>
                    </a:ext>
                  </a:extLst>
                </a:gridCol>
                <a:gridCol w="2172754">
                  <a:extLst>
                    <a:ext uri="{9D8B030D-6E8A-4147-A177-3AD203B41FA5}">
                      <a16:colId xmlns:a16="http://schemas.microsoft.com/office/drawing/2014/main" val="4157063132"/>
                    </a:ext>
                  </a:extLst>
                </a:gridCol>
                <a:gridCol w="1804789">
                  <a:extLst>
                    <a:ext uri="{9D8B030D-6E8A-4147-A177-3AD203B41FA5}">
                      <a16:colId xmlns:a16="http://schemas.microsoft.com/office/drawing/2014/main" val="763402728"/>
                    </a:ext>
                  </a:extLst>
                </a:gridCol>
              </a:tblGrid>
              <a:tr h="412750">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err="1">
                          <a:effectLst/>
                        </a:rPr>
                        <a:t>Gender_num</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err="1">
                          <a:effectLst/>
                        </a:rPr>
                        <a:t>Annual_Salary_inK</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016743"/>
                  </a:ext>
                </a:extLst>
              </a:tr>
              <a:tr h="412750">
                <a:tc>
                  <a:txBody>
                    <a:bodyPr/>
                    <a:lstStyle/>
                    <a:p>
                      <a:pPr algn="l" fontAlgn="b"/>
                      <a:r>
                        <a:rPr lang="en-US" sz="1600" u="none" strike="noStrike" dirty="0" err="1">
                          <a:effectLst/>
                        </a:rPr>
                        <a:t>Gender_num</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0.191272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5087706"/>
                  </a:ext>
                </a:extLst>
              </a:tr>
              <a:tr h="412750">
                <a:tc>
                  <a:txBody>
                    <a:bodyPr/>
                    <a:lstStyle/>
                    <a:p>
                      <a:pPr algn="l" fontAlgn="b"/>
                      <a:r>
                        <a:rPr lang="en-US" sz="1600" u="none" strike="noStrike" dirty="0" err="1">
                          <a:effectLst/>
                        </a:rPr>
                        <a:t>Annual_Salary_inK</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0.191272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701511"/>
                  </a:ext>
                </a:extLst>
              </a:tr>
            </a:tbl>
          </a:graphicData>
        </a:graphic>
      </p:graphicFrame>
    </p:spTree>
    <p:extLst>
      <p:ext uri="{BB962C8B-B14F-4D97-AF65-F5344CB8AC3E}">
        <p14:creationId xmlns:p14="http://schemas.microsoft.com/office/powerpoint/2010/main" val="139662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E833-5531-A84B-9B6B-AC95DD7DAC03}"/>
              </a:ext>
            </a:extLst>
          </p:cNvPr>
          <p:cNvSpPr>
            <a:spLocks noGrp="1"/>
          </p:cNvSpPr>
          <p:nvPr>
            <p:ph type="title"/>
          </p:nvPr>
        </p:nvSpPr>
        <p:spPr>
          <a:xfrm>
            <a:off x="804672" y="964692"/>
            <a:ext cx="3066937" cy="1188720"/>
          </a:xfrm>
        </p:spPr>
        <p:txBody>
          <a:bodyPr>
            <a:normAutofit/>
          </a:bodyPr>
          <a:lstStyle/>
          <a:p>
            <a:r>
              <a:rPr lang="en-US" dirty="0"/>
              <a:t>Pareto Analysis</a:t>
            </a:r>
          </a:p>
        </p:txBody>
      </p:sp>
      <p:sp>
        <p:nvSpPr>
          <p:cNvPr id="13318" name="Content Placeholder 13317">
            <a:extLst>
              <a:ext uri="{FF2B5EF4-FFF2-40B4-BE49-F238E27FC236}">
                <a16:creationId xmlns:a16="http://schemas.microsoft.com/office/drawing/2014/main" id="{24E87C22-F496-40B8-9138-EDE36111FAB0}"/>
              </a:ext>
            </a:extLst>
          </p:cNvPr>
          <p:cNvSpPr>
            <a:spLocks noGrp="1"/>
          </p:cNvSpPr>
          <p:nvPr>
            <p:ph idx="1"/>
          </p:nvPr>
        </p:nvSpPr>
        <p:spPr>
          <a:xfrm>
            <a:off x="803244" y="2638044"/>
            <a:ext cx="3063765" cy="3263206"/>
          </a:xfrm>
        </p:spPr>
        <p:txBody>
          <a:bodyPr>
            <a:normAutofit/>
          </a:bodyPr>
          <a:lstStyle/>
          <a:p>
            <a:r>
              <a:rPr lang="en-US" dirty="0"/>
              <a:t>Analytic distribution on salary data is performed using pareto analysis. Like CDF, pareto analysis indicate that majority female salary range is between 50K and 75K, whereas male salary range is between 50K and 100K.</a:t>
            </a:r>
          </a:p>
          <a:p>
            <a:endParaRPr lang="en-US" dirty="0"/>
          </a:p>
          <a:p>
            <a:pPr lvl="1"/>
            <a:endParaRPr lang="en-US" dirty="0"/>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13CEF93D-44C6-9B46-A79A-9D8F673214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559052"/>
            <a:ext cx="6227064" cy="411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47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CE25-11A9-C648-B67B-281289447101}"/>
              </a:ext>
            </a:extLst>
          </p:cNvPr>
          <p:cNvSpPr>
            <a:spLocks noGrp="1"/>
          </p:cNvSpPr>
          <p:nvPr>
            <p:ph type="title"/>
          </p:nvPr>
        </p:nvSpPr>
        <p:spPr>
          <a:xfrm>
            <a:off x="804672" y="964692"/>
            <a:ext cx="3066937" cy="1188720"/>
          </a:xfrm>
        </p:spPr>
        <p:txBody>
          <a:bodyPr>
            <a:normAutofit/>
          </a:bodyPr>
          <a:lstStyle/>
          <a:p>
            <a:r>
              <a:rPr lang="en-US" dirty="0"/>
              <a:t>Regression analysis</a:t>
            </a:r>
          </a:p>
        </p:txBody>
      </p:sp>
      <p:sp>
        <p:nvSpPr>
          <p:cNvPr id="3" name="Content Placeholder 2">
            <a:extLst>
              <a:ext uri="{FF2B5EF4-FFF2-40B4-BE49-F238E27FC236}">
                <a16:creationId xmlns:a16="http://schemas.microsoft.com/office/drawing/2014/main" id="{7895BCF4-385A-5E41-A77B-66C631BAB883}"/>
              </a:ext>
            </a:extLst>
          </p:cNvPr>
          <p:cNvSpPr>
            <a:spLocks noGrp="1"/>
          </p:cNvSpPr>
          <p:nvPr>
            <p:ph idx="1"/>
          </p:nvPr>
        </p:nvSpPr>
        <p:spPr>
          <a:xfrm>
            <a:off x="803244" y="2638044"/>
            <a:ext cx="3063765" cy="3263206"/>
          </a:xfrm>
        </p:spPr>
        <p:txBody>
          <a:bodyPr>
            <a:normAutofit/>
          </a:bodyPr>
          <a:lstStyle/>
          <a:p>
            <a:r>
              <a:rPr lang="en-US" dirty="0"/>
              <a:t>The simple regression analysis between Exp Range and Salary is represented.  F statistic value of 26.02. The high F stat value indicate strong relationship between Exp Range and Salary.</a:t>
            </a:r>
          </a:p>
          <a:p>
            <a:endParaRPr lang="en-US"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97945636-81F2-F342-B70C-187A67999266}"/>
              </a:ext>
            </a:extLst>
          </p:cNvPr>
          <p:cNvGraphicFramePr>
            <a:graphicFrameLocks noGrp="1"/>
          </p:cNvGraphicFramePr>
          <p:nvPr>
            <p:extLst>
              <p:ext uri="{D42A27DB-BD31-4B8C-83A1-F6EECF244321}">
                <p14:modId xmlns:p14="http://schemas.microsoft.com/office/powerpoint/2010/main" val="3546971437"/>
              </p:ext>
            </p:extLst>
          </p:nvPr>
        </p:nvGraphicFramePr>
        <p:xfrm>
          <a:off x="4165002" y="922653"/>
          <a:ext cx="7222327" cy="4978607"/>
        </p:xfrm>
        <a:graphic>
          <a:graphicData uri="http://schemas.openxmlformats.org/drawingml/2006/table">
            <a:tbl>
              <a:tblPr>
                <a:tableStyleId>{5C22544A-7EE6-4342-B048-85BDC9FD1C3A}</a:tableStyleId>
              </a:tblPr>
              <a:tblGrid>
                <a:gridCol w="1777029">
                  <a:extLst>
                    <a:ext uri="{9D8B030D-6E8A-4147-A177-3AD203B41FA5}">
                      <a16:colId xmlns:a16="http://schemas.microsoft.com/office/drawing/2014/main" val="2214827493"/>
                    </a:ext>
                  </a:extLst>
                </a:gridCol>
                <a:gridCol w="1440876">
                  <a:extLst>
                    <a:ext uri="{9D8B030D-6E8A-4147-A177-3AD203B41FA5}">
                      <a16:colId xmlns:a16="http://schemas.microsoft.com/office/drawing/2014/main" val="1518536740"/>
                    </a:ext>
                  </a:extLst>
                </a:gridCol>
                <a:gridCol w="1331626">
                  <a:extLst>
                    <a:ext uri="{9D8B030D-6E8A-4147-A177-3AD203B41FA5}">
                      <a16:colId xmlns:a16="http://schemas.microsoft.com/office/drawing/2014/main" val="2183441724"/>
                    </a:ext>
                  </a:extLst>
                </a:gridCol>
                <a:gridCol w="793780">
                  <a:extLst>
                    <a:ext uri="{9D8B030D-6E8A-4147-A177-3AD203B41FA5}">
                      <a16:colId xmlns:a16="http://schemas.microsoft.com/office/drawing/2014/main" val="184586047"/>
                    </a:ext>
                  </a:extLst>
                </a:gridCol>
                <a:gridCol w="602398">
                  <a:extLst>
                    <a:ext uri="{9D8B030D-6E8A-4147-A177-3AD203B41FA5}">
                      <a16:colId xmlns:a16="http://schemas.microsoft.com/office/drawing/2014/main" val="1465800891"/>
                    </a:ext>
                  </a:extLst>
                </a:gridCol>
                <a:gridCol w="665622">
                  <a:extLst>
                    <a:ext uri="{9D8B030D-6E8A-4147-A177-3AD203B41FA5}">
                      <a16:colId xmlns:a16="http://schemas.microsoft.com/office/drawing/2014/main" val="1851995560"/>
                    </a:ext>
                  </a:extLst>
                </a:gridCol>
                <a:gridCol w="610996">
                  <a:extLst>
                    <a:ext uri="{9D8B030D-6E8A-4147-A177-3AD203B41FA5}">
                      <a16:colId xmlns:a16="http://schemas.microsoft.com/office/drawing/2014/main" val="107615431"/>
                    </a:ext>
                  </a:extLst>
                </a:gridCol>
              </a:tblGrid>
              <a:tr h="209099">
                <a:tc>
                  <a:txBody>
                    <a:bodyPr/>
                    <a:lstStyle/>
                    <a:p>
                      <a:pPr algn="l" fontAlgn="b"/>
                      <a:r>
                        <a:rPr lang="en-US" sz="900" u="none" strike="noStrike">
                          <a:effectLst/>
                        </a:rPr>
                        <a:t>OLS Regression Results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173365914"/>
                  </a:ext>
                </a:extLst>
              </a:tr>
              <a:tr h="209099">
                <a:tc>
                  <a:txBody>
                    <a:bodyPr/>
                    <a:lstStyle/>
                    <a:p>
                      <a:pPr algn="l" fontAlgn="b"/>
                      <a:r>
                        <a:rPr lang="en-US" sz="900" u="none" strike="noStrike">
                          <a:effectLst/>
                        </a:rPr>
                        <a:t>Dep. Variable: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Annual_Salary_inK</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R-squared: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0.088</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462590746"/>
                  </a:ext>
                </a:extLst>
              </a:tr>
              <a:tr h="209099">
                <a:tc>
                  <a:txBody>
                    <a:bodyPr/>
                    <a:lstStyle/>
                    <a:p>
                      <a:pPr algn="l" fontAlgn="b"/>
                      <a:r>
                        <a:rPr lang="en-US" sz="900" u="none" strike="noStrike">
                          <a:effectLst/>
                        </a:rPr>
                        <a:t>Model:</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OLS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Adj. R-squared: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0.085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767374419"/>
                  </a:ext>
                </a:extLst>
              </a:tr>
              <a:tr h="209099">
                <a:tc>
                  <a:txBody>
                    <a:bodyPr/>
                    <a:lstStyle/>
                    <a:p>
                      <a:pPr algn="l" fontAlgn="b"/>
                      <a:r>
                        <a:rPr lang="en-US" sz="900" u="none" strike="noStrike">
                          <a:effectLst/>
                        </a:rPr>
                        <a:t>Method: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Least Squares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F-statistic: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26.02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4030593391"/>
                  </a:ext>
                </a:extLst>
              </a:tr>
              <a:tr h="209099">
                <a:tc>
                  <a:txBody>
                    <a:bodyPr/>
                    <a:lstStyle/>
                    <a:p>
                      <a:pPr algn="l" fontAlgn="b"/>
                      <a:r>
                        <a:rPr lang="en-US" sz="900" u="none" strike="noStrike">
                          <a:effectLst/>
                        </a:rPr>
                        <a:t>Date: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Thu, 18 Nov 2021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Prob (F-statistic):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3.40E-34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606587759"/>
                  </a:ext>
                </a:extLst>
              </a:tr>
              <a:tr h="209099">
                <a:tc>
                  <a:txBody>
                    <a:bodyPr/>
                    <a:lstStyle/>
                    <a:p>
                      <a:pPr algn="l" fontAlgn="b"/>
                      <a:r>
                        <a:rPr lang="en-US" sz="900" u="none" strike="noStrike">
                          <a:effectLst/>
                        </a:rPr>
                        <a:t>Time: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19:44:53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Log-Likelihood:</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-8427.2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200518542"/>
                  </a:ext>
                </a:extLst>
              </a:tr>
              <a:tr h="209099">
                <a:tc>
                  <a:txBody>
                    <a:bodyPr/>
                    <a:lstStyle/>
                    <a:p>
                      <a:pPr algn="l" fontAlgn="b"/>
                      <a:r>
                        <a:rPr lang="en-US" sz="900" u="none" strike="noStrike">
                          <a:effectLst/>
                        </a:rPr>
                        <a:t>No. Observations: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1891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AIC: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1.69E+04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794610138"/>
                  </a:ext>
                </a:extLst>
              </a:tr>
              <a:tr h="209099">
                <a:tc>
                  <a:txBody>
                    <a:bodyPr/>
                    <a:lstStyle/>
                    <a:p>
                      <a:pPr algn="l" fontAlgn="b"/>
                      <a:r>
                        <a:rPr lang="en-US" sz="900" u="none" strike="noStrike">
                          <a:effectLst/>
                        </a:rPr>
                        <a:t>Df Residuals: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1883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BIC:</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1.69E+04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317257238"/>
                  </a:ext>
                </a:extLst>
              </a:tr>
              <a:tr h="209099">
                <a:tc>
                  <a:txBody>
                    <a:bodyPr/>
                    <a:lstStyle/>
                    <a:p>
                      <a:pPr algn="l" fontAlgn="b"/>
                      <a:r>
                        <a:rPr lang="en-US" sz="900" u="none" strike="noStrike">
                          <a:effectLst/>
                        </a:rPr>
                        <a:t>Df Model:</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684526106"/>
                  </a:ext>
                </a:extLst>
              </a:tr>
              <a:tr h="209099">
                <a:tc>
                  <a:txBody>
                    <a:bodyPr/>
                    <a:lstStyle/>
                    <a:p>
                      <a:pPr algn="l" fontAlgn="b"/>
                      <a:r>
                        <a:rPr lang="en-US" sz="900" u="none" strike="noStrike">
                          <a:effectLst/>
                        </a:rPr>
                        <a:t>Covariance Type:</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nonrobust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17569942"/>
                  </a:ext>
                </a:extLst>
              </a:tr>
              <a:tr h="209099">
                <a:tc>
                  <a:txBody>
                    <a:bodyPr/>
                    <a:lstStyle/>
                    <a:p>
                      <a:pPr algn="l" fontAlgn="b"/>
                      <a:r>
                        <a:rPr lang="en-US" sz="900" u="none" strike="noStrike">
                          <a:effectLst/>
                        </a:rPr>
                        <a:t>coef</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std err</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P&gt;|t|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[0.025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0.975]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232669624"/>
                  </a:ext>
                </a:extLst>
              </a:tr>
              <a:tr h="209099">
                <a:tc>
                  <a:txBody>
                    <a:bodyPr/>
                    <a:lstStyle/>
                    <a:p>
                      <a:pPr algn="l" fontAlgn="b"/>
                      <a:r>
                        <a:rPr lang="en-US" sz="900" u="none" strike="noStrike">
                          <a:effectLst/>
                        </a:rPr>
                        <a:t>Intercept</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68.0602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0.747</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91.074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66.595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69.526</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600799845"/>
                  </a:ext>
                </a:extLst>
              </a:tr>
              <a:tr h="209099">
                <a:tc>
                  <a:txBody>
                    <a:bodyPr/>
                    <a:lstStyle/>
                    <a:p>
                      <a:pPr algn="l" fontAlgn="b"/>
                      <a:r>
                        <a:rPr lang="en-US" sz="900" u="none" strike="noStrike">
                          <a:effectLst/>
                        </a:rPr>
                        <a:t>Exp_Range[T.1-5]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-8.7129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1.89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-4.611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-12.419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-5.007</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806444220"/>
                  </a:ext>
                </a:extLst>
              </a:tr>
              <a:tr h="209099">
                <a:tc>
                  <a:txBody>
                    <a:bodyPr/>
                    <a:lstStyle/>
                    <a:p>
                      <a:pPr algn="l" fontAlgn="b"/>
                      <a:r>
                        <a:rPr lang="en-US" sz="900" u="none" strike="noStrike">
                          <a:effectLst/>
                        </a:rPr>
                        <a:t>Exp_Range[T.11-15]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9.4342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1.492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6.324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6.509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12.36</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65588484"/>
                  </a:ext>
                </a:extLst>
              </a:tr>
              <a:tr h="209099">
                <a:tc>
                  <a:txBody>
                    <a:bodyPr/>
                    <a:lstStyle/>
                    <a:p>
                      <a:pPr algn="l" fontAlgn="b"/>
                      <a:r>
                        <a:rPr lang="en-US" sz="900" u="none" strike="noStrike">
                          <a:effectLst/>
                        </a:rPr>
                        <a:t>Exp_Range[T.16-20]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19.7557</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2.281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8.66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15.282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24.23</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365483846"/>
                  </a:ext>
                </a:extLst>
              </a:tr>
              <a:tr h="209099">
                <a:tc>
                  <a:txBody>
                    <a:bodyPr/>
                    <a:lstStyle/>
                    <a:p>
                      <a:pPr algn="l" fontAlgn="b"/>
                      <a:r>
                        <a:rPr lang="en-US" sz="900" u="none" strike="noStrike">
                          <a:effectLst/>
                        </a:rPr>
                        <a:t>Exp_Range[T.20-25]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23.3842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7.006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3.338</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0.001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dirty="0">
                          <a:effectLst/>
                        </a:rPr>
                        <a:t>9.644</a:t>
                      </a:r>
                      <a:endParaRPr lang="en-US" sz="900" b="0" i="0" u="none" strike="noStrike" dirty="0">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37.124</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583846123"/>
                  </a:ext>
                </a:extLst>
              </a:tr>
              <a:tr h="209099">
                <a:tc>
                  <a:txBody>
                    <a:bodyPr/>
                    <a:lstStyle/>
                    <a:p>
                      <a:pPr algn="l" fontAlgn="b"/>
                      <a:r>
                        <a:rPr lang="en-US" sz="900" u="none" strike="noStrike">
                          <a:effectLst/>
                        </a:rPr>
                        <a:t>Exp_Range[T.21-25]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22.6898</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10.476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2.166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2.145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43.235</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768908589"/>
                  </a:ext>
                </a:extLst>
              </a:tr>
              <a:tr h="209099">
                <a:tc>
                  <a:txBody>
                    <a:bodyPr/>
                    <a:lstStyle/>
                    <a:p>
                      <a:pPr algn="l" fontAlgn="b"/>
                      <a:r>
                        <a:rPr lang="en-US" sz="900" u="none" strike="noStrike">
                          <a:effectLst/>
                        </a:rPr>
                        <a:t>Exp_Range[T.6-10]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7.5765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6.645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5.34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9.813</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3755843555"/>
                  </a:ext>
                </a:extLst>
              </a:tr>
              <a:tr h="209099">
                <a:tc>
                  <a:txBody>
                    <a:bodyPr/>
                    <a:lstStyle/>
                    <a:p>
                      <a:pPr algn="l" fontAlgn="b"/>
                      <a:r>
                        <a:rPr lang="en-US" sz="900" u="none" strike="noStrike">
                          <a:effectLst/>
                        </a:rPr>
                        <a:t>Exp_Range[T.&gt;25]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-2.5602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8.564</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-0.299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0.765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-19.356</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14.236</a:t>
                      </a:r>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72516569"/>
                  </a:ext>
                </a:extLst>
              </a:tr>
              <a:tr h="209099">
                <a:tc>
                  <a:txBody>
                    <a:bodyPr/>
                    <a:lstStyle/>
                    <a:p>
                      <a:pPr algn="l" fontAlgn="b"/>
                      <a:r>
                        <a:rPr lang="en-US" sz="900" u="none" strike="noStrike">
                          <a:effectLst/>
                        </a:rPr>
                        <a:t>Omnibus: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779.1</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Durbin-Watson:</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2.002</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605455737"/>
                  </a:ext>
                </a:extLst>
              </a:tr>
              <a:tr h="209099">
                <a:tc>
                  <a:txBody>
                    <a:bodyPr/>
                    <a:lstStyle/>
                    <a:p>
                      <a:pPr algn="l" fontAlgn="b"/>
                      <a:r>
                        <a:rPr lang="en-US" sz="900" u="none" strike="noStrike">
                          <a:effectLst/>
                        </a:rPr>
                        <a:t>Prob(Omnibus):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Jarque-Bera (JB):</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6252.755</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710350157"/>
                  </a:ext>
                </a:extLst>
              </a:tr>
              <a:tr h="209099">
                <a:tc>
                  <a:txBody>
                    <a:bodyPr/>
                    <a:lstStyle/>
                    <a:p>
                      <a:pPr algn="l" fontAlgn="b"/>
                      <a:r>
                        <a:rPr lang="en-US" sz="900" u="none" strike="noStrike">
                          <a:effectLst/>
                        </a:rPr>
                        <a:t>Skew:</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1.73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Prob(JB):</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2982862270"/>
                  </a:ext>
                </a:extLst>
              </a:tr>
              <a:tr h="209099">
                <a:tc>
                  <a:txBody>
                    <a:bodyPr/>
                    <a:lstStyle/>
                    <a:p>
                      <a:pPr algn="l" fontAlgn="b"/>
                      <a:r>
                        <a:rPr lang="en-US" sz="900" u="none" strike="noStrike">
                          <a:effectLst/>
                        </a:rPr>
                        <a:t>Kurtosis:</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11.209</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r>
                        <a:rPr lang="en-US" sz="900" u="none" strike="noStrike">
                          <a:effectLst/>
                        </a:rPr>
                        <a:t>Cond. No.</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r" fontAlgn="b"/>
                      <a:r>
                        <a:rPr lang="en-US" sz="900" u="none" strike="noStrike">
                          <a:effectLst/>
                        </a:rPr>
                        <a:t>23.3</a:t>
                      </a:r>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477657189"/>
                  </a:ext>
                </a:extLst>
              </a:tr>
              <a:tr h="169330">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4645" marR="4645" marT="464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4645" marR="4645" marT="4645" marB="0" anchor="b"/>
                </a:tc>
                <a:extLst>
                  <a:ext uri="{0D108BD9-81ED-4DB2-BD59-A6C34878D82A}">
                    <a16:rowId xmlns:a16="http://schemas.microsoft.com/office/drawing/2014/main" val="1185350591"/>
                  </a:ext>
                </a:extLst>
              </a:tr>
            </a:tbl>
          </a:graphicData>
        </a:graphic>
      </p:graphicFrame>
    </p:spTree>
    <p:extLst>
      <p:ext uri="{BB962C8B-B14F-4D97-AF65-F5344CB8AC3E}">
        <p14:creationId xmlns:p14="http://schemas.microsoft.com/office/powerpoint/2010/main" val="321616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4C92-D94E-6F43-A3C1-9238FF867DB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B00417-0D3F-DB47-949C-193AD3D613BE}"/>
              </a:ext>
            </a:extLst>
          </p:cNvPr>
          <p:cNvSpPr>
            <a:spLocks noGrp="1"/>
          </p:cNvSpPr>
          <p:nvPr>
            <p:ph idx="1"/>
          </p:nvPr>
        </p:nvSpPr>
        <p:spPr/>
        <p:txBody>
          <a:bodyPr/>
          <a:lstStyle/>
          <a:p>
            <a:pPr marL="0" indent="0">
              <a:buNone/>
            </a:pPr>
            <a:r>
              <a:rPr lang="en-US" dirty="0"/>
              <a:t>The objective of this project is to research and determine if gender pay gap exists in IT industry.   Data source for the project is the salary survey conducted among IT employees in Europe. This dataset is available in the Kaggle link provided below.</a:t>
            </a:r>
          </a:p>
          <a:p>
            <a:pPr marL="0" indent="0">
              <a:buNone/>
            </a:pPr>
            <a:endParaRPr lang="en-US" dirty="0"/>
          </a:p>
          <a:p>
            <a:pPr marL="0" indent="0">
              <a:buNone/>
            </a:pPr>
            <a:r>
              <a:rPr lang="en-US" dirty="0">
                <a:hlinkClick r:id="rId2"/>
              </a:rPr>
              <a:t>https://www.kaggle.com/parulpandey/2020-it-salary-survey-for-eu-region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792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7872-2B75-5F4B-9588-86C4F72FCFAA}"/>
              </a:ext>
            </a:extLst>
          </p:cNvPr>
          <p:cNvSpPr>
            <a:spLocks noGrp="1"/>
          </p:cNvSpPr>
          <p:nvPr>
            <p:ph type="title"/>
          </p:nvPr>
        </p:nvSpPr>
        <p:spPr>
          <a:xfrm>
            <a:off x="804672" y="964692"/>
            <a:ext cx="3066937" cy="1188720"/>
          </a:xfrm>
        </p:spPr>
        <p:txBody>
          <a:bodyPr>
            <a:normAutofit/>
          </a:bodyPr>
          <a:lstStyle/>
          <a:p>
            <a:r>
              <a:rPr lang="en-US" dirty="0"/>
              <a:t>Regression analysis</a:t>
            </a:r>
          </a:p>
        </p:txBody>
      </p:sp>
      <p:sp>
        <p:nvSpPr>
          <p:cNvPr id="9" name="Content Placeholder 8">
            <a:extLst>
              <a:ext uri="{FF2B5EF4-FFF2-40B4-BE49-F238E27FC236}">
                <a16:creationId xmlns:a16="http://schemas.microsoft.com/office/drawing/2014/main" id="{06B5A9CD-6B01-4290-B4B8-79C56661384E}"/>
              </a:ext>
            </a:extLst>
          </p:cNvPr>
          <p:cNvSpPr>
            <a:spLocks noGrp="1"/>
          </p:cNvSpPr>
          <p:nvPr>
            <p:ph idx="1"/>
          </p:nvPr>
        </p:nvSpPr>
        <p:spPr>
          <a:xfrm>
            <a:off x="803244" y="2638044"/>
            <a:ext cx="3063765" cy="3263206"/>
          </a:xfrm>
        </p:spPr>
        <p:txBody>
          <a:bodyPr>
            <a:normAutofit/>
          </a:bodyPr>
          <a:lstStyle/>
          <a:p>
            <a:r>
              <a:rPr lang="en-US" dirty="0"/>
              <a:t>When regression analysis is performed by adding Gender as an independent  variable to the regression. The results with Gender female having a value -10 indicates that female salary is lesser than male salary. </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5F4997AD-C1F1-A944-AA54-0E6B05907CAF}"/>
              </a:ext>
            </a:extLst>
          </p:cNvPr>
          <p:cNvGraphicFramePr>
            <a:graphicFrameLocks/>
          </p:cNvGraphicFramePr>
          <p:nvPr>
            <p:extLst>
              <p:ext uri="{D42A27DB-BD31-4B8C-83A1-F6EECF244321}">
                <p14:modId xmlns:p14="http://schemas.microsoft.com/office/powerpoint/2010/main" val="1445803264"/>
              </p:ext>
            </p:extLst>
          </p:nvPr>
        </p:nvGraphicFramePr>
        <p:xfrm>
          <a:off x="4498782" y="1293275"/>
          <a:ext cx="6717212" cy="4854977"/>
        </p:xfrm>
        <a:graphic>
          <a:graphicData uri="http://schemas.openxmlformats.org/drawingml/2006/table">
            <a:tbl>
              <a:tblPr>
                <a:tableStyleId>{5C22544A-7EE6-4342-B048-85BDC9FD1C3A}</a:tableStyleId>
              </a:tblPr>
              <a:tblGrid>
                <a:gridCol w="4810012">
                  <a:extLst>
                    <a:ext uri="{9D8B030D-6E8A-4147-A177-3AD203B41FA5}">
                      <a16:colId xmlns:a16="http://schemas.microsoft.com/office/drawing/2014/main" val="613580092"/>
                    </a:ext>
                  </a:extLst>
                </a:gridCol>
                <a:gridCol w="524545">
                  <a:extLst>
                    <a:ext uri="{9D8B030D-6E8A-4147-A177-3AD203B41FA5}">
                      <a16:colId xmlns:a16="http://schemas.microsoft.com/office/drawing/2014/main" val="1527778448"/>
                    </a:ext>
                  </a:extLst>
                </a:gridCol>
                <a:gridCol w="524545">
                  <a:extLst>
                    <a:ext uri="{9D8B030D-6E8A-4147-A177-3AD203B41FA5}">
                      <a16:colId xmlns:a16="http://schemas.microsoft.com/office/drawing/2014/main" val="911648544"/>
                    </a:ext>
                  </a:extLst>
                </a:gridCol>
                <a:gridCol w="429055">
                  <a:extLst>
                    <a:ext uri="{9D8B030D-6E8A-4147-A177-3AD203B41FA5}">
                      <a16:colId xmlns:a16="http://schemas.microsoft.com/office/drawing/2014/main" val="1149210274"/>
                    </a:ext>
                  </a:extLst>
                </a:gridCol>
                <a:gridCol w="429055">
                  <a:extLst>
                    <a:ext uri="{9D8B030D-6E8A-4147-A177-3AD203B41FA5}">
                      <a16:colId xmlns:a16="http://schemas.microsoft.com/office/drawing/2014/main" val="1877838016"/>
                    </a:ext>
                  </a:extLst>
                </a:gridCol>
              </a:tblGrid>
              <a:tr h="164551">
                <a:tc>
                  <a:txBody>
                    <a:bodyPr/>
                    <a:lstStyle/>
                    <a:p>
                      <a:pPr algn="l" fontAlgn="b"/>
                      <a:r>
                        <a:rPr lang="en-US" sz="800" u="none" strike="noStrike">
                          <a:effectLst/>
                        </a:rPr>
                        <a:t>   OLS Regression Results                            </a:t>
                      </a:r>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102146457"/>
                  </a:ext>
                </a:extLst>
              </a:tr>
              <a:tr h="164551">
                <a:tc gridSpan="5">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0510532"/>
                  </a:ext>
                </a:extLst>
              </a:tr>
              <a:tr h="164551">
                <a:tc gridSpan="3">
                  <a:txBody>
                    <a:bodyPr/>
                    <a:lstStyle/>
                    <a:p>
                      <a:pPr algn="l" fontAlgn="b"/>
                      <a:r>
                        <a:rPr lang="en-US" sz="800" u="none" strike="noStrike">
                          <a:effectLst/>
                        </a:rPr>
                        <a:t>Dep. Variable:      Annual_Salary_inK   R-squared:                       0.113</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558570310"/>
                  </a:ext>
                </a:extLst>
              </a:tr>
              <a:tr h="164551">
                <a:tc gridSpan="3">
                  <a:txBody>
                    <a:bodyPr/>
                    <a:lstStyle/>
                    <a:p>
                      <a:pPr algn="l" fontAlgn="b"/>
                      <a:r>
                        <a:rPr lang="en-US" sz="800" u="none" strike="noStrike">
                          <a:effectLst/>
                        </a:rPr>
                        <a:t>Model:                            OLS   Adj. R-squared:                  0.109</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791107017"/>
                  </a:ext>
                </a:extLst>
              </a:tr>
              <a:tr h="164551">
                <a:tc gridSpan="3">
                  <a:txBody>
                    <a:bodyPr/>
                    <a:lstStyle/>
                    <a:p>
                      <a:pPr algn="l" fontAlgn="b"/>
                      <a:r>
                        <a:rPr lang="en-US" sz="800" u="none" strike="noStrike">
                          <a:effectLst/>
                        </a:rPr>
                        <a:t>Method:                 Least Squares   F-statistic:                     29.94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34595235"/>
                  </a:ext>
                </a:extLst>
              </a:tr>
              <a:tr h="164551">
                <a:tc gridSpan="3">
                  <a:txBody>
                    <a:bodyPr/>
                    <a:lstStyle/>
                    <a:p>
                      <a:pPr algn="l" fontAlgn="b"/>
                      <a:r>
                        <a:rPr lang="en-US" sz="800" u="none" strike="noStrike">
                          <a:effectLst/>
                        </a:rPr>
                        <a:t>Date:                Thu, 18 Nov 2021   Prob (F-statistic):           2.27e-44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849689813"/>
                  </a:ext>
                </a:extLst>
              </a:tr>
              <a:tr h="164551">
                <a:tc gridSpan="3">
                  <a:txBody>
                    <a:bodyPr/>
                    <a:lstStyle/>
                    <a:p>
                      <a:pPr algn="l" fontAlgn="b"/>
                      <a:r>
                        <a:rPr lang="en-US" sz="800" u="none" strike="noStrike">
                          <a:effectLst/>
                        </a:rPr>
                        <a:t>Time:                        19:59:57   Log-Likelihood:                -8401.2</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208365906"/>
                  </a:ext>
                </a:extLst>
              </a:tr>
              <a:tr h="164551">
                <a:tc gridSpan="3">
                  <a:txBody>
                    <a:bodyPr/>
                    <a:lstStyle/>
                    <a:p>
                      <a:pPr algn="l" fontAlgn="b"/>
                      <a:r>
                        <a:rPr lang="en-US" sz="800" u="none" strike="noStrike">
                          <a:effectLst/>
                        </a:rPr>
                        <a:t>No. Observations:                1891   AIC:                         1.682e+04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231329077"/>
                  </a:ext>
                </a:extLst>
              </a:tr>
              <a:tr h="164551">
                <a:tc gridSpan="3">
                  <a:txBody>
                    <a:bodyPr/>
                    <a:lstStyle/>
                    <a:p>
                      <a:pPr algn="l" fontAlgn="b"/>
                      <a:r>
                        <a:rPr lang="en-US" sz="800" u="none" strike="noStrike">
                          <a:effectLst/>
                        </a:rPr>
                        <a:t>Df Residuals:                    1882   BIC:                         1.687e+04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837670470"/>
                  </a:ext>
                </a:extLst>
              </a:tr>
              <a:tr h="164551">
                <a:tc gridSpan="2">
                  <a:txBody>
                    <a:bodyPr/>
                    <a:lstStyle/>
                    <a:p>
                      <a:pPr algn="l" fontAlgn="b"/>
                      <a:r>
                        <a:rPr lang="en-US" sz="800" u="none" strike="noStrike">
                          <a:effectLst/>
                        </a:rPr>
                        <a:t>Df Model:                           8                                         </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449209919"/>
                  </a:ext>
                </a:extLst>
              </a:tr>
              <a:tr h="164551">
                <a:tc gridSpan="3">
                  <a:txBody>
                    <a:bodyPr/>
                    <a:lstStyle/>
                    <a:p>
                      <a:pPr algn="l" fontAlgn="b"/>
                      <a:r>
                        <a:rPr lang="en-US" sz="800" u="none" strike="noStrike">
                          <a:effectLst/>
                        </a:rPr>
                        <a:t>Covariance Type:            nonrobust                                         </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159906798"/>
                  </a:ext>
                </a:extLst>
              </a:tr>
              <a:tr h="164551">
                <a:tc gridSpan="5">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4466088"/>
                  </a:ext>
                </a:extLst>
              </a:tr>
              <a:tr h="164551">
                <a:tc gridSpan="3">
                  <a:txBody>
                    <a:bodyPr/>
                    <a:lstStyle/>
                    <a:p>
                      <a:pPr algn="l" fontAlgn="b"/>
                      <a:r>
                        <a:rPr lang="en-US" sz="800" u="none" strike="noStrike">
                          <a:effectLst/>
                        </a:rPr>
                        <a:t>                         coef    std err          t      P&gt;|t|      [0.025      0.975]</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540363182"/>
                  </a:ext>
                </a:extLst>
              </a:tr>
              <a:tr h="164551">
                <a:tc gridSpan="3">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267182931"/>
                  </a:ext>
                </a:extLst>
              </a:tr>
              <a:tr h="164551">
                <a:tc gridSpan="4">
                  <a:txBody>
                    <a:bodyPr/>
                    <a:lstStyle/>
                    <a:p>
                      <a:pPr algn="l" fontAlgn="b"/>
                      <a:r>
                        <a:rPr lang="en-US" sz="800" u="none" strike="noStrike">
                          <a:effectLst/>
                        </a:rPr>
                        <a:t>Intercept             69.7500      0.773     90.187      0.000      68.233      71.267</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363263728"/>
                  </a:ext>
                </a:extLst>
              </a:tr>
              <a:tr h="164551">
                <a:tc gridSpan="4">
                  <a:txBody>
                    <a:bodyPr/>
                    <a:lstStyle/>
                    <a:p>
                      <a:pPr algn="l" fontAlgn="b"/>
                      <a:r>
                        <a:rPr lang="en-US" sz="800" u="none" strike="noStrike">
                          <a:effectLst/>
                        </a:rPr>
                        <a:t>Exp_Range[T.1-5]      -7.7792      1.869     -4.163      0.000     -11.444      -4.114</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156320446"/>
                  </a:ext>
                </a:extLst>
              </a:tr>
              <a:tr h="164551">
                <a:tc gridSpan="4">
                  <a:txBody>
                    <a:bodyPr/>
                    <a:lstStyle/>
                    <a:p>
                      <a:pPr algn="l" fontAlgn="b"/>
                      <a:r>
                        <a:rPr lang="en-US" sz="800" u="none" strike="noStrike">
                          <a:effectLst/>
                        </a:rPr>
                        <a:t>Exp_Range[T.11-15]     8.6233      1.476      5.842      0.000       5.728      11.518</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657905737"/>
                  </a:ext>
                </a:extLst>
              </a:tr>
              <a:tr h="164551">
                <a:tc gridSpan="4">
                  <a:txBody>
                    <a:bodyPr/>
                    <a:lstStyle/>
                    <a:p>
                      <a:pPr algn="l" fontAlgn="b"/>
                      <a:r>
                        <a:rPr lang="en-US" sz="800" u="none" strike="noStrike">
                          <a:effectLst/>
                        </a:rPr>
                        <a:t>Exp_Range[T.16-20]    18.7050      2.255      8.293      0.000      14.281      23.128</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740590858"/>
                  </a:ext>
                </a:extLst>
              </a:tr>
              <a:tr h="164551">
                <a:tc gridSpan="4">
                  <a:txBody>
                    <a:bodyPr/>
                    <a:lstStyle/>
                    <a:p>
                      <a:pPr algn="l" fontAlgn="b"/>
                      <a:r>
                        <a:rPr lang="en-US" sz="800" u="none" strike="noStrike">
                          <a:effectLst/>
                        </a:rPr>
                        <a:t>Exp_Range[T.20-25]    21.6945      6.916      3.137      0.002       8.130      35.259</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411128719"/>
                  </a:ext>
                </a:extLst>
              </a:tr>
              <a:tr h="164551">
                <a:tc gridSpan="4">
                  <a:txBody>
                    <a:bodyPr/>
                    <a:lstStyle/>
                    <a:p>
                      <a:pPr algn="l" fontAlgn="b"/>
                      <a:r>
                        <a:rPr lang="en-US" sz="800" u="none" strike="noStrike">
                          <a:effectLst/>
                        </a:rPr>
                        <a:t>Exp_Range[T.21-25]    21.0000     10.338      2.031      0.042       0.725      41.276</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521999040"/>
                  </a:ext>
                </a:extLst>
              </a:tr>
              <a:tr h="164551">
                <a:tc gridSpan="4">
                  <a:txBody>
                    <a:bodyPr/>
                    <a:lstStyle/>
                    <a:p>
                      <a:pPr algn="l" fontAlgn="b"/>
                      <a:r>
                        <a:rPr lang="en-US" sz="800" u="none" strike="noStrike">
                          <a:effectLst/>
                        </a:rPr>
                        <a:t>Exp_Range[T.6-10]      6.9745      1.128      6.183      0.000       4.762       9.187</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92352400"/>
                  </a:ext>
                </a:extLst>
              </a:tr>
              <a:tr h="164551">
                <a:tc gridSpan="4">
                  <a:txBody>
                    <a:bodyPr/>
                    <a:lstStyle/>
                    <a:p>
                      <a:pPr algn="l" fontAlgn="b"/>
                      <a:r>
                        <a:rPr lang="en-US" sz="800" u="none" strike="noStrike">
                          <a:effectLst/>
                        </a:rPr>
                        <a:t>Exp_Range[T.&gt;25]      -2.5816      8.450     -0.306      0.760     -19.153      13.990</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4194148605"/>
                  </a:ext>
                </a:extLst>
              </a:tr>
              <a:tr h="164551">
                <a:tc gridSpan="4">
                  <a:txBody>
                    <a:bodyPr/>
                    <a:lstStyle/>
                    <a:p>
                      <a:pPr algn="l" fontAlgn="b"/>
                      <a:r>
                        <a:rPr lang="en-US" sz="1600" u="none" strike="noStrike" dirty="0">
                          <a:solidFill>
                            <a:srgbClr val="FF0000"/>
                          </a:solidFill>
                          <a:effectLst/>
                          <a:highlight>
                            <a:srgbClr val="FFFF00"/>
                          </a:highlight>
                        </a:rPr>
                        <a:t>Female               -10.0105      </a:t>
                      </a:r>
                      <a:r>
                        <a:rPr lang="en-US" sz="800" u="none" strike="noStrike" dirty="0">
                          <a:effectLst/>
                        </a:rPr>
                        <a:t>1.383     -7.238      0.000     -12.723      -7.298</a:t>
                      </a:r>
                      <a:endParaRPr lang="en-US" sz="800" b="1" i="0" u="none" strike="noStrike" dirty="0">
                        <a:solidFill>
                          <a:srgbClr val="FF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665225741"/>
                  </a:ext>
                </a:extLst>
              </a:tr>
              <a:tr h="164551">
                <a:tc gridSpan="5">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93721755"/>
                  </a:ext>
                </a:extLst>
              </a:tr>
              <a:tr h="164551">
                <a:tc gridSpan="3">
                  <a:txBody>
                    <a:bodyPr/>
                    <a:lstStyle/>
                    <a:p>
                      <a:pPr algn="l" fontAlgn="b"/>
                      <a:r>
                        <a:rPr lang="en-US" sz="800" u="none" strike="noStrike">
                          <a:effectLst/>
                        </a:rPr>
                        <a:t>Omnibus:                      804.630   Durbin-Watson:                   2.002</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3191577620"/>
                  </a:ext>
                </a:extLst>
              </a:tr>
              <a:tr h="164551">
                <a:tc gridSpan="3">
                  <a:txBody>
                    <a:bodyPr/>
                    <a:lstStyle/>
                    <a:p>
                      <a:pPr algn="l" fontAlgn="b"/>
                      <a:r>
                        <a:rPr lang="en-US" sz="800" u="none" strike="noStrike">
                          <a:effectLst/>
                        </a:rPr>
                        <a:t>Prob(Omnibus):                  0.000   Jarque-Bera (JB):             6909.986</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797711565"/>
                  </a:ext>
                </a:extLst>
              </a:tr>
              <a:tr h="164551">
                <a:tc gridSpan="2">
                  <a:txBody>
                    <a:bodyPr/>
                    <a:lstStyle/>
                    <a:p>
                      <a:pPr algn="l" fontAlgn="b"/>
                      <a:r>
                        <a:rPr lang="en-US" sz="800" u="none" strike="noStrike">
                          <a:effectLst/>
                        </a:rPr>
                        <a:t>Skew:                           1.776   Prob(JB):                         0.00</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2752481265"/>
                  </a:ext>
                </a:extLst>
              </a:tr>
              <a:tr h="164551">
                <a:tc gridSpan="3">
                  <a:txBody>
                    <a:bodyPr/>
                    <a:lstStyle/>
                    <a:p>
                      <a:pPr algn="l" fontAlgn="b"/>
                      <a:r>
                        <a:rPr lang="en-US" sz="800" u="none" strike="noStrike">
                          <a:effectLst/>
                        </a:rPr>
                        <a:t>Kurtosis:                      11.665   Cond. No.                         23.5</a:t>
                      </a:r>
                      <a:endParaRPr lang="en-US" sz="800" b="0" i="0" u="none" strike="noStrike">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3709" marR="3709" marT="3709" marB="0" anchor="b"/>
                </a:tc>
                <a:extLst>
                  <a:ext uri="{0D108BD9-81ED-4DB2-BD59-A6C34878D82A}">
                    <a16:rowId xmlns:a16="http://schemas.microsoft.com/office/drawing/2014/main" val="1004350134"/>
                  </a:ext>
                </a:extLst>
              </a:tr>
              <a:tr h="164551">
                <a:tc gridSpan="5">
                  <a:txBody>
                    <a:bodyPr/>
                    <a:lstStyle/>
                    <a:p>
                      <a:pPr algn="l" fontAlgn="b"/>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3709" marR="3709" marT="3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8805101"/>
                  </a:ext>
                </a:extLst>
              </a:tr>
            </a:tbl>
          </a:graphicData>
        </a:graphic>
      </p:graphicFrame>
    </p:spTree>
    <p:extLst>
      <p:ext uri="{BB962C8B-B14F-4D97-AF65-F5344CB8AC3E}">
        <p14:creationId xmlns:p14="http://schemas.microsoft.com/office/powerpoint/2010/main" val="131842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FE78-F173-FB42-8CA9-65ED55DC2CF7}"/>
              </a:ext>
            </a:extLst>
          </p:cNvPr>
          <p:cNvSpPr>
            <a:spLocks noGrp="1"/>
          </p:cNvSpPr>
          <p:nvPr>
            <p:ph type="title"/>
          </p:nvPr>
        </p:nvSpPr>
        <p:spPr/>
        <p:txBody>
          <a:bodyPr/>
          <a:lstStyle/>
          <a:p>
            <a:r>
              <a:rPr lang="en-US" dirty="0"/>
              <a:t>T-TEST </a:t>
            </a:r>
          </a:p>
        </p:txBody>
      </p:sp>
      <p:sp>
        <p:nvSpPr>
          <p:cNvPr id="3" name="Content Placeholder 2">
            <a:extLst>
              <a:ext uri="{FF2B5EF4-FFF2-40B4-BE49-F238E27FC236}">
                <a16:creationId xmlns:a16="http://schemas.microsoft.com/office/drawing/2014/main" id="{EC779746-59DE-4F4F-AEB6-407C13D7062E}"/>
              </a:ext>
            </a:extLst>
          </p:cNvPr>
          <p:cNvSpPr>
            <a:spLocks noGrp="1"/>
          </p:cNvSpPr>
          <p:nvPr>
            <p:ph idx="1"/>
          </p:nvPr>
        </p:nvSpPr>
        <p:spPr/>
        <p:txBody>
          <a:bodyPr/>
          <a:lstStyle/>
          <a:p>
            <a:pPr marL="0" indent="0">
              <a:buNone/>
            </a:pPr>
            <a:r>
              <a:rPr lang="en-US" dirty="0"/>
              <a:t>Hypothesis :  Gender Pay gap exists in IT industry</a:t>
            </a:r>
          </a:p>
          <a:p>
            <a:pPr marL="0" indent="0">
              <a:buNone/>
            </a:pPr>
            <a:r>
              <a:rPr lang="en-US" dirty="0"/>
              <a:t>To test the hypothesis, performed T-Test. </a:t>
            </a:r>
          </a:p>
          <a:p>
            <a:pPr marL="0" indent="0">
              <a:buNone/>
            </a:pPr>
            <a:endParaRPr lang="en-US" dirty="0"/>
          </a:p>
          <a:p>
            <a:pPr marL="0" indent="0">
              <a:buNone/>
            </a:pPr>
            <a:r>
              <a:rPr lang="en-US" dirty="0"/>
              <a:t>Summary statistics between Male and Female datasets.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0E38BA8D-2D85-4A42-B441-BD84FB834279}"/>
              </a:ext>
            </a:extLst>
          </p:cNvPr>
          <p:cNvGraphicFramePr>
            <a:graphicFrameLocks noGrp="1"/>
          </p:cNvGraphicFramePr>
          <p:nvPr>
            <p:extLst>
              <p:ext uri="{D42A27DB-BD31-4B8C-83A1-F6EECF244321}">
                <p14:modId xmlns:p14="http://schemas.microsoft.com/office/powerpoint/2010/main" val="3049475636"/>
              </p:ext>
            </p:extLst>
          </p:nvPr>
        </p:nvGraphicFramePr>
        <p:xfrm>
          <a:off x="1585913" y="4483107"/>
          <a:ext cx="7731126" cy="1314070"/>
        </p:xfrm>
        <a:graphic>
          <a:graphicData uri="http://schemas.openxmlformats.org/drawingml/2006/table">
            <a:tbl>
              <a:tblPr>
                <a:tableStyleId>{5C22544A-7EE6-4342-B048-85BDC9FD1C3A}</a:tableStyleId>
              </a:tblPr>
              <a:tblGrid>
                <a:gridCol w="1354996">
                  <a:extLst>
                    <a:ext uri="{9D8B030D-6E8A-4147-A177-3AD203B41FA5}">
                      <a16:colId xmlns:a16="http://schemas.microsoft.com/office/drawing/2014/main" val="2411366956"/>
                    </a:ext>
                  </a:extLst>
                </a:gridCol>
                <a:gridCol w="1122789">
                  <a:extLst>
                    <a:ext uri="{9D8B030D-6E8A-4147-A177-3AD203B41FA5}">
                      <a16:colId xmlns:a16="http://schemas.microsoft.com/office/drawing/2014/main" val="833231826"/>
                    </a:ext>
                  </a:extLst>
                </a:gridCol>
                <a:gridCol w="713012">
                  <a:extLst>
                    <a:ext uri="{9D8B030D-6E8A-4147-A177-3AD203B41FA5}">
                      <a16:colId xmlns:a16="http://schemas.microsoft.com/office/drawing/2014/main" val="2443406609"/>
                    </a:ext>
                  </a:extLst>
                </a:gridCol>
                <a:gridCol w="975269">
                  <a:extLst>
                    <a:ext uri="{9D8B030D-6E8A-4147-A177-3AD203B41FA5}">
                      <a16:colId xmlns:a16="http://schemas.microsoft.com/office/drawing/2014/main" val="1028109463"/>
                    </a:ext>
                  </a:extLst>
                </a:gridCol>
                <a:gridCol w="713012">
                  <a:extLst>
                    <a:ext uri="{9D8B030D-6E8A-4147-A177-3AD203B41FA5}">
                      <a16:colId xmlns:a16="http://schemas.microsoft.com/office/drawing/2014/main" val="2971544925"/>
                    </a:ext>
                  </a:extLst>
                </a:gridCol>
                <a:gridCol w="713012">
                  <a:extLst>
                    <a:ext uri="{9D8B030D-6E8A-4147-A177-3AD203B41FA5}">
                      <a16:colId xmlns:a16="http://schemas.microsoft.com/office/drawing/2014/main" val="2301692482"/>
                    </a:ext>
                  </a:extLst>
                </a:gridCol>
                <a:gridCol w="713012">
                  <a:extLst>
                    <a:ext uri="{9D8B030D-6E8A-4147-A177-3AD203B41FA5}">
                      <a16:colId xmlns:a16="http://schemas.microsoft.com/office/drawing/2014/main" val="1275907333"/>
                    </a:ext>
                  </a:extLst>
                </a:gridCol>
                <a:gridCol w="713012">
                  <a:extLst>
                    <a:ext uri="{9D8B030D-6E8A-4147-A177-3AD203B41FA5}">
                      <a16:colId xmlns:a16="http://schemas.microsoft.com/office/drawing/2014/main" val="4134658773"/>
                    </a:ext>
                  </a:extLst>
                </a:gridCol>
                <a:gridCol w="713012">
                  <a:extLst>
                    <a:ext uri="{9D8B030D-6E8A-4147-A177-3AD203B41FA5}">
                      <a16:colId xmlns:a16="http://schemas.microsoft.com/office/drawing/2014/main" val="3163986970"/>
                    </a:ext>
                  </a:extLst>
                </a:gridCol>
              </a:tblGrid>
              <a:tr h="262814">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gridSpan="2">
                  <a:txBody>
                    <a:bodyPr/>
                    <a:lstStyle/>
                    <a:p>
                      <a:pPr algn="l" fontAlgn="b"/>
                      <a:r>
                        <a:rPr lang="en-US" sz="1600" u="none" strike="noStrike">
                          <a:effectLst/>
                        </a:rPr>
                        <a:t>Annual_Salary_inK</a:t>
                      </a:r>
                      <a:endParaRPr lang="en-US" sz="1600" b="0" i="0" u="none" strike="noStrike">
                        <a:solidFill>
                          <a:srgbClr val="000000"/>
                        </a:solidFill>
                        <a:effectLst/>
                        <a:latin typeface="Calibri" panose="020F0502020204030204" pitchFamily="34" charset="0"/>
                      </a:endParaRPr>
                    </a:p>
                  </a:txBody>
                  <a:tcPr marL="8213" marR="8213" marT="8213"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1491157977"/>
                  </a:ext>
                </a:extLst>
              </a:tr>
              <a:tr h="262814">
                <a:tc>
                  <a:txBody>
                    <a:bodyPr/>
                    <a:lstStyle/>
                    <a:p>
                      <a:pPr algn="l" fontAlgn="b"/>
                      <a:r>
                        <a:rPr lang="en-US" sz="1600" u="none" strike="noStrike">
                          <a:effectLst/>
                        </a:rPr>
                        <a:t>count</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mean</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std</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min</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r>
                        <a:rPr lang="en-US" sz="1600" u="none" strike="noStrike">
                          <a:effectLst/>
                        </a:rPr>
                        <a:t>max</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3313292151"/>
                  </a:ext>
                </a:extLst>
              </a:tr>
              <a:tr h="262814">
                <a:tc>
                  <a:txBody>
                    <a:bodyPr/>
                    <a:lstStyle/>
                    <a:p>
                      <a:pPr algn="l" fontAlgn="b"/>
                      <a:r>
                        <a:rPr lang="en-US" sz="1600" u="none" strike="noStrike">
                          <a:effectLst/>
                        </a:rPr>
                        <a:t>Gender</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2901321555"/>
                  </a:ext>
                </a:extLst>
              </a:tr>
              <a:tr h="262814">
                <a:tc>
                  <a:txBody>
                    <a:bodyPr/>
                    <a:lstStyle/>
                    <a:p>
                      <a:pPr algn="l"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264</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61.477</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18.92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68</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1155472416"/>
                  </a:ext>
                </a:extLst>
              </a:tr>
              <a:tr h="262814">
                <a:tc>
                  <a:txBody>
                    <a:bodyPr/>
                    <a:lstStyle/>
                    <a:p>
                      <a:pPr algn="l"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1626</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73.879</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21.70</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62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71.625</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a:effectLst/>
                        </a:rPr>
                        <a:t>82</a:t>
                      </a:r>
                      <a:endParaRPr lang="en-US" sz="1600" b="0" i="0" u="none" strike="noStrike">
                        <a:solidFill>
                          <a:srgbClr val="000000"/>
                        </a:solidFill>
                        <a:effectLst/>
                        <a:latin typeface="Calibri" panose="020F0502020204030204" pitchFamily="34" charset="0"/>
                      </a:endParaRPr>
                    </a:p>
                  </a:txBody>
                  <a:tcPr marL="8213" marR="8213" marT="8213" marB="0" anchor="b"/>
                </a:tc>
                <a:tc>
                  <a:txBody>
                    <a:bodyPr/>
                    <a:lstStyle/>
                    <a:p>
                      <a:pPr algn="r" fontAlgn="b"/>
                      <a:r>
                        <a:rPr lang="en-US" sz="1600" u="none" strike="noStrike" dirty="0">
                          <a:effectLst/>
                        </a:rPr>
                        <a:t>250</a:t>
                      </a:r>
                      <a:endParaRPr lang="en-US" sz="1600" b="0" i="0" u="none" strike="noStrike" dirty="0">
                        <a:solidFill>
                          <a:srgbClr val="000000"/>
                        </a:solidFill>
                        <a:effectLst/>
                        <a:latin typeface="Calibri" panose="020F0502020204030204" pitchFamily="34" charset="0"/>
                      </a:endParaRPr>
                    </a:p>
                  </a:txBody>
                  <a:tcPr marL="8213" marR="8213" marT="8213" marB="0" anchor="b"/>
                </a:tc>
                <a:extLst>
                  <a:ext uri="{0D108BD9-81ED-4DB2-BD59-A6C34878D82A}">
                    <a16:rowId xmlns:a16="http://schemas.microsoft.com/office/drawing/2014/main" val="112559455"/>
                  </a:ext>
                </a:extLst>
              </a:tr>
            </a:tbl>
          </a:graphicData>
        </a:graphic>
      </p:graphicFrame>
    </p:spTree>
    <p:extLst>
      <p:ext uri="{BB962C8B-B14F-4D97-AF65-F5344CB8AC3E}">
        <p14:creationId xmlns:p14="http://schemas.microsoft.com/office/powerpoint/2010/main" val="94115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1176-AEC0-434B-92AB-D6C63768DFF1}"/>
              </a:ext>
            </a:extLst>
          </p:cNvPr>
          <p:cNvSpPr>
            <a:spLocks noGrp="1"/>
          </p:cNvSpPr>
          <p:nvPr>
            <p:ph type="title"/>
          </p:nvPr>
        </p:nvSpPr>
        <p:spPr/>
        <p:txBody>
          <a:bodyPr/>
          <a:lstStyle/>
          <a:p>
            <a:r>
              <a:rPr lang="en-US" dirty="0"/>
              <a:t>Assumption validation</a:t>
            </a:r>
          </a:p>
        </p:txBody>
      </p:sp>
      <p:sp>
        <p:nvSpPr>
          <p:cNvPr id="3" name="Content Placeholder 2">
            <a:extLst>
              <a:ext uri="{FF2B5EF4-FFF2-40B4-BE49-F238E27FC236}">
                <a16:creationId xmlns:a16="http://schemas.microsoft.com/office/drawing/2014/main" id="{68F3E81B-3E25-E147-BD8C-19C7ADF2A282}"/>
              </a:ext>
            </a:extLst>
          </p:cNvPr>
          <p:cNvSpPr>
            <a:spLocks noGrp="1"/>
          </p:cNvSpPr>
          <p:nvPr>
            <p:ph idx="1"/>
          </p:nvPr>
        </p:nvSpPr>
        <p:spPr/>
        <p:txBody>
          <a:bodyPr/>
          <a:lstStyle/>
          <a:p>
            <a:r>
              <a:rPr lang="en-US" dirty="0"/>
              <a:t>T-Test requires the assumption of normality and homogeneity to be true.</a:t>
            </a:r>
          </a:p>
          <a:p>
            <a:endParaRPr lang="en-US" dirty="0"/>
          </a:p>
          <a:p>
            <a:r>
              <a:rPr lang="en-US" dirty="0"/>
              <a:t>Assumption of Normality is verified using </a:t>
            </a:r>
            <a:r>
              <a:rPr lang="en-US" dirty="0" err="1"/>
              <a:t>shapiro</a:t>
            </a:r>
            <a:r>
              <a:rPr lang="en-US" dirty="0"/>
              <a:t> test.</a:t>
            </a:r>
          </a:p>
          <a:p>
            <a:pPr lvl="1"/>
            <a:r>
              <a:rPr lang="en-US" dirty="0"/>
              <a:t>0.8340311646461487, 3.9997917502840688e-16)</a:t>
            </a:r>
          </a:p>
          <a:p>
            <a:pPr lvl="1"/>
            <a:endParaRPr lang="en-US" dirty="0"/>
          </a:p>
          <a:p>
            <a:r>
              <a:rPr lang="en-US" dirty="0"/>
              <a:t>Assumption of homogeneity is verified using </a:t>
            </a:r>
            <a:r>
              <a:rPr lang="en-US" dirty="0" err="1"/>
              <a:t>Levene’s</a:t>
            </a:r>
            <a:r>
              <a:rPr lang="en-US" dirty="0"/>
              <a:t> test.</a:t>
            </a:r>
          </a:p>
          <a:p>
            <a:pPr lvl="1"/>
            <a:r>
              <a:rPr lang="en-US" dirty="0" err="1"/>
              <a:t>LeveneResult</a:t>
            </a:r>
            <a:r>
              <a:rPr lang="en-US" dirty="0"/>
              <a:t>(statistic=5.146387144375454, </a:t>
            </a:r>
            <a:r>
              <a:rPr lang="en-US" dirty="0" err="1"/>
              <a:t>pvalue</a:t>
            </a:r>
            <a:r>
              <a:rPr lang="en-US" dirty="0"/>
              <a:t>=0.02340726016639203)</a:t>
            </a:r>
          </a:p>
        </p:txBody>
      </p:sp>
    </p:spTree>
    <p:extLst>
      <p:ext uri="{BB962C8B-B14F-4D97-AF65-F5344CB8AC3E}">
        <p14:creationId xmlns:p14="http://schemas.microsoft.com/office/powerpoint/2010/main" val="1618822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84B6-7683-6C43-B079-9B7D7247AD03}"/>
              </a:ext>
            </a:extLst>
          </p:cNvPr>
          <p:cNvSpPr>
            <a:spLocks noGrp="1"/>
          </p:cNvSpPr>
          <p:nvPr>
            <p:ph type="title"/>
          </p:nvPr>
        </p:nvSpPr>
        <p:spPr/>
        <p:txBody>
          <a:bodyPr/>
          <a:lstStyle/>
          <a:p>
            <a:r>
              <a:rPr lang="en-US" dirty="0"/>
              <a:t>T-Test results</a:t>
            </a:r>
          </a:p>
        </p:txBody>
      </p:sp>
      <p:sp>
        <p:nvSpPr>
          <p:cNvPr id="3" name="Content Placeholder 2">
            <a:extLst>
              <a:ext uri="{FF2B5EF4-FFF2-40B4-BE49-F238E27FC236}">
                <a16:creationId xmlns:a16="http://schemas.microsoft.com/office/drawing/2014/main" id="{6E128EB6-9209-AD4A-A8D4-375465E1AAFE}"/>
              </a:ext>
            </a:extLst>
          </p:cNvPr>
          <p:cNvSpPr>
            <a:spLocks noGrp="1"/>
          </p:cNvSpPr>
          <p:nvPr>
            <p:ph idx="1"/>
          </p:nvPr>
        </p:nvSpPr>
        <p:spPr/>
        <p:txBody>
          <a:bodyPr/>
          <a:lstStyle/>
          <a:p>
            <a:r>
              <a:rPr lang="en-US" dirty="0" err="1"/>
              <a:t>Ttest_indResult</a:t>
            </a:r>
            <a:r>
              <a:rPr lang="en-US" dirty="0"/>
              <a:t>(statistic=8.759985992836686, </a:t>
            </a:r>
          </a:p>
          <a:p>
            <a:pPr lvl="2"/>
            <a:r>
              <a:rPr lang="en-US" dirty="0" err="1"/>
              <a:t>pvalue</a:t>
            </a:r>
            <a:r>
              <a:rPr lang="en-US" dirty="0"/>
              <a:t>=4.255770985606472e-18)</a:t>
            </a:r>
          </a:p>
          <a:p>
            <a:pPr marL="0" indent="0">
              <a:buNone/>
            </a:pPr>
            <a:endParaRPr lang="en-US" dirty="0"/>
          </a:p>
          <a:p>
            <a:pPr marL="0" indent="0">
              <a:buNone/>
            </a:pPr>
            <a:r>
              <a:rPr lang="en-US" dirty="0"/>
              <a:t>Lower P value indicates that null hypothesis is not true and Alternative hypothesis is true. Hence it is concluded that gender pay gap exists between male and female employees and regression results indicate that female employee salary is lesser than the male employee salary.</a:t>
            </a:r>
          </a:p>
        </p:txBody>
      </p:sp>
    </p:spTree>
    <p:extLst>
      <p:ext uri="{BB962C8B-B14F-4D97-AF65-F5344CB8AC3E}">
        <p14:creationId xmlns:p14="http://schemas.microsoft.com/office/powerpoint/2010/main" val="381289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E4C8-D8FB-EC45-AC88-0408EA40E55F}"/>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C03E48-E842-034B-9DD5-071F865AC0F4}"/>
              </a:ext>
            </a:extLst>
          </p:cNvPr>
          <p:cNvSpPr>
            <a:spLocks noGrp="1"/>
          </p:cNvSpPr>
          <p:nvPr>
            <p:ph idx="1"/>
          </p:nvPr>
        </p:nvSpPr>
        <p:spPr>
          <a:xfrm>
            <a:off x="1143000" y="1927654"/>
            <a:ext cx="10348784" cy="3971490"/>
          </a:xfrm>
        </p:spPr>
        <p:txBody>
          <a:bodyPr>
            <a:normAutofit/>
          </a:bodyPr>
          <a:lstStyle/>
          <a:p>
            <a:pPr marL="0" indent="0">
              <a:buNone/>
            </a:pPr>
            <a:endParaRPr lang="en-US" dirty="0"/>
          </a:p>
          <a:p>
            <a:pPr marL="0" indent="0">
              <a:buNone/>
            </a:pPr>
            <a:r>
              <a:rPr lang="en-US" dirty="0"/>
              <a:t>There are three files of data with the surveys taken in 2018,2019 and 2020.  The key variables observed in the dataset include,</a:t>
            </a:r>
          </a:p>
          <a:p>
            <a:pPr lvl="1">
              <a:lnSpc>
                <a:spcPct val="150000"/>
              </a:lnSpc>
              <a:buFont typeface="Wingdings" pitchFamily="2" charset="2"/>
              <a:buChar char="Ø"/>
            </a:pPr>
            <a:r>
              <a:rPr lang="en-US" sz="1600" i="0" dirty="0"/>
              <a:t>Gender   - Identifies if the person is male , female or diverse.</a:t>
            </a:r>
          </a:p>
          <a:p>
            <a:pPr lvl="1">
              <a:lnSpc>
                <a:spcPct val="150000"/>
              </a:lnSpc>
              <a:buFont typeface="Wingdings" pitchFamily="2" charset="2"/>
              <a:buChar char="Ø"/>
            </a:pPr>
            <a:r>
              <a:rPr lang="en-US" sz="1600" i="0" dirty="0"/>
              <a:t>Experience  Range – Number of years of work experience categorized in ranges 0-5, 6-10, 11-20, 20-25 and &gt;25.</a:t>
            </a:r>
          </a:p>
          <a:p>
            <a:pPr lvl="1">
              <a:lnSpc>
                <a:spcPct val="150000"/>
              </a:lnSpc>
              <a:buFont typeface="Wingdings" pitchFamily="2" charset="2"/>
              <a:buChar char="Ø"/>
            </a:pPr>
            <a:r>
              <a:rPr lang="en-US" sz="1600" i="0" dirty="0"/>
              <a:t>Role- Provides the role, the person performs in the company as a Developer, Analyst, QA or  Manager.</a:t>
            </a:r>
          </a:p>
          <a:p>
            <a:pPr lvl="1">
              <a:lnSpc>
                <a:spcPct val="150000"/>
              </a:lnSpc>
              <a:buFont typeface="Wingdings" pitchFamily="2" charset="2"/>
              <a:buChar char="Ø"/>
            </a:pPr>
            <a:r>
              <a:rPr lang="en-US" sz="1600" i="0" dirty="0"/>
              <a:t>Salary, Current &amp; Prior – Provides the current annual salary and prior year annual salary in Euros.</a:t>
            </a:r>
          </a:p>
          <a:p>
            <a:pPr lvl="1">
              <a:lnSpc>
                <a:spcPct val="150000"/>
              </a:lnSpc>
              <a:buFont typeface="Wingdings" pitchFamily="2" charset="2"/>
              <a:buChar char="Ø"/>
            </a:pPr>
            <a:r>
              <a:rPr lang="en-US" sz="1600" i="0" dirty="0"/>
              <a:t>Age – Age of the employee.  Mostly age will be on par with experience, however if the employee joined the IT industry late or is in with a break, this field will help understand that. </a:t>
            </a:r>
          </a:p>
          <a:p>
            <a:pPr marL="0" indent="0">
              <a:buNone/>
            </a:pPr>
            <a:endParaRPr lang="en-US" dirty="0"/>
          </a:p>
        </p:txBody>
      </p:sp>
    </p:spTree>
    <p:extLst>
      <p:ext uri="{BB962C8B-B14F-4D97-AF65-F5344CB8AC3E}">
        <p14:creationId xmlns:p14="http://schemas.microsoft.com/office/powerpoint/2010/main" val="34122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650E-6417-EC4F-8BAE-D170ED21B2A2}"/>
              </a:ext>
            </a:extLst>
          </p:cNvPr>
          <p:cNvSpPr>
            <a:spLocks noGrp="1"/>
          </p:cNvSpPr>
          <p:nvPr>
            <p:ph type="title"/>
          </p:nvPr>
        </p:nvSpPr>
        <p:spPr/>
        <p:txBody>
          <a:bodyPr/>
          <a:lstStyle/>
          <a:p>
            <a:r>
              <a:rPr lang="en-US" dirty="0"/>
              <a:t>Steps followed to perform EDA on the dataset</a:t>
            </a:r>
          </a:p>
        </p:txBody>
      </p:sp>
      <p:sp>
        <p:nvSpPr>
          <p:cNvPr id="3" name="Content Placeholder 2">
            <a:extLst>
              <a:ext uri="{FF2B5EF4-FFF2-40B4-BE49-F238E27FC236}">
                <a16:creationId xmlns:a16="http://schemas.microsoft.com/office/drawing/2014/main" id="{74AE2ADD-F9BA-EF44-8E32-676549C1F6FE}"/>
              </a:ext>
            </a:extLst>
          </p:cNvPr>
          <p:cNvSpPr>
            <a:spLocks noGrp="1"/>
          </p:cNvSpPr>
          <p:nvPr>
            <p:ph idx="1"/>
          </p:nvPr>
        </p:nvSpPr>
        <p:spPr/>
        <p:txBody>
          <a:bodyPr/>
          <a:lstStyle/>
          <a:p>
            <a:pPr marL="0" indent="0">
              <a:buNone/>
            </a:pPr>
            <a:r>
              <a:rPr lang="en-US" dirty="0"/>
              <a:t>The following steps were followed in performing exploratory data analysis to find if gender pay gap exists in IT industry-</a:t>
            </a:r>
          </a:p>
          <a:p>
            <a:pPr>
              <a:buFont typeface="Wingdings" pitchFamily="2" charset="2"/>
              <a:buChar char="Ø"/>
            </a:pPr>
            <a:r>
              <a:rPr lang="en-US" sz="1700" dirty="0"/>
              <a:t>Data Ingestion  - The three files were loaded into three independent dataframes.</a:t>
            </a:r>
          </a:p>
          <a:p>
            <a:pPr>
              <a:buFont typeface="Wingdings" pitchFamily="2" charset="2"/>
              <a:buChar char="Ø"/>
            </a:pPr>
            <a:r>
              <a:rPr lang="en-US" sz="1700" dirty="0"/>
              <a:t>Data profiling – Attributes in the dataframes were profiled to understand the list of unique  values, presence of nulls etc.</a:t>
            </a:r>
          </a:p>
          <a:p>
            <a:pPr>
              <a:buFont typeface="Wingdings" pitchFamily="2" charset="2"/>
              <a:buChar char="Ø"/>
            </a:pPr>
            <a:r>
              <a:rPr lang="en-US" sz="1700" dirty="0"/>
              <a:t>Data Transformation – For inconsistent data values, necessary transformations were performed to make the data consistent in the three dataframes and then were combined into one with the fields deemed necessary.</a:t>
            </a:r>
          </a:p>
          <a:p>
            <a:pPr>
              <a:buFont typeface="Wingdings" pitchFamily="2" charset="2"/>
              <a:buChar char="Ø"/>
            </a:pPr>
            <a:r>
              <a:rPr lang="en-US" sz="1700" dirty="0"/>
              <a:t>Attributes were plotted to visually understand the data.</a:t>
            </a:r>
          </a:p>
          <a:p>
            <a:pPr>
              <a:buFont typeface="Wingdings" pitchFamily="2" charset="2"/>
              <a:buChar char="Ø"/>
            </a:pPr>
            <a:endParaRPr lang="en-US" sz="1700" dirty="0"/>
          </a:p>
          <a:p>
            <a:pPr marL="0" indent="0">
              <a:buNone/>
            </a:pPr>
            <a:endParaRPr lang="en-US" dirty="0"/>
          </a:p>
        </p:txBody>
      </p:sp>
    </p:spTree>
    <p:extLst>
      <p:ext uri="{BB962C8B-B14F-4D97-AF65-F5344CB8AC3E}">
        <p14:creationId xmlns:p14="http://schemas.microsoft.com/office/powerpoint/2010/main" val="12457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650E-6417-EC4F-8BAE-D170ED21B2A2}"/>
              </a:ext>
            </a:extLst>
          </p:cNvPr>
          <p:cNvSpPr>
            <a:spLocks noGrp="1"/>
          </p:cNvSpPr>
          <p:nvPr>
            <p:ph type="title"/>
          </p:nvPr>
        </p:nvSpPr>
        <p:spPr/>
        <p:txBody>
          <a:bodyPr/>
          <a:lstStyle/>
          <a:p>
            <a:r>
              <a:rPr lang="en-US" dirty="0"/>
              <a:t>Steps followed to perform EDA on the dataset (continued)</a:t>
            </a:r>
          </a:p>
        </p:txBody>
      </p:sp>
      <p:sp>
        <p:nvSpPr>
          <p:cNvPr id="3" name="Content Placeholder 2">
            <a:extLst>
              <a:ext uri="{FF2B5EF4-FFF2-40B4-BE49-F238E27FC236}">
                <a16:creationId xmlns:a16="http://schemas.microsoft.com/office/drawing/2014/main" id="{74AE2ADD-F9BA-EF44-8E32-676549C1F6FE}"/>
              </a:ext>
            </a:extLst>
          </p:cNvPr>
          <p:cNvSpPr>
            <a:spLocks noGrp="1"/>
          </p:cNvSpPr>
          <p:nvPr>
            <p:ph idx="1"/>
          </p:nvPr>
        </p:nvSpPr>
        <p:spPr/>
        <p:txBody>
          <a:bodyPr>
            <a:normAutofit lnSpcReduction="10000"/>
          </a:bodyPr>
          <a:lstStyle/>
          <a:p>
            <a:pPr>
              <a:buFont typeface="Wingdings" pitchFamily="2" charset="2"/>
              <a:buChar char="Ø"/>
            </a:pPr>
            <a:r>
              <a:rPr lang="en-US" sz="1700" dirty="0"/>
              <a:t>Summary statistics were obtained to understand mean, median , mode, min, max and spread.</a:t>
            </a:r>
          </a:p>
          <a:p>
            <a:pPr>
              <a:buFont typeface="Wingdings" pitchFamily="2" charset="2"/>
              <a:buChar char="Ø"/>
            </a:pPr>
            <a:r>
              <a:rPr lang="en-US" sz="1700" dirty="0"/>
              <a:t>PMF of salary for male and female datasets determined and plotted.</a:t>
            </a:r>
          </a:p>
          <a:p>
            <a:pPr>
              <a:buFont typeface="Wingdings" pitchFamily="2" charset="2"/>
              <a:buChar char="Ø"/>
            </a:pPr>
            <a:r>
              <a:rPr lang="en-US" sz="1700" dirty="0"/>
              <a:t>CDF determined and plotted for male and female datasets to verify if female salary </a:t>
            </a:r>
            <a:r>
              <a:rPr lang="en-US" sz="1700" dirty="0" err="1"/>
              <a:t>cdf</a:t>
            </a:r>
            <a:r>
              <a:rPr lang="en-US" sz="1700" dirty="0"/>
              <a:t> is different than male salary </a:t>
            </a:r>
            <a:r>
              <a:rPr lang="en-US" sz="1700" dirty="0" err="1"/>
              <a:t>cdf</a:t>
            </a:r>
            <a:r>
              <a:rPr lang="en-US" sz="1700" dirty="0"/>
              <a:t>.</a:t>
            </a:r>
          </a:p>
          <a:p>
            <a:pPr>
              <a:buFont typeface="Wingdings" pitchFamily="2" charset="2"/>
              <a:buChar char="Ø"/>
            </a:pPr>
            <a:r>
              <a:rPr lang="en-US" sz="1700" dirty="0"/>
              <a:t>Pareto distribution was determined and plotted for male and female datasets.</a:t>
            </a:r>
          </a:p>
          <a:p>
            <a:pPr>
              <a:buFont typeface="Wingdings" pitchFamily="2" charset="2"/>
              <a:buChar char="Ø"/>
            </a:pPr>
            <a:r>
              <a:rPr lang="en-US" sz="1700" dirty="0"/>
              <a:t>Correlation analysis was performed between the variables.</a:t>
            </a:r>
          </a:p>
          <a:p>
            <a:pPr>
              <a:buFont typeface="Wingdings" pitchFamily="2" charset="2"/>
              <a:buChar char="Ø"/>
            </a:pPr>
            <a:r>
              <a:rPr lang="en-US" sz="1700" dirty="0"/>
              <a:t>T-Test was performed to verify if null hypothesis is true.</a:t>
            </a:r>
          </a:p>
          <a:p>
            <a:pPr>
              <a:buFont typeface="Wingdings" pitchFamily="2" charset="2"/>
              <a:buChar char="Ø"/>
            </a:pPr>
            <a:r>
              <a:rPr lang="en-US" sz="1700" dirty="0"/>
              <a:t>Simple and multiple linear regression performed on the dataset.</a:t>
            </a:r>
          </a:p>
          <a:p>
            <a:pPr>
              <a:buFont typeface="Wingdings" pitchFamily="2" charset="2"/>
              <a:buChar char="Ø"/>
            </a:pPr>
            <a:endParaRPr lang="en-US" sz="1700" dirty="0"/>
          </a:p>
          <a:p>
            <a:pPr>
              <a:buFont typeface="Wingdings" pitchFamily="2" charset="2"/>
              <a:buChar char="Ø"/>
            </a:pPr>
            <a:endParaRPr lang="en-US" sz="1700" dirty="0"/>
          </a:p>
          <a:p>
            <a:pPr marL="0" indent="0">
              <a:buNone/>
            </a:pPr>
            <a:endParaRPr lang="en-US" dirty="0"/>
          </a:p>
        </p:txBody>
      </p:sp>
    </p:spTree>
    <p:extLst>
      <p:ext uri="{BB962C8B-B14F-4D97-AF65-F5344CB8AC3E}">
        <p14:creationId xmlns:p14="http://schemas.microsoft.com/office/powerpoint/2010/main" val="321982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638044"/>
            <a:ext cx="3063765" cy="3263206"/>
          </a:xfrm>
        </p:spPr>
        <p:txBody>
          <a:bodyPr>
            <a:normAutofit/>
          </a:bodyPr>
          <a:lstStyle/>
          <a:p>
            <a:r>
              <a:rPr lang="en-US" dirty="0"/>
              <a:t>From the distribution it can be observed that the number of women employees in the survey is only one fifth of the male employees. It is assumed to be a true representation of the women in IT workforce.</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2BDF5EB-D5D1-6148-828D-83A615918B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25740" y="1289304"/>
            <a:ext cx="4279392"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6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638044"/>
            <a:ext cx="3063765" cy="3263206"/>
          </a:xfrm>
        </p:spPr>
        <p:txBody>
          <a:bodyPr>
            <a:normAutofit/>
          </a:bodyPr>
          <a:lstStyle/>
          <a:p>
            <a:r>
              <a:rPr lang="en-US" dirty="0"/>
              <a:t>The plot provides the distribution of age group in the salary survey. </a:t>
            </a:r>
          </a:p>
          <a:p>
            <a:endParaRPr lang="en-US" dirty="0"/>
          </a:p>
          <a:p>
            <a:r>
              <a:rPr lang="en-US" dirty="0"/>
              <a:t>The plot is generated by </a:t>
            </a:r>
            <a:r>
              <a:rPr lang="en-US" dirty="0" err="1"/>
              <a:t>distplot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 descr="/var/folders/kb/tnrc3wf91cl8m8x6h1pxkwyr0000gn/T/com.microsoft.Word/WebArchiveCopyPasteTempFiles/FMcSHoxDAAAAAElFTkSuQmCC">
            <a:extLst>
              <a:ext uri="{FF2B5EF4-FFF2-40B4-BE49-F238E27FC236}">
                <a16:creationId xmlns:a16="http://schemas.microsoft.com/office/drawing/2014/main" id="{B0737984-DE40-6342-9E02-54950B3C8B2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38623" y="1765300"/>
            <a:ext cx="49784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6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357438"/>
            <a:ext cx="3690938" cy="3543812"/>
          </a:xfrm>
        </p:spPr>
        <p:txBody>
          <a:bodyPr>
            <a:normAutofit fontScale="92500" lnSpcReduction="20000"/>
          </a:bodyPr>
          <a:lstStyle/>
          <a:p>
            <a:r>
              <a:rPr lang="en-US" dirty="0"/>
              <a:t>The plot provides the distribution of employees by the experience range. From the dataset it is observed that maximum number employees in the survey data is in the experience range 0-5. As compared with the prior chart where majority age group in the dataset was in 30s. This can indicate that they could have entered the IT workforce from a different career stream.</a:t>
            </a:r>
          </a:p>
          <a:p>
            <a:endParaRPr lang="en-US" dirty="0"/>
          </a:p>
          <a:p>
            <a:r>
              <a:rPr lang="en-US" dirty="0"/>
              <a:t>The plot is generated by </a:t>
            </a:r>
            <a:r>
              <a:rPr lang="en-US" dirty="0" err="1"/>
              <a:t>catplot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var/folders/kb/tnrc3wf91cl8m8x6h1pxkwyr0000gn/T/com.microsoft.Word/Content.MSO/34D74AEE.tmp">
            <a:extLst>
              <a:ext uri="{FF2B5EF4-FFF2-40B4-BE49-F238E27FC236}">
                <a16:creationId xmlns:a16="http://schemas.microsoft.com/office/drawing/2014/main" id="{05F316A8-B552-724E-93B6-D599DCE9ED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5824" y="1157258"/>
            <a:ext cx="4470400" cy="4470400"/>
          </a:xfrm>
          <a:prstGeom prst="rect">
            <a:avLst/>
          </a:prstGeom>
          <a:noFill/>
          <a:ln>
            <a:noFill/>
          </a:ln>
        </p:spPr>
      </p:pic>
    </p:spTree>
    <p:extLst>
      <p:ext uri="{BB962C8B-B14F-4D97-AF65-F5344CB8AC3E}">
        <p14:creationId xmlns:p14="http://schemas.microsoft.com/office/powerpoint/2010/main" val="170302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3AFC-822F-384D-B45F-E551654E2D53}"/>
              </a:ext>
            </a:extLst>
          </p:cNvPr>
          <p:cNvSpPr>
            <a:spLocks noGrp="1"/>
          </p:cNvSpPr>
          <p:nvPr>
            <p:ph type="title"/>
          </p:nvPr>
        </p:nvSpPr>
        <p:spPr>
          <a:xfrm>
            <a:off x="804672" y="964692"/>
            <a:ext cx="3066937" cy="1188720"/>
          </a:xfrm>
        </p:spPr>
        <p:txBody>
          <a:bodyPr>
            <a:normAutofit/>
          </a:bodyPr>
          <a:lstStyle/>
          <a:p>
            <a:r>
              <a:rPr lang="en-US" sz="2000"/>
              <a:t>Visual observation of data</a:t>
            </a:r>
          </a:p>
        </p:txBody>
      </p:sp>
      <p:sp>
        <p:nvSpPr>
          <p:cNvPr id="1030" name="Content Placeholder 1029">
            <a:extLst>
              <a:ext uri="{FF2B5EF4-FFF2-40B4-BE49-F238E27FC236}">
                <a16:creationId xmlns:a16="http://schemas.microsoft.com/office/drawing/2014/main" id="{A05F3404-553B-4C55-AECA-8C7E5AF607F8}"/>
              </a:ext>
            </a:extLst>
          </p:cNvPr>
          <p:cNvSpPr>
            <a:spLocks noGrp="1"/>
          </p:cNvSpPr>
          <p:nvPr>
            <p:ph idx="1"/>
          </p:nvPr>
        </p:nvSpPr>
        <p:spPr>
          <a:xfrm>
            <a:off x="803244" y="2357438"/>
            <a:ext cx="3690938" cy="3543812"/>
          </a:xfrm>
        </p:spPr>
        <p:txBody>
          <a:bodyPr>
            <a:normAutofit fontScale="92500" lnSpcReduction="20000"/>
          </a:bodyPr>
          <a:lstStyle/>
          <a:p>
            <a:r>
              <a:rPr lang="en-US" dirty="0"/>
              <a:t>The plot provides the distribution of employees by the experience range. From the dataset it is observed that maximum number employees in the survey data is in the experience range 0-5. As compared with the prior chart where majority age group in the dataset was in 30s. This can indicate that they could have entered the IT workforce from a different career stream.</a:t>
            </a:r>
          </a:p>
          <a:p>
            <a:endParaRPr lang="en-US" dirty="0"/>
          </a:p>
          <a:p>
            <a:r>
              <a:rPr lang="en-US" dirty="0"/>
              <a:t>The plot is generated by </a:t>
            </a:r>
            <a:r>
              <a:rPr lang="en-US" dirty="0" err="1"/>
              <a:t>catplot</a:t>
            </a:r>
            <a:r>
              <a:rPr lang="en-US" dirty="0"/>
              <a:t> function from seaborn library.</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F4EE7B72-BF94-9140-8DFA-ED72021F5A49}"/>
              </a:ext>
            </a:extLst>
          </p:cNvPr>
          <p:cNvSpPr>
            <a:spLocks noChangeArrowheads="1"/>
          </p:cNvSpPr>
          <p:nvPr/>
        </p:nvSpPr>
        <p:spPr bwMode="auto">
          <a:xfrm>
            <a:off x="4738623" y="176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var/folders/kb/tnrc3wf91cl8m8x6h1pxkwyr0000gn/T/com.microsoft.Word/Content.MSO/34D74AEE.tmp">
            <a:extLst>
              <a:ext uri="{FF2B5EF4-FFF2-40B4-BE49-F238E27FC236}">
                <a16:creationId xmlns:a16="http://schemas.microsoft.com/office/drawing/2014/main" id="{05F316A8-B552-724E-93B6-D599DCE9ED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5824" y="1157258"/>
            <a:ext cx="4470400" cy="4470400"/>
          </a:xfrm>
          <a:prstGeom prst="rect">
            <a:avLst/>
          </a:prstGeom>
          <a:noFill/>
          <a:ln>
            <a:noFill/>
          </a:ln>
        </p:spPr>
      </p:pic>
    </p:spTree>
    <p:extLst>
      <p:ext uri="{BB962C8B-B14F-4D97-AF65-F5344CB8AC3E}">
        <p14:creationId xmlns:p14="http://schemas.microsoft.com/office/powerpoint/2010/main" val="12332788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{E484223F-D79F-9647-9B0E-358B78F6294A}tf10001120</Template>
  <TotalTime>458</TotalTime>
  <Words>1866</Words>
  <Application>Microsoft Macintosh PowerPoint</Application>
  <PresentationFormat>Widescreen</PresentationFormat>
  <Paragraphs>355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vt:lpstr>
      <vt:lpstr>Parcel</vt:lpstr>
      <vt:lpstr>Gender PAY GAP in IT INDUSTRY</vt:lpstr>
      <vt:lpstr>Objective</vt:lpstr>
      <vt:lpstr>Dataset</vt:lpstr>
      <vt:lpstr>Steps followed to perform EDA on the dataset</vt:lpstr>
      <vt:lpstr>Steps followed to perform EDA on the dataset (continued)</vt:lpstr>
      <vt:lpstr>Visual observation of data</vt:lpstr>
      <vt:lpstr>Visual observation of data</vt:lpstr>
      <vt:lpstr>Visual observation of data</vt:lpstr>
      <vt:lpstr>Visual observation of data</vt:lpstr>
      <vt:lpstr>Visual observation of data</vt:lpstr>
      <vt:lpstr>Summary statistics</vt:lpstr>
      <vt:lpstr>Summary statistics – contd.</vt:lpstr>
      <vt:lpstr>PMF plot for highest salary </vt:lpstr>
      <vt:lpstr>PMF PLOT for role between male/female employees</vt:lpstr>
      <vt:lpstr>Salary CDF </vt:lpstr>
      <vt:lpstr>correlation</vt:lpstr>
      <vt:lpstr>Correlation</vt:lpstr>
      <vt:lpstr>Pareto Analysis</vt:lpstr>
      <vt:lpstr>Regression analysis</vt:lpstr>
      <vt:lpstr>Regression analysis</vt:lpstr>
      <vt:lpstr>T-TEST </vt:lpstr>
      <vt:lpstr>Assumption validation</vt:lpstr>
      <vt:lpstr>T-Test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PAY GAP in IT INDUSTRY</dc:title>
  <dc:creator>Manikantan Venkata Raman</dc:creator>
  <cp:lastModifiedBy>Manikantan Venkata Raman</cp:lastModifiedBy>
  <cp:revision>15</cp:revision>
  <dcterms:created xsi:type="dcterms:W3CDTF">2021-11-19T15:39:32Z</dcterms:created>
  <dcterms:modified xsi:type="dcterms:W3CDTF">2021-11-20T00:13:42Z</dcterms:modified>
</cp:coreProperties>
</file>