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2"/>
  </p:notesMasterIdLst>
  <p:handoutMasterIdLst>
    <p:handoutMasterId r:id="rId13"/>
  </p:handoutMasterIdLst>
  <p:sldIdLst>
    <p:sldId id="2549" r:id="rId2"/>
    <p:sldId id="2554" r:id="rId3"/>
    <p:sldId id="2548" r:id="rId4"/>
    <p:sldId id="2564" r:id="rId5"/>
    <p:sldId id="270" r:id="rId6"/>
    <p:sldId id="2565" r:id="rId7"/>
    <p:sldId id="2566" r:id="rId8"/>
    <p:sldId id="2569" r:id="rId9"/>
    <p:sldId id="2567" r:id="rId10"/>
    <p:sldId id="25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34" autoAdjust="0"/>
  </p:normalViewPr>
  <p:slideViewPr>
    <p:cSldViewPr snapToGrid="0">
      <p:cViewPr varScale="1">
        <p:scale>
          <a:sx n="47" d="100"/>
          <a:sy n="47" d="100"/>
        </p:scale>
        <p:origin x="1032" y="43"/>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8C3ED4-9510-4000-A70F-AAD75B5EBD43}">
      <dgm:prSet phldrT="[Text]" custT="1"/>
      <dgm:spPr>
        <a:noFill/>
        <a:ln>
          <a:solidFill>
            <a:schemeClr val="accent1"/>
          </a:solidFill>
          <a:prstDash val="lgDash"/>
        </a:ln>
      </dgm:spPr>
      <dgm:t>
        <a:bodyPr/>
        <a:lstStyle/>
        <a:p>
          <a:r>
            <a:rPr lang="en-US" sz="1600" b="1" dirty="0">
              <a:solidFill>
                <a:schemeClr val="bg1"/>
              </a:solidFill>
            </a:rPr>
            <a:t>ONE: </a:t>
          </a:r>
          <a:br>
            <a:rPr lang="en-US" sz="1600" dirty="0">
              <a:solidFill>
                <a:schemeClr val="bg1"/>
              </a:solidFill>
            </a:rPr>
          </a:br>
          <a:r>
            <a:rPr lang="en-US" sz="1600" dirty="0">
              <a:solidFill>
                <a:schemeClr val="bg1"/>
              </a:solidFill>
              <a:latin typeface="Google Sans"/>
            </a:rPr>
            <a:t>C</a:t>
          </a:r>
          <a:r>
            <a:rPr lang="en-US" sz="1600" b="0" i="0" dirty="0">
              <a:solidFill>
                <a:schemeClr val="bg1"/>
              </a:solidFill>
              <a:effectLst/>
              <a:latin typeface="Google Sans"/>
            </a:rPr>
            <a:t>ustomer feedback, complaints, and reviews to identify areas for improvement for reducing the Rejected Quantity.</a:t>
          </a:r>
          <a:endParaRPr lang="en-US" sz="1600" dirty="0">
            <a:solidFill>
              <a:schemeClr val="bg1"/>
            </a:solidFill>
          </a:endParaRPr>
        </a:p>
      </dgm:t>
    </dgm:pt>
    <dgm:pt modelId="{4F31B688-999B-4752-86CF-5AFFBDD2FB2C}" type="parTrans" cxnId="{E7A50B49-7597-4D6A-A8AB-E00237D2C558}">
      <dgm:prSet/>
      <dgm:spPr/>
      <dgm:t>
        <a:bodyPr/>
        <a:lstStyle/>
        <a:p>
          <a:endParaRPr lang="en-US" sz="1600">
            <a:solidFill>
              <a:schemeClr val="bg1"/>
            </a:solidFill>
          </a:endParaRPr>
        </a:p>
      </dgm:t>
    </dgm:pt>
    <dgm:pt modelId="{91778D6F-210D-40E1-9F4A-4CEEC2F76790}" type="sibTrans" cxnId="{E7A50B49-7597-4D6A-A8AB-E00237D2C558}">
      <dgm:prSet/>
      <dgm:spPr/>
      <dgm:t>
        <a:bodyPr/>
        <a:lstStyle/>
        <a:p>
          <a:endParaRPr lang="en-US" sz="1600">
            <a:solidFill>
              <a:schemeClr val="bg1"/>
            </a:solidFill>
          </a:endParaRPr>
        </a:p>
      </dgm:t>
    </dgm:pt>
    <dgm:pt modelId="{016586D9-2DB5-4AA6-BA9F-9EDDC0510C29}">
      <dgm:prSet phldrT="[Text]" custT="1"/>
      <dgm:spPr>
        <a:noFill/>
        <a:ln>
          <a:solidFill>
            <a:schemeClr val="accent1"/>
          </a:solidFill>
          <a:prstDash val="lgDash"/>
        </a:ln>
      </dgm:spPr>
      <dgm:t>
        <a:bodyPr/>
        <a:lstStyle/>
        <a:p>
          <a:r>
            <a:rPr lang="en-US" sz="1600" b="1" dirty="0">
              <a:solidFill>
                <a:schemeClr val="bg1"/>
              </a:solidFill>
            </a:rPr>
            <a:t>TWO: </a:t>
          </a:r>
          <a:br>
            <a:rPr lang="en-US" sz="1600" dirty="0">
              <a:solidFill>
                <a:schemeClr val="bg1"/>
              </a:solidFill>
            </a:rPr>
          </a:br>
          <a:r>
            <a:rPr lang="en-US" sz="1600" dirty="0">
              <a:solidFill>
                <a:schemeClr val="bg1"/>
              </a:solidFill>
              <a:latin typeface="Google Sans"/>
            </a:rPr>
            <a:t>We can see from the reports that few machines produce the highest number of rejected quantity so analyzing the machine errors with </a:t>
          </a:r>
          <a:r>
            <a:rPr lang="en-US" sz="1600" b="0" i="0" dirty="0">
              <a:solidFill>
                <a:schemeClr val="bg1"/>
              </a:solidFill>
              <a:effectLst/>
              <a:latin typeface="Google Sans"/>
            </a:rPr>
            <a:t>sensor data and historical records to predict when equipment will need maintenance or fail to reduce the errors.</a:t>
          </a:r>
          <a:endParaRPr lang="en-US" sz="1600" dirty="0">
            <a:solidFill>
              <a:schemeClr val="bg1"/>
            </a:solidFill>
          </a:endParaRPr>
        </a:p>
      </dgm:t>
    </dgm:pt>
    <dgm:pt modelId="{D8622124-F306-4E87-AD72-8341309CD39F}" type="parTrans" cxnId="{03FFB34C-F2DE-4D1A-A377-DDE0CA287713}">
      <dgm:prSet/>
      <dgm:spPr/>
      <dgm:t>
        <a:bodyPr/>
        <a:lstStyle/>
        <a:p>
          <a:endParaRPr lang="en-US" sz="1600">
            <a:solidFill>
              <a:schemeClr val="bg1"/>
            </a:solidFill>
          </a:endParaRPr>
        </a:p>
      </dgm:t>
    </dgm:pt>
    <dgm:pt modelId="{59DA38EC-31CE-4170-A454-97D5E30BDBA8}" type="sibTrans" cxnId="{03FFB34C-F2DE-4D1A-A377-DDE0CA287713}">
      <dgm:prSet/>
      <dgm:spPr/>
      <dgm:t>
        <a:bodyPr/>
        <a:lstStyle/>
        <a:p>
          <a:endParaRPr lang="en-US" sz="1600">
            <a:solidFill>
              <a:schemeClr val="bg1"/>
            </a:solidFill>
          </a:endParaRPr>
        </a:p>
      </dgm:t>
    </dgm:pt>
    <dgm:pt modelId="{F1A4D444-33C8-420D-922B-B4D83B96C7C2}">
      <dgm:prSet phldrT="[Text]" custT="1"/>
      <dgm:spPr>
        <a:noFill/>
        <a:ln>
          <a:solidFill>
            <a:schemeClr val="accent1"/>
          </a:solidFill>
          <a:prstDash val="lgDash"/>
        </a:ln>
      </dgm:spPr>
      <dgm:t>
        <a:bodyPr/>
        <a:lstStyle/>
        <a:p>
          <a:r>
            <a:rPr lang="en-US" sz="1600" b="1" dirty="0">
              <a:solidFill>
                <a:schemeClr val="bg1"/>
              </a:solidFill>
            </a:rPr>
            <a:t>THREE:</a:t>
          </a:r>
        </a:p>
        <a:p>
          <a:r>
            <a:rPr lang="en-US" sz="1600" b="1" dirty="0">
              <a:solidFill>
                <a:schemeClr val="bg1"/>
              </a:solidFill>
              <a:latin typeface="Google Sans"/>
            </a:rPr>
            <a:t>Understanding the product, machine </a:t>
          </a:r>
          <a:r>
            <a:rPr lang="en-US" sz="1600" b="0" dirty="0">
              <a:solidFill>
                <a:schemeClr val="bg1"/>
              </a:solidFill>
              <a:latin typeface="Google Sans"/>
            </a:rPr>
            <a:t>performance</a:t>
          </a:r>
          <a:r>
            <a:rPr lang="en-US" sz="1600" b="1" dirty="0">
              <a:solidFill>
                <a:schemeClr val="bg1"/>
              </a:solidFill>
              <a:latin typeface="Google Sans"/>
            </a:rPr>
            <a:t>  and customer preferences can help optimize inventory and reduce returns.</a:t>
          </a:r>
          <a:br>
            <a:rPr lang="en-US" sz="1600" dirty="0">
              <a:solidFill>
                <a:schemeClr val="bg1"/>
              </a:solidFill>
              <a:latin typeface="Google Sans"/>
            </a:rPr>
          </a:br>
          <a:endParaRPr lang="en-US" sz="1600" dirty="0">
            <a:solidFill>
              <a:schemeClr val="bg1"/>
            </a:solidFill>
            <a:latin typeface="Google Sans"/>
          </a:endParaRPr>
        </a:p>
      </dgm:t>
    </dgm:pt>
    <dgm:pt modelId="{AFA9A2E5-05CF-4291-BDAC-40FF2BA0C123}" type="parTrans" cxnId="{61F7C260-BB9F-4EAB-A166-C8B477418C19}">
      <dgm:prSet/>
      <dgm:spPr/>
      <dgm:t>
        <a:bodyPr/>
        <a:lstStyle/>
        <a:p>
          <a:endParaRPr lang="en-US" sz="1600">
            <a:solidFill>
              <a:schemeClr val="bg1"/>
            </a:solidFill>
          </a:endParaRPr>
        </a:p>
      </dgm:t>
    </dgm:pt>
    <dgm:pt modelId="{68A763C5-D2C0-42B7-9415-66617A5D147E}" type="sibTrans" cxnId="{61F7C260-BB9F-4EAB-A166-C8B477418C19}">
      <dgm:prSet/>
      <dgm:spPr/>
      <dgm:t>
        <a:bodyPr/>
        <a:lstStyle/>
        <a:p>
          <a:endParaRPr lang="en-US" sz="1600">
            <a:solidFill>
              <a:schemeClr val="bg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3" custScaleX="95574" custScaleY="94898">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3">
        <dgm:presLayoutVars>
          <dgm:bulletEnabled val="1"/>
        </dgm:presLayoutVars>
      </dgm:prSet>
      <dgm:spPr/>
    </dgm:pt>
    <dgm:pt modelId="{8C3FA750-50B3-4A61-AE6A-6E262BD92BF1}" type="pres">
      <dgm:prSet presAssocID="{59DA38EC-31CE-4170-A454-97D5E30BDBA8}" presName="sibTrans" presStyleCnt="0"/>
      <dgm:spPr/>
    </dgm:pt>
    <dgm:pt modelId="{98736366-53F9-49EF-9094-E77CAF66F377}" type="pres">
      <dgm:prSet presAssocID="{F1A4D444-33C8-420D-922B-B4D83B96C7C2}" presName="node" presStyleLbl="node1" presStyleIdx="2" presStyleCnt="3">
        <dgm:presLayoutVars>
          <dgm:bulletEnabled val="1"/>
        </dgm:presLayoutVars>
      </dgm:prSet>
      <dgm:spPr/>
    </dgm:pt>
  </dgm:ptLst>
  <dgm:cxnLst>
    <dgm:cxn modelId="{59AEF528-637A-42FE-89B9-BC2D21624135}"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2" destOrd="0" parTransId="{AFA9A2E5-05CF-4291-BDAC-40FF2BA0C123}" sibTransId="{68A763C5-D2C0-42B7-9415-66617A5D147E}"/>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E6E74F99-5280-40DA-9E91-B5CA0A6346AB}" type="presOf" srcId="{016586D9-2DB5-4AA6-BA9F-9EDDC0510C29}" destId="{7A5B3E65-9777-4EF6-A5E1-C35B895D487A}" srcOrd="0" destOrd="0" presId="urn:microsoft.com/office/officeart/2005/8/layout/default"/>
    <dgm:cxn modelId="{E05021BE-B5A7-46E7-91FD-547B7247C89F}" type="presOf" srcId="{1BF214FB-8585-4C85-83D7-47164AAD632D}" destId="{92654547-E6AF-4C21-813C-FC394A15A681}" srcOrd="0" destOrd="0" presId="urn:microsoft.com/office/officeart/2005/8/layout/default"/>
    <dgm:cxn modelId="{C9A99AF7-ACD7-4108-8B57-DB7178590EB4}" type="presOf" srcId="{888C3ED4-9510-4000-A70F-AAD75B5EBD43}" destId="{250A4AD9-9384-455C-AF51-202B08254D55}" srcOrd="0" destOrd="0" presId="urn:microsoft.com/office/officeart/2005/8/layout/default"/>
    <dgm:cxn modelId="{A6017E7B-72B2-4BF3-955B-1883BD7EE2B8}" type="presParOf" srcId="{92654547-E6AF-4C21-813C-FC394A15A681}" destId="{250A4AD9-9384-455C-AF51-202B08254D55}" srcOrd="0" destOrd="0" presId="urn:microsoft.com/office/officeart/2005/8/layout/default"/>
    <dgm:cxn modelId="{255B7F46-ABE6-470D-AA44-251223966F8D}" type="presParOf" srcId="{92654547-E6AF-4C21-813C-FC394A15A681}" destId="{4651146E-6BCD-4FBD-9BFD-AFBFF51DA873}" srcOrd="1" destOrd="0" presId="urn:microsoft.com/office/officeart/2005/8/layout/default"/>
    <dgm:cxn modelId="{CD53A123-40E6-4CC9-95B9-52C5E139CC3B}" type="presParOf" srcId="{92654547-E6AF-4C21-813C-FC394A15A681}" destId="{7A5B3E65-9777-4EF6-A5E1-C35B895D487A}" srcOrd="2" destOrd="0" presId="urn:microsoft.com/office/officeart/2005/8/layout/default"/>
    <dgm:cxn modelId="{A4BB538E-6F9B-49AD-BFF4-9659A15FAF78}" type="presParOf" srcId="{92654547-E6AF-4C21-813C-FC394A15A681}" destId="{8C3FA750-50B3-4A61-AE6A-6E262BD92BF1}" srcOrd="3" destOrd="0" presId="urn:microsoft.com/office/officeart/2005/8/layout/default"/>
    <dgm:cxn modelId="{24900E1C-4414-43CE-9DCA-A2B5BF9C54D9}" type="presParOf" srcId="{92654547-E6AF-4C21-813C-FC394A15A681}" destId="{98736366-53F9-49EF-9094-E77CAF66F37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1492366" y="62008"/>
          <a:ext cx="3746967" cy="2232279"/>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ONE: </a:t>
          </a:r>
          <a:br>
            <a:rPr lang="en-US" sz="1600" kern="1200" dirty="0">
              <a:solidFill>
                <a:schemeClr val="bg1"/>
              </a:solidFill>
            </a:rPr>
          </a:br>
          <a:r>
            <a:rPr lang="en-US" sz="1600" kern="1200" dirty="0">
              <a:solidFill>
                <a:schemeClr val="bg1"/>
              </a:solidFill>
              <a:latin typeface="Google Sans"/>
            </a:rPr>
            <a:t>C</a:t>
          </a:r>
          <a:r>
            <a:rPr lang="en-US" sz="1600" b="0" i="0" kern="1200" dirty="0">
              <a:solidFill>
                <a:schemeClr val="bg1"/>
              </a:solidFill>
              <a:effectLst/>
              <a:latin typeface="Google Sans"/>
            </a:rPr>
            <a:t>ustomer feedback, complaints, and reviews to identify areas for improvement for reducing the Rejected Quantity.</a:t>
          </a:r>
          <a:endParaRPr lang="en-US" sz="1600" kern="1200" dirty="0">
            <a:solidFill>
              <a:schemeClr val="bg1"/>
            </a:solidFill>
          </a:endParaRPr>
        </a:p>
      </dsp:txBody>
      <dsp:txXfrm>
        <a:off x="1492366" y="62008"/>
        <a:ext cx="3746967" cy="2232279"/>
      </dsp:txXfrm>
    </dsp:sp>
    <dsp:sp modelId="{7A5B3E65-9777-4EF6-A5E1-C35B895D487A}">
      <dsp:nvSpPr>
        <dsp:cNvPr id="0" name=""/>
        <dsp:cNvSpPr/>
      </dsp:nvSpPr>
      <dsp:spPr>
        <a:xfrm>
          <a:off x="5631383" y="2001"/>
          <a:ext cx="3920488" cy="2352293"/>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TWO: </a:t>
          </a:r>
          <a:br>
            <a:rPr lang="en-US" sz="1600" kern="1200" dirty="0">
              <a:solidFill>
                <a:schemeClr val="bg1"/>
              </a:solidFill>
            </a:rPr>
          </a:br>
          <a:r>
            <a:rPr lang="en-US" sz="1600" kern="1200" dirty="0">
              <a:solidFill>
                <a:schemeClr val="bg1"/>
              </a:solidFill>
              <a:latin typeface="Google Sans"/>
            </a:rPr>
            <a:t>We can see from the reports that few machines produce the highest number of rejected quantity so analyzing the machine errors with </a:t>
          </a:r>
          <a:r>
            <a:rPr lang="en-US" sz="1600" b="0" i="0" kern="1200" dirty="0">
              <a:solidFill>
                <a:schemeClr val="bg1"/>
              </a:solidFill>
              <a:effectLst/>
              <a:latin typeface="Google Sans"/>
            </a:rPr>
            <a:t>sensor data and historical records to predict when equipment will need maintenance or fail to reduce the errors.</a:t>
          </a:r>
          <a:endParaRPr lang="en-US" sz="1600" kern="1200" dirty="0">
            <a:solidFill>
              <a:schemeClr val="bg1"/>
            </a:solidFill>
          </a:endParaRPr>
        </a:p>
      </dsp:txBody>
      <dsp:txXfrm>
        <a:off x="5631383" y="2001"/>
        <a:ext cx="3920488" cy="2352293"/>
      </dsp:txXfrm>
    </dsp:sp>
    <dsp:sp modelId="{98736366-53F9-49EF-9094-E77CAF66F377}">
      <dsp:nvSpPr>
        <dsp:cNvPr id="0" name=""/>
        <dsp:cNvSpPr/>
      </dsp:nvSpPr>
      <dsp:spPr>
        <a:xfrm>
          <a:off x="3561874" y="2746343"/>
          <a:ext cx="3920488" cy="2352293"/>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THREE:</a:t>
          </a:r>
        </a:p>
        <a:p>
          <a:pPr marL="0" lvl="0" indent="0" algn="ctr" defTabSz="711200">
            <a:lnSpc>
              <a:spcPct val="90000"/>
            </a:lnSpc>
            <a:spcBef>
              <a:spcPct val="0"/>
            </a:spcBef>
            <a:spcAft>
              <a:spcPct val="35000"/>
            </a:spcAft>
            <a:buNone/>
          </a:pPr>
          <a:r>
            <a:rPr lang="en-US" sz="1600" b="1" kern="1200" dirty="0">
              <a:solidFill>
                <a:schemeClr val="bg1"/>
              </a:solidFill>
              <a:latin typeface="Google Sans"/>
            </a:rPr>
            <a:t>Understanding the product, machine </a:t>
          </a:r>
          <a:r>
            <a:rPr lang="en-US" sz="1600" b="0" kern="1200" dirty="0">
              <a:solidFill>
                <a:schemeClr val="bg1"/>
              </a:solidFill>
              <a:latin typeface="Google Sans"/>
            </a:rPr>
            <a:t>performance</a:t>
          </a:r>
          <a:r>
            <a:rPr lang="en-US" sz="1600" b="1" kern="1200" dirty="0">
              <a:solidFill>
                <a:schemeClr val="bg1"/>
              </a:solidFill>
              <a:latin typeface="Google Sans"/>
            </a:rPr>
            <a:t>  and customer preferences can help optimize inventory and reduce returns.</a:t>
          </a:r>
          <a:br>
            <a:rPr lang="en-US" sz="1600" kern="1200" dirty="0">
              <a:solidFill>
                <a:schemeClr val="bg1"/>
              </a:solidFill>
              <a:latin typeface="Google Sans"/>
            </a:rPr>
          </a:br>
          <a:endParaRPr lang="en-US" sz="1600" kern="1200" dirty="0">
            <a:solidFill>
              <a:schemeClr val="bg1"/>
            </a:solidFill>
            <a:latin typeface="Google Sans"/>
          </a:endParaRPr>
        </a:p>
      </dsp:txBody>
      <dsp:txXfrm>
        <a:off x="3561874" y="2746343"/>
        <a:ext cx="3920488" cy="23522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11/7/2024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11/7/2024</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871538" y="854538"/>
            <a:ext cx="4754739" cy="3566160"/>
          </a:xfrm>
        </p:spPr>
        <p:txBody>
          <a:bodyPr/>
          <a:lstStyle/>
          <a:p>
            <a:r>
              <a:rPr lang="en-US" dirty="0"/>
              <a:t>Data Analytics in Manufacturing</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061440" y="4429841"/>
            <a:ext cx="4567608" cy="2185271"/>
          </a:xfrm>
        </p:spPr>
        <p:txBody>
          <a:bodyPr>
            <a:normAutofit/>
          </a:bodyPr>
          <a:lstStyle/>
          <a:p>
            <a:r>
              <a:rPr lang="en-US" dirty="0"/>
              <a:t>Presenter Names:</a:t>
            </a:r>
          </a:p>
          <a:p>
            <a:r>
              <a:rPr lang="en-US" dirty="0"/>
              <a:t>Muskan khan</a:t>
            </a:r>
          </a:p>
          <a:p>
            <a:r>
              <a:rPr lang="en-US" dirty="0"/>
              <a:t>Pooja B</a:t>
            </a:r>
          </a:p>
          <a:p>
            <a:r>
              <a:rPr lang="en-US" dirty="0"/>
              <a:t>Pocha Subhashini</a:t>
            </a:r>
          </a:p>
          <a:p>
            <a:r>
              <a:rPr lang="en-US" dirty="0"/>
              <a:t>Ravindra prajapet</a:t>
            </a:r>
          </a:p>
          <a:p>
            <a:endParaRPr lang="en-US" dirty="0"/>
          </a:p>
          <a:p>
            <a:endParaRPr lang="en-US" dirty="0"/>
          </a:p>
          <a:p>
            <a:endParaRPr lang="en-US" dirty="0"/>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5D2C6CE-A42D-6A15-03BA-720F04D5DC4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933" r="18933"/>
          <a:stretch>
            <a:fillRect/>
          </a:stretch>
        </p:blipFill>
        <p:spPr/>
      </p:pic>
      <p:sp>
        <p:nvSpPr>
          <p:cNvPr id="3" name="Title 2">
            <a:extLst>
              <a:ext uri="{FF2B5EF4-FFF2-40B4-BE49-F238E27FC236}">
                <a16:creationId xmlns:a16="http://schemas.microsoft.com/office/drawing/2014/main" id="{3B605040-29F7-1A3E-1393-227761AFE899}"/>
              </a:ext>
            </a:extLst>
          </p:cNvPr>
          <p:cNvSpPr>
            <a:spLocks noGrp="1"/>
          </p:cNvSpPr>
          <p:nvPr>
            <p:ph type="title"/>
          </p:nvPr>
        </p:nvSpPr>
        <p:spPr>
          <a:xfrm>
            <a:off x="500062" y="714375"/>
            <a:ext cx="10872787" cy="5372100"/>
          </a:xfrm>
        </p:spPr>
        <p:txBody>
          <a:bodyPr/>
          <a:lstStyle/>
          <a:p>
            <a:br>
              <a:rPr lang="en-US" dirty="0"/>
            </a:br>
            <a:br>
              <a:rPr lang="en-IN" dirty="0"/>
            </a:br>
            <a:br>
              <a:rPr lang="en-IN" dirty="0"/>
            </a:br>
            <a:br>
              <a:rPr lang="en-IN" dirty="0"/>
            </a:br>
            <a:r>
              <a:rPr lang="en-IN" dirty="0"/>
              <a:t>      THANK YOU!</a:t>
            </a:r>
          </a:p>
        </p:txBody>
      </p:sp>
    </p:spTree>
    <p:extLst>
      <p:ext uri="{BB962C8B-B14F-4D97-AF65-F5344CB8AC3E}">
        <p14:creationId xmlns:p14="http://schemas.microsoft.com/office/powerpoint/2010/main" val="201192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p:txBody>
          <a:bodyPr/>
          <a:lstStyle/>
          <a:p>
            <a:r>
              <a:rPr lang="en-US" dirty="0"/>
              <a:t>Key Metrics </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8189851" y="900113"/>
            <a:ext cx="3304279" cy="5700711"/>
          </a:xfrm>
        </p:spPr>
        <p:txBody>
          <a:bodyPr>
            <a:normAutofit fontScale="77500" lnSpcReduction="20000"/>
          </a:bodyPr>
          <a:lstStyle/>
          <a:p>
            <a:r>
              <a:rPr lang="en-US" sz="2300" dirty="0"/>
              <a:t>Manufactured Quantity</a:t>
            </a:r>
          </a:p>
          <a:p>
            <a:r>
              <a:rPr lang="en-US" sz="2300" dirty="0"/>
              <a:t>Processed Quantity</a:t>
            </a:r>
          </a:p>
          <a:p>
            <a:r>
              <a:rPr lang="en-US" sz="2300" dirty="0"/>
              <a:t>Rejected Quantity</a:t>
            </a:r>
          </a:p>
          <a:p>
            <a:r>
              <a:rPr lang="en-US" sz="2300" dirty="0"/>
              <a:t>Wastage Quantity</a:t>
            </a:r>
          </a:p>
          <a:p>
            <a:r>
              <a:rPr lang="en-US" sz="2300" dirty="0"/>
              <a:t>Employee wise Rejected Quantity</a:t>
            </a:r>
          </a:p>
          <a:p>
            <a:r>
              <a:rPr lang="en-US" sz="2300" dirty="0"/>
              <a:t>Machine wise Rejected Quantity</a:t>
            </a:r>
          </a:p>
          <a:p>
            <a:r>
              <a:rPr lang="en-US" sz="2300" dirty="0"/>
              <a:t>Production Comparison Trend</a:t>
            </a:r>
          </a:p>
          <a:p>
            <a:r>
              <a:rPr lang="en-US" sz="2300" dirty="0"/>
              <a:t>Manufacture vs Rejected Quantity</a:t>
            </a:r>
          </a:p>
          <a:p>
            <a:r>
              <a:rPr lang="en-US" sz="2300" dirty="0"/>
              <a:t>Department wise Manufacture vs Rejected Quantity</a:t>
            </a:r>
          </a:p>
          <a:p>
            <a:r>
              <a:rPr lang="en-US" sz="2300" dirty="0"/>
              <a:t>Operation wise Rejected Quantity </a:t>
            </a:r>
          </a:p>
          <a:p>
            <a:r>
              <a:rPr lang="en-US" sz="2300" dirty="0"/>
              <a:t>Operation wise Processed Quantity</a:t>
            </a:r>
          </a:p>
          <a:p>
            <a:r>
              <a:rPr lang="en-US" sz="2300" dirty="0"/>
              <a:t>Top 10 Employees</a:t>
            </a:r>
          </a:p>
          <a:p>
            <a:endParaRPr lang="en-US" dirty="0"/>
          </a:p>
          <a:p>
            <a:pPr marL="0" indent="0">
              <a:buNone/>
            </a:pPr>
            <a:endParaRPr lang="en-US" dirty="0"/>
          </a:p>
        </p:txBody>
      </p:sp>
      <p:pic>
        <p:nvPicPr>
          <p:cNvPr id="15" name="Picture Placeholder 14">
            <a:extLst>
              <a:ext uri="{FF2B5EF4-FFF2-40B4-BE49-F238E27FC236}">
                <a16:creationId xmlns:a16="http://schemas.microsoft.com/office/drawing/2014/main" id="{A13F4040-E83E-C9BD-FD59-4F3391EC037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9073" r="29073"/>
          <a:stretch>
            <a:fillRect/>
          </a:stretch>
        </p:blipFill>
        <p:spPr>
          <a:xfrm>
            <a:off x="0" y="0"/>
            <a:ext cx="5123378" cy="6864485"/>
          </a:xfrm>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a:xfrm>
            <a:off x="542926" y="1014412"/>
            <a:ext cx="5986462" cy="5100637"/>
          </a:xfrm>
        </p:spPr>
        <p:txBody>
          <a:bodyPr>
            <a:normAutofit/>
          </a:bodyPr>
          <a:lstStyle/>
          <a:p>
            <a:r>
              <a:rPr lang="en-US" dirty="0"/>
              <a:t>SUMMARY:</a:t>
            </a:r>
          </a:p>
        </p:txBody>
      </p:sp>
      <p:pic>
        <p:nvPicPr>
          <p:cNvPr id="5" name="Picture Placeholder 14">
            <a:extLst>
              <a:ext uri="{FF2B5EF4-FFF2-40B4-BE49-F238E27FC236}">
                <a16:creationId xmlns:a16="http://schemas.microsoft.com/office/drawing/2014/main" id="{3B9F39FB-7DAB-0815-53EE-9B9302A4333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933" r="18933"/>
          <a:stretch>
            <a:fillRect/>
          </a:stretch>
        </p:blipFill>
        <p:spPr>
          <a:xfrm>
            <a:off x="4576763" y="0"/>
            <a:ext cx="7597775" cy="6858000"/>
          </a:xfrm>
        </p:spPr>
      </p:pic>
      <p:sp>
        <p:nvSpPr>
          <p:cNvPr id="6" name="TextBox 5">
            <a:extLst>
              <a:ext uri="{FF2B5EF4-FFF2-40B4-BE49-F238E27FC236}">
                <a16:creationId xmlns:a16="http://schemas.microsoft.com/office/drawing/2014/main" id="{CB4905A8-1E72-43C3-AC21-471C308C301B}"/>
              </a:ext>
            </a:extLst>
          </p:cNvPr>
          <p:cNvSpPr txBox="1"/>
          <p:nvPr/>
        </p:nvSpPr>
        <p:spPr>
          <a:xfrm>
            <a:off x="434826" y="2073569"/>
            <a:ext cx="6094562" cy="4247317"/>
          </a:xfrm>
          <a:prstGeom prst="rect">
            <a:avLst/>
          </a:prstGeom>
          <a:noFill/>
        </p:spPr>
        <p:txBody>
          <a:bodyPr wrap="square">
            <a:spAutoFit/>
          </a:bodyPr>
          <a:lstStyle/>
          <a:p>
            <a:r>
              <a:rPr lang="en-US" dirty="0">
                <a:solidFill>
                  <a:schemeClr val="bg1"/>
                </a:solidFill>
              </a:rPr>
              <a:t>Manufacturing is the process of transforming raw materials into finished products through various techniques, including machining, assembly, and fabrication. It plays a crucial role in the economy by driving innovation, creating jobs, and contributing to GDP. Modern manufacturing increasingly leverages advanced technologies like automation, robotics, and data analytics to enhance efficiency and reduce costs. Key performance</a:t>
            </a:r>
          </a:p>
          <a:p>
            <a:r>
              <a:rPr lang="en-US" dirty="0">
                <a:solidFill>
                  <a:schemeClr val="bg1"/>
                </a:solidFill>
              </a:rPr>
              <a:t> indicators (KPIs) are essential for measuring success, </a:t>
            </a:r>
          </a:p>
          <a:p>
            <a:r>
              <a:rPr lang="en-US" dirty="0">
                <a:solidFill>
                  <a:schemeClr val="bg1"/>
                </a:solidFill>
              </a:rPr>
              <a:t>with tools such as Excel, Power BI, Tableau, and SQL </a:t>
            </a:r>
          </a:p>
          <a:p>
            <a:r>
              <a:rPr lang="en-US" dirty="0">
                <a:solidFill>
                  <a:schemeClr val="bg1"/>
                </a:solidFill>
              </a:rPr>
              <a:t>Enabling businesses to analyze data, track performance,</a:t>
            </a:r>
          </a:p>
          <a:p>
            <a:r>
              <a:rPr lang="en-US" dirty="0">
                <a:solidFill>
                  <a:schemeClr val="bg1"/>
                </a:solidFill>
              </a:rPr>
              <a:t>and make informed decisions. As the industry evolves, </a:t>
            </a:r>
          </a:p>
          <a:p>
            <a:r>
              <a:rPr lang="en-US" dirty="0">
                <a:solidFill>
                  <a:schemeClr val="bg1"/>
                </a:solidFill>
              </a:rPr>
              <a:t>challenges such as labor shortages and sustainability </a:t>
            </a:r>
          </a:p>
          <a:p>
            <a:r>
              <a:rPr lang="en-US" dirty="0">
                <a:solidFill>
                  <a:schemeClr val="bg1"/>
                </a:solidFill>
              </a:rPr>
              <a:t>concerns necessitate adaptive strategies, </a:t>
            </a:r>
          </a:p>
          <a:p>
            <a:r>
              <a:rPr lang="en-US" dirty="0">
                <a:solidFill>
                  <a:schemeClr val="bg1"/>
                </a:solidFill>
              </a:rPr>
              <a:t>highlighting the importance of a data-driven</a:t>
            </a:r>
          </a:p>
          <a:p>
            <a:r>
              <a:rPr lang="en-US" dirty="0">
                <a:solidFill>
                  <a:schemeClr val="bg1"/>
                </a:solidFill>
              </a:rPr>
              <a:t> approach for future </a:t>
            </a:r>
            <a:r>
              <a:rPr lang="en-US" dirty="0"/>
              <a:t>competitiveness.</a:t>
            </a:r>
            <a:endParaRPr lang="en-IN" dirty="0"/>
          </a:p>
        </p:txBody>
      </p:sp>
    </p:spTree>
    <p:extLst>
      <p:ext uri="{BB962C8B-B14F-4D97-AF65-F5344CB8AC3E}">
        <p14:creationId xmlns:p14="http://schemas.microsoft.com/office/powerpoint/2010/main" val="251533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600075" y="893729"/>
            <a:ext cx="10944225" cy="563596"/>
          </a:xfrm>
        </p:spPr>
        <p:txBody>
          <a:bodyPr>
            <a:normAutofit fontScale="90000"/>
          </a:bodyPr>
          <a:lstStyle/>
          <a:p>
            <a:r>
              <a:rPr lang="en-US" dirty="0"/>
              <a:t>Implementation of KPI’s using Excel:</a:t>
            </a:r>
          </a:p>
        </p:txBody>
      </p:sp>
      <p:pic>
        <p:nvPicPr>
          <p:cNvPr id="7" name="Picture 6">
            <a:extLst>
              <a:ext uri="{FF2B5EF4-FFF2-40B4-BE49-F238E27FC236}">
                <a16:creationId xmlns:a16="http://schemas.microsoft.com/office/drawing/2014/main" id="{61B290C5-92B4-5218-0FE9-32F7EA602AA0}"/>
              </a:ext>
            </a:extLst>
          </p:cNvPr>
          <p:cNvPicPr>
            <a:picLocks noChangeAspect="1"/>
          </p:cNvPicPr>
          <p:nvPr/>
        </p:nvPicPr>
        <p:blipFill>
          <a:blip r:embed="rId2"/>
          <a:stretch>
            <a:fillRect/>
          </a:stretch>
        </p:blipFill>
        <p:spPr>
          <a:xfrm>
            <a:off x="414338" y="1585913"/>
            <a:ext cx="11372850" cy="4800600"/>
          </a:xfrm>
          <a:prstGeom prst="rect">
            <a:avLst/>
          </a:prstGeom>
        </p:spPr>
      </p:pic>
    </p:spTree>
    <p:extLst>
      <p:ext uri="{BB962C8B-B14F-4D97-AF65-F5344CB8AC3E}">
        <p14:creationId xmlns:p14="http://schemas.microsoft.com/office/powerpoint/2010/main" val="354030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533167" y="826821"/>
            <a:ext cx="10944225" cy="563596"/>
          </a:xfrm>
        </p:spPr>
        <p:txBody>
          <a:bodyPr>
            <a:normAutofit fontScale="90000"/>
          </a:bodyPr>
          <a:lstStyle/>
          <a:p>
            <a:r>
              <a:rPr lang="en-US" dirty="0"/>
              <a:t>Implementation of KPI’s using Tableau:</a:t>
            </a:r>
          </a:p>
        </p:txBody>
      </p:sp>
      <p:pic>
        <p:nvPicPr>
          <p:cNvPr id="3" name="Content Placeholder 8">
            <a:extLst>
              <a:ext uri="{FF2B5EF4-FFF2-40B4-BE49-F238E27FC236}">
                <a16:creationId xmlns:a16="http://schemas.microsoft.com/office/drawing/2014/main" id="{231FF26C-90CC-3578-51B7-969EFD50F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1541308"/>
            <a:ext cx="11344275" cy="4800600"/>
          </a:xfrm>
          <a:prstGeom prst="rect">
            <a:avLst/>
          </a:prstGeom>
        </p:spPr>
      </p:pic>
    </p:spTree>
    <p:extLst>
      <p:ext uri="{BB962C8B-B14F-4D97-AF65-F5344CB8AC3E}">
        <p14:creationId xmlns:p14="http://schemas.microsoft.com/office/powerpoint/2010/main" val="323087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600075" y="893729"/>
            <a:ext cx="10944225" cy="563596"/>
          </a:xfrm>
        </p:spPr>
        <p:txBody>
          <a:bodyPr>
            <a:normAutofit fontScale="90000"/>
          </a:bodyPr>
          <a:lstStyle/>
          <a:p>
            <a:r>
              <a:rPr lang="en-US" dirty="0"/>
              <a:t>Implementation of KPI’s using Power Bi with SQL:</a:t>
            </a:r>
          </a:p>
        </p:txBody>
      </p:sp>
      <p:pic>
        <p:nvPicPr>
          <p:cNvPr id="4" name="Picture 3">
            <a:extLst>
              <a:ext uri="{FF2B5EF4-FFF2-40B4-BE49-F238E27FC236}">
                <a16:creationId xmlns:a16="http://schemas.microsoft.com/office/drawing/2014/main" id="{9A5C1830-BBF7-4635-8288-BBA744350F8E}"/>
              </a:ext>
            </a:extLst>
          </p:cNvPr>
          <p:cNvPicPr>
            <a:picLocks noChangeAspect="1"/>
          </p:cNvPicPr>
          <p:nvPr/>
        </p:nvPicPr>
        <p:blipFill rotWithShape="1">
          <a:blip r:embed="rId2">
            <a:extLst>
              <a:ext uri="{28A0092B-C50C-407E-A947-70E740481C1C}">
                <a14:useLocalDpi xmlns:a14="http://schemas.microsoft.com/office/drawing/2010/main" val="0"/>
              </a:ext>
            </a:extLst>
          </a:blip>
          <a:srcRect l="11159" t="15284" r="18414" b="14634"/>
          <a:stretch/>
        </p:blipFill>
        <p:spPr>
          <a:xfrm>
            <a:off x="379140" y="1457324"/>
            <a:ext cx="11463455" cy="4921173"/>
          </a:xfrm>
          <a:prstGeom prst="rect">
            <a:avLst/>
          </a:prstGeom>
        </p:spPr>
      </p:pic>
    </p:spTree>
    <p:extLst>
      <p:ext uri="{BB962C8B-B14F-4D97-AF65-F5344CB8AC3E}">
        <p14:creationId xmlns:p14="http://schemas.microsoft.com/office/powerpoint/2010/main" val="245641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03E-798E-4118-B7D4-3E85419647BA}"/>
              </a:ext>
            </a:extLst>
          </p:cNvPr>
          <p:cNvSpPr>
            <a:spLocks noGrp="1"/>
          </p:cNvSpPr>
          <p:nvPr>
            <p:ph type="title"/>
          </p:nvPr>
        </p:nvSpPr>
        <p:spPr>
          <a:xfrm>
            <a:off x="482088" y="490033"/>
            <a:ext cx="10944225" cy="493193"/>
          </a:xfrm>
        </p:spPr>
        <p:txBody>
          <a:bodyPr>
            <a:normAutofit fontScale="90000"/>
          </a:bodyPr>
          <a:lstStyle/>
          <a:p>
            <a:r>
              <a:rPr lang="en-US" dirty="0"/>
              <a:t>SQL Queries for KPI’s:</a:t>
            </a:r>
          </a:p>
        </p:txBody>
      </p:sp>
      <p:pic>
        <p:nvPicPr>
          <p:cNvPr id="4" name="Picture 3">
            <a:extLst>
              <a:ext uri="{FF2B5EF4-FFF2-40B4-BE49-F238E27FC236}">
                <a16:creationId xmlns:a16="http://schemas.microsoft.com/office/drawing/2014/main" id="{F3DF90B7-CDB7-5597-DADE-E678CD2CD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6" y="1114577"/>
            <a:ext cx="9281652" cy="5253389"/>
          </a:xfrm>
          <a:prstGeom prst="rect">
            <a:avLst/>
          </a:prstGeom>
        </p:spPr>
      </p:pic>
    </p:spTree>
    <p:extLst>
      <p:ext uri="{BB962C8B-B14F-4D97-AF65-F5344CB8AC3E}">
        <p14:creationId xmlns:p14="http://schemas.microsoft.com/office/powerpoint/2010/main" val="107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CB022E-ABA7-BA13-C662-63FFE020E621}"/>
              </a:ext>
            </a:extLst>
          </p:cNvPr>
          <p:cNvSpPr>
            <a:spLocks noGrp="1"/>
          </p:cNvSpPr>
          <p:nvPr>
            <p:ph idx="1"/>
          </p:nvPr>
        </p:nvSpPr>
        <p:spPr>
          <a:xfrm>
            <a:off x="585787" y="1385887"/>
            <a:ext cx="4881158" cy="4578383"/>
          </a:xfrm>
        </p:spPr>
        <p:txBody>
          <a:bodyPr/>
          <a:lstStyle/>
          <a:p>
            <a:r>
              <a:rPr lang="en-US" dirty="0"/>
              <a:t>There is highest rejection quantity under the Employee ‘Shruthi Singh’. Though the manufactured qty is also higher, we need to look into the reasons for the rejection rate.</a:t>
            </a:r>
          </a:p>
          <a:p>
            <a:r>
              <a:rPr lang="en-IN" dirty="0"/>
              <a:t>The top 10 machines where the rejection rate is maximum are C007,C0039,C022,C023, </a:t>
            </a:r>
            <a:r>
              <a:rPr lang="en-IN" b="0" i="0" dirty="0">
                <a:effectLst/>
              </a:rPr>
              <a:t>C037,C024,C008,C020,C018,C028. </a:t>
            </a:r>
            <a:r>
              <a:rPr lang="en-IN" dirty="0"/>
              <a:t>The reasons for the wastage/rejections produced by these machines should be looked through.</a:t>
            </a:r>
          </a:p>
          <a:p>
            <a:r>
              <a:rPr lang="en-IN" dirty="0"/>
              <a:t>Woven Department, Cut and fold sector is having highest rejection so more attention should be given here to reduce rejected quantity.</a:t>
            </a:r>
          </a:p>
        </p:txBody>
      </p:sp>
      <p:sp>
        <p:nvSpPr>
          <p:cNvPr id="3" name="Title 2">
            <a:extLst>
              <a:ext uri="{FF2B5EF4-FFF2-40B4-BE49-F238E27FC236}">
                <a16:creationId xmlns:a16="http://schemas.microsoft.com/office/drawing/2014/main" id="{1B2F1B58-AF66-CEE7-0FA6-BDB245A1A769}"/>
              </a:ext>
            </a:extLst>
          </p:cNvPr>
          <p:cNvSpPr>
            <a:spLocks noGrp="1"/>
          </p:cNvSpPr>
          <p:nvPr>
            <p:ph type="title"/>
          </p:nvPr>
        </p:nvSpPr>
        <p:spPr>
          <a:xfrm>
            <a:off x="585788" y="628651"/>
            <a:ext cx="4881158" cy="508742"/>
          </a:xfrm>
        </p:spPr>
        <p:txBody>
          <a:bodyPr>
            <a:normAutofit fontScale="90000"/>
          </a:bodyPr>
          <a:lstStyle/>
          <a:p>
            <a:r>
              <a:rPr lang="en-US" sz="4000" dirty="0"/>
              <a:t>Insights from Analysis:</a:t>
            </a:r>
            <a:endParaRPr lang="en-IN" sz="4000" dirty="0"/>
          </a:p>
        </p:txBody>
      </p:sp>
      <p:sp>
        <p:nvSpPr>
          <p:cNvPr id="7" name="Picture Placeholder 6">
            <a:extLst>
              <a:ext uri="{FF2B5EF4-FFF2-40B4-BE49-F238E27FC236}">
                <a16:creationId xmlns:a16="http://schemas.microsoft.com/office/drawing/2014/main" id="{49542002-D877-A8AD-A5FC-BF5FD41C917A}"/>
              </a:ext>
            </a:extLst>
          </p:cNvPr>
          <p:cNvSpPr>
            <a:spLocks noGrp="1"/>
          </p:cNvSpPr>
          <p:nvPr>
            <p:ph type="pic" sz="quarter" idx="13"/>
          </p:nvPr>
        </p:nvSpPr>
        <p:spPr>
          <a:xfrm>
            <a:off x="4370429" y="0"/>
            <a:ext cx="7488196" cy="6858000"/>
          </a:xfrm>
        </p:spPr>
      </p:sp>
      <p:pic>
        <p:nvPicPr>
          <p:cNvPr id="8" name="Picture Placeholder 4">
            <a:extLst>
              <a:ext uri="{FF2B5EF4-FFF2-40B4-BE49-F238E27FC236}">
                <a16:creationId xmlns:a16="http://schemas.microsoft.com/office/drawing/2014/main" id="{5C7267D7-9B9F-9B5A-58FB-1957908411D1}"/>
              </a:ext>
            </a:extLst>
          </p:cNvPr>
          <p:cNvPicPr>
            <a:picLocks noChangeAspect="1"/>
          </p:cNvPicPr>
          <p:nvPr/>
        </p:nvPicPr>
        <p:blipFill>
          <a:blip r:embed="rId2">
            <a:extLst>
              <a:ext uri="{28A0092B-C50C-407E-A947-70E740481C1C}">
                <a14:useLocalDpi xmlns:a14="http://schemas.microsoft.com/office/drawing/2010/main" val="0"/>
              </a:ext>
            </a:extLst>
          </a:blip>
          <a:srcRect l="15389" r="15389"/>
          <a:stretch>
            <a:fillRect/>
          </a:stretch>
        </p:blipFill>
        <p:spPr>
          <a:xfrm>
            <a:off x="4370429" y="0"/>
            <a:ext cx="7821571"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pic>
    </p:spTree>
    <p:extLst>
      <p:ext uri="{BB962C8B-B14F-4D97-AF65-F5344CB8AC3E}">
        <p14:creationId xmlns:p14="http://schemas.microsoft.com/office/powerpoint/2010/main" val="366714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884A44-E4FE-3673-4BB9-7831C40A8AF4}"/>
              </a:ext>
            </a:extLst>
          </p:cNvPr>
          <p:cNvSpPr>
            <a:spLocks noGrp="1"/>
          </p:cNvSpPr>
          <p:nvPr>
            <p:ph type="title"/>
          </p:nvPr>
        </p:nvSpPr>
        <p:spPr>
          <a:xfrm>
            <a:off x="600075" y="642938"/>
            <a:ext cx="10944225" cy="471487"/>
          </a:xfrm>
        </p:spPr>
        <p:txBody>
          <a:bodyPr>
            <a:normAutofit fontScale="90000"/>
          </a:bodyPr>
          <a:lstStyle/>
          <a:p>
            <a:r>
              <a:rPr lang="en-US" dirty="0"/>
              <a:t>Key Takeaways:</a:t>
            </a:r>
            <a:endParaRPr lang="en-IN" dirty="0"/>
          </a:p>
        </p:txBody>
      </p:sp>
      <p:graphicFrame>
        <p:nvGraphicFramePr>
          <p:cNvPr id="2" name="Content Placeholder 3" descr="SmartArt Placeholder - Block List">
            <a:extLst>
              <a:ext uri="{FF2B5EF4-FFF2-40B4-BE49-F238E27FC236}">
                <a16:creationId xmlns:a16="http://schemas.microsoft.com/office/drawing/2014/main" id="{7468ED72-F8B8-0BEC-3EA2-B43EB249170E}"/>
              </a:ext>
            </a:extLst>
          </p:cNvPr>
          <p:cNvGraphicFramePr>
            <a:graphicFrameLocks noGrp="1"/>
          </p:cNvGraphicFramePr>
          <p:nvPr>
            <p:ph idx="1"/>
            <p:extLst>
              <p:ext uri="{D42A27DB-BD31-4B8C-83A1-F6EECF244321}">
                <p14:modId xmlns:p14="http://schemas.microsoft.com/office/powerpoint/2010/main" val="3498659382"/>
              </p:ext>
            </p:extLst>
          </p:nvPr>
        </p:nvGraphicFramePr>
        <p:xfrm>
          <a:off x="600075" y="1114426"/>
          <a:ext cx="11044238" cy="5100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05073"/>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433</TotalTime>
  <Words>420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Google Sans</vt:lpstr>
      <vt:lpstr>RetrospectVTI</vt:lpstr>
      <vt:lpstr>Data Analytics in Manufacturing</vt:lpstr>
      <vt:lpstr>Key Metrics </vt:lpstr>
      <vt:lpstr>SUMMARY:</vt:lpstr>
      <vt:lpstr>Implementation of KPI’s using Excel:</vt:lpstr>
      <vt:lpstr>Implementation of KPI’s using Tableau:</vt:lpstr>
      <vt:lpstr>Implementation of KPI’s using Power Bi with SQL:</vt:lpstr>
      <vt:lpstr>SQL Queries for KPI’s:</vt:lpstr>
      <vt:lpstr>Insights from Analysis:</vt:lpstr>
      <vt:lpstr>Key Takeaways: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Manufacturing</dc:title>
  <dc:creator>Pooja Basav</dc:creator>
  <cp:lastModifiedBy>Pocha Subhashini</cp:lastModifiedBy>
  <cp:revision>6</cp:revision>
  <dcterms:created xsi:type="dcterms:W3CDTF">2024-09-23T07:57:02Z</dcterms:created>
  <dcterms:modified xsi:type="dcterms:W3CDTF">2024-11-07T14:03:20Z</dcterms:modified>
</cp:coreProperties>
</file>