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55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ache/KingsoftOffice/file/download/ca07e7b8-19b4-496f-86ff-722c94b6a26b/com.whatsapp.provider.media/SUBHASHINI.U%20NAAN%20MUDHALVAN%20EXCEL.et" TargetMode="External"/><Relationship Id="rId2" Type="http://schemas.openxmlformats.org/officeDocument/2006/relationships/themeOverride" Target="../theme/themeOverride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ache/KingsoftOffice/file/download/ca07e7b8-19b4-496f-86ff-722c94b6a26b/com.whatsapp.provider.media/SUBHASHINI.U%20NAAN%20MUDHALVAN%20EXCEL.et" TargetMode="External"/><Relationship Id="rId2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Sheet2!$B$4:$B$5</c:f>
              <c:strCache>
                <c:ptCount val="2"/>
                <c:pt idx="0">
                  <c:v>performance level</c:v>
                </c:pt>
                <c:pt idx="1">
                  <c:v>high</c:v>
                </c:pt>
              </c:strCache>
            </c:strRef>
          </c:tx>
          <c:spPr>
            <a:solidFill>
              <a:srgbClr val="5B9BD5">
                <a:alpha val="100000"/>
              </a:srgbClr>
            </a:solidFill>
            <a:ln>
              <a:noFill/>
            </a:ln>
            <a:effectLst/>
          </c:spPr>
          <c:invertIfNegative val="0"/>
          <c:cat>
            <c:strRef>
              <c:f>Sheet2!$A$6:$A$16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Sheet2!$B$6:$B$16</c:f>
              <c:numCache>
                <c:formatCode>General</c:formatCode>
                <c:ptCount val="11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  <c:pt idx="10">
                  <c:v>419.0</c:v>
                </c:pt>
              </c:numCache>
            </c:numRef>
          </c:val>
          <c:shape val="box"/>
        </c:ser>
        <c:ser>
          <c:idx val="1"/>
          <c:order val="1"/>
          <c:tx>
            <c:strRef>
              <c:f>Sheet2!$C$4:$C$5</c:f>
              <c:strCache>
                <c:ptCount val="2"/>
                <c:pt idx="0">
                  <c:v>performance level</c:v>
                </c:pt>
                <c:pt idx="1">
                  <c:v>low</c:v>
                </c:pt>
              </c:strCache>
            </c:strRef>
          </c:tx>
          <c:spPr>
            <a:solidFill>
              <a:srgbClr val="ED7D31">
                <a:alpha val="100000"/>
              </a:srgbClr>
            </a:solidFill>
            <a:ln>
              <a:noFill/>
            </a:ln>
            <a:effectLst/>
          </c:spPr>
          <c:invertIfNegative val="0"/>
          <c:cat>
            <c:strRef>
              <c:f>Sheet2!$A$6:$A$16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Sheet2!$C$6:$C$16</c:f>
              <c:numCache>
                <c:formatCode>General</c:formatCode>
                <c:ptCount val="11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  <c:pt idx="10">
                  <c:v>781.0</c:v>
                </c:pt>
              </c:numCache>
            </c:numRef>
          </c:val>
          <c:shape val="box"/>
        </c:ser>
        <c:ser>
          <c:idx val="2"/>
          <c:order val="2"/>
          <c:tx>
            <c:strRef>
              <c:f>Sheet2!$D$4:$D$5</c:f>
              <c:strCache>
                <c:ptCount val="2"/>
                <c:pt idx="0">
                  <c:v>performance level</c:v>
                </c:pt>
                <c:pt idx="1">
                  <c:v>medium</c:v>
                </c:pt>
              </c:strCache>
            </c:strRef>
          </c:tx>
          <c:spPr>
            <a:solidFill>
              <a:srgbClr val="A5A5A5">
                <a:alpha val="100000"/>
              </a:srgbClr>
            </a:solidFill>
            <a:ln>
              <a:noFill/>
            </a:ln>
            <a:effectLst/>
          </c:spPr>
          <c:invertIfNegative val="0"/>
          <c:cat>
            <c:strRef>
              <c:f>Sheet2!$A$6:$A$16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Sheet2!$D$6:$D$16</c:f>
              <c:numCache>
                <c:formatCode>General</c:formatCode>
                <c:ptCount val="11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  <c:pt idx="10">
                  <c:v>1530.0</c:v>
                </c:pt>
              </c:numCache>
            </c:numRef>
          </c:val>
          <c:shape val="box"/>
        </c:ser>
        <c:ser>
          <c:idx val="3"/>
          <c:order val="3"/>
          <c:tx>
            <c:strRef>
              <c:f>Sheet2!$E$4:$E$5</c:f>
              <c:strCache>
                <c:ptCount val="2"/>
                <c:pt idx="0">
                  <c:v>performance level</c:v>
                </c:pt>
                <c:pt idx="1">
                  <c:v>very high</c:v>
                </c:pt>
              </c:strCache>
            </c:strRef>
          </c:tx>
          <c:spPr>
            <a:solidFill>
              <a:srgbClr val="FFC000">
                <a:alpha val="100000"/>
              </a:srgbClr>
            </a:solidFill>
            <a:ln>
              <a:noFill/>
            </a:ln>
            <a:effectLst/>
          </c:spPr>
          <c:invertIfNegative val="0"/>
          <c:cat>
            <c:strRef>
              <c:f>Sheet2!$A$6:$A$16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Sheet2!$E$6:$E$16</c:f>
              <c:numCache>
                <c:formatCode>General</c:formatCode>
                <c:ptCount val="11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  <c:pt idx="10">
                  <c:v>270.0</c:v>
                </c:pt>
              </c:numCache>
            </c:numRef>
          </c:val>
          <c:shape val="box"/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/>
          <a:p>
            <a:pPr>
              <a:defRPr sz="900" b="0" i="0" u="none" baseline="0">
                <a:solidFill>
                  <a:srgbClr val="595959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</a:p>
        </c:txPr>
        <c:crossAx val="1"/>
        <c:crosses val="autoZero"/>
        <c:auto val="1"/>
        <c:lblAlgn val="ctr"/>
        <c:lblOffset val="100"/>
        <c:tickLblSkip val="1"/>
        <c:tickMarkSkip val="1"/>
      </c:catAx>
      <c:valAx>
        <c:axId val="1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/>
          <a:p>
            <a:pPr>
              <a:defRPr sz="900" b="0" i="0" u="none" baseline="0">
                <a:solidFill>
                  <a:srgbClr val="595959"/>
                </a:solidFill>
                <a:latin typeface="Calibri" pitchFamily="0" charset="0"/>
                <a:ea typeface="Calibri" pitchFamily="0" charset="0"/>
                <a:cs typeface="Calibri" pitchFamily="0" charset="0"/>
              </a:defRPr>
            </a:pPr>
          </a:p>
        </c:txPr>
        <c:crossAx val="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vert="horz"/>
        <a:p>
          <a:pPr algn="ctr" rtl="0">
            <a:defRPr sz="900" b="0" i="0" u="none" baseline="0">
              <a:solidFill>
                <a:srgbClr val="595959"/>
              </a:solidFill>
              <a:latin typeface="Calibri" pitchFamily="0" charset="0"/>
              <a:ea typeface="Calibri" pitchFamily="0" charset="0"/>
              <a:cs typeface="Calibri" pitchFamily="0" charset="0"/>
            </a:defRPr>
          </a:pPr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0" vert="horz"/>
    <a:p>
      <a:pPr algn="ctr" rtl="0">
        <a:defRPr sz="1000" b="0" i="0" u="none" baseline="0">
          <a:solidFill>
            <a:srgbClr val="000000"/>
          </a:solidFill>
          <a:latin typeface="Calibri" pitchFamily="0" charset="0"/>
          <a:ea typeface="Calibri" pitchFamily="0" charset="0"/>
          <a:cs typeface="Calibri" pitchFamily="0" charset="0"/>
        </a:defRPr>
      </a:pPr>
    </a:p>
  </c:txPr>
  <c:externalData r:id="rId1">
    <c:autoUpdate val="0"/>
  </c:externalData>
  <c:printSettings>
    <c:headerFooter differentOddEven="0" differentFirst="0">
      <c:evenHeader/>
      <c:evenFooter/>
    </c:headerFooter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lrMapOvr bg1="lt1" tx1="dk1" bg2="lt2" tx2="dk2" accent1="accent1" accent2="accent2" accent3="accent3" accent4="accent4" accent5="accent5" accent6="accent6" hlink="hlink" folHlink="folHlink"/>
  <c:chart>
    <c:title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p>
          <a:pPr algn="ctr" rtl="0">
            <a:defRPr sz="1400" b="0" i="0" u="none" baseline="0">
              <a:solidFill>
                <a:srgbClr val="595959"/>
              </a:solidFill>
              <a:latin typeface="Calibri" pitchFamily="0" charset="0"/>
              <a:ea typeface="Calibri" pitchFamily="0" charset="0"/>
              <a:cs typeface="Calibri" pitchFamily="0" charset="0"/>
            </a:defRPr>
          </a:pPr>
        </a:p>
      </c:txPr>
    </c:title>
    <c:autoTitleDeleted val="0"/>
    <c:view3D>
      <c:rotX val="30"/>
      <c:hPercent val="100"/>
      <c:rotY val="0"/>
      <c:depthPercent val="100"/>
      <c:rAngAx val="1"/>
    </c:view3D>
    <c:plotArea>
      <c:layout>
        <c:manualLayout>
          <c:layoutTarget val="inner"/>
          <c:xMode val="edge"/>
          <c:yMode val="edge"/>
          <c:wMode val="factor"/>
          <c:hMode val="factor"/>
          <c:x val="0.2076388888888889"/>
          <c:y val="0.48402777479754555"/>
          <c:w val="0.7145833333333333"/>
          <c:h val="0.50902778075801"/>
        </c:manualLayout>
      </c:layout>
      <c:pie3DChart>
        <c:varyColors val="1"/>
        <c:ser>
          <c:idx val="0"/>
          <c:order val="0"/>
          <c:tx>
            <c:strRef>
              <c:f>Sheet2!$B$4:$B$5</c:f>
              <c:strCache>
                <c:ptCount val="2"/>
                <c:pt idx="0">
                  <c:v>performance level</c:v>
                </c:pt>
                <c:pt idx="1">
                  <c:v>high</c:v>
                </c:pt>
              </c:strCache>
            </c:strRef>
          </c:tx>
          <c:spPr>
            <a:solidFill>
              <a:srgbClr val="5B9BD5">
                <a:alpha val="100000"/>
              </a:srgbClr>
            </a:solidFill>
          </c:spPr>
          <c:explosion val="0"/>
          <c:dPt>
            <c:idx val="0"/>
            <c:invertIfNegative val="0"/>
            <c:explosion val="0"/>
            <c:spPr>
              <a:solidFill>
                <a:srgbClr val="5B9BD5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1"/>
            <c:invertIfNegative val="0"/>
            <c:explosion val="0"/>
            <c:spPr>
              <a:solidFill>
                <a:srgbClr val="ED7D31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2"/>
            <c:invertIfNegative val="0"/>
            <c:explosion val="0"/>
            <c:spPr>
              <a:solidFill>
                <a:srgbClr val="A5A5A5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3"/>
            <c:invertIfNegative val="0"/>
            <c:explosion val="0"/>
            <c:spPr>
              <a:solidFill>
                <a:srgbClr val="FFC000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4"/>
            <c:invertIfNegative val="0"/>
            <c:explosion val="0"/>
            <c:spPr>
              <a:solidFill>
                <a:srgbClr val="4472C4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5"/>
            <c:invertIfNegative val="0"/>
            <c:explosion val="0"/>
            <c:spPr>
              <a:solidFill>
                <a:srgbClr val="70AD47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6"/>
            <c:invertIfNegative val="0"/>
            <c:explosion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7"/>
            <c:invertIfNegative val="0"/>
            <c:explosion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8"/>
            <c:invertIfNegative val="0"/>
            <c:explosion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9"/>
            <c:invertIfNegative val="0"/>
            <c:explosion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</c:spPr>
          </c:dPt>
          <c:cat>
            <c:strRef>
              <c:f>Sheet2!$A$6:$A$16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Sheet2!$B$6:$B$16</c:f>
              <c:numCache>
                <c:formatCode>General</c:formatCode>
                <c:ptCount val="11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  <c:pt idx="10">
                  <c:v>419.0</c:v>
                </c:pt>
              </c:numCache>
            </c:numRef>
          </c:val>
        </c:ser>
        <c:ser>
          <c:idx val="1"/>
          <c:order val="1"/>
          <c:tx>
            <c:strRef>
              <c:f>Sheet2!$C$4:$C$5</c:f>
              <c:strCache>
                <c:ptCount val="2"/>
                <c:pt idx="0">
                  <c:v>performance level</c:v>
                </c:pt>
                <c:pt idx="1">
                  <c:v>low</c:v>
                </c:pt>
              </c:strCache>
            </c:strRef>
          </c:tx>
          <c:spPr>
            <a:solidFill>
              <a:srgbClr val="ED7D31">
                <a:alpha val="100000"/>
              </a:srgbClr>
            </a:solidFill>
          </c:spPr>
          <c:explosion val="0"/>
          <c:dPt>
            <c:idx val="0"/>
            <c:invertIfNegative val="0"/>
            <c:explosion val="0"/>
            <c:spPr>
              <a:solidFill>
                <a:srgbClr val="5B9BD5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1"/>
            <c:invertIfNegative val="0"/>
            <c:explosion val="0"/>
            <c:spPr>
              <a:solidFill>
                <a:srgbClr val="ED7D31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2"/>
            <c:invertIfNegative val="0"/>
            <c:explosion val="0"/>
            <c:spPr>
              <a:solidFill>
                <a:srgbClr val="A5A5A5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3"/>
            <c:invertIfNegative val="0"/>
            <c:explosion val="0"/>
            <c:spPr>
              <a:solidFill>
                <a:srgbClr val="FFC000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4"/>
            <c:invertIfNegative val="0"/>
            <c:explosion val="0"/>
            <c:spPr>
              <a:solidFill>
                <a:srgbClr val="4472C4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5"/>
            <c:invertIfNegative val="0"/>
            <c:explosion val="0"/>
            <c:spPr>
              <a:solidFill>
                <a:srgbClr val="70AD47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6"/>
            <c:invertIfNegative val="0"/>
            <c:explosion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7"/>
            <c:invertIfNegative val="0"/>
            <c:explosion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8"/>
            <c:invertIfNegative val="0"/>
            <c:explosion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9"/>
            <c:invertIfNegative val="0"/>
            <c:explosion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</c:spPr>
          </c:dPt>
          <c:cat>
            <c:strRef>
              <c:f>Sheet2!$A$6:$A$16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Sheet2!$C$6:$C$16</c:f>
              <c:numCache>
                <c:formatCode>General</c:formatCode>
                <c:ptCount val="11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  <c:pt idx="10">
                  <c:v>781.0</c:v>
                </c:pt>
              </c:numCache>
            </c:numRef>
          </c:val>
        </c:ser>
        <c:ser>
          <c:idx val="2"/>
          <c:order val="2"/>
          <c:tx>
            <c:strRef>
              <c:f>Sheet2!$D$4:$D$5</c:f>
              <c:strCache>
                <c:ptCount val="2"/>
                <c:pt idx="0">
                  <c:v>performance level</c:v>
                </c:pt>
                <c:pt idx="1">
                  <c:v>medium</c:v>
                </c:pt>
              </c:strCache>
            </c:strRef>
          </c:tx>
          <c:spPr>
            <a:solidFill>
              <a:srgbClr val="A5A5A5">
                <a:alpha val="100000"/>
              </a:srgbClr>
            </a:solidFill>
          </c:spPr>
          <c:explosion val="0"/>
          <c:dPt>
            <c:idx val="0"/>
            <c:invertIfNegative val="0"/>
            <c:explosion val="0"/>
            <c:spPr>
              <a:solidFill>
                <a:srgbClr val="5B9BD5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1"/>
            <c:invertIfNegative val="0"/>
            <c:explosion val="0"/>
            <c:spPr>
              <a:solidFill>
                <a:srgbClr val="ED7D31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2"/>
            <c:invertIfNegative val="0"/>
            <c:explosion val="0"/>
            <c:spPr>
              <a:solidFill>
                <a:srgbClr val="A5A5A5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3"/>
            <c:invertIfNegative val="0"/>
            <c:explosion val="0"/>
            <c:spPr>
              <a:solidFill>
                <a:srgbClr val="FFC000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4"/>
            <c:invertIfNegative val="0"/>
            <c:explosion val="0"/>
            <c:spPr>
              <a:solidFill>
                <a:srgbClr val="4472C4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5"/>
            <c:invertIfNegative val="0"/>
            <c:explosion val="0"/>
            <c:spPr>
              <a:solidFill>
                <a:srgbClr val="70AD47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6"/>
            <c:invertIfNegative val="0"/>
            <c:explosion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7"/>
            <c:invertIfNegative val="0"/>
            <c:explosion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8"/>
            <c:invertIfNegative val="0"/>
            <c:explosion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9"/>
            <c:invertIfNegative val="0"/>
            <c:explosion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</c:spPr>
          </c:dPt>
          <c:cat>
            <c:strRef>
              <c:f>Sheet2!$A$6:$A$16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Sheet2!$D$6:$D$16</c:f>
              <c:numCache>
                <c:formatCode>General</c:formatCode>
                <c:ptCount val="11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  <c:pt idx="10">
                  <c:v>1530.0</c:v>
                </c:pt>
              </c:numCache>
            </c:numRef>
          </c:val>
        </c:ser>
        <c:ser>
          <c:idx val="3"/>
          <c:order val="3"/>
          <c:tx>
            <c:strRef>
              <c:f>Sheet2!$E$4:$E$5</c:f>
              <c:strCache>
                <c:ptCount val="2"/>
                <c:pt idx="0">
                  <c:v>performance level</c:v>
                </c:pt>
                <c:pt idx="1">
                  <c:v>very high</c:v>
                </c:pt>
              </c:strCache>
            </c:strRef>
          </c:tx>
          <c:spPr>
            <a:solidFill>
              <a:srgbClr val="FFC000">
                <a:alpha val="100000"/>
              </a:srgbClr>
            </a:solidFill>
          </c:spPr>
          <c:explosion val="0"/>
          <c:dPt>
            <c:idx val="0"/>
            <c:invertIfNegative val="0"/>
            <c:explosion val="0"/>
            <c:spPr>
              <a:solidFill>
                <a:srgbClr val="5B9BD5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1"/>
            <c:invertIfNegative val="0"/>
            <c:explosion val="0"/>
            <c:spPr>
              <a:solidFill>
                <a:srgbClr val="ED7D31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2"/>
            <c:invertIfNegative val="0"/>
            <c:explosion val="0"/>
            <c:spPr>
              <a:solidFill>
                <a:srgbClr val="A5A5A5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3"/>
            <c:invertIfNegative val="0"/>
            <c:explosion val="0"/>
            <c:spPr>
              <a:solidFill>
                <a:srgbClr val="FFC000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4"/>
            <c:invertIfNegative val="0"/>
            <c:explosion val="0"/>
            <c:spPr>
              <a:solidFill>
                <a:srgbClr val="4472C4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5"/>
            <c:invertIfNegative val="0"/>
            <c:explosion val="0"/>
            <c:spPr>
              <a:solidFill>
                <a:srgbClr val="70AD47">
                  <a:alpha val="100000"/>
                </a:srgb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6"/>
            <c:invertIfNegative val="0"/>
            <c:explosion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7"/>
            <c:invertIfNegative val="0"/>
            <c:explosion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8"/>
            <c:invertIfNegative val="0"/>
            <c:explosion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</c:spPr>
          </c:dPt>
          <c:dPt>
            <c:idx val="9"/>
            <c:invertIfNegative val="0"/>
            <c:explosion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</c:spPr>
          </c:dPt>
          <c:cat>
            <c:strRef>
              <c:f>Sheet2!$A$6:$A$16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Sheet2!$E$6:$E$16</c:f>
              <c:numCache>
                <c:formatCode>General</c:formatCode>
                <c:ptCount val="11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  <c:pt idx="10">
                  <c:v>270.0</c:v>
                </c:pt>
              </c:numCache>
            </c:numRef>
          </c:val>
        </c:ser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vert="horz"/>
        <a:p>
          <a:pPr algn="ctr" rtl="0">
            <a:defRPr sz="900" b="0" i="0" u="none" baseline="0">
              <a:solidFill>
                <a:srgbClr val="595959"/>
              </a:solidFill>
              <a:latin typeface="Calibri" pitchFamily="0" charset="0"/>
              <a:ea typeface="Calibri" pitchFamily="0" charset="0"/>
              <a:cs typeface="Calibri" pitchFamily="0" charset="0"/>
            </a:defRPr>
          </a:pPr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0" vert="horz"/>
    <a:p>
      <a:pPr algn="ctr" rtl="0">
        <a:defRPr sz="900" b="0" i="0" u="none" baseline="0">
          <a:solidFill>
            <a:srgbClr val="000000"/>
          </a:solidFill>
          <a:latin typeface="Calibri" pitchFamily="0" charset="0"/>
          <a:ea typeface="Calibri" pitchFamily="0" charset="0"/>
          <a:cs typeface="Calibri" pitchFamily="0" charset="0"/>
        </a:defRPr>
      </a:pPr>
    </a:p>
  </c:txPr>
  <c:externalData r:id="rId1">
    <c:autoUpdate val="0"/>
  </c:externalData>
  <c:printSettings>
    <c:headerFooter differentOddEven="0" differentFirst="0">
      <c:evenHeader/>
      <c:evenFooter/>
    </c:headerFooter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78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2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sz="320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601" name="Text Placeholder 7"/>
          <p:cNvSpPr>
            <a:spLocks noGrp="1"/>
          </p:cNvSpPr>
          <p:nvPr>
            <p:ph type="body" idx="1"/>
          </p:nvPr>
        </p:nvSpPr>
        <p:spPr>
          <a:xfrm>
            <a:off x="2438400" y="3558935"/>
            <a:ext cx="9844087" cy="1333501"/>
          </a:xfrm>
        </p:spPr>
        <p:txBody>
          <a:bodyPr/>
          <a:p>
            <a:r>
              <a:rPr dirty="0" lang="en-IN" smtClean="0"/>
              <a:t>STUDENT NAME : SUBHASHINI.U</a:t>
            </a:r>
            <a:endParaRPr dirty="0" lang="en-IN" smtClean="0"/>
          </a:p>
          <a:p>
            <a:r>
              <a:rPr dirty="0" lang="en-IN" smtClean="0"/>
              <a:t>REGISTER NO : 122203106 &amp; [unm14512022h47]</a:t>
            </a:r>
            <a:endParaRPr dirty="0" lang="en-IN" smtClean="0"/>
          </a:p>
          <a:p>
            <a:r>
              <a:rPr dirty="0" lang="en-IN" smtClean="0"/>
              <a:t>DEPARTMENT : B.COM (CORPORATE SECRETARYSHIP)</a:t>
            </a:r>
            <a:endParaRPr dirty="0" lang="en-IN" smtClean="0"/>
          </a:p>
          <a:p>
            <a:r>
              <a:rPr dirty="0" lang="en-IN" smtClean="0"/>
              <a:t>COLLEGE: MAHALASHMI WOMENS COLLEGE OF ARTS AND SCIENCE</a:t>
            </a:r>
            <a:endParaRPr dirty="0" lang="en-IN" smtClean="0"/>
          </a:p>
          <a:p>
            <a:endParaRPr dirty="0" lang="en-IN" smtClean="0"/>
          </a:p>
        </p:txBody>
      </p:sp>
      <p:sp>
        <p:nvSpPr>
          <p:cNvPr id="104860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Subtitle 2"/>
          <p:cNvSpPr>
            <a:spLocks noGrp="1"/>
          </p:cNvSpPr>
          <p:nvPr>
            <p:ph type="subTitle" idx="4"/>
          </p:nvPr>
        </p:nvSpPr>
        <p:spPr>
          <a:xfrm>
            <a:off x="1447800" y="2117950"/>
            <a:ext cx="8534400" cy="1066801"/>
          </a:xfrm>
        </p:spPr>
        <p:txBody>
          <a:bodyPr/>
          <a:p>
            <a:endParaRPr dirty="0" sz="2400" lang="en-IN" smtClean="0"/>
          </a:p>
          <a:p>
            <a:endParaRPr dirty="0" sz="2400" lang="en-IN"/>
          </a:p>
          <a:p>
            <a:endParaRPr dirty="0" sz="2400" lang="en-IN"/>
          </a:p>
        </p:txBody>
      </p:sp>
      <p:sp>
        <p:nvSpPr>
          <p:cNvPr id="1048687" name="Rectangle 3"/>
          <p:cNvSpPr/>
          <p:nvPr/>
        </p:nvSpPr>
        <p:spPr>
          <a:xfrm>
            <a:off x="1693293" y="2133600"/>
            <a:ext cx="6096000" cy="4434840"/>
          </a:xfrm>
          <a:prstGeom prst="rect"/>
        </p:spPr>
        <p:txBody>
          <a:bodyPr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 smtClean="0"/>
              <a:t>Regression analysis :</a:t>
            </a:r>
            <a:endParaRPr dirty="0" lang="en-IN" smtClean="0"/>
          </a:p>
          <a:p>
            <a:r>
              <a:rPr dirty="0" lang="en-IN" smtClean="0"/>
              <a:t>Predict employee performance based on historical data.</a:t>
            </a:r>
            <a:endParaRPr dirty="0" lang="en-IN" smtClean="0"/>
          </a:p>
          <a:p>
            <a:endParaRPr dirty="0" lang="en-IN" smtClean="0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 smtClean="0"/>
              <a:t>Scenario planning:</a:t>
            </a:r>
            <a:endParaRPr dirty="0" lang="en-IN" smtClean="0"/>
          </a:p>
          <a:p>
            <a:r>
              <a:rPr dirty="0" lang="en-IN" smtClean="0"/>
              <a:t>Analyse different scenarios and outcomes.</a:t>
            </a:r>
            <a:endParaRPr dirty="0" lang="en-IN" smtClean="0"/>
          </a:p>
          <a:p>
            <a:endParaRPr dirty="0" lang="en-IN" smtClean="0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 smtClean="0"/>
              <a:t>Optimization :</a:t>
            </a:r>
            <a:endParaRPr dirty="0" lang="en-IN" smtClean="0"/>
          </a:p>
          <a:p>
            <a:r>
              <a:rPr dirty="0" lang="en-IN" smtClean="0"/>
              <a:t>Find the best solution among multiple options.</a:t>
            </a:r>
            <a:endParaRPr dirty="0" lang="en-IN" smtClean="0"/>
          </a:p>
          <a:p>
            <a:endParaRPr dirty="0" lang="en-IN" smtClean="0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 smtClean="0"/>
              <a:t>performance level:</a:t>
            </a:r>
            <a:endParaRPr dirty="0" lang="en-IN" smtClean="0"/>
          </a:p>
          <a:p>
            <a:pPr indent="0">
              <a:buFont typeface="Arial" panose="020B0604020202020204" pitchFamily="34" charset="0"/>
              <a:buNone/>
            </a:pPr>
            <a:r>
              <a:rPr dirty="0" lang="en-IN" smtClean="0"/>
              <a:t>performance analysis is based on department type is filtered by gender (male employees).</a:t>
            </a:r>
            <a:endParaRPr dirty="0" lang="en-IN" smtClean="0"/>
          </a:p>
          <a:p>
            <a:pPr indent="-285750" marL="285750">
              <a:buFont typeface="Wingdings" panose="05000000000000000000" pitchFamily="2" charset="2"/>
              <a:buChar char="v"/>
            </a:pPr>
            <a:endParaRPr b="1" dirty="0" sz="2000" lang="en-IN" smtClean="0"/>
          </a:p>
          <a:p>
            <a:pPr indent="-285750" marL="285750">
              <a:buFont typeface="Wingdings" panose="05000000000000000000" pitchFamily="2" charset="2"/>
              <a:buChar char="v"/>
            </a:pPr>
            <a:endParaRPr b="1" dirty="0" sz="2000" i="1" lang="en-IN" smtClean="0"/>
          </a:p>
          <a:p>
            <a:pPr indent="-285750" marL="285750">
              <a:buFont typeface="Wingdings" panose="05000000000000000000" pitchFamily="2" charset="2"/>
              <a:buChar char="v"/>
            </a:pPr>
            <a:endParaRPr b="1" dirty="0" lang="en-IN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endParaRPr b="1" dirty="0" i="1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 smtClean="0"/>
              <a:t>summary</a:t>
            </a:r>
            <a:endParaRPr dirty="0" lang="en-IN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00300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 smtClean="0"/>
              <a:t>Utilize excel to automate tracking , analysis&amp; visualization .</a:t>
            </a:r>
            <a:endParaRPr dirty="0" lang="en-IN" smtClean="0"/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 smtClean="0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 smtClean="0"/>
              <a:t>Analyses employee performance data to inform HR decisions .</a:t>
            </a:r>
            <a:endParaRPr dirty="0" lang="en-IN" smtClean="0"/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 smtClean="0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 smtClean="0"/>
              <a:t>Develop interactive dashboards and visualizations to illustrate key metrics and insights.</a:t>
            </a:r>
            <a:endParaRPr dirty="0" lang="en-IN" smtClean="0"/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 smtClean="0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 smtClean="0"/>
              <a:t>Streamline HR processes and drive business outcomes.</a:t>
            </a:r>
            <a:endParaRPr dirty="0" lang="en-IN" smtClean="0"/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 smtClean="0"/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92443"/>
          </a:xfrm>
        </p:spPr>
        <p:txBody>
          <a:bodyPr/>
          <a:p>
            <a:r>
              <a:rPr dirty="0" sz="3200" lang="en-IN" smtClean="0"/>
              <a:t>RESULT</a:t>
            </a:r>
            <a:endParaRPr dirty="0" sz="3200" lang="en-IN"/>
          </a:p>
        </p:txBody>
      </p:sp>
      <p:sp>
        <p:nvSpPr>
          <p:cNvPr id="1048697" name="Content Placeholder 3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</p:spPr>
        <p:txBody>
          <a:bodyPr/>
          <a:p>
            <a:endParaRPr lang="en-IN"/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1991620" y="1324659"/>
          <a:ext cx="6803065" cy="4371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92443"/>
          </a:xfrm>
        </p:spPr>
        <p:txBody>
          <a:bodyPr/>
          <a:p>
            <a:r>
              <a:rPr dirty="0" sz="3200" lang="en-IN" smtClean="0"/>
              <a:t>RESULT</a:t>
            </a:r>
            <a:endParaRPr dirty="0" sz="3200" lang="en-IN"/>
          </a:p>
        </p:txBody>
      </p:sp>
      <p:sp>
        <p:nvSpPr>
          <p:cNvPr id="1048699" name="Content Placeholder 3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</p:spPr>
        <p:txBody>
          <a:bodyPr/>
          <a:p>
            <a:endParaRPr dirty="0" lang="en-IN"/>
          </a:p>
        </p:txBody>
      </p:sp>
      <p:graphicFrame>
        <p:nvGraphicFramePr>
          <p:cNvPr id="4194305" name="图表 1"/>
          <p:cNvGraphicFramePr>
            <a:graphicFrameLocks/>
          </p:cNvGraphicFramePr>
          <p:nvPr/>
        </p:nvGraphicFramePr>
        <p:xfrm>
          <a:off x="2406966" y="1967786"/>
          <a:ext cx="5395746" cy="3319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smtClean="0"/>
              <a:t>conclusion</a:t>
            </a:r>
            <a:endParaRPr dirty="0" lang="en-IN"/>
          </a:p>
        </p:txBody>
      </p:sp>
      <p:sp>
        <p:nvSpPr>
          <p:cNvPr id="1048701" name="Text Placeholder 4"/>
          <p:cNvSpPr>
            <a:spLocks noGrp="1"/>
          </p:cNvSpPr>
          <p:nvPr>
            <p:ph type="body" idx="1"/>
          </p:nvPr>
        </p:nvSpPr>
        <p:spPr>
          <a:xfrm>
            <a:off x="463867" y="1600200"/>
            <a:ext cx="10972800" cy="1600200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 smtClean="0"/>
              <a:t>Identified trends and patterns in employee performance, tenure , and demographics.</a:t>
            </a:r>
            <a:endParaRPr dirty="0" lang="en-IN" smtClean="0"/>
          </a:p>
          <a:p>
            <a:endParaRPr dirty="0" lang="en-IN" smtClean="0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 smtClean="0"/>
              <a:t>Empower our employees to reach their full potential.</a:t>
            </a:r>
            <a:endParaRPr dirty="0" lang="en-IN" smtClean="0"/>
          </a:p>
          <a:p>
            <a:endParaRPr dirty="0" lang="en-IN" smtClean="0"/>
          </a:p>
          <a:p>
            <a:pPr algn="l" indent="-285750" marL="285750">
              <a:buFont typeface="Wingdings" panose="05000000000000000000" pitchFamily="2" charset="2"/>
              <a:buChar char="q"/>
            </a:pPr>
            <a:r>
              <a:rPr dirty="0" lang="en-IN" smtClean="0"/>
              <a:t>Develop target strategy to enhance employee development and retention.</a:t>
            </a:r>
            <a:endParaRPr dirty="0" lang="en-IN" smtClean="0"/>
          </a:p>
          <a:p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smtClean="0"/>
              <a:t>PROBLEM	STATEMENT</a:t>
            </a:r>
            <a:endParaRPr lang="en-IN"/>
          </a:p>
        </p:txBody>
      </p:sp>
      <p:sp>
        <p:nvSpPr>
          <p:cNvPr id="1048648" name="Text Placeholder 1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866900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 smtClean="0"/>
              <a:t>Consolidating and cleaning the data .</a:t>
            </a:r>
            <a:endParaRPr dirty="0" lang="en-IN" smtClean="0"/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 smtClean="0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 smtClean="0"/>
              <a:t>Performing complex calculations and analysis.</a:t>
            </a:r>
            <a:endParaRPr dirty="0" lang="en-IN" smtClean="0"/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 smtClean="0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 smtClean="0"/>
              <a:t>Develop targeted training programs .</a:t>
            </a:r>
            <a:endParaRPr dirty="0" lang="en-IN" smtClean="0"/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 smtClean="0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 smtClean="0"/>
              <a:t>Identifying trends and correlations.</a:t>
            </a:r>
            <a:endParaRPr dirty="0" lang="en-IN"/>
          </a:p>
        </p:txBody>
      </p:sp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65100"/>
          </a:xfrm>
        </p:spPr>
        <p:txBody>
          <a:bodyPr/>
          <a:p>
            <a:fld id="{81D60167-4931-47E6-BA6A-407CBD079E47}" type="slidenum">
              <a:rPr lang="en-IN" smtClean="0"/>
              <a:t>4</a:t>
            </a:fld>
            <a:endParaRPr dirty="0" lang="en-IN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40030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recommendation for talent management ,employees engagement, and process improvements.</a:t>
            </a:r>
            <a:endParaRPr dirty="0" sz="24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v"/>
            </a:pPr>
            <a:endParaRPr dirty="0" sz="24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data to identify trends, patterns, and correlations.</a:t>
            </a:r>
            <a:endParaRPr dirty="0" sz="24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v"/>
            </a:pPr>
            <a:endParaRPr dirty="0" sz="24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consolidate employee data from various sources </a:t>
            </a:r>
            <a:endParaRPr dirty="0" sz="24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(HRIS, Performance management system. </a:t>
            </a:r>
            <a:endParaRPr dirty="0" sz="24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smtClean="0"/>
              <a:t>WHO ARE THE END USERS?</a:t>
            </a:r>
            <a:endParaRPr lang="en-IN"/>
          </a:p>
        </p:txBody>
      </p:sp>
      <p:sp>
        <p:nvSpPr>
          <p:cNvPr id="1048660" name="Text Placeholder 1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33600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 smtClean="0"/>
              <a:t>Banks</a:t>
            </a:r>
            <a:endParaRPr dirty="0" sz="2400" lang="en-IN" smtClean="0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 smtClean="0"/>
              <a:t>Industry</a:t>
            </a:r>
            <a:endParaRPr dirty="0" sz="2400" lang="en-IN" smtClean="0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 smtClean="0"/>
              <a:t>Human resources department</a:t>
            </a:r>
            <a:endParaRPr dirty="0" sz="2400" lang="en-IN" smtClean="0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 smtClean="0"/>
              <a:t>Marketing field</a:t>
            </a:r>
            <a:endParaRPr dirty="0" sz="2400" lang="en-IN" smtClean="0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 smtClean="0"/>
              <a:t>IF company</a:t>
            </a:r>
            <a:endParaRPr dirty="0" sz="2400" lang="en-IN" smtClean="0"/>
          </a:p>
          <a:p>
            <a:pPr indent="-342900" marL="342900">
              <a:buFont typeface="Wingdings" panose="05000000000000000000" pitchFamily="2" charset="2"/>
              <a:buChar char="v"/>
            </a:pPr>
            <a:endParaRPr dirty="0" sz="2400" lang="en-IN"/>
          </a:p>
        </p:txBody>
      </p:sp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65100"/>
          </a:xfrm>
        </p:spPr>
        <p:txBody>
          <a:bodyPr/>
          <a:p>
            <a:fld id="{81D60167-4931-47E6-BA6A-407CBD079E47}" type="slidenum">
              <a:rPr lang="en-IN" smtClean="0"/>
              <a:t>6</a:t>
            </a:fld>
            <a:endParaRPr dirty="0" lang="en-IN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30887"/>
          </a:xfrm>
        </p:spPr>
        <p:txBody>
          <a:bodyPr/>
          <a:p>
            <a:r>
              <a:rPr dirty="0" sz="2800" lang="en-IN" smtClean="0"/>
              <a:t>OUR SOLUTION AND ITS VALUE PROPOSITION</a:t>
            </a:r>
            <a:endParaRPr dirty="0" sz="2800" lang="en-IN"/>
          </a:p>
        </p:txBody>
      </p:sp>
      <p:sp>
        <p:nvSpPr>
          <p:cNvPr id="1048666" name="Text Placeholder 10"/>
          <p:cNvSpPr>
            <a:spLocks noGrp="1"/>
          </p:cNvSpPr>
          <p:nvPr>
            <p:ph type="body" idx="1"/>
          </p:nvPr>
        </p:nvSpPr>
        <p:spPr>
          <a:xfrm>
            <a:off x="2209800" y="1537730"/>
            <a:ext cx="10972800" cy="2489200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 smtClean="0"/>
              <a:t>Conditional formatting</a:t>
            </a:r>
            <a:endParaRPr dirty="0" sz="2400" lang="en-IN" smtClean="0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 smtClean="0"/>
              <a:t>Formula used to identify the performance level</a:t>
            </a:r>
            <a:endParaRPr dirty="0" sz="2400" lang="en-IN" smtClean="0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 smtClean="0"/>
              <a:t>Filtering</a:t>
            </a:r>
            <a:endParaRPr dirty="0" sz="2400" lang="en-IN" smtClean="0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 smtClean="0"/>
              <a:t>Pivot table for summarising</a:t>
            </a:r>
            <a:endParaRPr dirty="0" sz="2400" lang="en-IN" smtClean="0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 smtClean="0"/>
              <a:t>Pie chart – to figure out the overall performance percentage</a:t>
            </a:r>
            <a:endParaRPr dirty="0" sz="2400" lang="en-IN" smtClean="0"/>
          </a:p>
          <a:p>
            <a:r>
              <a:rPr dirty="0" sz="2400" lang="en-IN"/>
              <a:t>o</a:t>
            </a:r>
            <a:r>
              <a:rPr dirty="0" sz="2400" lang="en-IN" smtClean="0"/>
              <a:t>f the each department.</a:t>
            </a:r>
            <a:endParaRPr dirty="0" sz="2400" lang="en-IN" smtClean="0"/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sz="2400" lang="en-IN"/>
          </a:p>
        </p:txBody>
      </p:sp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65100"/>
          </a:xfrm>
        </p:spPr>
        <p:txBody>
          <a:bodyPr/>
          <a:p>
            <a:fld id="{81D60167-4931-47E6-BA6A-407CBD079E47}" type="slidenum">
              <a:rPr lang="en-IN" smtClean="0"/>
              <a:t>7</a:t>
            </a:fld>
            <a:endParaRPr dirty="0" lang="en-I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smtClean="0"/>
              <a:t>Dataset Description</a:t>
            </a:r>
            <a:endParaRPr dirty="0" lang="en-IN"/>
          </a:p>
        </p:txBody>
      </p:sp>
      <p:sp>
        <p:nvSpPr>
          <p:cNvPr id="1048669" name="Text Place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200400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 smtClean="0"/>
              <a:t>Employee data downloaded from </a:t>
            </a:r>
            <a:r>
              <a:rPr dirty="0" sz="2400" lang="en-IN" err="1" smtClean="0"/>
              <a:t>edunet</a:t>
            </a:r>
            <a:r>
              <a:rPr dirty="0" sz="2400" lang="en-IN" smtClean="0"/>
              <a:t> dashboard</a:t>
            </a:r>
            <a:endParaRPr dirty="0" sz="2400" lang="en-IN" smtClean="0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 smtClean="0"/>
              <a:t>Features :</a:t>
            </a:r>
            <a:endParaRPr dirty="0" sz="2400" lang="en-IN" smtClean="0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 smtClean="0"/>
              <a:t>Totally 26 features were available. In that 11 features were considered</a:t>
            </a:r>
            <a:endParaRPr dirty="0" sz="2400" lang="en-IN" smtClean="0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 smtClean="0"/>
              <a:t>Employee ID – in numbers</a:t>
            </a:r>
            <a:endParaRPr dirty="0" sz="2400" lang="en-IN" smtClean="0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 smtClean="0"/>
              <a:t>Names – in text</a:t>
            </a:r>
            <a:endParaRPr dirty="0" sz="2400" lang="en-IN" smtClean="0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 smtClean="0"/>
              <a:t>Employee type</a:t>
            </a:r>
            <a:endParaRPr dirty="0" sz="2400" lang="en-IN" smtClean="0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 smtClean="0"/>
              <a:t>Performance level</a:t>
            </a:r>
            <a:endParaRPr dirty="0" sz="2400" lang="en-IN" smtClean="0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 smtClean="0"/>
              <a:t>Gender-male or female</a:t>
            </a:r>
            <a:endParaRPr dirty="0" sz="2400" lang="en-IN" smtClean="0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 smtClean="0"/>
              <a:t>Employee rating</a:t>
            </a: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Text Placeholder 9"/>
          <p:cNvSpPr>
            <a:spLocks noGrp="1"/>
          </p:cNvSpPr>
          <p:nvPr>
            <p:ph type="body" idx="1"/>
          </p:nvPr>
        </p:nvSpPr>
        <p:spPr>
          <a:xfrm>
            <a:off x="2752712" y="1577340"/>
            <a:ext cx="8829687" cy="553720"/>
          </a:xfrm>
        </p:spPr>
        <p:txBody>
          <a:bodyPr/>
          <a:p>
            <a:r>
              <a:rPr dirty="0" lang="en-IN"/>
              <a:t>To identify the performance level .</a:t>
            </a:r>
            <a:endParaRPr dirty="0" lang="en-IN"/>
          </a:p>
          <a:p>
            <a:r>
              <a:rPr dirty="0" lang="en-IN"/>
              <a:t>=ifs(</a:t>
            </a:r>
            <a:r>
              <a:rPr altLang="en-IN" dirty="0" lang="en-US"/>
              <a:t>J</a:t>
            </a:r>
            <a:r>
              <a:rPr altLang="en-IN" dirty="0" lang="en-US"/>
              <a:t>8</a:t>
            </a:r>
            <a:r>
              <a:rPr dirty="0" lang="en-IN"/>
              <a:t>&gt;=5,”VERY HIGH”,</a:t>
            </a:r>
            <a:r>
              <a:rPr altLang="en-IN" dirty="0" lang="en-US"/>
              <a:t>J</a:t>
            </a:r>
            <a:r>
              <a:rPr altLang="en-IN" dirty="0" lang="en-US"/>
              <a:t>8</a:t>
            </a:r>
            <a:r>
              <a:rPr dirty="0" lang="en-IN"/>
              <a:t>&gt;=4,”HIGH”,</a:t>
            </a:r>
            <a:r>
              <a:rPr altLang="en-IN" dirty="0" lang="en-US"/>
              <a:t>J</a:t>
            </a:r>
            <a:r>
              <a:rPr altLang="en-IN" dirty="0" lang="en-US"/>
              <a:t>8</a:t>
            </a:r>
            <a:r>
              <a:rPr dirty="0" lang="en-IN"/>
              <a:t>&gt;=3,”MED”,TRUE,”LOW”)</a:t>
            </a:r>
            <a:endParaRPr dirty="0" lang="en-IN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PC</cp:lastModifiedBy>
  <dcterms:created xsi:type="dcterms:W3CDTF">2024-03-29T04:07:00Z</dcterms:created>
  <dcterms:modified xsi:type="dcterms:W3CDTF">2024-08-31T05:41:12Z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31e1accc2cde402daa557a2f1c9a0835</vt:lpwstr>
  </property>
  <property fmtid="{D5CDD505-2E9C-101B-9397-08002B2CF9AE}" pid="5" name="KSOProductBuildVer">
    <vt:lpwstr>1033-12.2.0.13472</vt:lpwstr>
  </property>
</Properties>
</file>