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380940" y="649592"/>
            <a:ext cx="7516996" cy="8987817"/>
            <a:chOff x="0" y="0"/>
            <a:chExt cx="8603361" cy="10286746"/>
          </a:xfrm>
        </p:grpSpPr>
        <p:sp>
          <p:nvSpPr>
            <p:cNvPr name="Freeform 7" id="7"/>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stretch>
                <a:fillRect l="-14478" t="0" r="-33485" b="0"/>
              </a:stretch>
            </a:blipFill>
          </p:spPr>
        </p:sp>
      </p:grpSp>
      <p:sp>
        <p:nvSpPr>
          <p:cNvPr name="TextBox 8" id="8"/>
          <p:cNvSpPr txBox="true"/>
          <p:nvPr/>
        </p:nvSpPr>
        <p:spPr>
          <a:xfrm rot="0">
            <a:off x="1028700" y="2884533"/>
            <a:ext cx="10959085" cy="1739697"/>
          </a:xfrm>
          <a:prstGeom prst="rect">
            <a:avLst/>
          </a:prstGeom>
        </p:spPr>
        <p:txBody>
          <a:bodyPr anchor="t" rtlCol="false" tIns="0" lIns="0" bIns="0" rIns="0">
            <a:spAutoFit/>
          </a:bodyPr>
          <a:lstStyle/>
          <a:p>
            <a:pPr>
              <a:lnSpc>
                <a:spcPts val="13568"/>
              </a:lnSpc>
            </a:pPr>
            <a:r>
              <a:rPr lang="en-US" sz="11306">
                <a:solidFill>
                  <a:srgbClr val="FFFBFB"/>
                </a:solidFill>
                <a:latin typeface="Now Bold"/>
              </a:rPr>
              <a:t>FACE MASK</a:t>
            </a:r>
          </a:p>
        </p:txBody>
      </p:sp>
      <p:sp>
        <p:nvSpPr>
          <p:cNvPr name="Freeform 9" id="9"/>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4786155"/>
            <a:ext cx="9659937" cy="1126599"/>
          </a:xfrm>
          <a:prstGeom prst="rect">
            <a:avLst/>
          </a:prstGeom>
        </p:spPr>
        <p:txBody>
          <a:bodyPr anchor="t" rtlCol="false" tIns="0" lIns="0" bIns="0" rIns="0">
            <a:spAutoFit/>
          </a:bodyPr>
          <a:lstStyle/>
          <a:p>
            <a:pPr>
              <a:lnSpc>
                <a:spcPts val="8880"/>
              </a:lnSpc>
            </a:pPr>
            <a:r>
              <a:rPr lang="en-US" sz="7400">
                <a:solidFill>
                  <a:srgbClr val="56AEFF"/>
                </a:solidFill>
                <a:latin typeface="Now Bold"/>
              </a:rPr>
              <a:t>DETECTION MASTER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1313163">
            <a:off x="-4261137" y="6573910"/>
            <a:ext cx="9085628" cy="5368780"/>
          </a:xfrm>
          <a:custGeom>
            <a:avLst/>
            <a:gdLst/>
            <a:ahLst/>
            <a:cxnLst/>
            <a:rect r="r" b="b" t="t" l="l"/>
            <a:pathLst>
              <a:path h="5368780" w="9085628">
                <a:moveTo>
                  <a:pt x="0" y="0"/>
                </a:moveTo>
                <a:lnTo>
                  <a:pt x="9085628" y="0"/>
                </a:lnTo>
                <a:lnTo>
                  <a:pt x="9085628"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13163">
            <a:off x="14330817" y="-1655690"/>
            <a:ext cx="9085628" cy="5368780"/>
          </a:xfrm>
          <a:custGeom>
            <a:avLst/>
            <a:gdLst/>
            <a:ahLst/>
            <a:cxnLst/>
            <a:rect r="r" b="b" t="t" l="l"/>
            <a:pathLst>
              <a:path h="5368780" w="9085628">
                <a:moveTo>
                  <a:pt x="0" y="0"/>
                </a:moveTo>
                <a:lnTo>
                  <a:pt x="9085629" y="0"/>
                </a:lnTo>
                <a:lnTo>
                  <a:pt x="9085629"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87864" y="2616040"/>
            <a:ext cx="14609120" cy="7165883"/>
          </a:xfrm>
          <a:custGeom>
            <a:avLst/>
            <a:gdLst/>
            <a:ahLst/>
            <a:cxnLst/>
            <a:rect r="r" b="b" t="t" l="l"/>
            <a:pathLst>
              <a:path h="7165883" w="14609120">
                <a:moveTo>
                  <a:pt x="0" y="0"/>
                </a:moveTo>
                <a:lnTo>
                  <a:pt x="14609120" y="0"/>
                </a:lnTo>
                <a:lnTo>
                  <a:pt x="14609120" y="7165883"/>
                </a:lnTo>
                <a:lnTo>
                  <a:pt x="0" y="7165883"/>
                </a:lnTo>
                <a:lnTo>
                  <a:pt x="0" y="0"/>
                </a:lnTo>
                <a:close/>
              </a:path>
            </a:pathLst>
          </a:custGeom>
          <a:blipFill>
            <a:blip r:embed="rId4"/>
            <a:stretch>
              <a:fillRect l="-12981" t="-21358" r="0" b="0"/>
            </a:stretch>
          </a:blipFill>
        </p:spPr>
      </p:sp>
      <p:sp>
        <p:nvSpPr>
          <p:cNvPr name="TextBox 5" id="5"/>
          <p:cNvSpPr txBox="true"/>
          <p:nvPr/>
        </p:nvSpPr>
        <p:spPr>
          <a:xfrm rot="0">
            <a:off x="1987864" y="458160"/>
            <a:ext cx="14312273" cy="2242257"/>
          </a:xfrm>
          <a:prstGeom prst="rect">
            <a:avLst/>
          </a:prstGeom>
        </p:spPr>
        <p:txBody>
          <a:bodyPr anchor="t" rtlCol="false" tIns="0" lIns="0" bIns="0" rIns="0">
            <a:spAutoFit/>
          </a:bodyPr>
          <a:lstStyle/>
          <a:p>
            <a:pPr algn="ctr" marL="0" indent="0" lvl="0">
              <a:lnSpc>
                <a:spcPts val="8734"/>
              </a:lnSpc>
              <a:spcBef>
                <a:spcPct val="0"/>
              </a:spcBef>
            </a:pPr>
            <a:r>
              <a:rPr lang="en-US" sz="7278">
                <a:solidFill>
                  <a:srgbClr val="FFFFFF"/>
                </a:solidFill>
                <a:latin typeface="Now Bold"/>
              </a:rPr>
              <a:t>DATA PRE-PROCESSING AND CLEANING</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1313163">
            <a:off x="-4261137" y="6573910"/>
            <a:ext cx="9085628" cy="5368780"/>
          </a:xfrm>
          <a:custGeom>
            <a:avLst/>
            <a:gdLst/>
            <a:ahLst/>
            <a:cxnLst/>
            <a:rect r="r" b="b" t="t" l="l"/>
            <a:pathLst>
              <a:path h="5368780" w="9085628">
                <a:moveTo>
                  <a:pt x="0" y="0"/>
                </a:moveTo>
                <a:lnTo>
                  <a:pt x="9085628" y="0"/>
                </a:lnTo>
                <a:lnTo>
                  <a:pt x="9085628"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13163">
            <a:off x="14330817" y="-1655690"/>
            <a:ext cx="9085628" cy="5368780"/>
          </a:xfrm>
          <a:custGeom>
            <a:avLst/>
            <a:gdLst/>
            <a:ahLst/>
            <a:cxnLst/>
            <a:rect r="r" b="b" t="t" l="l"/>
            <a:pathLst>
              <a:path h="5368780" w="9085628">
                <a:moveTo>
                  <a:pt x="0" y="0"/>
                </a:moveTo>
                <a:lnTo>
                  <a:pt x="9085629" y="0"/>
                </a:lnTo>
                <a:lnTo>
                  <a:pt x="9085629"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1739439"/>
            <a:ext cx="15715974" cy="8349111"/>
          </a:xfrm>
          <a:custGeom>
            <a:avLst/>
            <a:gdLst/>
            <a:ahLst/>
            <a:cxnLst/>
            <a:rect r="r" b="b" t="t" l="l"/>
            <a:pathLst>
              <a:path h="8349111" w="15715974">
                <a:moveTo>
                  <a:pt x="0" y="0"/>
                </a:moveTo>
                <a:lnTo>
                  <a:pt x="15715974" y="0"/>
                </a:lnTo>
                <a:lnTo>
                  <a:pt x="15715974" y="8349111"/>
                </a:lnTo>
                <a:lnTo>
                  <a:pt x="0" y="8349111"/>
                </a:lnTo>
                <a:lnTo>
                  <a:pt x="0" y="0"/>
                </a:lnTo>
                <a:close/>
              </a:path>
            </a:pathLst>
          </a:custGeom>
          <a:blipFill>
            <a:blip r:embed="rId4"/>
            <a:stretch>
              <a:fillRect l="0" t="0" r="0" b="0"/>
            </a:stretch>
          </a:blipFill>
        </p:spPr>
      </p:sp>
      <p:sp>
        <p:nvSpPr>
          <p:cNvPr name="TextBox 5" id="5"/>
          <p:cNvSpPr txBox="true"/>
          <p:nvPr/>
        </p:nvSpPr>
        <p:spPr>
          <a:xfrm rot="0">
            <a:off x="1987864" y="458160"/>
            <a:ext cx="14312273" cy="1125891"/>
          </a:xfrm>
          <a:prstGeom prst="rect">
            <a:avLst/>
          </a:prstGeom>
        </p:spPr>
        <p:txBody>
          <a:bodyPr anchor="t" rtlCol="false" tIns="0" lIns="0" bIns="0" rIns="0">
            <a:spAutoFit/>
          </a:bodyPr>
          <a:lstStyle/>
          <a:p>
            <a:pPr algn="ctr" marL="0" indent="0" lvl="0">
              <a:lnSpc>
                <a:spcPts val="8734"/>
              </a:lnSpc>
              <a:spcBef>
                <a:spcPct val="0"/>
              </a:spcBef>
            </a:pPr>
            <a:r>
              <a:rPr lang="en-US" sz="7278">
                <a:solidFill>
                  <a:srgbClr val="FFFFFF"/>
                </a:solidFill>
                <a:latin typeface="Now Bold"/>
              </a:rPr>
              <a:t>TRAINING OUR MODEL</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1313163">
            <a:off x="-4261137" y="6573910"/>
            <a:ext cx="9085628" cy="5368780"/>
          </a:xfrm>
          <a:custGeom>
            <a:avLst/>
            <a:gdLst/>
            <a:ahLst/>
            <a:cxnLst/>
            <a:rect r="r" b="b" t="t" l="l"/>
            <a:pathLst>
              <a:path h="5368780" w="9085628">
                <a:moveTo>
                  <a:pt x="0" y="0"/>
                </a:moveTo>
                <a:lnTo>
                  <a:pt x="9085628" y="0"/>
                </a:lnTo>
                <a:lnTo>
                  <a:pt x="9085628"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13163">
            <a:off x="14330817" y="-1655690"/>
            <a:ext cx="9085628" cy="5368780"/>
          </a:xfrm>
          <a:custGeom>
            <a:avLst/>
            <a:gdLst/>
            <a:ahLst/>
            <a:cxnLst/>
            <a:rect r="r" b="b" t="t" l="l"/>
            <a:pathLst>
              <a:path h="5368780" w="9085628">
                <a:moveTo>
                  <a:pt x="0" y="0"/>
                </a:moveTo>
                <a:lnTo>
                  <a:pt x="9085629" y="0"/>
                </a:lnTo>
                <a:lnTo>
                  <a:pt x="9085629"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1686677"/>
            <a:ext cx="15817519" cy="8403057"/>
          </a:xfrm>
          <a:custGeom>
            <a:avLst/>
            <a:gdLst/>
            <a:ahLst/>
            <a:cxnLst/>
            <a:rect r="r" b="b" t="t" l="l"/>
            <a:pathLst>
              <a:path h="8403057" w="15817519">
                <a:moveTo>
                  <a:pt x="0" y="0"/>
                </a:moveTo>
                <a:lnTo>
                  <a:pt x="15817519" y="0"/>
                </a:lnTo>
                <a:lnTo>
                  <a:pt x="15817519" y="8403057"/>
                </a:lnTo>
                <a:lnTo>
                  <a:pt x="0" y="8403057"/>
                </a:lnTo>
                <a:lnTo>
                  <a:pt x="0" y="0"/>
                </a:lnTo>
                <a:close/>
              </a:path>
            </a:pathLst>
          </a:custGeom>
          <a:blipFill>
            <a:blip r:embed="rId4"/>
            <a:stretch>
              <a:fillRect l="0" t="0" r="0" b="0"/>
            </a:stretch>
          </a:blipFill>
        </p:spPr>
      </p:sp>
      <p:sp>
        <p:nvSpPr>
          <p:cNvPr name="TextBox 5" id="5"/>
          <p:cNvSpPr txBox="true"/>
          <p:nvPr/>
        </p:nvSpPr>
        <p:spPr>
          <a:xfrm rot="0">
            <a:off x="1987864" y="458160"/>
            <a:ext cx="14312273" cy="1125891"/>
          </a:xfrm>
          <a:prstGeom prst="rect">
            <a:avLst/>
          </a:prstGeom>
        </p:spPr>
        <p:txBody>
          <a:bodyPr anchor="t" rtlCol="false" tIns="0" lIns="0" bIns="0" rIns="0">
            <a:spAutoFit/>
          </a:bodyPr>
          <a:lstStyle/>
          <a:p>
            <a:pPr algn="ctr" marL="0" indent="0" lvl="0">
              <a:lnSpc>
                <a:spcPts val="8734"/>
              </a:lnSpc>
              <a:spcBef>
                <a:spcPct val="0"/>
              </a:spcBef>
            </a:pPr>
            <a:r>
              <a:rPr lang="en-US" sz="7278">
                <a:solidFill>
                  <a:srgbClr val="FFFFFF"/>
                </a:solidFill>
                <a:latin typeface="Now Bold"/>
              </a:rPr>
              <a:t>TRAINING OUR MODEL</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227600" y="0"/>
            <a:ext cx="6279570" cy="10287000"/>
          </a:xfrm>
          <a:custGeom>
            <a:avLst/>
            <a:gdLst/>
            <a:ahLst/>
            <a:cxnLst/>
            <a:rect r="r" b="b" t="t" l="l"/>
            <a:pathLst>
              <a:path h="10287000" w="6279570">
                <a:moveTo>
                  <a:pt x="0" y="0"/>
                </a:moveTo>
                <a:lnTo>
                  <a:pt x="6279571" y="0"/>
                </a:lnTo>
                <a:lnTo>
                  <a:pt x="6279571" y="10287000"/>
                </a:lnTo>
                <a:lnTo>
                  <a:pt x="0" y="10287000"/>
                </a:lnTo>
                <a:lnTo>
                  <a:pt x="0" y="0"/>
                </a:lnTo>
                <a:close/>
              </a:path>
            </a:pathLst>
          </a:custGeom>
          <a:blipFill>
            <a:blip r:embed="rId2"/>
            <a:stretch>
              <a:fillRect l="-38292" t="0" r="-80004" b="0"/>
            </a:stretch>
          </a:blipFill>
        </p:spPr>
      </p:sp>
      <p:sp>
        <p:nvSpPr>
          <p:cNvPr name="Freeform 3" id="3"/>
          <p:cNvSpPr/>
          <p:nvPr/>
        </p:nvSpPr>
        <p:spPr>
          <a:xfrm flipH="false" flipV="false" rot="0">
            <a:off x="-5993373" y="-5458262"/>
            <a:ext cx="10196686" cy="10196686"/>
          </a:xfrm>
          <a:custGeom>
            <a:avLst/>
            <a:gdLst/>
            <a:ahLst/>
            <a:cxnLst/>
            <a:rect r="r" b="b" t="t" l="l"/>
            <a:pathLst>
              <a:path h="10196686" w="10196686">
                <a:moveTo>
                  <a:pt x="0" y="0"/>
                </a:moveTo>
                <a:lnTo>
                  <a:pt x="10196686" y="0"/>
                </a:lnTo>
                <a:lnTo>
                  <a:pt x="10196686" y="10196685"/>
                </a:lnTo>
                <a:lnTo>
                  <a:pt x="0" y="10196685"/>
                </a:lnTo>
                <a:lnTo>
                  <a:pt x="0" y="0"/>
                </a:lnTo>
                <a:close/>
              </a:path>
            </a:pathLst>
          </a:custGeom>
          <a:blipFill>
            <a:blip r:embed="rId3">
              <a:alphaModFix amt="29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697329" y="6667836"/>
            <a:ext cx="8414387" cy="8414387"/>
          </a:xfrm>
          <a:custGeom>
            <a:avLst/>
            <a:gdLst/>
            <a:ahLst/>
            <a:cxnLst/>
            <a:rect r="r" b="b" t="t" l="l"/>
            <a:pathLst>
              <a:path h="8414387" w="8414387">
                <a:moveTo>
                  <a:pt x="0" y="0"/>
                </a:moveTo>
                <a:lnTo>
                  <a:pt x="8414387" y="0"/>
                </a:lnTo>
                <a:lnTo>
                  <a:pt x="8414387" y="8414387"/>
                </a:lnTo>
                <a:lnTo>
                  <a:pt x="0" y="8414387"/>
                </a:lnTo>
                <a:lnTo>
                  <a:pt x="0" y="0"/>
                </a:lnTo>
                <a:close/>
              </a:path>
            </a:pathLst>
          </a:custGeom>
          <a:blipFill>
            <a:blip r:embed="rId5">
              <a:alphaModFix amt="29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597011" y="1869489"/>
            <a:ext cx="9879016" cy="741045"/>
          </a:xfrm>
          <a:prstGeom prst="rect">
            <a:avLst/>
          </a:prstGeom>
        </p:spPr>
        <p:txBody>
          <a:bodyPr anchor="t" rtlCol="false" tIns="0" lIns="0" bIns="0" rIns="0">
            <a:spAutoFit/>
          </a:bodyPr>
          <a:lstStyle/>
          <a:p>
            <a:pPr algn="l" marL="0" indent="0" lvl="0">
              <a:lnSpc>
                <a:spcPts val="5719"/>
              </a:lnSpc>
              <a:spcBef>
                <a:spcPct val="0"/>
              </a:spcBef>
            </a:pPr>
            <a:r>
              <a:rPr lang="en-US" sz="4766">
                <a:solidFill>
                  <a:srgbClr val="FFFFFF"/>
                </a:solidFill>
                <a:latin typeface="Now Bold"/>
              </a:rPr>
              <a:t>IOT INTEGRATION</a:t>
            </a:r>
          </a:p>
        </p:txBody>
      </p:sp>
      <p:sp>
        <p:nvSpPr>
          <p:cNvPr name="TextBox 6" id="6"/>
          <p:cNvSpPr txBox="true"/>
          <p:nvPr/>
        </p:nvSpPr>
        <p:spPr>
          <a:xfrm rot="0">
            <a:off x="6597011" y="2957729"/>
            <a:ext cx="9069697" cy="5697284"/>
          </a:xfrm>
          <a:prstGeom prst="rect">
            <a:avLst/>
          </a:prstGeom>
        </p:spPr>
        <p:txBody>
          <a:bodyPr anchor="t" rtlCol="false" tIns="0" lIns="0" bIns="0" rIns="0">
            <a:spAutoFit/>
          </a:bodyPr>
          <a:lstStyle/>
          <a:p>
            <a:pPr marL="0" indent="0" lvl="0">
              <a:lnSpc>
                <a:spcPts val="4519"/>
              </a:lnSpc>
              <a:spcBef>
                <a:spcPct val="0"/>
              </a:spcBef>
            </a:pPr>
            <a:r>
              <a:rPr lang="en-US" sz="3274">
                <a:solidFill>
                  <a:srgbClr val="FFFFFF"/>
                </a:solidFill>
                <a:latin typeface="DM Sans Bold"/>
              </a:rPr>
              <a:t>We plan to integrate IoT speakers into the face mask detection system as it aims to provide immediate auditory feedback to individuals detected without masks, reinforcing adherence to safety protocols. This integration involves configuring communication protocols between the detection program and the speakers, defining alert logic to trigger beeps or pre-recorded messages upon non-compliance</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2596623" y="1779083"/>
            <a:ext cx="5801499" cy="969645"/>
          </a:xfrm>
          <a:prstGeom prst="rect">
            <a:avLst/>
          </a:prstGeom>
        </p:spPr>
        <p:txBody>
          <a:bodyPr anchor="t" rtlCol="false" tIns="0" lIns="0" bIns="0" rIns="0">
            <a:spAutoFit/>
          </a:bodyPr>
          <a:lstStyle/>
          <a:p>
            <a:pPr marL="0" indent="0" lvl="0">
              <a:lnSpc>
                <a:spcPts val="7522"/>
              </a:lnSpc>
              <a:spcBef>
                <a:spcPct val="0"/>
              </a:spcBef>
            </a:pPr>
            <a:r>
              <a:rPr lang="en-US" sz="6268">
                <a:solidFill>
                  <a:srgbClr val="56AEFF"/>
                </a:solidFill>
                <a:latin typeface="Now Bold"/>
              </a:rPr>
              <a:t>SUMMARY</a:t>
            </a:r>
          </a:p>
        </p:txBody>
      </p:sp>
      <p:sp>
        <p:nvSpPr>
          <p:cNvPr name="Freeform 3" id="3"/>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59890" y="7239384"/>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96623" y="2478991"/>
            <a:ext cx="13826312" cy="6276975"/>
          </a:xfrm>
          <a:prstGeom prst="rect">
            <a:avLst/>
          </a:prstGeom>
        </p:spPr>
        <p:txBody>
          <a:bodyPr anchor="t" rtlCol="false" tIns="0" lIns="0" bIns="0" rIns="0">
            <a:spAutoFit/>
          </a:bodyPr>
          <a:lstStyle/>
          <a:p>
            <a:pPr>
              <a:lnSpc>
                <a:spcPts val="3922"/>
              </a:lnSpc>
            </a:pPr>
          </a:p>
          <a:p>
            <a:pPr>
              <a:lnSpc>
                <a:spcPts val="3922"/>
              </a:lnSpc>
            </a:pPr>
          </a:p>
          <a:p>
            <a:pPr>
              <a:lnSpc>
                <a:spcPts val="3922"/>
              </a:lnSpc>
            </a:pPr>
            <a:r>
              <a:rPr lang="en-US" sz="3268">
                <a:solidFill>
                  <a:srgbClr val="FFFFFF"/>
                </a:solidFill>
                <a:latin typeface="Now Bold"/>
              </a:rPr>
              <a:t>The face mask detection master program offers a robust solution for identifying individuals wearing masks in real-time, crucial for enforcing safety measures in public spaces. Leveraging machine learning techniques, the program accurately detects the presence or absence of masks in images or video streams. Integration with IoT devices, such as speakers, enhances its effectiveness by providing immediate alerts to non-compliant individuals, promoting adherence to mask-wearing guidelines.</a:t>
            </a:r>
          </a:p>
          <a:p>
            <a:pPr marL="0" indent="0" lvl="0">
              <a:lnSpc>
                <a:spcPts val="2602"/>
              </a:lnSpc>
              <a:spcBef>
                <a:spcPct val="0"/>
              </a:spcBef>
            </a:pP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2596623" y="1183005"/>
            <a:ext cx="6277749" cy="969645"/>
          </a:xfrm>
          <a:prstGeom prst="rect">
            <a:avLst/>
          </a:prstGeom>
        </p:spPr>
        <p:txBody>
          <a:bodyPr anchor="t" rtlCol="false" tIns="0" lIns="0" bIns="0" rIns="0">
            <a:spAutoFit/>
          </a:bodyPr>
          <a:lstStyle/>
          <a:p>
            <a:pPr marL="0" indent="0" lvl="0">
              <a:lnSpc>
                <a:spcPts val="7522"/>
              </a:lnSpc>
              <a:spcBef>
                <a:spcPct val="0"/>
              </a:spcBef>
            </a:pPr>
            <a:r>
              <a:rPr lang="en-US" sz="6268">
                <a:solidFill>
                  <a:srgbClr val="56AEFF"/>
                </a:solidFill>
                <a:latin typeface="Now Bold"/>
              </a:rPr>
              <a:t>FUTURE SCOPE</a:t>
            </a:r>
          </a:p>
        </p:txBody>
      </p:sp>
      <p:sp>
        <p:nvSpPr>
          <p:cNvPr name="Freeform 3" id="3"/>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59890" y="7239384"/>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30844" y="1663065"/>
            <a:ext cx="13826312" cy="3000375"/>
          </a:xfrm>
          <a:prstGeom prst="rect">
            <a:avLst/>
          </a:prstGeom>
        </p:spPr>
        <p:txBody>
          <a:bodyPr anchor="t" rtlCol="false" tIns="0" lIns="0" bIns="0" rIns="0">
            <a:spAutoFit/>
          </a:bodyPr>
          <a:lstStyle/>
          <a:p>
            <a:pPr>
              <a:lnSpc>
                <a:spcPts val="3922"/>
              </a:lnSpc>
            </a:pPr>
          </a:p>
          <a:p>
            <a:pPr>
              <a:lnSpc>
                <a:spcPts val="3922"/>
              </a:lnSpc>
            </a:pPr>
          </a:p>
          <a:p>
            <a:pPr marL="597751" indent="-298875" lvl="1">
              <a:lnSpc>
                <a:spcPts val="3322"/>
              </a:lnSpc>
              <a:buFont typeface="Arial"/>
              <a:buChar char="•"/>
            </a:pPr>
            <a:r>
              <a:rPr lang="en-US" sz="2768" u="sng">
                <a:solidFill>
                  <a:srgbClr val="FFFFFF"/>
                </a:solidFill>
                <a:latin typeface="Now"/>
              </a:rPr>
              <a:t>ENHANCED ACCURACY AND EFFICIENCY </a:t>
            </a:r>
            <a:r>
              <a:rPr lang="en-US" sz="2768">
                <a:solidFill>
                  <a:srgbClr val="FFFFFF"/>
                </a:solidFill>
                <a:latin typeface="Now"/>
              </a:rPr>
              <a:t>: CONTINUOUSLY TRAINING AND REFINING THE MACHINE LEARNING MODEL USING DIVERSE DATASETS AND ADVANCED ALGORITHMS TO IMPROVE ACCURACY AND EFFICIENCY IN DETECTING MASKS UNDER VARIOUS CONDITIONS AND SCENARIOS.</a:t>
            </a:r>
          </a:p>
          <a:p>
            <a:pPr marL="0" indent="0" lvl="0">
              <a:lnSpc>
                <a:spcPts val="2602"/>
              </a:lnSpc>
              <a:spcBef>
                <a:spcPct val="0"/>
              </a:spcBef>
            </a:pPr>
          </a:p>
        </p:txBody>
      </p:sp>
      <p:sp>
        <p:nvSpPr>
          <p:cNvPr name="TextBox 6" id="6"/>
          <p:cNvSpPr txBox="true"/>
          <p:nvPr/>
        </p:nvSpPr>
        <p:spPr>
          <a:xfrm rot="0">
            <a:off x="2230844" y="4808220"/>
            <a:ext cx="13826312" cy="2524125"/>
          </a:xfrm>
          <a:prstGeom prst="rect">
            <a:avLst/>
          </a:prstGeom>
        </p:spPr>
        <p:txBody>
          <a:bodyPr anchor="t" rtlCol="false" tIns="0" lIns="0" bIns="0" rIns="0">
            <a:spAutoFit/>
          </a:bodyPr>
          <a:lstStyle/>
          <a:p>
            <a:pPr marL="598042" indent="-299021" lvl="1">
              <a:lnSpc>
                <a:spcPts val="3323"/>
              </a:lnSpc>
              <a:buFont typeface="Arial"/>
              <a:buChar char="•"/>
            </a:pPr>
            <a:r>
              <a:rPr lang="en-US" sz="2769" u="sng">
                <a:solidFill>
                  <a:srgbClr val="FFFFFF"/>
                </a:solidFill>
                <a:latin typeface="Now"/>
              </a:rPr>
              <a:t>EXPANDED IOT INTEGRATION:</a:t>
            </a:r>
            <a:r>
              <a:rPr lang="en-US" sz="2769">
                <a:solidFill>
                  <a:srgbClr val="FFFFFF"/>
                </a:solidFill>
                <a:latin typeface="Now"/>
              </a:rPr>
              <a:t> EXPLORE INTEGRATING ADDITIONAL IOT DEVICES BEYOND SPEAKERS, SUCH AS TO WEARABLE DEVICES WHICH NOTIFIES WHEN SOMEONE ACCIDENTALY FORGETS WEARING THE MASK WHILE ENTERING OR INTO AN AUTOMATIC DOOR, WHICH CAN STOP THE SAID PERSON FROM ENTERING WHEN A MASK IS NOT DETECTED. </a:t>
            </a:r>
          </a:p>
          <a:p>
            <a:pPr>
              <a:lnSpc>
                <a:spcPts val="3323"/>
              </a:lnSpc>
            </a:pPr>
          </a:p>
        </p:txBody>
      </p:sp>
      <p:sp>
        <p:nvSpPr>
          <p:cNvPr name="TextBox 7" id="7"/>
          <p:cNvSpPr txBox="true"/>
          <p:nvPr/>
        </p:nvSpPr>
        <p:spPr>
          <a:xfrm rot="0">
            <a:off x="2230844" y="7274416"/>
            <a:ext cx="13826312" cy="2943225"/>
          </a:xfrm>
          <a:prstGeom prst="rect">
            <a:avLst/>
          </a:prstGeom>
        </p:spPr>
        <p:txBody>
          <a:bodyPr anchor="t" rtlCol="false" tIns="0" lIns="0" bIns="0" rIns="0">
            <a:spAutoFit/>
          </a:bodyPr>
          <a:lstStyle/>
          <a:p>
            <a:pPr marL="598042" indent="-299021" lvl="1">
              <a:lnSpc>
                <a:spcPts val="3323"/>
              </a:lnSpc>
              <a:buFont typeface="Arial"/>
              <a:buChar char="•"/>
            </a:pPr>
            <a:r>
              <a:rPr lang="en-US" sz="2769" u="sng">
                <a:solidFill>
                  <a:srgbClr val="FFFFFF"/>
                </a:solidFill>
                <a:latin typeface="Now"/>
              </a:rPr>
              <a:t>LONG TERM TRACKING AND ANALYSIS:</a:t>
            </a:r>
            <a:r>
              <a:rPr lang="en-US" sz="2769">
                <a:solidFill>
                  <a:srgbClr val="FFFFFF"/>
                </a:solidFill>
                <a:latin typeface="Now"/>
              </a:rPr>
              <a:t> THE MASK DETECTION PROGRAM WILL EXPAND ITS FUNCTIONALITY TO TRACK INDIVIDUALS' MASK-WEARING BEHAVIOR OVER EXTENDED PERIODS, STORING DATA IN A SECURE DATABASE FOR LONG-TERM ANALYSIS. THIS DATA WILL BE UTILIZED TO GENERATE INDIVIDUAL ACCOUNTABILITY REPORTS, PROVIDING INSIGHTS INTO COMPLIANCE TRENDS AND PATTERNS. </a:t>
            </a:r>
          </a:p>
          <a:p>
            <a:pPr>
              <a:lnSpc>
                <a:spcPts val="3323"/>
              </a:lnSpc>
            </a:pP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637321" y="2636321"/>
            <a:ext cx="7650679" cy="7650679"/>
            <a:chOff x="0" y="0"/>
            <a:chExt cx="3331210" cy="3331210"/>
          </a:xfrm>
        </p:grpSpPr>
        <p:sp>
          <p:nvSpPr>
            <p:cNvPr name="Freeform 4" id="4"/>
            <p:cNvSpPr/>
            <p:nvPr/>
          </p:nvSpPr>
          <p:spPr>
            <a:xfrm flipH="false" flipV="false" rot="0">
              <a:off x="0" y="0"/>
              <a:ext cx="3331210" cy="3331210"/>
            </a:xfrm>
            <a:custGeom>
              <a:avLst/>
              <a:gdLst/>
              <a:ahLst/>
              <a:cxnLst/>
              <a:rect r="r" b="b" t="t" l="l"/>
              <a:pathLst>
                <a:path h="3331210" w="3331210">
                  <a:moveTo>
                    <a:pt x="3331210" y="3331210"/>
                  </a:moveTo>
                  <a:lnTo>
                    <a:pt x="0" y="3331210"/>
                  </a:lnTo>
                  <a:cubicBezTo>
                    <a:pt x="0" y="1490980"/>
                    <a:pt x="1490980" y="0"/>
                    <a:pt x="3331210" y="0"/>
                  </a:cubicBezTo>
                  <a:lnTo>
                    <a:pt x="3331210" y="3331210"/>
                  </a:lnTo>
                  <a:close/>
                </a:path>
              </a:pathLst>
            </a:custGeom>
            <a:blipFill>
              <a:blip r:embed="rId4"/>
              <a:stretch>
                <a:fillRect l="-7465" t="0" r="-23815" b="0"/>
              </a:stretch>
            </a:blipFill>
          </p:spPr>
        </p:sp>
      </p:grpSp>
      <p:sp>
        <p:nvSpPr>
          <p:cNvPr name="TextBox 5" id="5"/>
          <p:cNvSpPr txBox="true"/>
          <p:nvPr/>
        </p:nvSpPr>
        <p:spPr>
          <a:xfrm rot="0">
            <a:off x="2037977" y="4375460"/>
            <a:ext cx="12771559" cy="1604234"/>
          </a:xfrm>
          <a:prstGeom prst="rect">
            <a:avLst/>
          </a:prstGeom>
        </p:spPr>
        <p:txBody>
          <a:bodyPr anchor="t" rtlCol="false" tIns="0" lIns="0" bIns="0" rIns="0">
            <a:spAutoFit/>
          </a:bodyPr>
          <a:lstStyle/>
          <a:p>
            <a:pPr marL="0" indent="0" lvl="0">
              <a:lnSpc>
                <a:spcPts val="12903"/>
              </a:lnSpc>
            </a:pPr>
            <a:r>
              <a:rPr lang="en-US" sz="9217" spc="562">
                <a:solidFill>
                  <a:srgbClr val="FFFFFF"/>
                </a:solidFill>
                <a:latin typeface="Now Bold"/>
              </a:rPr>
              <a:t>THANK YOU</a:t>
            </a:r>
          </a:p>
        </p:txBody>
      </p:sp>
      <p:sp>
        <p:nvSpPr>
          <p:cNvPr name="Freeform 6" id="6"/>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4523064" y="3893230"/>
            <a:ext cx="2845162" cy="4381054"/>
            <a:chOff x="0" y="0"/>
            <a:chExt cx="862412" cy="1327963"/>
          </a:xfrm>
        </p:grpSpPr>
        <p:sp>
          <p:nvSpPr>
            <p:cNvPr name="Freeform 3" id="3"/>
            <p:cNvSpPr/>
            <p:nvPr/>
          </p:nvSpPr>
          <p:spPr>
            <a:xfrm flipH="false" flipV="false" rot="0">
              <a:off x="0" y="0"/>
              <a:ext cx="862412" cy="1327963"/>
            </a:xfrm>
            <a:custGeom>
              <a:avLst/>
              <a:gdLst/>
              <a:ahLst/>
              <a:cxnLst/>
              <a:rect r="r" b="b" t="t" l="l"/>
              <a:pathLst>
                <a:path h="1327963" w="862412">
                  <a:moveTo>
                    <a:pt x="0" y="0"/>
                  </a:moveTo>
                  <a:lnTo>
                    <a:pt x="862412" y="0"/>
                  </a:lnTo>
                  <a:lnTo>
                    <a:pt x="862412" y="1327963"/>
                  </a:lnTo>
                  <a:lnTo>
                    <a:pt x="0" y="1327963"/>
                  </a:lnTo>
                  <a:close/>
                </a:path>
              </a:pathLst>
            </a:custGeom>
            <a:solidFill>
              <a:srgbClr val="051D40"/>
            </a:solidFill>
            <a:ln cap="sq">
              <a:noFill/>
              <a:prstDash val="solid"/>
              <a:miter/>
            </a:ln>
          </p:spPr>
        </p:sp>
        <p:sp>
          <p:nvSpPr>
            <p:cNvPr name="TextBox 4" id="4"/>
            <p:cNvSpPr txBox="true"/>
            <p:nvPr/>
          </p:nvSpPr>
          <p:spPr>
            <a:xfrm>
              <a:off x="0" y="-47625"/>
              <a:ext cx="862412" cy="1375588"/>
            </a:xfrm>
            <a:prstGeom prst="rect">
              <a:avLst/>
            </a:prstGeom>
          </p:spPr>
          <p:txBody>
            <a:bodyPr anchor="ctr" rtlCol="false" tIns="50800" lIns="50800" bIns="50800" rIns="50800"/>
            <a:lstStyle/>
            <a:p>
              <a:pPr algn="ctr" marL="0" indent="0" lvl="0">
                <a:lnSpc>
                  <a:spcPts val="3360"/>
                </a:lnSpc>
                <a:spcBef>
                  <a:spcPct val="0"/>
                </a:spcBef>
              </a:pPr>
            </a:p>
          </p:txBody>
        </p:sp>
      </p:grpSp>
      <p:grpSp>
        <p:nvGrpSpPr>
          <p:cNvPr name="Group 5" id="5"/>
          <p:cNvGrpSpPr>
            <a:grpSpLocks noChangeAspect="true"/>
          </p:cNvGrpSpPr>
          <p:nvPr/>
        </p:nvGrpSpPr>
        <p:grpSpPr>
          <a:xfrm rot="0">
            <a:off x="4692484" y="4112787"/>
            <a:ext cx="2448475" cy="2438911"/>
            <a:chOff x="0" y="0"/>
            <a:chExt cx="6502400" cy="6477000"/>
          </a:xfrm>
        </p:grpSpPr>
        <p:sp>
          <p:nvSpPr>
            <p:cNvPr name="Freeform 6" id="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t="-14544" r="223" b="-14544"/>
              </a:stretch>
            </a:blipFill>
          </p:spPr>
        </p:sp>
        <p:sp>
          <p:nvSpPr>
            <p:cNvPr name="Freeform 7" id="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56AEFF"/>
            </a:solidFill>
          </p:spPr>
        </p:sp>
      </p:grpSp>
      <p:grpSp>
        <p:nvGrpSpPr>
          <p:cNvPr name="Group 8" id="8"/>
          <p:cNvGrpSpPr/>
          <p:nvPr/>
        </p:nvGrpSpPr>
        <p:grpSpPr>
          <a:xfrm rot="0">
            <a:off x="7721419" y="3893230"/>
            <a:ext cx="2845162" cy="4381054"/>
            <a:chOff x="0" y="0"/>
            <a:chExt cx="862412" cy="1327963"/>
          </a:xfrm>
        </p:grpSpPr>
        <p:sp>
          <p:nvSpPr>
            <p:cNvPr name="Freeform 9" id="9"/>
            <p:cNvSpPr/>
            <p:nvPr/>
          </p:nvSpPr>
          <p:spPr>
            <a:xfrm flipH="false" flipV="false" rot="0">
              <a:off x="0" y="0"/>
              <a:ext cx="862412" cy="1327963"/>
            </a:xfrm>
            <a:custGeom>
              <a:avLst/>
              <a:gdLst/>
              <a:ahLst/>
              <a:cxnLst/>
              <a:rect r="r" b="b" t="t" l="l"/>
              <a:pathLst>
                <a:path h="1327963" w="862412">
                  <a:moveTo>
                    <a:pt x="0" y="0"/>
                  </a:moveTo>
                  <a:lnTo>
                    <a:pt x="862412" y="0"/>
                  </a:lnTo>
                  <a:lnTo>
                    <a:pt x="862412" y="1327963"/>
                  </a:lnTo>
                  <a:lnTo>
                    <a:pt x="0" y="1327963"/>
                  </a:lnTo>
                  <a:close/>
                </a:path>
              </a:pathLst>
            </a:custGeom>
            <a:solidFill>
              <a:srgbClr val="051D40"/>
            </a:solidFill>
            <a:ln cap="sq">
              <a:noFill/>
              <a:prstDash val="solid"/>
              <a:miter/>
            </a:ln>
          </p:spPr>
        </p:sp>
        <p:sp>
          <p:nvSpPr>
            <p:cNvPr name="TextBox 10" id="10"/>
            <p:cNvSpPr txBox="true"/>
            <p:nvPr/>
          </p:nvSpPr>
          <p:spPr>
            <a:xfrm>
              <a:off x="0" y="-47625"/>
              <a:ext cx="862412" cy="1375588"/>
            </a:xfrm>
            <a:prstGeom prst="rect">
              <a:avLst/>
            </a:prstGeom>
          </p:spPr>
          <p:txBody>
            <a:bodyPr anchor="ctr" rtlCol="false" tIns="50800" lIns="50800" bIns="50800" rIns="50800"/>
            <a:lstStyle/>
            <a:p>
              <a:pPr algn="ctr" marL="0" indent="0" lvl="0">
                <a:lnSpc>
                  <a:spcPts val="3360"/>
                </a:lnSpc>
                <a:spcBef>
                  <a:spcPct val="0"/>
                </a:spcBef>
              </a:pPr>
            </a:p>
          </p:txBody>
        </p:sp>
      </p:grpSp>
      <p:grpSp>
        <p:nvGrpSpPr>
          <p:cNvPr name="Group 11" id="11"/>
          <p:cNvGrpSpPr>
            <a:grpSpLocks noChangeAspect="true"/>
          </p:cNvGrpSpPr>
          <p:nvPr/>
        </p:nvGrpSpPr>
        <p:grpSpPr>
          <a:xfrm rot="0">
            <a:off x="7890839" y="4112787"/>
            <a:ext cx="2448475" cy="2438911"/>
            <a:chOff x="0" y="0"/>
            <a:chExt cx="6502400" cy="6477000"/>
          </a:xfrm>
        </p:grpSpPr>
        <p:sp>
          <p:nvSpPr>
            <p:cNvPr name="Freeform 12" id="12"/>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13" id="13"/>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56AEFF"/>
            </a:solidFill>
          </p:spPr>
        </p:sp>
      </p:grpSp>
      <p:grpSp>
        <p:nvGrpSpPr>
          <p:cNvPr name="Group 14" id="14"/>
          <p:cNvGrpSpPr/>
          <p:nvPr/>
        </p:nvGrpSpPr>
        <p:grpSpPr>
          <a:xfrm rot="0">
            <a:off x="10919774" y="3893230"/>
            <a:ext cx="2845162" cy="4381054"/>
            <a:chOff x="0" y="0"/>
            <a:chExt cx="862412" cy="1327963"/>
          </a:xfrm>
        </p:grpSpPr>
        <p:sp>
          <p:nvSpPr>
            <p:cNvPr name="Freeform 15" id="15"/>
            <p:cNvSpPr/>
            <p:nvPr/>
          </p:nvSpPr>
          <p:spPr>
            <a:xfrm flipH="false" flipV="false" rot="0">
              <a:off x="0" y="0"/>
              <a:ext cx="862412" cy="1327963"/>
            </a:xfrm>
            <a:custGeom>
              <a:avLst/>
              <a:gdLst/>
              <a:ahLst/>
              <a:cxnLst/>
              <a:rect r="r" b="b" t="t" l="l"/>
              <a:pathLst>
                <a:path h="1327963" w="862412">
                  <a:moveTo>
                    <a:pt x="0" y="0"/>
                  </a:moveTo>
                  <a:lnTo>
                    <a:pt x="862412" y="0"/>
                  </a:lnTo>
                  <a:lnTo>
                    <a:pt x="862412" y="1327963"/>
                  </a:lnTo>
                  <a:lnTo>
                    <a:pt x="0" y="1327963"/>
                  </a:lnTo>
                  <a:close/>
                </a:path>
              </a:pathLst>
            </a:custGeom>
            <a:solidFill>
              <a:srgbClr val="051D40"/>
            </a:solidFill>
            <a:ln cap="sq">
              <a:noFill/>
              <a:prstDash val="solid"/>
              <a:miter/>
            </a:ln>
          </p:spPr>
        </p:sp>
        <p:sp>
          <p:nvSpPr>
            <p:cNvPr name="TextBox 16" id="16"/>
            <p:cNvSpPr txBox="true"/>
            <p:nvPr/>
          </p:nvSpPr>
          <p:spPr>
            <a:xfrm>
              <a:off x="0" y="-47625"/>
              <a:ext cx="862412" cy="1375588"/>
            </a:xfrm>
            <a:prstGeom prst="rect">
              <a:avLst/>
            </a:prstGeom>
          </p:spPr>
          <p:txBody>
            <a:bodyPr anchor="ctr" rtlCol="false" tIns="50800" lIns="50800" bIns="50800" rIns="50800"/>
            <a:lstStyle/>
            <a:p>
              <a:pPr algn="ctr" marL="0" indent="0" lvl="0">
                <a:lnSpc>
                  <a:spcPts val="3360"/>
                </a:lnSpc>
                <a:spcBef>
                  <a:spcPct val="0"/>
                </a:spcBef>
              </a:pPr>
            </a:p>
          </p:txBody>
        </p:sp>
      </p:grpSp>
      <p:grpSp>
        <p:nvGrpSpPr>
          <p:cNvPr name="Group 17" id="17"/>
          <p:cNvGrpSpPr>
            <a:grpSpLocks noChangeAspect="true"/>
          </p:cNvGrpSpPr>
          <p:nvPr/>
        </p:nvGrpSpPr>
        <p:grpSpPr>
          <a:xfrm rot="0">
            <a:off x="11089194" y="4112787"/>
            <a:ext cx="2448475" cy="2438911"/>
            <a:chOff x="0" y="0"/>
            <a:chExt cx="6502400" cy="6477000"/>
          </a:xfrm>
        </p:grpSpPr>
        <p:sp>
          <p:nvSpPr>
            <p:cNvPr name="Freeform 18" id="18"/>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0" r="223" b="-28570"/>
              </a:stretch>
            </a:blipFill>
          </p:spPr>
        </p:sp>
        <p:sp>
          <p:nvSpPr>
            <p:cNvPr name="Freeform 19" id="19"/>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56AEFF"/>
            </a:solidFill>
          </p:spPr>
        </p:sp>
      </p:grpSp>
      <p:sp>
        <p:nvSpPr>
          <p:cNvPr name="Freeform 20" id="20"/>
          <p:cNvSpPr/>
          <p:nvPr/>
        </p:nvSpPr>
        <p:spPr>
          <a:xfrm flipH="false" flipV="false" rot="0">
            <a:off x="4523064" y="8274283"/>
            <a:ext cx="2845162" cy="301305"/>
          </a:xfrm>
          <a:custGeom>
            <a:avLst/>
            <a:gdLst/>
            <a:ahLst/>
            <a:cxnLst/>
            <a:rect r="r" b="b" t="t" l="l"/>
            <a:pathLst>
              <a:path h="301305" w="2845162">
                <a:moveTo>
                  <a:pt x="0" y="0"/>
                </a:moveTo>
                <a:lnTo>
                  <a:pt x="2845162" y="0"/>
                </a:lnTo>
                <a:lnTo>
                  <a:pt x="2845162" y="301305"/>
                </a:lnTo>
                <a:lnTo>
                  <a:pt x="0" y="301305"/>
                </a:lnTo>
                <a:lnTo>
                  <a:pt x="0" y="0"/>
                </a:lnTo>
                <a:close/>
              </a:path>
            </a:pathLst>
          </a:custGeom>
          <a:blipFill>
            <a:blip r:embed="rId5"/>
            <a:stretch>
              <a:fillRect l="0" t="-86495" r="0" b="0"/>
            </a:stretch>
          </a:blipFill>
        </p:spPr>
      </p:sp>
      <p:sp>
        <p:nvSpPr>
          <p:cNvPr name="Freeform 21" id="21"/>
          <p:cNvSpPr/>
          <p:nvPr/>
        </p:nvSpPr>
        <p:spPr>
          <a:xfrm flipH="false" flipV="false" rot="0">
            <a:off x="7721419" y="8274283"/>
            <a:ext cx="2845162" cy="301305"/>
          </a:xfrm>
          <a:custGeom>
            <a:avLst/>
            <a:gdLst/>
            <a:ahLst/>
            <a:cxnLst/>
            <a:rect r="r" b="b" t="t" l="l"/>
            <a:pathLst>
              <a:path h="301305" w="2845162">
                <a:moveTo>
                  <a:pt x="0" y="0"/>
                </a:moveTo>
                <a:lnTo>
                  <a:pt x="2845162" y="0"/>
                </a:lnTo>
                <a:lnTo>
                  <a:pt x="2845162" y="301305"/>
                </a:lnTo>
                <a:lnTo>
                  <a:pt x="0" y="301305"/>
                </a:lnTo>
                <a:lnTo>
                  <a:pt x="0" y="0"/>
                </a:lnTo>
                <a:close/>
              </a:path>
            </a:pathLst>
          </a:custGeom>
          <a:blipFill>
            <a:blip r:embed="rId5"/>
            <a:stretch>
              <a:fillRect l="0" t="-86495" r="0" b="0"/>
            </a:stretch>
          </a:blipFill>
        </p:spPr>
      </p:sp>
      <p:sp>
        <p:nvSpPr>
          <p:cNvPr name="Freeform 22" id="22"/>
          <p:cNvSpPr/>
          <p:nvPr/>
        </p:nvSpPr>
        <p:spPr>
          <a:xfrm flipH="false" flipV="false" rot="0">
            <a:off x="10919774" y="8274283"/>
            <a:ext cx="2845162" cy="301305"/>
          </a:xfrm>
          <a:custGeom>
            <a:avLst/>
            <a:gdLst/>
            <a:ahLst/>
            <a:cxnLst/>
            <a:rect r="r" b="b" t="t" l="l"/>
            <a:pathLst>
              <a:path h="301305" w="2845162">
                <a:moveTo>
                  <a:pt x="0" y="0"/>
                </a:moveTo>
                <a:lnTo>
                  <a:pt x="2845162" y="0"/>
                </a:lnTo>
                <a:lnTo>
                  <a:pt x="2845162" y="301305"/>
                </a:lnTo>
                <a:lnTo>
                  <a:pt x="0" y="301305"/>
                </a:lnTo>
                <a:lnTo>
                  <a:pt x="0" y="0"/>
                </a:lnTo>
                <a:close/>
              </a:path>
            </a:pathLst>
          </a:custGeom>
          <a:blipFill>
            <a:blip r:embed="rId5"/>
            <a:stretch>
              <a:fillRect l="0" t="-86495" r="0" b="0"/>
            </a:stretch>
          </a:blipFill>
        </p:spPr>
      </p:sp>
      <p:grpSp>
        <p:nvGrpSpPr>
          <p:cNvPr name="Group 23" id="23"/>
          <p:cNvGrpSpPr/>
          <p:nvPr/>
        </p:nvGrpSpPr>
        <p:grpSpPr>
          <a:xfrm rot="0">
            <a:off x="-690640" y="-1543050"/>
            <a:ext cx="19210521" cy="4453378"/>
            <a:chOff x="0" y="0"/>
            <a:chExt cx="5059561" cy="1172906"/>
          </a:xfrm>
        </p:grpSpPr>
        <p:sp>
          <p:nvSpPr>
            <p:cNvPr name="Freeform 24" id="24"/>
            <p:cNvSpPr/>
            <p:nvPr/>
          </p:nvSpPr>
          <p:spPr>
            <a:xfrm flipH="false" flipV="false" rot="0">
              <a:off x="0" y="0"/>
              <a:ext cx="5059561" cy="1172906"/>
            </a:xfrm>
            <a:custGeom>
              <a:avLst/>
              <a:gdLst/>
              <a:ahLst/>
              <a:cxnLst/>
              <a:rect r="r" b="b" t="t" l="l"/>
              <a:pathLst>
                <a:path h="1172906" w="5059561">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sp>
        <p:sp>
          <p:nvSpPr>
            <p:cNvPr name="TextBox 25" id="25"/>
            <p:cNvSpPr txBox="true"/>
            <p:nvPr/>
          </p:nvSpPr>
          <p:spPr>
            <a:xfrm>
              <a:off x="0" y="-38100"/>
              <a:ext cx="5059561" cy="1211006"/>
            </a:xfrm>
            <a:prstGeom prst="rect">
              <a:avLst/>
            </a:prstGeom>
          </p:spPr>
          <p:txBody>
            <a:bodyPr anchor="ctr" rtlCol="false" tIns="50800" lIns="50800" bIns="50800" rIns="50800"/>
            <a:lstStyle/>
            <a:p>
              <a:pPr algn="ctr">
                <a:lnSpc>
                  <a:spcPts val="2605"/>
                </a:lnSpc>
              </a:pPr>
            </a:p>
          </p:txBody>
        </p:sp>
      </p:grpSp>
      <p:sp>
        <p:nvSpPr>
          <p:cNvPr name="Freeform 26" id="26"/>
          <p:cNvSpPr/>
          <p:nvPr/>
        </p:nvSpPr>
        <p:spPr>
          <a:xfrm flipH="false" flipV="false" rot="0">
            <a:off x="16804754" y="9074551"/>
            <a:ext cx="1715127" cy="1715127"/>
          </a:xfrm>
          <a:custGeom>
            <a:avLst/>
            <a:gdLst/>
            <a:ahLst/>
            <a:cxnLst/>
            <a:rect r="r" b="b" t="t" l="l"/>
            <a:pathLst>
              <a:path h="1715127" w="1715127">
                <a:moveTo>
                  <a:pt x="0" y="0"/>
                </a:moveTo>
                <a:lnTo>
                  <a:pt x="1715127" y="0"/>
                </a:lnTo>
                <a:lnTo>
                  <a:pt x="1715127" y="1715126"/>
                </a:lnTo>
                <a:lnTo>
                  <a:pt x="0" y="1715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363441" y="-390286"/>
            <a:ext cx="1715127" cy="1715127"/>
          </a:xfrm>
          <a:custGeom>
            <a:avLst/>
            <a:gdLst/>
            <a:ahLst/>
            <a:cxnLst/>
            <a:rect r="r" b="b" t="t" l="l"/>
            <a:pathLst>
              <a:path h="1715127" w="1715127">
                <a:moveTo>
                  <a:pt x="0" y="0"/>
                </a:moveTo>
                <a:lnTo>
                  <a:pt x="1715127" y="0"/>
                </a:lnTo>
                <a:lnTo>
                  <a:pt x="1715127" y="1715127"/>
                </a:lnTo>
                <a:lnTo>
                  <a:pt x="0" y="17151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14398071" y="-136788"/>
            <a:ext cx="2988937" cy="570615"/>
          </a:xfrm>
          <a:custGeom>
            <a:avLst/>
            <a:gdLst/>
            <a:ahLst/>
            <a:cxnLst/>
            <a:rect r="r" b="b" t="t" l="l"/>
            <a:pathLst>
              <a:path h="570615" w="2988937">
                <a:moveTo>
                  <a:pt x="0" y="0"/>
                </a:moveTo>
                <a:lnTo>
                  <a:pt x="2988938" y="0"/>
                </a:lnTo>
                <a:lnTo>
                  <a:pt x="2988938" y="570616"/>
                </a:lnTo>
                <a:lnTo>
                  <a:pt x="0" y="570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0">
            <a:off x="900991" y="9922935"/>
            <a:ext cx="2988937" cy="570615"/>
          </a:xfrm>
          <a:custGeom>
            <a:avLst/>
            <a:gdLst/>
            <a:ahLst/>
            <a:cxnLst/>
            <a:rect r="r" b="b" t="t" l="l"/>
            <a:pathLst>
              <a:path h="570615" w="2988937">
                <a:moveTo>
                  <a:pt x="0" y="0"/>
                </a:moveTo>
                <a:lnTo>
                  <a:pt x="2988938" y="0"/>
                </a:lnTo>
                <a:lnTo>
                  <a:pt x="2988938" y="570616"/>
                </a:lnTo>
                <a:lnTo>
                  <a:pt x="0" y="570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0" id="30"/>
          <p:cNvSpPr txBox="true"/>
          <p:nvPr/>
        </p:nvSpPr>
        <p:spPr>
          <a:xfrm rot="0">
            <a:off x="3919280" y="1626663"/>
            <a:ext cx="10450651" cy="733425"/>
          </a:xfrm>
          <a:prstGeom prst="rect">
            <a:avLst/>
          </a:prstGeom>
        </p:spPr>
        <p:txBody>
          <a:bodyPr anchor="t" rtlCol="false" tIns="0" lIns="0" bIns="0" rIns="0">
            <a:spAutoFit/>
          </a:bodyPr>
          <a:lstStyle/>
          <a:p>
            <a:pPr algn="ctr" marL="0" indent="0" lvl="0">
              <a:lnSpc>
                <a:spcPts val="5719"/>
              </a:lnSpc>
              <a:spcBef>
                <a:spcPct val="0"/>
              </a:spcBef>
            </a:pPr>
            <a:r>
              <a:rPr lang="en-US" sz="4766">
                <a:solidFill>
                  <a:srgbClr val="FFFFFF"/>
                </a:solidFill>
                <a:latin typeface="Now Bold"/>
              </a:rPr>
              <a:t>OUR TEAM</a:t>
            </a:r>
          </a:p>
        </p:txBody>
      </p:sp>
      <p:sp>
        <p:nvSpPr>
          <p:cNvPr name="TextBox 31" id="31"/>
          <p:cNvSpPr txBox="true"/>
          <p:nvPr/>
        </p:nvSpPr>
        <p:spPr>
          <a:xfrm rot="0">
            <a:off x="4670331" y="6730047"/>
            <a:ext cx="2470628" cy="741003"/>
          </a:xfrm>
          <a:prstGeom prst="rect">
            <a:avLst/>
          </a:prstGeom>
        </p:spPr>
        <p:txBody>
          <a:bodyPr anchor="t" rtlCol="false" tIns="0" lIns="0" bIns="0" rIns="0">
            <a:spAutoFit/>
          </a:bodyPr>
          <a:lstStyle/>
          <a:p>
            <a:pPr algn="ctr">
              <a:lnSpc>
                <a:spcPts val="2972"/>
              </a:lnSpc>
            </a:pPr>
            <a:r>
              <a:rPr lang="en-US" sz="2477" spc="123">
                <a:solidFill>
                  <a:srgbClr val="FFFBFB"/>
                </a:solidFill>
                <a:latin typeface="DM Sans"/>
              </a:rPr>
              <a:t>SAMIR</a:t>
            </a:r>
          </a:p>
          <a:p>
            <a:pPr algn="ctr">
              <a:lnSpc>
                <a:spcPts val="2972"/>
              </a:lnSpc>
            </a:pPr>
            <a:r>
              <a:rPr lang="en-US" sz="2477" spc="123">
                <a:solidFill>
                  <a:srgbClr val="FFFBFB"/>
                </a:solidFill>
                <a:latin typeface="DM Sans"/>
              </a:rPr>
              <a:t>CHOUDHURY</a:t>
            </a:r>
          </a:p>
        </p:txBody>
      </p:sp>
      <p:sp>
        <p:nvSpPr>
          <p:cNvPr name="TextBox 32" id="32"/>
          <p:cNvSpPr txBox="true"/>
          <p:nvPr/>
        </p:nvSpPr>
        <p:spPr>
          <a:xfrm rot="0">
            <a:off x="4864407" y="7632887"/>
            <a:ext cx="2082476" cy="275722"/>
          </a:xfrm>
          <a:prstGeom prst="rect">
            <a:avLst/>
          </a:prstGeom>
        </p:spPr>
        <p:txBody>
          <a:bodyPr anchor="t" rtlCol="false" tIns="0" lIns="0" bIns="0" rIns="0">
            <a:spAutoFit/>
          </a:bodyPr>
          <a:lstStyle/>
          <a:p>
            <a:pPr algn="ctr">
              <a:lnSpc>
                <a:spcPts val="2229"/>
              </a:lnSpc>
            </a:pPr>
            <a:r>
              <a:rPr lang="en-US" sz="1857" spc="92">
                <a:solidFill>
                  <a:srgbClr val="4BD1FB"/>
                </a:solidFill>
                <a:latin typeface="DM Sans"/>
              </a:rPr>
              <a:t>19IMCA041</a:t>
            </a:r>
          </a:p>
        </p:txBody>
      </p:sp>
      <p:sp>
        <p:nvSpPr>
          <p:cNvPr name="TextBox 33" id="33"/>
          <p:cNvSpPr txBox="true"/>
          <p:nvPr/>
        </p:nvSpPr>
        <p:spPr>
          <a:xfrm rot="0">
            <a:off x="8007960" y="6730047"/>
            <a:ext cx="2331354" cy="741003"/>
          </a:xfrm>
          <a:prstGeom prst="rect">
            <a:avLst/>
          </a:prstGeom>
        </p:spPr>
        <p:txBody>
          <a:bodyPr anchor="t" rtlCol="false" tIns="0" lIns="0" bIns="0" rIns="0">
            <a:spAutoFit/>
          </a:bodyPr>
          <a:lstStyle/>
          <a:p>
            <a:pPr algn="ctr">
              <a:lnSpc>
                <a:spcPts val="2972"/>
              </a:lnSpc>
            </a:pPr>
            <a:r>
              <a:rPr lang="en-US" sz="2477" spc="123">
                <a:solidFill>
                  <a:srgbClr val="FFFBFB"/>
                </a:solidFill>
                <a:latin typeface="DM Sans"/>
              </a:rPr>
              <a:t>SUBHASIS</a:t>
            </a:r>
          </a:p>
          <a:p>
            <a:pPr algn="ctr">
              <a:lnSpc>
                <a:spcPts val="2972"/>
              </a:lnSpc>
            </a:pPr>
            <a:r>
              <a:rPr lang="en-US" sz="2477" spc="123">
                <a:solidFill>
                  <a:srgbClr val="FFFBFB"/>
                </a:solidFill>
                <a:latin typeface="DM Sans"/>
              </a:rPr>
              <a:t>PATABANDHA</a:t>
            </a:r>
          </a:p>
        </p:txBody>
      </p:sp>
      <p:sp>
        <p:nvSpPr>
          <p:cNvPr name="TextBox 34" id="34"/>
          <p:cNvSpPr txBox="true"/>
          <p:nvPr/>
        </p:nvSpPr>
        <p:spPr>
          <a:xfrm rot="0">
            <a:off x="8062762" y="7632887"/>
            <a:ext cx="2082476" cy="275722"/>
          </a:xfrm>
          <a:prstGeom prst="rect">
            <a:avLst/>
          </a:prstGeom>
        </p:spPr>
        <p:txBody>
          <a:bodyPr anchor="t" rtlCol="false" tIns="0" lIns="0" bIns="0" rIns="0">
            <a:spAutoFit/>
          </a:bodyPr>
          <a:lstStyle/>
          <a:p>
            <a:pPr algn="ctr">
              <a:lnSpc>
                <a:spcPts val="2229"/>
              </a:lnSpc>
            </a:pPr>
            <a:r>
              <a:rPr lang="en-US" sz="1857" spc="92">
                <a:solidFill>
                  <a:srgbClr val="4BD1FB"/>
                </a:solidFill>
                <a:latin typeface="DM Sans"/>
              </a:rPr>
              <a:t>19IMCA049</a:t>
            </a:r>
          </a:p>
        </p:txBody>
      </p:sp>
      <p:sp>
        <p:nvSpPr>
          <p:cNvPr name="TextBox 35" id="35"/>
          <p:cNvSpPr txBox="true"/>
          <p:nvPr/>
        </p:nvSpPr>
        <p:spPr>
          <a:xfrm rot="0">
            <a:off x="11206315" y="6730047"/>
            <a:ext cx="2331354" cy="741003"/>
          </a:xfrm>
          <a:prstGeom prst="rect">
            <a:avLst/>
          </a:prstGeom>
        </p:spPr>
        <p:txBody>
          <a:bodyPr anchor="t" rtlCol="false" tIns="0" lIns="0" bIns="0" rIns="0">
            <a:spAutoFit/>
          </a:bodyPr>
          <a:lstStyle/>
          <a:p>
            <a:pPr algn="ctr">
              <a:lnSpc>
                <a:spcPts val="2972"/>
              </a:lnSpc>
            </a:pPr>
            <a:r>
              <a:rPr lang="en-US" sz="2477" spc="123">
                <a:solidFill>
                  <a:srgbClr val="FFFBFB"/>
                </a:solidFill>
                <a:latin typeface="DM Sans"/>
              </a:rPr>
              <a:t>TUSHAR KANTA BIHARI</a:t>
            </a:r>
          </a:p>
        </p:txBody>
      </p:sp>
      <p:sp>
        <p:nvSpPr>
          <p:cNvPr name="TextBox 36" id="36"/>
          <p:cNvSpPr txBox="true"/>
          <p:nvPr/>
        </p:nvSpPr>
        <p:spPr>
          <a:xfrm rot="0">
            <a:off x="11301117" y="7651993"/>
            <a:ext cx="2082476" cy="275722"/>
          </a:xfrm>
          <a:prstGeom prst="rect">
            <a:avLst/>
          </a:prstGeom>
        </p:spPr>
        <p:txBody>
          <a:bodyPr anchor="t" rtlCol="false" tIns="0" lIns="0" bIns="0" rIns="0">
            <a:spAutoFit/>
          </a:bodyPr>
          <a:lstStyle/>
          <a:p>
            <a:pPr algn="ctr">
              <a:lnSpc>
                <a:spcPts val="2229"/>
              </a:lnSpc>
            </a:pPr>
            <a:r>
              <a:rPr lang="en-US" sz="1857" spc="92">
                <a:solidFill>
                  <a:srgbClr val="4BD1FB"/>
                </a:solidFill>
                <a:latin typeface="DM Sans"/>
              </a:rPr>
              <a:t>19IMCA060</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6760588" y="1183530"/>
            <a:ext cx="6992751" cy="8074770"/>
            <a:chOff x="0" y="0"/>
            <a:chExt cx="5499100" cy="6350000"/>
          </a:xfrm>
        </p:grpSpPr>
        <p:sp>
          <p:nvSpPr>
            <p:cNvPr name="Freeform 3" id="3"/>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w="12700">
              <a:solidFill>
                <a:srgbClr val="000000"/>
              </a:solidFill>
            </a:ln>
          </p:spPr>
        </p:sp>
      </p:grpSp>
      <p:sp>
        <p:nvSpPr>
          <p:cNvPr name="Freeform 4" id="4"/>
          <p:cNvSpPr/>
          <p:nvPr/>
        </p:nvSpPr>
        <p:spPr>
          <a:xfrm flipH="false" flipV="false" rot="0">
            <a:off x="-7631327" y="597505"/>
            <a:ext cx="9077445" cy="9077445"/>
          </a:xfrm>
          <a:custGeom>
            <a:avLst/>
            <a:gdLst/>
            <a:ahLst/>
            <a:cxnLst/>
            <a:rect r="r" b="b" t="t" l="l"/>
            <a:pathLst>
              <a:path h="9077445" w="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258585" y="1769631"/>
            <a:ext cx="9770830" cy="1227368"/>
          </a:xfrm>
          <a:prstGeom prst="rect">
            <a:avLst/>
          </a:prstGeom>
        </p:spPr>
        <p:txBody>
          <a:bodyPr anchor="t" rtlCol="false" tIns="0" lIns="0" bIns="0" rIns="0">
            <a:spAutoFit/>
          </a:bodyPr>
          <a:lstStyle/>
          <a:p>
            <a:pPr algn="ctr" marL="0" indent="0" lvl="0">
              <a:lnSpc>
                <a:spcPts val="9625"/>
              </a:lnSpc>
              <a:spcBef>
                <a:spcPct val="0"/>
              </a:spcBef>
            </a:pPr>
            <a:r>
              <a:rPr lang="en-US" sz="8020">
                <a:solidFill>
                  <a:srgbClr val="56AEFF"/>
                </a:solidFill>
                <a:latin typeface="Now Bold"/>
              </a:rPr>
              <a:t>INTRODUCTION</a:t>
            </a:r>
          </a:p>
        </p:txBody>
      </p:sp>
      <p:sp>
        <p:nvSpPr>
          <p:cNvPr name="TextBox 6" id="6"/>
          <p:cNvSpPr txBox="true"/>
          <p:nvPr/>
        </p:nvSpPr>
        <p:spPr>
          <a:xfrm rot="0">
            <a:off x="1285606" y="4944796"/>
            <a:ext cx="15474982" cy="2736071"/>
          </a:xfrm>
          <a:prstGeom prst="rect">
            <a:avLst/>
          </a:prstGeom>
        </p:spPr>
        <p:txBody>
          <a:bodyPr anchor="t" rtlCol="false" tIns="0" lIns="0" bIns="0" rIns="0">
            <a:spAutoFit/>
          </a:bodyPr>
          <a:lstStyle/>
          <a:p>
            <a:pPr algn="ctr">
              <a:lnSpc>
                <a:spcPts val="4294"/>
              </a:lnSpc>
              <a:spcBef>
                <a:spcPct val="0"/>
              </a:spcBef>
            </a:pPr>
            <a:r>
              <a:rPr lang="en-US" sz="3578">
                <a:solidFill>
                  <a:srgbClr val="FFFBFB"/>
                </a:solidFill>
                <a:latin typeface="Now Bold"/>
              </a:rPr>
              <a:t>AS WE NAVIGATE THROUGH THE CHALLENGES POSED BY THE COVID-19 PANDEMIC, TECHNOLOGIES LIKE FACE MASK DETECTION PLAY A CRUCIAL ROLE IN ENSURING PUBLIC HEALTH AND SAFETY. IN THIS PRESENTATION, I'LL BE SHARING INSIGHTS INTO OUR PROJECT'S DEVELOPMENT,  AND ITS SIGNIFICANCE.</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860032"/>
          </a:xfrm>
          <a:custGeom>
            <a:avLst/>
            <a:gdLst/>
            <a:ahLst/>
            <a:cxnLst/>
            <a:rect r="r" b="b" t="t" l="l"/>
            <a:pathLst>
              <a:path h="3860032" w="18288000">
                <a:moveTo>
                  <a:pt x="0" y="0"/>
                </a:moveTo>
                <a:lnTo>
                  <a:pt x="18288000" y="0"/>
                </a:lnTo>
                <a:lnTo>
                  <a:pt x="18288000" y="3860032"/>
                </a:lnTo>
                <a:lnTo>
                  <a:pt x="0" y="3860032"/>
                </a:lnTo>
                <a:lnTo>
                  <a:pt x="0" y="0"/>
                </a:lnTo>
                <a:close/>
              </a:path>
            </a:pathLst>
          </a:custGeom>
          <a:blipFill>
            <a:blip r:embed="rId2"/>
            <a:stretch>
              <a:fillRect l="0" t="-51615" r="0" b="-44212"/>
            </a:stretch>
          </a:blipFill>
        </p:spPr>
      </p:sp>
      <p:grpSp>
        <p:nvGrpSpPr>
          <p:cNvPr name="Group 3" id="3"/>
          <p:cNvGrpSpPr/>
          <p:nvPr/>
        </p:nvGrpSpPr>
        <p:grpSpPr>
          <a:xfrm rot="0">
            <a:off x="4458366" y="0"/>
            <a:ext cx="9629975" cy="10287000"/>
            <a:chOff x="0" y="0"/>
            <a:chExt cx="2536290" cy="2709333"/>
          </a:xfrm>
        </p:grpSpPr>
        <p:sp>
          <p:nvSpPr>
            <p:cNvPr name="Freeform 4" id="4"/>
            <p:cNvSpPr/>
            <p:nvPr/>
          </p:nvSpPr>
          <p:spPr>
            <a:xfrm flipH="false" flipV="false" rot="0">
              <a:off x="0" y="0"/>
              <a:ext cx="2536290" cy="2709333"/>
            </a:xfrm>
            <a:custGeom>
              <a:avLst/>
              <a:gdLst/>
              <a:ahLst/>
              <a:cxnLst/>
              <a:rect r="r" b="b" t="t" l="l"/>
              <a:pathLst>
                <a:path h="2709333" w="2536290">
                  <a:moveTo>
                    <a:pt x="0" y="0"/>
                  </a:moveTo>
                  <a:lnTo>
                    <a:pt x="2536290" y="0"/>
                  </a:lnTo>
                  <a:lnTo>
                    <a:pt x="2536290" y="2709333"/>
                  </a:lnTo>
                  <a:lnTo>
                    <a:pt x="0" y="2709333"/>
                  </a:lnTo>
                  <a:close/>
                </a:path>
              </a:pathLst>
            </a:custGeom>
            <a:solidFill>
              <a:srgbClr val="051D40">
                <a:alpha val="74902"/>
              </a:srgbClr>
            </a:solidFill>
          </p:spPr>
        </p:sp>
        <p:sp>
          <p:nvSpPr>
            <p:cNvPr name="TextBox 5" id="5"/>
            <p:cNvSpPr txBox="true"/>
            <p:nvPr/>
          </p:nvSpPr>
          <p:spPr>
            <a:xfrm>
              <a:off x="0" y="-38100"/>
              <a:ext cx="2536290" cy="2747433"/>
            </a:xfrm>
            <a:prstGeom prst="rect">
              <a:avLst/>
            </a:prstGeom>
          </p:spPr>
          <p:txBody>
            <a:bodyPr anchor="ctr" rtlCol="false" tIns="50800" lIns="50800" bIns="50800" rIns="50800"/>
            <a:lstStyle/>
            <a:p>
              <a:pPr algn="ctr">
                <a:lnSpc>
                  <a:spcPts val="2605"/>
                </a:lnSpc>
              </a:pPr>
            </a:p>
          </p:txBody>
        </p:sp>
      </p:grpSp>
      <p:sp>
        <p:nvSpPr>
          <p:cNvPr name="TextBox 6" id="6"/>
          <p:cNvSpPr txBox="true"/>
          <p:nvPr/>
        </p:nvSpPr>
        <p:spPr>
          <a:xfrm rot="0">
            <a:off x="5021151" y="2372600"/>
            <a:ext cx="8245699" cy="721995"/>
          </a:xfrm>
          <a:prstGeom prst="rect">
            <a:avLst/>
          </a:prstGeom>
        </p:spPr>
        <p:txBody>
          <a:bodyPr anchor="t" rtlCol="false" tIns="0" lIns="0" bIns="0" rIns="0">
            <a:spAutoFit/>
          </a:bodyPr>
          <a:lstStyle/>
          <a:p>
            <a:pPr algn="ctr" marL="0" indent="0" lvl="0">
              <a:lnSpc>
                <a:spcPts val="5687"/>
              </a:lnSpc>
              <a:spcBef>
                <a:spcPct val="0"/>
              </a:spcBef>
            </a:pPr>
            <a:r>
              <a:rPr lang="en-US" sz="4739">
                <a:solidFill>
                  <a:srgbClr val="FFFFFF"/>
                </a:solidFill>
                <a:latin typeface="Now Bold"/>
              </a:rPr>
              <a:t>OBJECTIVES AND GOALS</a:t>
            </a:r>
          </a:p>
        </p:txBody>
      </p:sp>
      <p:sp>
        <p:nvSpPr>
          <p:cNvPr name="TextBox 7" id="7"/>
          <p:cNvSpPr txBox="true"/>
          <p:nvPr/>
        </p:nvSpPr>
        <p:spPr>
          <a:xfrm rot="0">
            <a:off x="6702166" y="3915676"/>
            <a:ext cx="5065957" cy="628474"/>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4BD1FB"/>
                </a:solidFill>
                <a:latin typeface="DM Sans Bold"/>
              </a:rPr>
              <a:t>Detection Accuracy</a:t>
            </a:r>
          </a:p>
        </p:txBody>
      </p:sp>
      <p:sp>
        <p:nvSpPr>
          <p:cNvPr name="AutoShape 8" id="8"/>
          <p:cNvSpPr/>
          <p:nvPr/>
        </p:nvSpPr>
        <p:spPr>
          <a:xfrm>
            <a:off x="4905642" y="6666885"/>
            <a:ext cx="8735422" cy="0"/>
          </a:xfrm>
          <a:prstGeom prst="line">
            <a:avLst/>
          </a:prstGeom>
          <a:ln cap="flat" w="47625">
            <a:solidFill>
              <a:srgbClr val="145DA0"/>
            </a:solidFill>
            <a:prstDash val="solid"/>
            <a:headEnd type="none" len="sm" w="sm"/>
            <a:tailEnd type="none" len="sm" w="sm"/>
          </a:ln>
        </p:spPr>
      </p:sp>
      <p:sp>
        <p:nvSpPr>
          <p:cNvPr name="TextBox 9" id="9"/>
          <p:cNvSpPr txBox="true"/>
          <p:nvPr/>
        </p:nvSpPr>
        <p:spPr>
          <a:xfrm rot="0">
            <a:off x="5372095" y="4610824"/>
            <a:ext cx="7802516" cy="1742256"/>
          </a:xfrm>
          <a:prstGeom prst="rect">
            <a:avLst/>
          </a:prstGeom>
        </p:spPr>
        <p:txBody>
          <a:bodyPr anchor="t" rtlCol="false" tIns="0" lIns="0" bIns="0" rIns="0">
            <a:spAutoFit/>
          </a:bodyPr>
          <a:lstStyle/>
          <a:p>
            <a:pPr algn="ctr" marL="0" indent="0" lvl="0">
              <a:lnSpc>
                <a:spcPts val="3456"/>
              </a:lnSpc>
              <a:spcBef>
                <a:spcPct val="0"/>
              </a:spcBef>
            </a:pPr>
            <a:r>
              <a:rPr lang="en-US" sz="2504">
                <a:solidFill>
                  <a:srgbClr val="FFFFFF"/>
                </a:solidFill>
                <a:latin typeface="DM Sans"/>
              </a:rPr>
              <a:t>Developing a model capable of accurately detecting whether a person in an image or video is wearing a face mask or not. High detection accuracy is essential for reliable results and effective monitoring.</a:t>
            </a:r>
          </a:p>
        </p:txBody>
      </p:sp>
      <p:sp>
        <p:nvSpPr>
          <p:cNvPr name="TextBox 10" id="10"/>
          <p:cNvSpPr txBox="true"/>
          <p:nvPr/>
        </p:nvSpPr>
        <p:spPr>
          <a:xfrm rot="0">
            <a:off x="5666009" y="6633547"/>
            <a:ext cx="7138272" cy="628474"/>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4BD1FB"/>
                </a:solidFill>
                <a:latin typeface="DM Sans Bold"/>
              </a:rPr>
              <a:t>Real-time Performance</a:t>
            </a:r>
          </a:p>
        </p:txBody>
      </p:sp>
      <p:sp>
        <p:nvSpPr>
          <p:cNvPr name="AutoShape 11" id="11"/>
          <p:cNvSpPr/>
          <p:nvPr/>
        </p:nvSpPr>
        <p:spPr>
          <a:xfrm>
            <a:off x="4867434" y="9821008"/>
            <a:ext cx="8735422" cy="0"/>
          </a:xfrm>
          <a:prstGeom prst="line">
            <a:avLst/>
          </a:prstGeom>
          <a:ln cap="flat" w="47625">
            <a:solidFill>
              <a:srgbClr val="145DA0"/>
            </a:solidFill>
            <a:prstDash val="solid"/>
            <a:headEnd type="none" len="sm" w="sm"/>
            <a:tailEnd type="none" len="sm" w="sm"/>
          </a:ln>
        </p:spPr>
      </p:sp>
      <p:sp>
        <p:nvSpPr>
          <p:cNvPr name="TextBox 12" id="12"/>
          <p:cNvSpPr txBox="true"/>
          <p:nvPr/>
        </p:nvSpPr>
        <p:spPr>
          <a:xfrm rot="0">
            <a:off x="5295679" y="7328696"/>
            <a:ext cx="7878932" cy="2180865"/>
          </a:xfrm>
          <a:prstGeom prst="rect">
            <a:avLst/>
          </a:prstGeom>
        </p:spPr>
        <p:txBody>
          <a:bodyPr anchor="t" rtlCol="false" tIns="0" lIns="0" bIns="0" rIns="0">
            <a:spAutoFit/>
          </a:bodyPr>
          <a:lstStyle/>
          <a:p>
            <a:pPr algn="ctr" marL="0" indent="0" lvl="0">
              <a:lnSpc>
                <a:spcPts val="3471"/>
              </a:lnSpc>
              <a:spcBef>
                <a:spcPct val="0"/>
              </a:spcBef>
            </a:pPr>
            <a:r>
              <a:rPr lang="en-US" sz="2515">
                <a:solidFill>
                  <a:srgbClr val="FFFFFF"/>
                </a:solidFill>
                <a:latin typeface="DM Sans"/>
              </a:rPr>
              <a:t>Ensuring that the detection system operates in real-time, allowing for timely intervention or alerts when individuals are not wearing masks in designated areas. Real-time performance enhances the system's usability and practicality in various settings.</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860032"/>
          </a:xfrm>
          <a:custGeom>
            <a:avLst/>
            <a:gdLst/>
            <a:ahLst/>
            <a:cxnLst/>
            <a:rect r="r" b="b" t="t" l="l"/>
            <a:pathLst>
              <a:path h="3860032" w="18288000">
                <a:moveTo>
                  <a:pt x="0" y="0"/>
                </a:moveTo>
                <a:lnTo>
                  <a:pt x="18288000" y="0"/>
                </a:lnTo>
                <a:lnTo>
                  <a:pt x="18288000" y="3860032"/>
                </a:lnTo>
                <a:lnTo>
                  <a:pt x="0" y="3860032"/>
                </a:lnTo>
                <a:lnTo>
                  <a:pt x="0" y="0"/>
                </a:lnTo>
                <a:close/>
              </a:path>
            </a:pathLst>
          </a:custGeom>
          <a:blipFill>
            <a:blip r:embed="rId2"/>
            <a:stretch>
              <a:fillRect l="0" t="-51615" r="0" b="-44212"/>
            </a:stretch>
          </a:blipFill>
        </p:spPr>
      </p:sp>
      <p:grpSp>
        <p:nvGrpSpPr>
          <p:cNvPr name="Group 3" id="3"/>
          <p:cNvGrpSpPr/>
          <p:nvPr/>
        </p:nvGrpSpPr>
        <p:grpSpPr>
          <a:xfrm rot="0">
            <a:off x="4458366" y="0"/>
            <a:ext cx="9629975" cy="10287000"/>
            <a:chOff x="0" y="0"/>
            <a:chExt cx="2536290" cy="2709333"/>
          </a:xfrm>
        </p:grpSpPr>
        <p:sp>
          <p:nvSpPr>
            <p:cNvPr name="Freeform 4" id="4"/>
            <p:cNvSpPr/>
            <p:nvPr/>
          </p:nvSpPr>
          <p:spPr>
            <a:xfrm flipH="false" flipV="false" rot="0">
              <a:off x="0" y="0"/>
              <a:ext cx="2536290" cy="2709333"/>
            </a:xfrm>
            <a:custGeom>
              <a:avLst/>
              <a:gdLst/>
              <a:ahLst/>
              <a:cxnLst/>
              <a:rect r="r" b="b" t="t" l="l"/>
              <a:pathLst>
                <a:path h="2709333" w="2536290">
                  <a:moveTo>
                    <a:pt x="0" y="0"/>
                  </a:moveTo>
                  <a:lnTo>
                    <a:pt x="2536290" y="0"/>
                  </a:lnTo>
                  <a:lnTo>
                    <a:pt x="2536290" y="2709333"/>
                  </a:lnTo>
                  <a:lnTo>
                    <a:pt x="0" y="2709333"/>
                  </a:lnTo>
                  <a:close/>
                </a:path>
              </a:pathLst>
            </a:custGeom>
            <a:solidFill>
              <a:srgbClr val="051D40">
                <a:alpha val="74902"/>
              </a:srgbClr>
            </a:solidFill>
          </p:spPr>
        </p:sp>
        <p:sp>
          <p:nvSpPr>
            <p:cNvPr name="TextBox 5" id="5"/>
            <p:cNvSpPr txBox="true"/>
            <p:nvPr/>
          </p:nvSpPr>
          <p:spPr>
            <a:xfrm>
              <a:off x="0" y="-38100"/>
              <a:ext cx="2536290" cy="2747433"/>
            </a:xfrm>
            <a:prstGeom prst="rect">
              <a:avLst/>
            </a:prstGeom>
          </p:spPr>
          <p:txBody>
            <a:bodyPr anchor="ctr" rtlCol="false" tIns="50800" lIns="50800" bIns="50800" rIns="50800"/>
            <a:lstStyle/>
            <a:p>
              <a:pPr algn="ctr">
                <a:lnSpc>
                  <a:spcPts val="2605"/>
                </a:lnSpc>
              </a:pPr>
            </a:p>
          </p:txBody>
        </p:sp>
      </p:grpSp>
      <p:sp>
        <p:nvSpPr>
          <p:cNvPr name="TextBox 6" id="6"/>
          <p:cNvSpPr txBox="true"/>
          <p:nvPr/>
        </p:nvSpPr>
        <p:spPr>
          <a:xfrm rot="0">
            <a:off x="5021151" y="2372600"/>
            <a:ext cx="8245699" cy="721995"/>
          </a:xfrm>
          <a:prstGeom prst="rect">
            <a:avLst/>
          </a:prstGeom>
        </p:spPr>
        <p:txBody>
          <a:bodyPr anchor="t" rtlCol="false" tIns="0" lIns="0" bIns="0" rIns="0">
            <a:spAutoFit/>
          </a:bodyPr>
          <a:lstStyle/>
          <a:p>
            <a:pPr algn="ctr" marL="0" indent="0" lvl="0">
              <a:lnSpc>
                <a:spcPts val="5687"/>
              </a:lnSpc>
              <a:spcBef>
                <a:spcPct val="0"/>
              </a:spcBef>
            </a:pPr>
            <a:r>
              <a:rPr lang="en-US" sz="4739">
                <a:solidFill>
                  <a:srgbClr val="FFFFFF"/>
                </a:solidFill>
                <a:latin typeface="Now Bold"/>
              </a:rPr>
              <a:t>OBJECTIVES AND GOALS</a:t>
            </a:r>
          </a:p>
        </p:txBody>
      </p:sp>
      <p:sp>
        <p:nvSpPr>
          <p:cNvPr name="TextBox 7" id="7"/>
          <p:cNvSpPr txBox="true"/>
          <p:nvPr/>
        </p:nvSpPr>
        <p:spPr>
          <a:xfrm rot="0">
            <a:off x="5225420" y="4112281"/>
            <a:ext cx="7837160" cy="712294"/>
          </a:xfrm>
          <a:prstGeom prst="rect">
            <a:avLst/>
          </a:prstGeom>
        </p:spPr>
        <p:txBody>
          <a:bodyPr anchor="t" rtlCol="false" tIns="0" lIns="0" bIns="0" rIns="0">
            <a:spAutoFit/>
          </a:bodyPr>
          <a:lstStyle/>
          <a:p>
            <a:pPr algn="ctr" marL="0" indent="0" lvl="0">
              <a:lnSpc>
                <a:spcPts val="5875"/>
              </a:lnSpc>
              <a:spcBef>
                <a:spcPct val="0"/>
              </a:spcBef>
            </a:pPr>
            <a:r>
              <a:rPr lang="en-US" sz="4257">
                <a:solidFill>
                  <a:srgbClr val="4BD1FB"/>
                </a:solidFill>
                <a:latin typeface="DM Sans Bold"/>
              </a:rPr>
              <a:t>Contribution to Public Safety</a:t>
            </a:r>
          </a:p>
        </p:txBody>
      </p:sp>
      <p:sp>
        <p:nvSpPr>
          <p:cNvPr name="AutoShape 8" id="8"/>
          <p:cNvSpPr/>
          <p:nvPr/>
        </p:nvSpPr>
        <p:spPr>
          <a:xfrm>
            <a:off x="4905642" y="9234488"/>
            <a:ext cx="8735422" cy="0"/>
          </a:xfrm>
          <a:prstGeom prst="line">
            <a:avLst/>
          </a:prstGeom>
          <a:ln cap="flat" w="47625">
            <a:solidFill>
              <a:srgbClr val="145DA0"/>
            </a:solidFill>
            <a:prstDash val="solid"/>
            <a:headEnd type="none" len="sm" w="sm"/>
            <a:tailEnd type="none" len="sm" w="sm"/>
          </a:ln>
        </p:spPr>
      </p:sp>
      <p:sp>
        <p:nvSpPr>
          <p:cNvPr name="TextBox 9" id="9"/>
          <p:cNvSpPr txBox="true"/>
          <p:nvPr/>
        </p:nvSpPr>
        <p:spPr>
          <a:xfrm rot="0">
            <a:off x="5372095" y="5086350"/>
            <a:ext cx="7802516" cy="3786654"/>
          </a:xfrm>
          <a:prstGeom prst="rect">
            <a:avLst/>
          </a:prstGeom>
        </p:spPr>
        <p:txBody>
          <a:bodyPr anchor="t" rtlCol="false" tIns="0" lIns="0" bIns="0" rIns="0">
            <a:spAutoFit/>
          </a:bodyPr>
          <a:lstStyle/>
          <a:p>
            <a:pPr algn="ctr" marL="0" indent="0" lvl="0">
              <a:lnSpc>
                <a:spcPts val="4284"/>
              </a:lnSpc>
              <a:spcBef>
                <a:spcPct val="0"/>
              </a:spcBef>
            </a:pPr>
            <a:r>
              <a:rPr lang="en-US" sz="3104">
                <a:solidFill>
                  <a:srgbClr val="FFFFFF"/>
                </a:solidFill>
                <a:latin typeface="DM Sans"/>
              </a:rPr>
              <a:t> Contributing to the creation of a safer society by promoting adherence to mask-wearing guidelines. By accurately identifying individuals who are not wearing masks, the system can help mitigate the spread of infectious diseases and protect public health.</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6760588" y="1183530"/>
            <a:ext cx="6992751" cy="8074770"/>
            <a:chOff x="0" y="0"/>
            <a:chExt cx="5499100" cy="6350000"/>
          </a:xfrm>
        </p:grpSpPr>
        <p:sp>
          <p:nvSpPr>
            <p:cNvPr name="Freeform 3" id="3"/>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w="12700">
              <a:solidFill>
                <a:srgbClr val="000000"/>
              </a:solidFill>
            </a:ln>
          </p:spPr>
        </p:sp>
      </p:grpSp>
      <p:sp>
        <p:nvSpPr>
          <p:cNvPr name="Freeform 4" id="4"/>
          <p:cNvSpPr/>
          <p:nvPr/>
        </p:nvSpPr>
        <p:spPr>
          <a:xfrm flipH="false" flipV="false" rot="0">
            <a:off x="-7631327" y="597505"/>
            <a:ext cx="9077445" cy="9077445"/>
          </a:xfrm>
          <a:custGeom>
            <a:avLst/>
            <a:gdLst/>
            <a:ahLst/>
            <a:cxnLst/>
            <a:rect r="r" b="b" t="t" l="l"/>
            <a:pathLst>
              <a:path h="9077445" w="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64820" y="738779"/>
            <a:ext cx="9997658" cy="889502"/>
          </a:xfrm>
          <a:prstGeom prst="rect">
            <a:avLst/>
          </a:prstGeom>
        </p:spPr>
        <p:txBody>
          <a:bodyPr anchor="t" rtlCol="false" tIns="0" lIns="0" bIns="0" rIns="0">
            <a:spAutoFit/>
          </a:bodyPr>
          <a:lstStyle/>
          <a:p>
            <a:pPr algn="ctr" marL="0" indent="0" lvl="0">
              <a:lnSpc>
                <a:spcPts val="6975"/>
              </a:lnSpc>
              <a:spcBef>
                <a:spcPct val="0"/>
              </a:spcBef>
            </a:pPr>
            <a:r>
              <a:rPr lang="en-US" sz="5812">
                <a:solidFill>
                  <a:srgbClr val="56AEFF"/>
                </a:solidFill>
                <a:latin typeface="Now Bold"/>
              </a:rPr>
              <a:t>SOFTWARE RQUIREMENTS</a:t>
            </a:r>
          </a:p>
        </p:txBody>
      </p:sp>
      <p:sp>
        <p:nvSpPr>
          <p:cNvPr name="TextBox 6" id="6"/>
          <p:cNvSpPr txBox="true"/>
          <p:nvPr/>
        </p:nvSpPr>
        <p:spPr>
          <a:xfrm rot="0">
            <a:off x="1864820" y="2182546"/>
            <a:ext cx="6197679" cy="1093470"/>
          </a:xfrm>
          <a:prstGeom prst="rect">
            <a:avLst/>
          </a:prstGeom>
        </p:spPr>
        <p:txBody>
          <a:bodyPr anchor="t" rtlCol="false" tIns="0" lIns="0" bIns="0" rIns="0">
            <a:spAutoFit/>
          </a:bodyPr>
          <a:lstStyle/>
          <a:p>
            <a:pPr algn="ctr" marL="772612" indent="-386306" lvl="1">
              <a:lnSpc>
                <a:spcPts val="4294"/>
              </a:lnSpc>
              <a:buFont typeface="Arial"/>
              <a:buChar char="•"/>
            </a:pPr>
            <a:r>
              <a:rPr lang="en-US" sz="3578">
                <a:solidFill>
                  <a:srgbClr val="FFFBFB"/>
                </a:solidFill>
                <a:latin typeface="Now Bold"/>
              </a:rPr>
              <a:t>WINDOWS 7 OR ABOVE</a:t>
            </a:r>
          </a:p>
          <a:p>
            <a:pPr>
              <a:lnSpc>
                <a:spcPts val="4294"/>
              </a:lnSpc>
            </a:pPr>
          </a:p>
        </p:txBody>
      </p:sp>
      <p:sp>
        <p:nvSpPr>
          <p:cNvPr name="TextBox 7" id="7"/>
          <p:cNvSpPr txBox="true"/>
          <p:nvPr/>
        </p:nvSpPr>
        <p:spPr>
          <a:xfrm rot="0">
            <a:off x="1864820" y="2725471"/>
            <a:ext cx="8986957" cy="550545"/>
          </a:xfrm>
          <a:prstGeom prst="rect">
            <a:avLst/>
          </a:prstGeom>
        </p:spPr>
        <p:txBody>
          <a:bodyPr anchor="t" rtlCol="false" tIns="0" lIns="0" bIns="0" rIns="0">
            <a:spAutoFit/>
          </a:bodyPr>
          <a:lstStyle/>
          <a:p>
            <a:pPr marL="772612" indent="-386306" lvl="1">
              <a:lnSpc>
                <a:spcPts val="4294"/>
              </a:lnSpc>
              <a:buFont typeface="Arial"/>
              <a:buChar char="•"/>
            </a:pPr>
            <a:r>
              <a:rPr lang="en-US" sz="3578">
                <a:solidFill>
                  <a:srgbClr val="FFFBFB"/>
                </a:solidFill>
                <a:latin typeface="Now Bold"/>
              </a:rPr>
              <a:t>PYTHON (VERSION 3.5 OR HIGHER)</a:t>
            </a:r>
          </a:p>
        </p:txBody>
      </p:sp>
      <p:sp>
        <p:nvSpPr>
          <p:cNvPr name="TextBox 8" id="8"/>
          <p:cNvSpPr txBox="true"/>
          <p:nvPr/>
        </p:nvSpPr>
        <p:spPr>
          <a:xfrm rot="0">
            <a:off x="1446117" y="4691476"/>
            <a:ext cx="11497845" cy="889502"/>
          </a:xfrm>
          <a:prstGeom prst="rect">
            <a:avLst/>
          </a:prstGeom>
        </p:spPr>
        <p:txBody>
          <a:bodyPr anchor="t" rtlCol="false" tIns="0" lIns="0" bIns="0" rIns="0">
            <a:spAutoFit/>
          </a:bodyPr>
          <a:lstStyle/>
          <a:p>
            <a:pPr algn="ctr" marL="0" indent="0" lvl="0">
              <a:lnSpc>
                <a:spcPts val="6975"/>
              </a:lnSpc>
              <a:spcBef>
                <a:spcPct val="0"/>
              </a:spcBef>
            </a:pPr>
            <a:r>
              <a:rPr lang="en-US" sz="5812">
                <a:solidFill>
                  <a:srgbClr val="56AEFF"/>
                </a:solidFill>
                <a:latin typeface="Now Bold"/>
              </a:rPr>
              <a:t>HARDWARE REQUIREMENTS</a:t>
            </a:r>
          </a:p>
        </p:txBody>
      </p:sp>
      <p:sp>
        <p:nvSpPr>
          <p:cNvPr name="TextBox 9" id="9"/>
          <p:cNvSpPr txBox="true"/>
          <p:nvPr/>
        </p:nvSpPr>
        <p:spPr>
          <a:xfrm rot="0">
            <a:off x="1864820" y="6133428"/>
            <a:ext cx="15016044" cy="1101090"/>
          </a:xfrm>
          <a:prstGeom prst="rect">
            <a:avLst/>
          </a:prstGeom>
        </p:spPr>
        <p:txBody>
          <a:bodyPr anchor="t" rtlCol="false" tIns="0" lIns="0" bIns="0" rIns="0">
            <a:spAutoFit/>
          </a:bodyPr>
          <a:lstStyle/>
          <a:p>
            <a:pPr marL="772612" indent="-386306" lvl="1">
              <a:lnSpc>
                <a:spcPts val="4294"/>
              </a:lnSpc>
              <a:buFont typeface="Arial"/>
              <a:buChar char="•"/>
            </a:pPr>
            <a:r>
              <a:rPr lang="en-US" sz="3578">
                <a:solidFill>
                  <a:srgbClr val="FFFBFB"/>
                </a:solidFill>
                <a:latin typeface="Now Bold"/>
              </a:rPr>
              <a:t>PROCESSOR (CPU): INTEL CORE I3-7TH GEN OR AMD RYZEN  </a:t>
            </a:r>
          </a:p>
          <a:p>
            <a:pPr>
              <a:lnSpc>
                <a:spcPts val="4294"/>
              </a:lnSpc>
            </a:pPr>
            <a:r>
              <a:rPr lang="en-US" sz="3578">
                <a:solidFill>
                  <a:srgbClr val="FFFBFB"/>
                </a:solidFill>
                <a:latin typeface="Now Bold"/>
              </a:rPr>
              <a:t>                                        3 3RD GEN (OR EQUIVALENT)</a:t>
            </a:r>
          </a:p>
        </p:txBody>
      </p:sp>
      <p:sp>
        <p:nvSpPr>
          <p:cNvPr name="TextBox 10" id="10"/>
          <p:cNvSpPr txBox="true"/>
          <p:nvPr/>
        </p:nvSpPr>
        <p:spPr>
          <a:xfrm rot="0">
            <a:off x="1864820" y="7496456"/>
            <a:ext cx="9383435" cy="550545"/>
          </a:xfrm>
          <a:prstGeom prst="rect">
            <a:avLst/>
          </a:prstGeom>
        </p:spPr>
        <p:txBody>
          <a:bodyPr anchor="t" rtlCol="false" tIns="0" lIns="0" bIns="0" rIns="0">
            <a:spAutoFit/>
          </a:bodyPr>
          <a:lstStyle/>
          <a:p>
            <a:pPr marL="772612" indent="-386306" lvl="1">
              <a:lnSpc>
                <a:spcPts val="4294"/>
              </a:lnSpc>
              <a:buFont typeface="Arial"/>
              <a:buChar char="•"/>
            </a:pPr>
            <a:r>
              <a:rPr lang="en-US" sz="3578">
                <a:solidFill>
                  <a:srgbClr val="FFFBFB"/>
                </a:solidFill>
                <a:latin typeface="Now Bold"/>
              </a:rPr>
              <a:t>MEMORY (RAM): 4GB RAM OR MORE</a:t>
            </a:r>
          </a:p>
        </p:txBody>
      </p:sp>
      <p:sp>
        <p:nvSpPr>
          <p:cNvPr name="TextBox 11" id="11"/>
          <p:cNvSpPr txBox="true"/>
          <p:nvPr/>
        </p:nvSpPr>
        <p:spPr>
          <a:xfrm rot="0">
            <a:off x="1864820" y="8313701"/>
            <a:ext cx="8861465" cy="550545"/>
          </a:xfrm>
          <a:prstGeom prst="rect">
            <a:avLst/>
          </a:prstGeom>
        </p:spPr>
        <p:txBody>
          <a:bodyPr anchor="t" rtlCol="false" tIns="0" lIns="0" bIns="0" rIns="0">
            <a:spAutoFit/>
          </a:bodyPr>
          <a:lstStyle/>
          <a:p>
            <a:pPr marL="772612" indent="-386306" lvl="1">
              <a:lnSpc>
                <a:spcPts val="4294"/>
              </a:lnSpc>
              <a:buFont typeface="Arial"/>
              <a:buChar char="•"/>
            </a:pPr>
            <a:r>
              <a:rPr lang="en-US" sz="3578">
                <a:solidFill>
                  <a:srgbClr val="FFFBFB"/>
                </a:solidFill>
                <a:latin typeface="Now Bold"/>
              </a:rPr>
              <a:t>STORAGE (ROM): 128 GB OR MORE</a:t>
            </a:r>
          </a:p>
        </p:txBody>
      </p:sp>
      <p:sp>
        <p:nvSpPr>
          <p:cNvPr name="TextBox 12" id="12"/>
          <p:cNvSpPr txBox="true"/>
          <p:nvPr/>
        </p:nvSpPr>
        <p:spPr>
          <a:xfrm rot="0">
            <a:off x="1927565" y="9130946"/>
            <a:ext cx="10014585" cy="550545"/>
          </a:xfrm>
          <a:prstGeom prst="rect">
            <a:avLst/>
          </a:prstGeom>
        </p:spPr>
        <p:txBody>
          <a:bodyPr anchor="t" rtlCol="false" tIns="0" lIns="0" bIns="0" rIns="0">
            <a:spAutoFit/>
          </a:bodyPr>
          <a:lstStyle/>
          <a:p>
            <a:pPr marL="772612" indent="-386306" lvl="1">
              <a:lnSpc>
                <a:spcPts val="4294"/>
              </a:lnSpc>
              <a:buFont typeface="Arial"/>
              <a:buChar char="•"/>
            </a:pPr>
            <a:r>
              <a:rPr lang="en-US" sz="3578">
                <a:solidFill>
                  <a:srgbClr val="FFFBFB"/>
                </a:solidFill>
                <a:latin typeface="Now Bold"/>
              </a:rPr>
              <a:t>WEBCAM : 480P RESOLUTION OR MORE</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0712033" y="1185345"/>
            <a:ext cx="6992751" cy="8074770"/>
            <a:chOff x="0" y="0"/>
            <a:chExt cx="5499100" cy="6350000"/>
          </a:xfrm>
        </p:grpSpPr>
        <p:sp>
          <p:nvSpPr>
            <p:cNvPr name="Freeform 3" id="3"/>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a:blip r:embed="rId2"/>
              <a:stretch>
                <a:fillRect l="-3459" t="0" r="-3459" b="0"/>
              </a:stretch>
            </a:blipFill>
          </p:spPr>
        </p:sp>
      </p:grpSp>
      <p:sp>
        <p:nvSpPr>
          <p:cNvPr name="Freeform 4" id="4"/>
          <p:cNvSpPr/>
          <p:nvPr/>
        </p:nvSpPr>
        <p:spPr>
          <a:xfrm flipH="false" flipV="false" rot="0">
            <a:off x="-7631327" y="597505"/>
            <a:ext cx="9077445" cy="9077445"/>
          </a:xfrm>
          <a:custGeom>
            <a:avLst/>
            <a:gdLst/>
            <a:ahLst/>
            <a:cxnLst/>
            <a:rect r="r" b="b" t="t" l="l"/>
            <a:pathLst>
              <a:path h="9077445" w="9077445">
                <a:moveTo>
                  <a:pt x="0" y="0"/>
                </a:moveTo>
                <a:lnTo>
                  <a:pt x="9077444" y="0"/>
                </a:lnTo>
                <a:lnTo>
                  <a:pt x="9077444" y="9077445"/>
                </a:lnTo>
                <a:lnTo>
                  <a:pt x="0" y="90774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740594"/>
            <a:ext cx="9997658" cy="889502"/>
          </a:xfrm>
          <a:prstGeom prst="rect">
            <a:avLst/>
          </a:prstGeom>
        </p:spPr>
        <p:txBody>
          <a:bodyPr anchor="t" rtlCol="false" tIns="0" lIns="0" bIns="0" rIns="0">
            <a:spAutoFit/>
          </a:bodyPr>
          <a:lstStyle/>
          <a:p>
            <a:pPr algn="ctr" marL="0" indent="0" lvl="0">
              <a:lnSpc>
                <a:spcPts val="6975"/>
              </a:lnSpc>
              <a:spcBef>
                <a:spcPct val="0"/>
              </a:spcBef>
            </a:pPr>
            <a:r>
              <a:rPr lang="en-US" sz="5812">
                <a:solidFill>
                  <a:srgbClr val="56AEFF"/>
                </a:solidFill>
                <a:latin typeface="Now Bold"/>
              </a:rPr>
              <a:t>TECHNOLGIES USED</a:t>
            </a:r>
          </a:p>
        </p:txBody>
      </p:sp>
      <p:sp>
        <p:nvSpPr>
          <p:cNvPr name="TextBox 6" id="6"/>
          <p:cNvSpPr txBox="true"/>
          <p:nvPr/>
        </p:nvSpPr>
        <p:spPr>
          <a:xfrm rot="0">
            <a:off x="2032876" y="1825358"/>
            <a:ext cx="7376517" cy="8330565"/>
          </a:xfrm>
          <a:prstGeom prst="rect">
            <a:avLst/>
          </a:prstGeom>
        </p:spPr>
        <p:txBody>
          <a:bodyPr anchor="t" rtlCol="false" tIns="0" lIns="0" bIns="0" rIns="0">
            <a:spAutoFit/>
          </a:bodyPr>
          <a:lstStyle/>
          <a:p>
            <a:pPr algn="just" marL="772612" indent="-386306" lvl="1">
              <a:lnSpc>
                <a:spcPts val="4294"/>
              </a:lnSpc>
              <a:buFont typeface="Arial"/>
              <a:buChar char="•"/>
            </a:pPr>
            <a:r>
              <a:rPr lang="en-US" sz="3578">
                <a:solidFill>
                  <a:srgbClr val="FFFBFB"/>
                </a:solidFill>
                <a:latin typeface="Now Bold"/>
              </a:rPr>
              <a:t>PYTHON</a:t>
            </a:r>
          </a:p>
          <a:p>
            <a:pPr algn="just">
              <a:lnSpc>
                <a:spcPts val="4294"/>
              </a:lnSpc>
            </a:pPr>
          </a:p>
          <a:p>
            <a:pPr algn="just">
              <a:lnSpc>
                <a:spcPts val="4294"/>
              </a:lnSpc>
            </a:pPr>
            <a:r>
              <a:rPr lang="en-US" sz="3578">
                <a:solidFill>
                  <a:srgbClr val="56AEFF"/>
                </a:solidFill>
                <a:latin typeface="Now Bold"/>
              </a:rPr>
              <a:t> </a:t>
            </a:r>
            <a:r>
              <a:rPr lang="en-US" sz="3578">
                <a:solidFill>
                  <a:srgbClr val="56AEFF"/>
                </a:solidFill>
                <a:latin typeface="Now Bold"/>
              </a:rPr>
              <a:t>FRAMEWORKS AND LIBRARIRES</a:t>
            </a:r>
          </a:p>
          <a:p>
            <a:pPr algn="just">
              <a:lnSpc>
                <a:spcPts val="3694"/>
              </a:lnSpc>
            </a:pPr>
          </a:p>
          <a:p>
            <a:pPr algn="just" marL="664665" indent="-332332" lvl="1">
              <a:lnSpc>
                <a:spcPts val="3694"/>
              </a:lnSpc>
              <a:buFont typeface="Arial"/>
              <a:buChar char="•"/>
            </a:pPr>
            <a:r>
              <a:rPr lang="en-US" sz="3078">
                <a:solidFill>
                  <a:srgbClr val="FFFBFB"/>
                </a:solidFill>
                <a:latin typeface="Now Bold"/>
              </a:rPr>
              <a:t>TENSORFLOW</a:t>
            </a:r>
          </a:p>
          <a:p>
            <a:pPr algn="just" marL="664665" indent="-332332" lvl="1">
              <a:lnSpc>
                <a:spcPts val="3694"/>
              </a:lnSpc>
              <a:buFont typeface="Arial"/>
              <a:buChar char="•"/>
            </a:pPr>
            <a:r>
              <a:rPr lang="en-US" sz="3078">
                <a:solidFill>
                  <a:srgbClr val="FFFBFB"/>
                </a:solidFill>
                <a:latin typeface="Now Bold"/>
              </a:rPr>
              <a:t>KERAS</a:t>
            </a:r>
          </a:p>
          <a:p>
            <a:pPr algn="just" marL="664665" indent="-332332" lvl="1">
              <a:lnSpc>
                <a:spcPts val="3694"/>
              </a:lnSpc>
              <a:buFont typeface="Arial"/>
              <a:buChar char="•"/>
            </a:pPr>
            <a:r>
              <a:rPr lang="en-US" sz="3078">
                <a:solidFill>
                  <a:srgbClr val="FFFBFB"/>
                </a:solidFill>
                <a:latin typeface="Now Bold"/>
              </a:rPr>
              <a:t> IMUTILS</a:t>
            </a:r>
          </a:p>
          <a:p>
            <a:pPr algn="just" marL="664665" indent="-332332" lvl="1">
              <a:lnSpc>
                <a:spcPts val="3694"/>
              </a:lnSpc>
              <a:buFont typeface="Arial"/>
              <a:buChar char="•"/>
            </a:pPr>
            <a:r>
              <a:rPr lang="en-US" sz="3078">
                <a:solidFill>
                  <a:srgbClr val="FFFBFB"/>
                </a:solidFill>
                <a:latin typeface="Now Bold"/>
              </a:rPr>
              <a:t>NUMPY</a:t>
            </a:r>
          </a:p>
          <a:p>
            <a:pPr algn="just" marL="664665" indent="-332332" lvl="1">
              <a:lnSpc>
                <a:spcPts val="3694"/>
              </a:lnSpc>
              <a:buFont typeface="Arial"/>
              <a:buChar char="•"/>
            </a:pPr>
            <a:r>
              <a:rPr lang="en-US" sz="3078">
                <a:solidFill>
                  <a:srgbClr val="FFFBFB"/>
                </a:solidFill>
                <a:latin typeface="Now Bold"/>
              </a:rPr>
              <a:t>OPENCV-PYTHON</a:t>
            </a:r>
          </a:p>
          <a:p>
            <a:pPr algn="just" marL="664665" indent="-332332" lvl="1">
              <a:lnSpc>
                <a:spcPts val="3694"/>
              </a:lnSpc>
              <a:buFont typeface="Arial"/>
              <a:buChar char="•"/>
            </a:pPr>
            <a:r>
              <a:rPr lang="en-US" sz="3078">
                <a:solidFill>
                  <a:srgbClr val="FFFBFB"/>
                </a:solidFill>
                <a:latin typeface="Now Bold"/>
              </a:rPr>
              <a:t> MATPLOTLIB</a:t>
            </a:r>
          </a:p>
          <a:p>
            <a:pPr algn="just" marL="664665" indent="-332332" lvl="1">
              <a:lnSpc>
                <a:spcPts val="3694"/>
              </a:lnSpc>
              <a:buFont typeface="Arial"/>
              <a:buChar char="•"/>
            </a:pPr>
            <a:r>
              <a:rPr lang="en-US" sz="3078">
                <a:solidFill>
                  <a:srgbClr val="FFFBFB"/>
                </a:solidFill>
                <a:latin typeface="Now Bold"/>
              </a:rPr>
              <a:t>ARGPARSE</a:t>
            </a:r>
          </a:p>
          <a:p>
            <a:pPr algn="just" marL="664665" indent="-332332" lvl="1">
              <a:lnSpc>
                <a:spcPts val="3694"/>
              </a:lnSpc>
              <a:buFont typeface="Arial"/>
              <a:buChar char="•"/>
            </a:pPr>
            <a:r>
              <a:rPr lang="en-US" sz="3078">
                <a:solidFill>
                  <a:srgbClr val="FFFBFB"/>
                </a:solidFill>
                <a:latin typeface="Now Bold"/>
              </a:rPr>
              <a:t> PILLOW</a:t>
            </a:r>
          </a:p>
          <a:p>
            <a:pPr algn="just" marL="664665" indent="-332332" lvl="1">
              <a:lnSpc>
                <a:spcPts val="3694"/>
              </a:lnSpc>
              <a:buFont typeface="Arial"/>
              <a:buChar char="•"/>
            </a:pPr>
            <a:r>
              <a:rPr lang="en-US" sz="3078">
                <a:solidFill>
                  <a:srgbClr val="FFFBFB"/>
                </a:solidFill>
                <a:latin typeface="Now Bold"/>
              </a:rPr>
              <a:t> STREAMLIT</a:t>
            </a:r>
          </a:p>
          <a:p>
            <a:pPr algn="just" marL="664665" indent="-332332" lvl="1">
              <a:lnSpc>
                <a:spcPts val="3694"/>
              </a:lnSpc>
              <a:buFont typeface="Arial"/>
              <a:buChar char="•"/>
            </a:pPr>
            <a:r>
              <a:rPr lang="en-US" sz="3078">
                <a:solidFill>
                  <a:srgbClr val="FFFBFB"/>
                </a:solidFill>
                <a:latin typeface="Now Bold"/>
              </a:rPr>
              <a:t> ONNX</a:t>
            </a:r>
          </a:p>
          <a:p>
            <a:pPr algn="just" marL="664665" indent="-332332" lvl="1">
              <a:lnSpc>
                <a:spcPts val="3694"/>
              </a:lnSpc>
              <a:buFont typeface="Arial"/>
              <a:buChar char="•"/>
            </a:pPr>
            <a:r>
              <a:rPr lang="en-US" sz="3078">
                <a:solidFill>
                  <a:srgbClr val="FFFBFB"/>
                </a:solidFill>
                <a:latin typeface="Now Bold"/>
              </a:rPr>
              <a:t>TF2ONNX</a:t>
            </a:r>
          </a:p>
          <a:p>
            <a:pPr algn="r">
              <a:lnSpc>
                <a:spcPts val="4294"/>
              </a:lnSpc>
            </a:pPr>
          </a:p>
          <a:p>
            <a:pPr>
              <a:lnSpc>
                <a:spcPts val="4294"/>
              </a:lnSpc>
            </a:pP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1313163">
            <a:off x="-4261137" y="6573910"/>
            <a:ext cx="9085628" cy="5368780"/>
          </a:xfrm>
          <a:custGeom>
            <a:avLst/>
            <a:gdLst/>
            <a:ahLst/>
            <a:cxnLst/>
            <a:rect r="r" b="b" t="t" l="l"/>
            <a:pathLst>
              <a:path h="5368780" w="9085628">
                <a:moveTo>
                  <a:pt x="0" y="0"/>
                </a:moveTo>
                <a:lnTo>
                  <a:pt x="9085628" y="0"/>
                </a:lnTo>
                <a:lnTo>
                  <a:pt x="9085628"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13163">
            <a:off x="14330817" y="-1655690"/>
            <a:ext cx="9085628" cy="5368780"/>
          </a:xfrm>
          <a:custGeom>
            <a:avLst/>
            <a:gdLst/>
            <a:ahLst/>
            <a:cxnLst/>
            <a:rect r="r" b="b" t="t" l="l"/>
            <a:pathLst>
              <a:path h="5368780" w="9085628">
                <a:moveTo>
                  <a:pt x="0" y="0"/>
                </a:moveTo>
                <a:lnTo>
                  <a:pt x="9085629" y="0"/>
                </a:lnTo>
                <a:lnTo>
                  <a:pt x="9085629"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595207" y="4506285"/>
            <a:ext cx="11097585" cy="1125891"/>
          </a:xfrm>
          <a:prstGeom prst="rect">
            <a:avLst/>
          </a:prstGeom>
        </p:spPr>
        <p:txBody>
          <a:bodyPr anchor="t" rtlCol="false" tIns="0" lIns="0" bIns="0" rIns="0">
            <a:spAutoFit/>
          </a:bodyPr>
          <a:lstStyle/>
          <a:p>
            <a:pPr algn="ctr" marL="0" indent="0" lvl="0">
              <a:lnSpc>
                <a:spcPts val="8734"/>
              </a:lnSpc>
              <a:spcBef>
                <a:spcPct val="0"/>
              </a:spcBef>
            </a:pPr>
            <a:r>
              <a:rPr lang="en-US" sz="7278">
                <a:solidFill>
                  <a:srgbClr val="FFFFFF"/>
                </a:solidFill>
                <a:latin typeface="Now Bold"/>
              </a:rPr>
              <a:t>WORK SNIPPETS</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1313163">
            <a:off x="-4261137" y="6573910"/>
            <a:ext cx="9085628" cy="5368780"/>
          </a:xfrm>
          <a:custGeom>
            <a:avLst/>
            <a:gdLst/>
            <a:ahLst/>
            <a:cxnLst/>
            <a:rect r="r" b="b" t="t" l="l"/>
            <a:pathLst>
              <a:path h="5368780" w="9085628">
                <a:moveTo>
                  <a:pt x="0" y="0"/>
                </a:moveTo>
                <a:lnTo>
                  <a:pt x="9085628" y="0"/>
                </a:lnTo>
                <a:lnTo>
                  <a:pt x="9085628"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13163">
            <a:off x="14330817" y="-1655690"/>
            <a:ext cx="9085628" cy="5368780"/>
          </a:xfrm>
          <a:custGeom>
            <a:avLst/>
            <a:gdLst/>
            <a:ahLst/>
            <a:cxnLst/>
            <a:rect r="r" b="b" t="t" l="l"/>
            <a:pathLst>
              <a:path h="5368780" w="9085628">
                <a:moveTo>
                  <a:pt x="0" y="0"/>
                </a:moveTo>
                <a:lnTo>
                  <a:pt x="9085629" y="0"/>
                </a:lnTo>
                <a:lnTo>
                  <a:pt x="9085629"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87864" y="2700417"/>
            <a:ext cx="14657415" cy="7071136"/>
          </a:xfrm>
          <a:custGeom>
            <a:avLst/>
            <a:gdLst/>
            <a:ahLst/>
            <a:cxnLst/>
            <a:rect r="r" b="b" t="t" l="l"/>
            <a:pathLst>
              <a:path h="7071136" w="14657415">
                <a:moveTo>
                  <a:pt x="0" y="0"/>
                </a:moveTo>
                <a:lnTo>
                  <a:pt x="14657415" y="0"/>
                </a:lnTo>
                <a:lnTo>
                  <a:pt x="14657415" y="7071136"/>
                </a:lnTo>
                <a:lnTo>
                  <a:pt x="0" y="7071136"/>
                </a:lnTo>
                <a:lnTo>
                  <a:pt x="0" y="0"/>
                </a:lnTo>
                <a:close/>
              </a:path>
            </a:pathLst>
          </a:custGeom>
          <a:blipFill>
            <a:blip r:embed="rId4"/>
            <a:stretch>
              <a:fillRect l="-12060" t="-22384" r="0" b="0"/>
            </a:stretch>
          </a:blipFill>
        </p:spPr>
      </p:sp>
      <p:sp>
        <p:nvSpPr>
          <p:cNvPr name="TextBox 5" id="5"/>
          <p:cNvSpPr txBox="true"/>
          <p:nvPr/>
        </p:nvSpPr>
        <p:spPr>
          <a:xfrm rot="0">
            <a:off x="1987864" y="458160"/>
            <a:ext cx="14312273" cy="2242257"/>
          </a:xfrm>
          <a:prstGeom prst="rect">
            <a:avLst/>
          </a:prstGeom>
        </p:spPr>
        <p:txBody>
          <a:bodyPr anchor="t" rtlCol="false" tIns="0" lIns="0" bIns="0" rIns="0">
            <a:spAutoFit/>
          </a:bodyPr>
          <a:lstStyle/>
          <a:p>
            <a:pPr algn="ctr" marL="0" indent="0" lvl="0">
              <a:lnSpc>
                <a:spcPts val="8734"/>
              </a:lnSpc>
              <a:spcBef>
                <a:spcPct val="0"/>
              </a:spcBef>
            </a:pPr>
            <a:r>
              <a:rPr lang="en-US" sz="7278">
                <a:solidFill>
                  <a:srgbClr val="FFFFFF"/>
                </a:solidFill>
                <a:latin typeface="Now Bold"/>
              </a:rPr>
              <a:t>DATA PRE-PROCESSING AND CLEANING</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DAGAuu17UNw</dc:identifier>
  <dcterms:modified xsi:type="dcterms:W3CDTF">2011-08-01T06:04:30Z</dcterms:modified>
  <cp:revision>1</cp:revision>
  <dc:title>face mask</dc:title>
</cp:coreProperties>
</file>