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3" r:id="rId14"/>
    <p:sldId id="270" r:id="rId15"/>
    <p:sldId id="274"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572361-31E6-48D5-BDC1-2744C7F4E04F}">
          <p14:sldIdLst>
            <p14:sldId id="258"/>
            <p14:sldId id="259"/>
            <p14:sldId id="260"/>
            <p14:sldId id="261"/>
            <p14:sldId id="262"/>
            <p14:sldId id="263"/>
            <p14:sldId id="264"/>
            <p14:sldId id="265"/>
            <p14:sldId id="266"/>
            <p14:sldId id="267"/>
            <p14:sldId id="268"/>
            <p14:sldId id="269"/>
            <p14:sldId id="273"/>
            <p14:sldId id="270"/>
            <p14:sldId id="274"/>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DF3BA-6CB3-4E06-BAD7-D66B2358303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23839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DF3BA-6CB3-4E06-BAD7-D66B2358303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380487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DF3BA-6CB3-4E06-BAD7-D66B2358303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7FB94-A13B-4717-BD67-DB18E67C615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6369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DF3BA-6CB3-4E06-BAD7-D66B2358303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2239256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DF3BA-6CB3-4E06-BAD7-D66B2358303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7FB94-A13B-4717-BD67-DB18E67C615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321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DF3BA-6CB3-4E06-BAD7-D66B2358303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3889839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DF3BA-6CB3-4E06-BAD7-D66B2358303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2500064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DF3BA-6CB3-4E06-BAD7-D66B2358303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63128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DF3BA-6CB3-4E06-BAD7-D66B2358303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125891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DF3BA-6CB3-4E06-BAD7-D66B23583037}"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59929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DF3BA-6CB3-4E06-BAD7-D66B23583037}"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231477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DF3BA-6CB3-4E06-BAD7-D66B23583037}"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246384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DF3BA-6CB3-4E06-BAD7-D66B23583037}"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189730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DF3BA-6CB3-4E06-BAD7-D66B23583037}"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253319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DF3BA-6CB3-4E06-BAD7-D66B23583037}"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7FB94-A13B-4717-BD67-DB18E67C615B}" type="slidenum">
              <a:rPr lang="en-IN" smtClean="0"/>
              <a:t>‹#›</a:t>
            </a:fld>
            <a:endParaRPr lang="en-IN"/>
          </a:p>
        </p:txBody>
      </p:sp>
    </p:spTree>
    <p:extLst>
      <p:ext uri="{BB962C8B-B14F-4D97-AF65-F5344CB8AC3E}">
        <p14:creationId xmlns:p14="http://schemas.microsoft.com/office/powerpoint/2010/main" val="216755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7FB94-A13B-4717-BD67-DB18E67C615B}" type="slidenum">
              <a:rPr lang="en-IN" smtClean="0"/>
              <a:t>‹#›</a:t>
            </a:fld>
            <a:endParaRPr lang="en-IN"/>
          </a:p>
        </p:txBody>
      </p:sp>
      <p:sp>
        <p:nvSpPr>
          <p:cNvPr id="5" name="Date Placeholder 4"/>
          <p:cNvSpPr>
            <a:spLocks noGrp="1"/>
          </p:cNvSpPr>
          <p:nvPr>
            <p:ph type="dt" sz="half" idx="10"/>
          </p:nvPr>
        </p:nvSpPr>
        <p:spPr/>
        <p:txBody>
          <a:bodyPr/>
          <a:lstStyle/>
          <a:p>
            <a:fld id="{462DF3BA-6CB3-4E06-BAD7-D66B23583037}" type="datetimeFigureOut">
              <a:rPr lang="en-IN" smtClean="0"/>
              <a:t>11-10-2022</a:t>
            </a:fld>
            <a:endParaRPr lang="en-IN"/>
          </a:p>
        </p:txBody>
      </p:sp>
    </p:spTree>
    <p:extLst>
      <p:ext uri="{BB962C8B-B14F-4D97-AF65-F5344CB8AC3E}">
        <p14:creationId xmlns:p14="http://schemas.microsoft.com/office/powerpoint/2010/main" val="26285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2DF3BA-6CB3-4E06-BAD7-D66B23583037}" type="datetimeFigureOut">
              <a:rPr lang="en-IN" smtClean="0"/>
              <a:t>11-10-2022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E7FB94-A13B-4717-BD67-DB18E67C615B}" type="slidenum">
              <a:rPr lang="en-IN" smtClean="0"/>
              <a:t>‹#›</a:t>
            </a:fld>
            <a:endParaRPr lang="en-IN"/>
          </a:p>
        </p:txBody>
      </p:sp>
    </p:spTree>
    <p:extLst>
      <p:ext uri="{BB962C8B-B14F-4D97-AF65-F5344CB8AC3E}">
        <p14:creationId xmlns:p14="http://schemas.microsoft.com/office/powerpoint/2010/main" val="11506015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tudentwebsite.blogspot.com/2009/11/class-diagram-for-bank-process-online.htm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rofile/Md-Jasim-Uddin" TargetMode="External"/><Relationship Id="rId2" Type="http://schemas.openxmlformats.org/officeDocument/2006/relationships/hyperlink" Target="https://www.researchgate.net/institution/Jagannath_University-Bangladesh"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095CA-7753-99B8-D5D3-99DE0D4346CB}"/>
              </a:ext>
            </a:extLst>
          </p:cNvPr>
          <p:cNvSpPr txBox="1"/>
          <p:nvPr/>
        </p:nvSpPr>
        <p:spPr>
          <a:xfrm>
            <a:off x="1726163" y="3241224"/>
            <a:ext cx="6102220" cy="375552"/>
          </a:xfrm>
          <a:prstGeom prst="rect">
            <a:avLst/>
          </a:prstGeom>
          <a:noFill/>
        </p:spPr>
        <p:txBody>
          <a:bodyPr wrap="square">
            <a:spAutoFit/>
          </a:bodyPr>
          <a:lstStyle/>
          <a:p>
            <a:pPr algn="ctr">
              <a:lnSpc>
                <a:spcPct val="107000"/>
              </a:lnSpc>
              <a:spcAft>
                <a:spcPts val="800"/>
              </a:spcAft>
            </a:pPr>
            <a:r>
              <a:rPr lang="en-US" sz="1800" dirty="0">
                <a:ln>
                  <a:noFill/>
                </a:ln>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Times New Roman" panose="02020603050405020304" pitchFamily="18" charset="0"/>
              </a:rPr>
              <a:t>BANK MANAGEMENT SYSTEM</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537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69A66-6C58-EBC3-6C40-10C612702508}"/>
              </a:ext>
            </a:extLst>
          </p:cNvPr>
          <p:cNvSpPr txBox="1"/>
          <p:nvPr/>
        </p:nvSpPr>
        <p:spPr>
          <a:xfrm>
            <a:off x="0" y="0"/>
            <a:ext cx="9153330" cy="3139321"/>
          </a:xfrm>
          <a:prstGeom prst="rect">
            <a:avLst/>
          </a:prstGeom>
          <a:noFill/>
        </p:spPr>
        <p:txBody>
          <a:bodyPr wrap="square">
            <a:spAutoFit/>
          </a:bodyPr>
          <a:lstStyle/>
          <a:p>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Step3:</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err="1">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Goto</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to the component view ,in that select anyone of the relevant component in the component diagram and right click the component and choose open specification and click the realize tab and assign the classes listed.</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Step4:</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Right the same component choose open specification and select general tab </a:t>
            </a:r>
            <a:r>
              <a:rPr lang="en-IN" sz="1800" dirty="0" err="1">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andset</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the language as and press apply.</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Step5:</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Select the same component in the browser window right click it, choose and click generate code. The directory window specifies the directory path where the header file and input files are to be stored and press ok.</a:t>
            </a:r>
            <a:endParaRPr lang="en-IN" dirty="0"/>
          </a:p>
        </p:txBody>
      </p:sp>
    </p:spTree>
    <p:extLst>
      <p:ext uri="{BB962C8B-B14F-4D97-AF65-F5344CB8AC3E}">
        <p14:creationId xmlns:p14="http://schemas.microsoft.com/office/powerpoint/2010/main" val="232825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1A77D-DBBD-989E-183C-6645CB9FA5BF}"/>
              </a:ext>
            </a:extLst>
          </p:cNvPr>
          <p:cNvSpPr txBox="1"/>
          <p:nvPr/>
        </p:nvSpPr>
        <p:spPr>
          <a:xfrm>
            <a:off x="0" y="0"/>
            <a:ext cx="9153330" cy="967444"/>
          </a:xfrm>
          <a:prstGeom prst="rect">
            <a:avLst/>
          </a:prstGeom>
          <a:noFill/>
        </p:spPr>
        <p:txBody>
          <a:bodyPr wrap="square">
            <a:spAutoFit/>
          </a:bodyPr>
          <a:lstStyle/>
          <a:p>
            <a:pPr>
              <a:lnSpc>
                <a:spcPct val="107000"/>
              </a:lnSpc>
              <a:spcAft>
                <a:spcPts val="800"/>
              </a:spcAft>
            </a:pP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Step6:</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All the required files will be generated in the specified directory. If any change is done in the </a:t>
            </a:r>
            <a:r>
              <a:rPr lang="en-IN" sz="1800" u="sng" dirty="0">
                <a:solidFill>
                  <a:srgbClr val="AB183D"/>
                </a:solidFill>
                <a:effectLst/>
                <a:latin typeface="Montserrat" panose="00000500000000000000" pitchFamily="2" charset="0"/>
                <a:ea typeface="Calibri" panose="020F0502020204030204" pitchFamily="34" charset="0"/>
                <a:cs typeface="Times New Roman" panose="02020603050405020304" pitchFamily="18" charset="0"/>
                <a:hlinkClick r:id="rId2"/>
              </a:rPr>
              <a:t>class diagram</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does the above steps again.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601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E8BF50-172A-15BC-5521-A23D1181FCBF}"/>
              </a:ext>
            </a:extLst>
          </p:cNvPr>
          <p:cNvSpPr txBox="1"/>
          <p:nvPr/>
        </p:nvSpPr>
        <p:spPr>
          <a:xfrm>
            <a:off x="0" y="0"/>
            <a:ext cx="9153330" cy="2034916"/>
          </a:xfrm>
          <a:prstGeom prst="rect">
            <a:avLst/>
          </a:prstGeom>
          <a:noFill/>
        </p:spPr>
        <p:txBody>
          <a:bodyPr wrap="square">
            <a:spAutoFit/>
          </a:bodyPr>
          <a:lstStyle/>
          <a:p>
            <a:pPr>
              <a:lnSpc>
                <a:spcPct val="107000"/>
              </a:lnSpc>
              <a:spcAft>
                <a:spcPts val="800"/>
              </a:spcAft>
            </a:pPr>
            <a:r>
              <a:rPr lang="en-IN" sz="24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Modules: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1.</a:t>
            </a: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LOGIN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This page consists options of entering Username and Password using which the user can login into the existing account.</a:t>
            </a: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5C52688-0320-B2FF-8E59-B78894AF4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 y="2164702"/>
            <a:ext cx="7230739" cy="3900196"/>
          </a:xfrm>
          <a:prstGeom prst="rect">
            <a:avLst/>
          </a:prstGeom>
        </p:spPr>
      </p:pic>
    </p:spTree>
    <p:extLst>
      <p:ext uri="{BB962C8B-B14F-4D97-AF65-F5344CB8AC3E}">
        <p14:creationId xmlns:p14="http://schemas.microsoft.com/office/powerpoint/2010/main" val="68574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67FD19-CE4A-90D8-DAC7-11DF6F1B500D}"/>
              </a:ext>
            </a:extLst>
          </p:cNvPr>
          <p:cNvSpPr txBox="1"/>
          <p:nvPr/>
        </p:nvSpPr>
        <p:spPr>
          <a:xfrm>
            <a:off x="0" y="0"/>
            <a:ext cx="9153330" cy="2562305"/>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2. User Interface Details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New Customer: If a new customer needs to be added that can be performed here by entering the required 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Customer Details: This portrays all the customer details who have been using the application so far.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Deposit Details: Here the customer can view all his payment activity.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Withdraw Details: Here the customer can view withdraw activity.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An Open Source Project - R-Bank Management System">
            <a:extLst>
              <a:ext uri="{FF2B5EF4-FFF2-40B4-BE49-F238E27FC236}">
                <a16:creationId xmlns:a16="http://schemas.microsoft.com/office/drawing/2014/main" id="{CB4339A2-6AD6-E99A-9629-C9067F5AED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55" t="18846" r="16443" b="8216"/>
          <a:stretch/>
        </p:blipFill>
        <p:spPr bwMode="auto">
          <a:xfrm>
            <a:off x="1629747" y="2696546"/>
            <a:ext cx="6114661" cy="416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345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638D29-6263-DD90-C408-4C280EF4D0A1}"/>
              </a:ext>
            </a:extLst>
          </p:cNvPr>
          <p:cNvSpPr txBox="1"/>
          <p:nvPr/>
        </p:nvSpPr>
        <p:spPr>
          <a:xfrm>
            <a:off x="65314" y="0"/>
            <a:ext cx="9147110" cy="5000151"/>
          </a:xfrm>
          <a:prstGeom prst="rect">
            <a:avLst/>
          </a:prstGeom>
          <a:noFill/>
        </p:spPr>
        <p:txBody>
          <a:bodyPr wrap="square">
            <a:spAutoFit/>
          </a:bodyPr>
          <a:lstStyle/>
          <a:p>
            <a:pPr>
              <a:lnSpc>
                <a:spcPct val="107000"/>
              </a:lnSpc>
              <a:spcAft>
                <a:spcPts val="800"/>
              </a:spcAft>
            </a:pPr>
            <a:r>
              <a:rPr lang="en-US" sz="2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3.</a:t>
            </a:r>
            <a:r>
              <a:rPr lang="en-US" sz="2800" dirty="0">
                <a:ln>
                  <a:noFill/>
                </a:ln>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Times New Roman" panose="02020603050405020304" pitchFamily="18" charset="0"/>
              </a:rPr>
              <a:t> </a:t>
            </a:r>
            <a:r>
              <a:rPr lang="en-US" sz="2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User Interface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Deposit : The user can deposit his bill by filling in the required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Withdraw:- Here the customer can withdraw money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Check Balance:- Check the remaining balance after deposit and withdraw.</a:t>
            </a:r>
          </a:p>
          <a:p>
            <a:pPr>
              <a:lnSpc>
                <a:spcPct val="107000"/>
              </a:lnSpc>
              <a:spcAft>
                <a:spcPts val="800"/>
              </a:spcAft>
            </a:pPr>
            <a:endParaRPr lang="en-IN" sz="16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4D87428-431E-69AC-D1A1-684CEBA1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2332654"/>
            <a:ext cx="8752114" cy="4525346"/>
          </a:xfrm>
          <a:prstGeom prst="rect">
            <a:avLst/>
          </a:prstGeom>
        </p:spPr>
      </p:pic>
    </p:spTree>
    <p:extLst>
      <p:ext uri="{BB962C8B-B14F-4D97-AF65-F5344CB8AC3E}">
        <p14:creationId xmlns:p14="http://schemas.microsoft.com/office/powerpoint/2010/main" val="34404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49C2C-2A23-C9EC-87C8-3EDD069F7BC1}"/>
              </a:ext>
            </a:extLst>
          </p:cNvPr>
          <p:cNvSpPr txBox="1"/>
          <p:nvPr/>
        </p:nvSpPr>
        <p:spPr>
          <a:xfrm>
            <a:off x="0" y="0"/>
            <a:ext cx="9153330" cy="1069075"/>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4. REPORT: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This provides the user the option of generating his deposit and withdraw  based on the data entered in deposit and withdraw list.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311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9C6236-AD45-7932-3B6E-3292988F037F}"/>
              </a:ext>
            </a:extLst>
          </p:cNvPr>
          <p:cNvSpPr txBox="1"/>
          <p:nvPr/>
        </p:nvSpPr>
        <p:spPr>
          <a:xfrm>
            <a:off x="0" y="0"/>
            <a:ext cx="9153330" cy="1365438"/>
          </a:xfrm>
          <a:prstGeom prst="rect">
            <a:avLst/>
          </a:prstGeom>
          <a:noFill/>
        </p:spPr>
        <p:txBody>
          <a:bodyPr wrap="square">
            <a:spAutoFit/>
          </a:bodyPr>
          <a:lstStyle/>
          <a:p>
            <a:pPr>
              <a:lnSpc>
                <a:spcPct val="107000"/>
              </a:lnSpc>
              <a:spcAft>
                <a:spcPts val="800"/>
              </a:spcAft>
            </a:pPr>
            <a:r>
              <a:rPr lang="en-IN" sz="1800" dirty="0">
                <a:solidFill>
                  <a:schemeClr val="accent1">
                    <a:lumMod val="50000"/>
                  </a:schemeClr>
                </a:solidFill>
                <a:effectLst/>
                <a:latin typeface="Arial" panose="020B0604020202020204" pitchFamily="34" charset="0"/>
                <a:ea typeface="Arial" panose="020B0604020202020204" pitchFamily="34" charset="0"/>
                <a:cs typeface="Times New Roman" panose="02020603050405020304" pitchFamily="18" charset="0"/>
              </a:rPr>
              <a:t>NAME                                            REGISTER NUMBER</a:t>
            </a:r>
            <a:endParaRPr lang="en-IN" sz="16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Subhashis Tripathy                 RA2112703010020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Yerrsani</a:t>
            </a: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en-IN"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Ayyapa</a:t>
            </a: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Reddy           RA2112703010030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CM Nirmal                                RA2112703010011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1706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a:extLst>
              <a:ext uri="{FF2B5EF4-FFF2-40B4-BE49-F238E27FC236}">
                <a16:creationId xmlns:a16="http://schemas.microsoft.com/office/drawing/2014/main" id="{1B537970-457D-7CC2-558B-BC10EFE9A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76" y="658597"/>
            <a:ext cx="8125344" cy="485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2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6F8617-954D-7085-9E5B-4839594F6CF5}"/>
              </a:ext>
            </a:extLst>
          </p:cNvPr>
          <p:cNvSpPr txBox="1"/>
          <p:nvPr/>
        </p:nvSpPr>
        <p:spPr>
          <a:xfrm>
            <a:off x="-1" y="-1"/>
            <a:ext cx="9498563" cy="3472938"/>
          </a:xfrm>
          <a:prstGeom prst="rect">
            <a:avLst/>
          </a:prstGeom>
          <a:noFill/>
        </p:spPr>
        <p:txBody>
          <a:bodyPr wrap="square">
            <a:spAutoFit/>
          </a:bodyPr>
          <a:lstStyle/>
          <a:p>
            <a:pPr>
              <a:lnSpc>
                <a:spcPct val="107000"/>
              </a:lnSpc>
              <a:spcAft>
                <a:spcPts val="800"/>
              </a:spcAft>
            </a:pPr>
            <a:r>
              <a:rPr lang="en-US" sz="2000" b="1" i="1"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rgbClr val="000000"/>
              </a:buClr>
              <a:buFont typeface="Symbol" panose="05050102010706020507" pitchFamily="18" charset="2"/>
              <a:buChar char=""/>
            </a:pPr>
            <a:r>
              <a:rPr lang="en-IN" sz="1800" spc="0" dirty="0">
                <a:ln>
                  <a:noFill/>
                </a:ln>
                <a:solidFill>
                  <a:srgbClr val="000000"/>
                </a:solidFill>
                <a:effectLst>
                  <a:glow>
                    <a:srgbClr val="000000"/>
                  </a:glow>
                  <a:outerShdw blurRad="38100" dist="19050" dir="2700000" algn="tl">
                    <a:schemeClr val="dk1">
                      <a:alpha val="40000"/>
                    </a:schemeClr>
                  </a:outerShdw>
                  <a:reflection stA="0" endPos="0" fadeDir="0" sx="0" sy="0"/>
                </a:effectLst>
                <a:latin typeface="Arial" panose="020B0604020202020204" pitchFamily="34" charset="0"/>
                <a:ea typeface="Arial" panose="020B0604020202020204" pitchFamily="34" charset="0"/>
                <a:cs typeface="Times New Roman" panose="02020603050405020304" pitchFamily="18" charset="0"/>
              </a:rPr>
              <a:t>Our project entitled “Bank Management System” Aim is </a:t>
            </a:r>
            <a:r>
              <a:rPr lang="en-IN" sz="1600" b="0" spc="0" dirty="0">
                <a:ln>
                  <a:noFill/>
                </a:ln>
                <a:solidFill>
                  <a:srgbClr val="333333"/>
                </a:solidFill>
                <a:effectLst>
                  <a:glow>
                    <a:srgbClr val="000000"/>
                  </a:glow>
                  <a:outerShdw blurRad="38100" dist="19050" dir="2700000" algn="tl">
                    <a:schemeClr val="dk1">
                      <a:alpha val="40000"/>
                    </a:schemeClr>
                  </a:outerShdw>
                  <a:reflection stA="0" endPos="0" fadeDir="0" sx="0" sy="0"/>
                </a:effectLst>
                <a:latin typeface="Arial" panose="020B0604020202020204" pitchFamily="34" charset="0"/>
                <a:ea typeface="Calibri" panose="020F0502020204030204" pitchFamily="34" charset="0"/>
                <a:cs typeface="Times New Roman" panose="02020603050405020304" pitchFamily="18" charset="0"/>
              </a:rPr>
              <a:t>One should be able to deposit money and withdraw money from a particular account as the user desires.</a:t>
            </a:r>
            <a:r>
              <a:rPr lang="en-IN" sz="1600" spc="0" dirty="0">
                <a:ln>
                  <a:noFill/>
                </a:ln>
                <a:solidFill>
                  <a:srgbClr val="333333"/>
                </a:solidFill>
                <a:effectLst>
                  <a:glow>
                    <a:srgbClr val="000000"/>
                  </a:glow>
                  <a:outerShdw blurRad="38100" dist="19050" dir="2700000" algn="tl">
                    <a:schemeClr val="dk1">
                      <a:alpha val="40000"/>
                    </a:schemeClr>
                  </a:outerShdw>
                  <a:reflection stA="0" endPos="0" fadeDir="0" sx="0" sy="0"/>
                </a:effectLst>
                <a:latin typeface="Arial" panose="020B0604020202020204" pitchFamily="34" charset="0"/>
                <a:ea typeface="Calibri" panose="020F0502020204030204" pitchFamily="34" charset="0"/>
                <a:cs typeface="Times New Roman" panose="02020603050405020304" pitchFamily="18" charset="0"/>
              </a:rPr>
              <a:t> </a:t>
            </a:r>
            <a:r>
              <a:rPr lang="en-IN" sz="1800" spc="0" dirty="0">
                <a:ln>
                  <a:noFill/>
                </a:ln>
                <a:solidFill>
                  <a:srgbClr val="000000"/>
                </a:solidFill>
                <a:effectLst>
                  <a:glow>
                    <a:srgbClr val="000000"/>
                  </a:glow>
                  <a:outerShdw blurRad="38100" dist="19050" dir="2700000" algn="tl">
                    <a:schemeClr val="dk1">
                      <a:alpha val="40000"/>
                    </a:schemeClr>
                  </a:outerShdw>
                  <a:reflection stA="0" endPos="0" fadeDir="0" sx="0" sy="0"/>
                </a:effectLst>
                <a:latin typeface="Arial" panose="020B0604020202020204" pitchFamily="34" charset="0"/>
                <a:ea typeface="Arial" panose="020B0604020202020204" pitchFamily="34" charset="0"/>
                <a:cs typeface="Times New Roman" panose="02020603050405020304" pitchFamily="18" charset="0"/>
              </a:rPr>
              <a:t>Manual system that is employed is extremely laborious and quite inadequate. It only makes the process</a:t>
            </a:r>
            <a:r>
              <a:rPr lang="en-IN" sz="1800" spc="0" dirty="0">
                <a:ln>
                  <a:noFill/>
                </a:ln>
                <a:solidFill>
                  <a:srgbClr val="FF0303"/>
                </a:solidFill>
                <a:effectLst>
                  <a:glow>
                    <a:srgbClr val="000000"/>
                  </a:glow>
                  <a:outerShdw blurRad="38100" dist="19050" dir="2700000" algn="tl">
                    <a:schemeClr val="dk1">
                      <a:alpha val="40000"/>
                    </a:schemeClr>
                  </a:outerShdw>
                  <a:reflection stA="0" endPos="0" fadeDir="0" sx="0" sy="0"/>
                </a:effectLst>
                <a:latin typeface="Arial" panose="020B0604020202020204" pitchFamily="34" charset="0"/>
                <a:ea typeface="Arial" panose="020B0604020202020204" pitchFamily="34" charset="0"/>
                <a:cs typeface="Times New Roman" panose="02020603050405020304" pitchFamily="18" charset="0"/>
              </a:rPr>
              <a:t> more difficult and harder.</a:t>
            </a:r>
            <a:r>
              <a:rPr lang="en-IN" sz="1800" spc="0" dirty="0">
                <a:ln>
                  <a:noFill/>
                </a:ln>
                <a:solidFill>
                  <a:srgbClr val="000000"/>
                </a:solidFill>
                <a:effectLst>
                  <a:glow>
                    <a:srgbClr val="000000"/>
                  </a:glow>
                  <a:outerShdw blurRad="38100" dist="19050" dir="2700000" algn="tl">
                    <a:schemeClr val="dk1">
                      <a:alpha val="40000"/>
                    </a:schemeClr>
                  </a:outerShdw>
                  <a:reflection stA="0" endPos="0" fadeDir="0" sx="0" sy="0"/>
                </a:effectLst>
                <a:latin typeface="Arial" panose="020B0604020202020204" pitchFamily="34" charset="0"/>
                <a:ea typeface="Arial" panose="020B0604020202020204" pitchFamily="34" charset="0"/>
                <a:cs typeface="Times New Roman" panose="02020603050405020304" pitchFamily="18" charset="0"/>
              </a:rPr>
              <a:t> </a:t>
            </a:r>
            <a:endParaRPr lang="en-IN" sz="1600" spc="0" dirty="0">
              <a:ln>
                <a:noFill/>
              </a:ln>
              <a:effectLst>
                <a:glow>
                  <a:srgbClr val="000000"/>
                </a:glow>
                <a:outerShdw blurRad="38100" dist="19050" dir="2700000" algn="tl">
                  <a:schemeClr val="dk1">
                    <a:alpha val="40000"/>
                  </a:schemeClr>
                </a:outerShdw>
                <a:reflection stA="0" endPos="0" fadeDir="0" sx="0" s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rgbClr val="000000"/>
              </a:buClr>
              <a:buFont typeface="Symbol" panose="05050102010706020507" pitchFamily="18" charset="2"/>
              <a:buChar char=""/>
            </a:pPr>
            <a:r>
              <a:rPr lang="en-US" sz="1800" spc="0" dirty="0">
                <a:ln>
                  <a:noFill/>
                </a:ln>
                <a:solidFill>
                  <a:srgbClr val="000000"/>
                </a:solidFill>
                <a:effectLst>
                  <a:glow>
                    <a:srgbClr val="000000"/>
                  </a:glow>
                  <a:outerShdw blurRad="38100" dist="19050" dir="2700000" algn="tl">
                    <a:schemeClr val="dk1">
                      <a:alpha val="40000"/>
                    </a:schemeClr>
                  </a:outerShdw>
                  <a:reflection stA="0" endPos="0" fadeDir="0" sx="0" sy="0"/>
                </a:effectLst>
                <a:latin typeface="Arial" panose="020B0604020202020204" pitchFamily="34" charset="0"/>
                <a:ea typeface="Calibri" panose="020F0502020204030204" pitchFamily="34" charset="0"/>
                <a:cs typeface="Times New Roman" panose="02020603050405020304" pitchFamily="18" charset="0"/>
              </a:rPr>
              <a:t>The aim of our project is to develop a system that is meant to partially computerize the work performed in the bank collecting a record of deposit money , collecting a withdraw money, store record of customer.</a:t>
            </a:r>
            <a:endParaRPr lang="en-IN" sz="1600" spc="0" dirty="0">
              <a:ln>
                <a:noFill/>
              </a:ln>
              <a:effectLst>
                <a:glow>
                  <a:srgbClr val="000000"/>
                </a:glow>
                <a:outerShdw blurRad="38100" dist="19050" dir="2700000" algn="tl">
                  <a:schemeClr val="dk1">
                    <a:alpha val="40000"/>
                  </a:schemeClr>
                </a:outerShdw>
                <a:reflection stA="0" endPos="0" fadeDir="0" sx="0" s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rgbClr val="000000"/>
              </a:buClr>
              <a:buFont typeface="Symbol" panose="05050102010706020507" pitchFamily="18" charset="2"/>
              <a:buChar char=""/>
            </a:pPr>
            <a:r>
              <a:rPr lang="en-IN" sz="1800" spc="0" dirty="0">
                <a:ln>
                  <a:noFill/>
                </a:ln>
                <a:solidFill>
                  <a:srgbClr val="000000"/>
                </a:solidFill>
                <a:effectLst>
                  <a:glow>
                    <a:srgbClr val="000000"/>
                  </a:glow>
                  <a:outerShdw blurRad="38100" dist="19050" dir="2700000" algn="tl">
                    <a:schemeClr val="dk1">
                      <a:alpha val="40000"/>
                    </a:schemeClr>
                  </a:outerShdw>
                  <a:reflection stA="0" endPos="0" fadeDir="0" sx="0" sy="0"/>
                </a:effectLst>
                <a:latin typeface="Arial" panose="020B0604020202020204" pitchFamily="34" charset="0"/>
                <a:ea typeface="Arial" panose="020B0604020202020204" pitchFamily="34" charset="0"/>
                <a:cs typeface="Times New Roman" panose="02020603050405020304" pitchFamily="18" charset="0"/>
              </a:rPr>
              <a:t>We have described the Advantages, objective of the project. We have also provided the names of the books from which we have taken guidance to complete the work.</a:t>
            </a:r>
            <a:endParaRPr lang="en-IN" sz="1600" spc="0" dirty="0">
              <a:ln>
                <a:noFill/>
              </a:ln>
              <a:effectLst>
                <a:glow>
                  <a:srgbClr val="000000"/>
                </a:glow>
                <a:outerShdw blurRad="38100" dist="19050" dir="2700000" algn="tl">
                  <a:schemeClr val="dk1">
                    <a:alpha val="40000"/>
                  </a:schemeClr>
                </a:outerShdw>
                <a:reflection stA="0" endPos="0" fadeDir="0" sx="0" sy="0"/>
              </a:effectLst>
              <a:latin typeface="Calibri" panose="020F0502020204030204" pitchFamily="34" charset="0"/>
              <a:ea typeface="Calibri" panose="020F0502020204030204" pitchFamily="34" charset="0"/>
              <a:cs typeface="Times New Roman" panose="02020603050405020304" pitchFamily="18" charset="0"/>
            </a:endParaRPr>
          </a:p>
          <a:p>
            <a:pPr marL="588645">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529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38BCB-F866-71B1-6BB6-3E6180F80663}"/>
              </a:ext>
            </a:extLst>
          </p:cNvPr>
          <p:cNvSpPr txBox="1"/>
          <p:nvPr/>
        </p:nvSpPr>
        <p:spPr>
          <a:xfrm>
            <a:off x="0" y="0"/>
            <a:ext cx="9153330" cy="3041025"/>
          </a:xfrm>
          <a:prstGeom prst="rect">
            <a:avLst/>
          </a:prstGeom>
          <a:noFill/>
        </p:spPr>
        <p:txBody>
          <a:bodyPr wrap="square">
            <a:spAutoFit/>
          </a:bodyPr>
          <a:lstStyle/>
          <a:p>
            <a:pPr marL="588645">
              <a:lnSpc>
                <a:spcPct val="107000"/>
              </a:lnSpc>
            </a:pPr>
            <a:r>
              <a:rPr lang="en-IN" sz="1800" b="1" i="1" u="sng"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ADVANTAGES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Minimize handwritten work from Cashier to see the record of deposit-withdraw money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It helps you to minimize your repeated works and take care of the complete functionality of deposit and withdraw </a:t>
            </a:r>
            <a:r>
              <a:rPr lang="en-IN"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departement</a:t>
            </a: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It is a huge time saver and facilitates proper communication among the management, staff, and the Customers.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Provide computerized system for maintaining records.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Avoid Human storage with less computer memory.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176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D6C540-04D2-E623-8F90-EA2C65F78BD8}"/>
              </a:ext>
            </a:extLst>
          </p:cNvPr>
          <p:cNvSpPr txBox="1"/>
          <p:nvPr/>
        </p:nvSpPr>
        <p:spPr>
          <a:xfrm>
            <a:off x="0" y="83976"/>
            <a:ext cx="9153330" cy="3453189"/>
          </a:xfrm>
          <a:prstGeom prst="rect">
            <a:avLst/>
          </a:prstGeom>
          <a:noFill/>
        </p:spPr>
        <p:txBody>
          <a:bodyPr wrap="square">
            <a:spAutoFit/>
          </a:bodyPr>
          <a:lstStyle/>
          <a:p>
            <a:pPr marL="457200">
              <a:lnSpc>
                <a:spcPct val="107000"/>
              </a:lnSpc>
              <a:spcAft>
                <a:spcPts val="800"/>
              </a:spcAft>
            </a:pPr>
            <a:r>
              <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Objective:-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primary objective of the Bank Management System is to keep track of invoices, customers, deposit of money , and withdraw of money. It keeps track of all bank status related to deposit and withdraw and payments.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 There should be a validation to allow only a particular amount of cash inflows at any time, as well as to allow withdraws if the balance is sufficient. There should also be the calculation of interest and its addition to the balance every month.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This program may reduce the manual processing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614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4D49B8-B304-7D78-DF21-6A27B9211C89}"/>
              </a:ext>
            </a:extLst>
          </p:cNvPr>
          <p:cNvSpPr txBox="1"/>
          <p:nvPr/>
        </p:nvSpPr>
        <p:spPr>
          <a:xfrm>
            <a:off x="0" y="0"/>
            <a:ext cx="9153330" cy="1991123"/>
          </a:xfrm>
          <a:prstGeom prst="rect">
            <a:avLst/>
          </a:prstGeom>
          <a:noFill/>
        </p:spPr>
        <p:txBody>
          <a:bodyPr wrap="square">
            <a:spAutoFit/>
          </a:bodyPr>
          <a:lstStyle/>
          <a:p>
            <a:pPr>
              <a:lnSpc>
                <a:spcPct val="107000"/>
              </a:lnSpc>
              <a:spcAft>
                <a:spcPts val="800"/>
              </a:spcAft>
            </a:pPr>
            <a:r>
              <a:rPr lang="en-IN" sz="20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Proposed Of Project: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Helps in maintaining the computerized deposit and withdraw 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Easy attendance marking.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Computerized Event Requests Management.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Calculate the deposit money and withdraw money.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029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E75FA40-8B3D-8345-2BAE-66101621D6A6}"/>
              </a:ext>
            </a:extLst>
          </p:cNvPr>
          <p:cNvGraphicFramePr>
            <a:graphicFrameLocks noGrp="1"/>
          </p:cNvGraphicFramePr>
          <p:nvPr/>
        </p:nvGraphicFramePr>
        <p:xfrm>
          <a:off x="2032000" y="719666"/>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3394479"/>
                    </a:ext>
                  </a:extLst>
                </a:gridCol>
                <a:gridCol w="4064000">
                  <a:extLst>
                    <a:ext uri="{9D8B030D-6E8A-4147-A177-3AD203B41FA5}">
                      <a16:colId xmlns:a16="http://schemas.microsoft.com/office/drawing/2014/main" val="1484413789"/>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val="573234098"/>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261656214"/>
                  </a:ext>
                </a:extLst>
              </a:tr>
            </a:tbl>
          </a:graphicData>
        </a:graphic>
      </p:graphicFrame>
      <p:graphicFrame>
        <p:nvGraphicFramePr>
          <p:cNvPr id="3" name="Table 3">
            <a:extLst>
              <a:ext uri="{FF2B5EF4-FFF2-40B4-BE49-F238E27FC236}">
                <a16:creationId xmlns:a16="http://schemas.microsoft.com/office/drawing/2014/main" id="{C9733419-CD75-97BF-F41D-2D93BF6A6924}"/>
              </a:ext>
            </a:extLst>
          </p:cNvPr>
          <p:cNvGraphicFramePr>
            <a:graphicFrameLocks noGrp="1"/>
          </p:cNvGraphicFramePr>
          <p:nvPr>
            <p:extLst>
              <p:ext uri="{D42A27DB-BD31-4B8C-83A1-F6EECF244321}">
                <p14:modId xmlns:p14="http://schemas.microsoft.com/office/powerpoint/2010/main" val="1557261933"/>
              </p:ext>
            </p:extLst>
          </p:nvPr>
        </p:nvGraphicFramePr>
        <p:xfrm>
          <a:off x="2032000" y="71966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94781562"/>
                    </a:ext>
                  </a:extLst>
                </a:gridCol>
                <a:gridCol w="4064000">
                  <a:extLst>
                    <a:ext uri="{9D8B030D-6E8A-4147-A177-3AD203B41FA5}">
                      <a16:colId xmlns:a16="http://schemas.microsoft.com/office/drawing/2014/main" val="1418264793"/>
                    </a:ext>
                  </a:extLst>
                </a:gridCol>
              </a:tblGrid>
              <a:tr h="370840">
                <a:tc>
                  <a:txBody>
                    <a:bodyPr/>
                    <a:lstStyle/>
                    <a:p>
                      <a:r>
                        <a:rPr lang="en-IN" sz="1800" b="1" kern="1200" dirty="0">
                          <a:solidFill>
                            <a:schemeClr val="lt1"/>
                          </a:solidFill>
                          <a:effectLst/>
                          <a:latin typeface="+mn-lt"/>
                          <a:ea typeface="+mn-ea"/>
                          <a:cs typeface="+mn-cs"/>
                        </a:rPr>
                        <a:t>Author Name</a:t>
                      </a:r>
                      <a:endParaRPr lang="en-IN" dirty="0"/>
                    </a:p>
                  </a:txBody>
                  <a:tcPr/>
                </a:tc>
                <a:tc>
                  <a:txBody>
                    <a:bodyPr/>
                    <a:lstStyle/>
                    <a:p>
                      <a:pPr>
                        <a:lnSpc>
                          <a:spcPct val="107000"/>
                        </a:lnSpc>
                        <a:spcAft>
                          <a:spcPts val="800"/>
                        </a:spcAft>
                      </a:pPr>
                      <a:r>
                        <a:rPr lang="en-IN" sz="14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Year Of Publication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5309545"/>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1755774661"/>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525218341"/>
                  </a:ext>
                </a:extLst>
              </a:tr>
            </a:tbl>
          </a:graphicData>
        </a:graphic>
      </p:graphicFrame>
      <p:graphicFrame>
        <p:nvGraphicFramePr>
          <p:cNvPr id="4" name="Table 4">
            <a:extLst>
              <a:ext uri="{FF2B5EF4-FFF2-40B4-BE49-F238E27FC236}">
                <a16:creationId xmlns:a16="http://schemas.microsoft.com/office/drawing/2014/main" id="{34B2D8FC-9E0E-C6F5-4F72-363A0B622871}"/>
              </a:ext>
            </a:extLst>
          </p:cNvPr>
          <p:cNvGraphicFramePr>
            <a:graphicFrameLocks noGrp="1"/>
          </p:cNvGraphicFramePr>
          <p:nvPr>
            <p:extLst>
              <p:ext uri="{D42A27DB-BD31-4B8C-83A1-F6EECF244321}">
                <p14:modId xmlns:p14="http://schemas.microsoft.com/office/powerpoint/2010/main" val="3814959585"/>
              </p:ext>
            </p:extLst>
          </p:nvPr>
        </p:nvGraphicFramePr>
        <p:xfrm>
          <a:off x="2006082" y="719666"/>
          <a:ext cx="8153917" cy="4351857"/>
        </p:xfrm>
        <a:graphic>
          <a:graphicData uri="http://schemas.openxmlformats.org/drawingml/2006/table">
            <a:tbl>
              <a:tblPr firstRow="1" bandRow="1">
                <a:tableStyleId>{5C22544A-7EE6-4342-B048-85BDC9FD1C3A}</a:tableStyleId>
              </a:tblPr>
              <a:tblGrid>
                <a:gridCol w="2735251">
                  <a:extLst>
                    <a:ext uri="{9D8B030D-6E8A-4147-A177-3AD203B41FA5}">
                      <a16:colId xmlns:a16="http://schemas.microsoft.com/office/drawing/2014/main" val="1952811587"/>
                    </a:ext>
                  </a:extLst>
                </a:gridCol>
                <a:gridCol w="2709333">
                  <a:extLst>
                    <a:ext uri="{9D8B030D-6E8A-4147-A177-3AD203B41FA5}">
                      <a16:colId xmlns:a16="http://schemas.microsoft.com/office/drawing/2014/main" val="3033447058"/>
                    </a:ext>
                  </a:extLst>
                </a:gridCol>
                <a:gridCol w="2709333">
                  <a:extLst>
                    <a:ext uri="{9D8B030D-6E8A-4147-A177-3AD203B41FA5}">
                      <a16:colId xmlns:a16="http://schemas.microsoft.com/office/drawing/2014/main" val="3721022947"/>
                    </a:ext>
                  </a:extLst>
                </a:gridCol>
              </a:tblGrid>
              <a:tr h="1654640">
                <a:tc>
                  <a:txBody>
                    <a:bodyPr/>
                    <a:lstStyle/>
                    <a:p>
                      <a:pPr>
                        <a:lnSpc>
                          <a:spcPct val="107000"/>
                        </a:lnSpc>
                        <a:spcAft>
                          <a:spcPts val="800"/>
                        </a:spcAft>
                      </a:pPr>
                      <a:r>
                        <a:rPr lang="en-IN" sz="14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Author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Year Of Publication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800" b="1" kern="1200" dirty="0">
                          <a:solidFill>
                            <a:schemeClr val="lt1"/>
                          </a:solidFill>
                          <a:effectLst/>
                          <a:latin typeface="+mn-lt"/>
                          <a:ea typeface="+mn-ea"/>
                          <a:cs typeface="+mn-cs"/>
                        </a:rPr>
                        <a:t>Observation</a:t>
                      </a:r>
                      <a:endParaRPr lang="en-IN" dirty="0"/>
                    </a:p>
                  </a:txBody>
                  <a:tcPr/>
                </a:tc>
                <a:extLst>
                  <a:ext uri="{0D108BD9-81ED-4DB2-BD59-A6C34878D82A}">
                    <a16:rowId xmlns:a16="http://schemas.microsoft.com/office/drawing/2014/main" val="4194915028"/>
                  </a:ext>
                </a:extLst>
              </a:tr>
              <a:tr h="1451245">
                <a:tc>
                  <a:txBody>
                    <a:bodyPr/>
                    <a:lstStyle/>
                    <a:p>
                      <a:pPr fontAlgn="ctr"/>
                      <a:r>
                        <a:rPr lang="en-IN" sz="1800" b="0" i="0" kern="1200" dirty="0">
                          <a:solidFill>
                            <a:schemeClr val="dk1"/>
                          </a:solidFill>
                          <a:effectLst/>
                          <a:latin typeface="+mn-lt"/>
                          <a:ea typeface="+mn-ea"/>
                          <a:cs typeface="+mn-cs"/>
                        </a:rPr>
                        <a:t>Md </a:t>
                      </a:r>
                      <a:r>
                        <a:rPr lang="en-IN" sz="1800" b="0" i="0" kern="1200" dirty="0" err="1">
                          <a:solidFill>
                            <a:schemeClr val="dk1"/>
                          </a:solidFill>
                          <a:effectLst/>
                          <a:latin typeface="+mn-lt"/>
                          <a:ea typeface="+mn-ea"/>
                          <a:cs typeface="+mn-cs"/>
                        </a:rPr>
                        <a:t>Nuruzzaman</a:t>
                      </a:r>
                      <a:endParaRPr lang="en-IN" sz="1800" b="0" i="0" kern="1200" dirty="0">
                        <a:solidFill>
                          <a:schemeClr val="dk1"/>
                        </a:solidFill>
                        <a:effectLst/>
                        <a:latin typeface="+mn-lt"/>
                        <a:ea typeface="+mn-ea"/>
                        <a:cs typeface="+mn-cs"/>
                      </a:endParaRPr>
                    </a:p>
                    <a:p>
                      <a:br>
                        <a:rPr lang="en-IN" sz="1800" b="0" i="0" u="none" strike="noStrike" kern="1200" dirty="0">
                          <a:solidFill>
                            <a:schemeClr val="dk1"/>
                          </a:solidFill>
                          <a:effectLst/>
                          <a:latin typeface="+mn-lt"/>
                          <a:ea typeface="+mn-ea"/>
                          <a:cs typeface="+mn-cs"/>
                          <a:hlinkClick r:id="rId2"/>
                        </a:rPr>
                      </a:br>
                      <a:endParaRPr lang="en-IN" dirty="0"/>
                    </a:p>
                  </a:txBody>
                  <a:tcPr/>
                </a:tc>
                <a:tc>
                  <a:txBody>
                    <a:bodyPr/>
                    <a:lstStyle/>
                    <a:p>
                      <a:r>
                        <a:rPr lang="en-US" dirty="0"/>
                        <a:t>2021</a:t>
                      </a:r>
                      <a:endParaRPr lang="en-IN" dirty="0"/>
                    </a:p>
                  </a:txBody>
                  <a:tcPr/>
                </a:tc>
                <a:tc>
                  <a:txBody>
                    <a:bodyPr/>
                    <a:lstStyle/>
                    <a:p>
                      <a:pPr>
                        <a:lnSpc>
                          <a:spcPct val="107000"/>
                        </a:lnSpc>
                        <a:spcAft>
                          <a:spcPts val="800"/>
                        </a:spcAft>
                      </a:pPr>
                      <a:r>
                        <a:rPr lang="en-IN" sz="12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date of deposit and withdraw will be refreshed while covering the bill. It keeps up the error free database and effectively joins the future turns of events and changes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050610"/>
                  </a:ext>
                </a:extLst>
              </a:tr>
              <a:tr h="1245972">
                <a:tc>
                  <a:txBody>
                    <a:bodyPr/>
                    <a:lstStyle/>
                    <a:p>
                      <a:r>
                        <a:rPr lang="en-IN" sz="1800" b="1" i="0" u="sng" kern="1200" dirty="0">
                          <a:solidFill>
                            <a:schemeClr val="dk1"/>
                          </a:solidFill>
                          <a:effectLst/>
                          <a:latin typeface="+mn-lt"/>
                          <a:ea typeface="+mn-ea"/>
                          <a:cs typeface="+mn-cs"/>
                          <a:hlinkClick r:id="rId3"/>
                        </a:rPr>
                        <a:t>Md. Jasim Uddin</a:t>
                      </a:r>
                      <a:endParaRPr lang="en-IN" dirty="0"/>
                    </a:p>
                  </a:txBody>
                  <a:tcPr/>
                </a:tc>
                <a:tc>
                  <a:txBody>
                    <a:bodyPr/>
                    <a:lstStyle/>
                    <a:p>
                      <a:r>
                        <a:rPr lang="en-US" dirty="0"/>
                        <a:t>2015</a:t>
                      </a:r>
                      <a:endParaRPr lang="en-IN" dirty="0"/>
                    </a:p>
                  </a:txBody>
                  <a:tcPr/>
                </a:tc>
                <a:tc>
                  <a:txBody>
                    <a:bodyPr/>
                    <a:lstStyle/>
                    <a:p>
                      <a:pPr>
                        <a:lnSpc>
                          <a:spcPct val="107000"/>
                        </a:lnSpc>
                        <a:spcAft>
                          <a:spcPts val="800"/>
                        </a:spcAft>
                      </a:pPr>
                      <a:r>
                        <a:rPr lang="en-IN" sz="12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Concurrent optimization of consumer’s deposit record and withdraw money.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1974051"/>
                  </a:ext>
                </a:extLst>
              </a:tr>
            </a:tbl>
          </a:graphicData>
        </a:graphic>
      </p:graphicFrame>
      <p:sp>
        <p:nvSpPr>
          <p:cNvPr id="6" name="TextBox 5">
            <a:extLst>
              <a:ext uri="{FF2B5EF4-FFF2-40B4-BE49-F238E27FC236}">
                <a16:creationId xmlns:a16="http://schemas.microsoft.com/office/drawing/2014/main" id="{71427D8D-57C1-5C83-A658-6B298E7AB299}"/>
              </a:ext>
            </a:extLst>
          </p:cNvPr>
          <p:cNvSpPr txBox="1"/>
          <p:nvPr/>
        </p:nvSpPr>
        <p:spPr>
          <a:xfrm>
            <a:off x="1278294" y="251660"/>
            <a:ext cx="6102220" cy="373757"/>
          </a:xfrm>
          <a:prstGeom prst="rect">
            <a:avLst/>
          </a:prstGeom>
          <a:noFill/>
        </p:spPr>
        <p:txBody>
          <a:bodyPr wrap="square">
            <a:spAutoFit/>
          </a:bodyPr>
          <a:lstStyle/>
          <a:p>
            <a:pPr>
              <a:lnSpc>
                <a:spcPct val="107000"/>
              </a:lnSpc>
              <a:spcAft>
                <a:spcPts val="800"/>
              </a:spcAft>
            </a:pPr>
            <a:r>
              <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Literature Survey: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386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7393F-C008-8451-71DA-A0C3E938A86A}"/>
              </a:ext>
            </a:extLst>
          </p:cNvPr>
          <p:cNvSpPr txBox="1"/>
          <p:nvPr/>
        </p:nvSpPr>
        <p:spPr>
          <a:xfrm>
            <a:off x="-6220" y="0"/>
            <a:ext cx="6102220" cy="373757"/>
          </a:xfrm>
          <a:prstGeom prst="rect">
            <a:avLst/>
          </a:prstGeom>
          <a:noFill/>
        </p:spPr>
        <p:txBody>
          <a:bodyPr wrap="square">
            <a:spAutoFit/>
          </a:bodyPr>
          <a:lstStyle/>
          <a:p>
            <a:pPr>
              <a:lnSpc>
                <a:spcPct val="107000"/>
              </a:lnSpc>
              <a:spcAft>
                <a:spcPts val="800"/>
              </a:spcAft>
            </a:pPr>
            <a:r>
              <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Architecture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DE2DC35-458A-E730-8C90-F9675003E422}"/>
              </a:ext>
            </a:extLst>
          </p:cNvPr>
          <p:cNvPicPr>
            <a:picLocks noChangeAspect="1"/>
          </p:cNvPicPr>
          <p:nvPr/>
        </p:nvPicPr>
        <p:blipFill>
          <a:blip r:embed="rId2"/>
          <a:stretch>
            <a:fillRect/>
          </a:stretch>
        </p:blipFill>
        <p:spPr>
          <a:xfrm>
            <a:off x="410547" y="634146"/>
            <a:ext cx="8551208" cy="4203602"/>
          </a:xfrm>
          <a:prstGeom prst="rect">
            <a:avLst/>
          </a:prstGeom>
        </p:spPr>
      </p:pic>
    </p:spTree>
    <p:extLst>
      <p:ext uri="{BB962C8B-B14F-4D97-AF65-F5344CB8AC3E}">
        <p14:creationId xmlns:p14="http://schemas.microsoft.com/office/powerpoint/2010/main" val="256165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BF910B-2174-E655-60F7-76A0F75B2FF3}"/>
              </a:ext>
            </a:extLst>
          </p:cNvPr>
          <p:cNvPicPr>
            <a:picLocks noChangeAspect="1"/>
          </p:cNvPicPr>
          <p:nvPr/>
        </p:nvPicPr>
        <p:blipFill>
          <a:blip r:embed="rId2"/>
          <a:stretch>
            <a:fillRect/>
          </a:stretch>
        </p:blipFill>
        <p:spPr>
          <a:xfrm>
            <a:off x="3900487" y="1310640"/>
            <a:ext cx="4391025" cy="4236720"/>
          </a:xfrm>
          <a:prstGeom prst="rect">
            <a:avLst/>
          </a:prstGeom>
        </p:spPr>
      </p:pic>
      <p:sp>
        <p:nvSpPr>
          <p:cNvPr id="4" name="TextBox 3">
            <a:extLst>
              <a:ext uri="{FF2B5EF4-FFF2-40B4-BE49-F238E27FC236}">
                <a16:creationId xmlns:a16="http://schemas.microsoft.com/office/drawing/2014/main" id="{029EAA71-53D8-D14C-21A9-54B1912B82DC}"/>
              </a:ext>
            </a:extLst>
          </p:cNvPr>
          <p:cNvSpPr txBox="1"/>
          <p:nvPr/>
        </p:nvSpPr>
        <p:spPr>
          <a:xfrm>
            <a:off x="130628" y="0"/>
            <a:ext cx="6102220" cy="375552"/>
          </a:xfrm>
          <a:prstGeom prst="rect">
            <a:avLst/>
          </a:prstGeom>
          <a:noFill/>
        </p:spPr>
        <p:txBody>
          <a:bodyPr wrap="square">
            <a:spAutoFit/>
          </a:bodyPr>
          <a:lstStyle/>
          <a:p>
            <a:pPr>
              <a:lnSpc>
                <a:spcPct val="107000"/>
              </a:lnSpc>
              <a:spcAft>
                <a:spcPts val="800"/>
              </a:spcAft>
            </a:pPr>
            <a:r>
              <a:rPr lang="en-US"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Activity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54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6B90A2-0B3B-BD91-779F-60A5F46D33DB}"/>
              </a:ext>
            </a:extLst>
          </p:cNvPr>
          <p:cNvSpPr txBox="1"/>
          <p:nvPr/>
        </p:nvSpPr>
        <p:spPr>
          <a:xfrm>
            <a:off x="0" y="0"/>
            <a:ext cx="9153330" cy="3205045"/>
          </a:xfrm>
          <a:prstGeom prst="rect">
            <a:avLst/>
          </a:prstGeom>
          <a:noFill/>
        </p:spPr>
        <p:txBody>
          <a:bodyPr wrap="square">
            <a:spAutoFit/>
          </a:bodyPr>
          <a:lstStyle/>
          <a:p>
            <a:pPr>
              <a:lnSpc>
                <a:spcPct val="107000"/>
              </a:lnSpc>
              <a:spcAft>
                <a:spcPts val="800"/>
              </a:spcAft>
            </a:pPr>
            <a:r>
              <a:rPr lang="en-IN" sz="2400" dirty="0">
                <a:ln>
                  <a:noFill/>
                </a:ln>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Algorithm: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n>
                  <a:noFill/>
                </a:ln>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Step1:Design the use case </a:t>
            </a:r>
            <a:r>
              <a:rPr lang="en-IN" sz="1800" dirty="0">
                <a:effectLst/>
                <a:latin typeface="Calibri" panose="020F0502020204030204" pitchFamily="34" charset="0"/>
                <a:ea typeface="Calibri" panose="020F0502020204030204" pitchFamily="34" charset="0"/>
                <a:cs typeface="Times New Roman" panose="02020603050405020304" pitchFamily="18" charset="0"/>
              </a:rPr>
              <a:t>diagram</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under the use case view ,sequence ,class, </a:t>
            </a:r>
            <a:r>
              <a:rPr lang="en-IN" sz="1800" dirty="0" err="1">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collaboration,activity,state</a:t>
            </a: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 chart, diagram under the logical view, component diagram under the component view. Deployment diagram under the deployment view for the online ticket reservation system.</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Step2:</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t>Select the menu tool in that chooses the option, in that choose the tab notation and set the default language as ANCI C++ and click ok.</a:t>
            </a:r>
            <a:br>
              <a:rPr lang="en-IN" sz="1800" dirty="0">
                <a:solidFill>
                  <a:srgbClr val="343434"/>
                </a:solidFill>
                <a:effectLst/>
                <a:latin typeface="Montserrat" panose="00000500000000000000" pitchFamily="2"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5670225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TotalTime>
  <Words>801</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Montserrat</vt:lpstr>
      <vt:lpstr>Poppins</vt:lpstr>
      <vt:lpstr>Symbol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Subhashis Tripathy</dc:creator>
  <cp:lastModifiedBy>Subhashis Tripathy</cp:lastModifiedBy>
  <cp:revision>3</cp:revision>
  <dcterms:created xsi:type="dcterms:W3CDTF">2022-09-17T03:56:35Z</dcterms:created>
  <dcterms:modified xsi:type="dcterms:W3CDTF">2022-10-11T03:36:54Z</dcterms:modified>
</cp:coreProperties>
</file>