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8" r:id="rId6"/>
    <p:sldId id="265" r:id="rId7"/>
    <p:sldId id="266" r:id="rId8"/>
    <p:sldId id="260" r:id="rId9"/>
    <p:sldId id="261" r:id="rId10"/>
    <p:sldId id="269" r:id="rId11"/>
    <p:sldId id="267" r:id="rId12"/>
    <p:sldId id="288" r:id="rId13"/>
    <p:sldId id="270" r:id="rId14"/>
    <p:sldId id="289" r:id="rId15"/>
    <p:sldId id="271" r:id="rId16"/>
    <p:sldId id="273" r:id="rId17"/>
    <p:sldId id="274" r:id="rId18"/>
    <p:sldId id="278" r:id="rId19"/>
    <p:sldId id="280" r:id="rId20"/>
    <p:sldId id="283" r:id="rId21"/>
    <p:sldId id="272"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D6E6D-4CAD-4A34-9A5C-EFC298F11129}" type="datetimeFigureOut">
              <a:rPr lang="en-IN" smtClean="0"/>
              <a:t>12-05-2023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163A19E-EFB1-4F39-A87E-124FE1A16C9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0164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D6E6D-4CAD-4A34-9A5C-EFC298F1112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3A19E-EFB1-4F39-A87E-124FE1A16C9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354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D6E6D-4CAD-4A34-9A5C-EFC298F1112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3A19E-EFB1-4F39-A87E-124FE1A16C9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03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D6E6D-4CAD-4A34-9A5C-EFC298F1112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3A19E-EFB1-4F39-A87E-124FE1A16C9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39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D6E6D-4CAD-4A34-9A5C-EFC298F1112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63A19E-EFB1-4F39-A87E-124FE1A16C9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34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D6E6D-4CAD-4A34-9A5C-EFC298F1112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3A19E-EFB1-4F39-A87E-124FE1A16C9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38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D6E6D-4CAD-4A34-9A5C-EFC298F11129}"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63A19E-EFB1-4F39-A87E-124FE1A16C9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029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D6E6D-4CAD-4A34-9A5C-EFC298F11129}"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63A19E-EFB1-4F39-A87E-124FE1A16C9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812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D6E6D-4CAD-4A34-9A5C-EFC298F11129}"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63A19E-EFB1-4F39-A87E-124FE1A16C99}" type="slidenum">
              <a:rPr lang="en-IN" smtClean="0"/>
              <a:t>‹#›</a:t>
            </a:fld>
            <a:endParaRPr lang="en-IN"/>
          </a:p>
        </p:txBody>
      </p:sp>
    </p:spTree>
    <p:extLst>
      <p:ext uri="{BB962C8B-B14F-4D97-AF65-F5344CB8AC3E}">
        <p14:creationId xmlns:p14="http://schemas.microsoft.com/office/powerpoint/2010/main" val="174545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D6E6D-4CAD-4A34-9A5C-EFC298F1112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63A19E-EFB1-4F39-A87E-124FE1A16C9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696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40D6E6D-4CAD-4A34-9A5C-EFC298F11129}" type="datetimeFigureOut">
              <a:rPr lang="en-IN" smtClean="0"/>
              <a:t>12-05-2023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163A19E-EFB1-4F39-A87E-124FE1A16C9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9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40D6E6D-4CAD-4A34-9A5C-EFC298F11129}" type="datetimeFigureOut">
              <a:rPr lang="en-IN" smtClean="0"/>
              <a:t>12-05-2023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63A19E-EFB1-4F39-A87E-124FE1A16C9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12885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eg">
            <a:extLst>
              <a:ext uri="{FF2B5EF4-FFF2-40B4-BE49-F238E27FC236}">
                <a16:creationId xmlns:a16="http://schemas.microsoft.com/office/drawing/2014/main" id="{86D6938A-8F07-835A-8FE7-9E7606687219}"/>
              </a:ext>
            </a:extLst>
          </p:cNvPr>
          <p:cNvPicPr/>
          <p:nvPr/>
        </p:nvPicPr>
        <p:blipFill>
          <a:blip r:embed="rId2"/>
          <a:srcRect/>
          <a:stretch>
            <a:fillRect/>
          </a:stretch>
        </p:blipFill>
        <p:spPr bwMode="auto">
          <a:xfrm>
            <a:off x="136357" y="147162"/>
            <a:ext cx="2719138" cy="1098884"/>
          </a:xfrm>
          <a:prstGeom prst="rect">
            <a:avLst/>
          </a:prstGeom>
          <a:noFill/>
          <a:ln w="9525">
            <a:noFill/>
            <a:miter lim="800000"/>
            <a:headEnd/>
            <a:tailEnd/>
          </a:ln>
        </p:spPr>
      </p:pic>
      <p:sp>
        <p:nvSpPr>
          <p:cNvPr id="4" name="TextBox 3">
            <a:extLst>
              <a:ext uri="{FF2B5EF4-FFF2-40B4-BE49-F238E27FC236}">
                <a16:creationId xmlns:a16="http://schemas.microsoft.com/office/drawing/2014/main" id="{9C313D13-3816-AED2-DA42-CA3945B2A658}"/>
              </a:ext>
            </a:extLst>
          </p:cNvPr>
          <p:cNvSpPr txBox="1"/>
          <p:nvPr/>
        </p:nvSpPr>
        <p:spPr>
          <a:xfrm>
            <a:off x="3112168" y="0"/>
            <a:ext cx="5710989" cy="1477328"/>
          </a:xfrm>
          <a:prstGeom prst="rect">
            <a:avLst/>
          </a:prstGeom>
          <a:noFill/>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t>21CSC205P- DBMS </a:t>
            </a:r>
            <a:endParaRPr lang="en-US" dirty="0"/>
          </a:p>
        </p:txBody>
      </p:sp>
      <p:sp>
        <p:nvSpPr>
          <p:cNvPr id="8" name="TextBox 7">
            <a:extLst>
              <a:ext uri="{FF2B5EF4-FFF2-40B4-BE49-F238E27FC236}">
                <a16:creationId xmlns:a16="http://schemas.microsoft.com/office/drawing/2014/main" id="{6EB85359-E056-AB96-B7DD-CD4118FD1DCB}"/>
              </a:ext>
            </a:extLst>
          </p:cNvPr>
          <p:cNvSpPr txBox="1"/>
          <p:nvPr/>
        </p:nvSpPr>
        <p:spPr>
          <a:xfrm>
            <a:off x="3048000" y="3232302"/>
            <a:ext cx="609600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Cyber Cafe Management System</a:t>
            </a:r>
            <a:endParaRPr lang="en-IN" sz="3200" dirty="0"/>
          </a:p>
        </p:txBody>
      </p:sp>
      <p:sp>
        <p:nvSpPr>
          <p:cNvPr id="10" name="TextBox 9">
            <a:extLst>
              <a:ext uri="{FF2B5EF4-FFF2-40B4-BE49-F238E27FC236}">
                <a16:creationId xmlns:a16="http://schemas.microsoft.com/office/drawing/2014/main" id="{B3FF0A82-C3AC-463F-A207-327553709876}"/>
              </a:ext>
            </a:extLst>
          </p:cNvPr>
          <p:cNvSpPr txBox="1"/>
          <p:nvPr/>
        </p:nvSpPr>
        <p:spPr>
          <a:xfrm rot="10800000" flipV="1">
            <a:off x="1205776" y="3940835"/>
            <a:ext cx="8951495" cy="1631216"/>
          </a:xfrm>
          <a:prstGeom prst="rect">
            <a:avLst/>
          </a:prstGeom>
          <a:noFill/>
        </p:spPr>
        <p:txBody>
          <a:bodyPr wrap="square">
            <a:spAutoFit/>
          </a:bodyPr>
          <a:lstStyle/>
          <a:p>
            <a:pPr algn="ctr"/>
            <a:r>
              <a:rPr lang="en-US" sz="2500" dirty="0">
                <a:solidFill>
                  <a:schemeClr val="tx1"/>
                </a:solidFill>
                <a:latin typeface="Times New Roman" panose="02020603050405020304" pitchFamily="18" charset="0"/>
                <a:cs typeface="Times New Roman" panose="02020603050405020304" pitchFamily="18" charset="0"/>
              </a:rPr>
              <a:t>Student  Reg No: RA2112703010020</a:t>
            </a:r>
            <a:endParaRPr lang="en-US" sz="2500" dirty="0">
              <a:latin typeface="Times New Roman" panose="02020603050405020304" pitchFamily="18" charset="0"/>
              <a:cs typeface="Times New Roman" panose="02020603050405020304" pitchFamily="18" charset="0"/>
            </a:endParaRPr>
          </a:p>
          <a:p>
            <a:pPr algn="ctr"/>
            <a:r>
              <a:rPr lang="en-US" sz="2500" dirty="0">
                <a:solidFill>
                  <a:schemeClr val="tx1"/>
                </a:solidFill>
                <a:latin typeface="Times New Roman" panose="02020603050405020304" pitchFamily="18" charset="0"/>
                <a:cs typeface="Times New Roman" panose="02020603050405020304" pitchFamily="18" charset="0"/>
              </a:rPr>
              <a:t>Name</a:t>
            </a:r>
            <a:r>
              <a:rPr lang="en-US" sz="2500" dirty="0">
                <a:latin typeface="Times New Roman" panose="02020603050405020304" pitchFamily="18" charset="0"/>
                <a:cs typeface="Times New Roman" panose="02020603050405020304" pitchFamily="18" charset="0"/>
              </a:rPr>
              <a:t>: Subhashis Tripathy</a:t>
            </a:r>
            <a:endParaRPr lang="en-US" sz="2500" dirty="0">
              <a:solidFill>
                <a:schemeClr val="tx1"/>
              </a:solidFill>
              <a:latin typeface="Times New Roman" panose="02020603050405020304" pitchFamily="18" charset="0"/>
              <a:cs typeface="Times New Roman" panose="02020603050405020304" pitchFamily="18" charset="0"/>
            </a:endParaRPr>
          </a:p>
          <a:p>
            <a:pPr algn="ctr"/>
            <a:r>
              <a:rPr lang="en-US" sz="2500" dirty="0">
                <a:solidFill>
                  <a:schemeClr val="tx1"/>
                </a:solidFill>
                <a:latin typeface="Times New Roman" panose="02020603050405020304" pitchFamily="18" charset="0"/>
                <a:cs typeface="Times New Roman" panose="02020603050405020304" pitchFamily="18" charset="0"/>
              </a:rPr>
              <a:t>Guide name and Designation: Dr. K. Kalaiselvi , </a:t>
            </a:r>
          </a:p>
          <a:p>
            <a:pPr algn="ctr"/>
            <a:r>
              <a:rPr lang="en-US" sz="2500" dirty="0">
                <a:solidFill>
                  <a:schemeClr val="tx1"/>
                </a:solidFill>
                <a:latin typeface="Times New Roman" panose="02020603050405020304" pitchFamily="18" charset="0"/>
                <a:cs typeface="Times New Roman" panose="02020603050405020304" pitchFamily="18" charset="0"/>
              </a:rPr>
              <a:t>Associate Professor , NWC.</a:t>
            </a:r>
          </a:p>
        </p:txBody>
      </p:sp>
    </p:spTree>
    <p:extLst>
      <p:ext uri="{BB962C8B-B14F-4D97-AF65-F5344CB8AC3E}">
        <p14:creationId xmlns:p14="http://schemas.microsoft.com/office/powerpoint/2010/main" val="168781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9F188-9DA8-BA90-E4CD-E4EEA4109235}"/>
              </a:ext>
            </a:extLst>
          </p:cNvPr>
          <p:cNvSpPr txBox="1"/>
          <p:nvPr/>
        </p:nvSpPr>
        <p:spPr>
          <a:xfrm>
            <a:off x="0" y="0"/>
            <a:ext cx="12192000" cy="5416868"/>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LIMITATIONS OF THE PROJECT</a:t>
            </a:r>
          </a:p>
          <a:p>
            <a:pPr algn="just"/>
            <a:endParaRPr lang="en-US" sz="1400" dirty="0"/>
          </a:p>
          <a:p>
            <a:pPr algn="just"/>
            <a:r>
              <a:rPr lang="en-US" sz="1600" dirty="0"/>
              <a:t>Limited scope: The project is limited to the management of a cybercafe, and may not address the needs of other types of businesses.</a:t>
            </a:r>
          </a:p>
          <a:p>
            <a:pPr algn="just"/>
            <a:endParaRPr lang="en-US" sz="1600" dirty="0"/>
          </a:p>
          <a:p>
            <a:pPr algn="just"/>
            <a:r>
              <a:rPr lang="en-US" sz="1600" dirty="0"/>
              <a:t>Cybercafe specific features: The system may have features that are specific to cybercafes and may not be useful in other settings.</a:t>
            </a:r>
          </a:p>
          <a:p>
            <a:pPr algn="just"/>
            <a:endParaRPr lang="en-US" sz="1600" dirty="0"/>
          </a:p>
          <a:p>
            <a:pPr algn="just"/>
            <a:r>
              <a:rPr lang="en-US" sz="1600" dirty="0"/>
              <a:t>Technical limitations: The project may be limited by the technology available for implementation, and may not be able to take advantage of the latest technological advances.</a:t>
            </a:r>
          </a:p>
          <a:p>
            <a:pPr algn="just"/>
            <a:endParaRPr lang="en-US" sz="1600" dirty="0"/>
          </a:p>
          <a:p>
            <a:pPr algn="just"/>
            <a:r>
              <a:rPr lang="en-US" sz="1600" dirty="0"/>
              <a:t>Security concerns: Cybercafes are often targeted by hackers and other cybercriminals, so the system must be designed with strong security measures to protect customer data.</a:t>
            </a:r>
          </a:p>
          <a:p>
            <a:pPr algn="just"/>
            <a:endParaRPr lang="en-US" sz="1600" dirty="0"/>
          </a:p>
          <a:p>
            <a:pPr algn="just"/>
            <a:r>
              <a:rPr lang="en-US" sz="1600" dirty="0"/>
              <a:t>Infrastructure limitations: The success of the project may depend on the availability of a reliable internet connection, which may be a challenge in some areas.</a:t>
            </a:r>
          </a:p>
          <a:p>
            <a:pPr algn="just"/>
            <a:endParaRPr lang="en-US" sz="1600" dirty="0"/>
          </a:p>
          <a:p>
            <a:pPr algn="just"/>
            <a:r>
              <a:rPr lang="en-US" sz="1600" dirty="0"/>
              <a:t>Cost: The development and implementation of a cybercafe management system can be expensive, and may not be feasible for smaller businesses.</a:t>
            </a:r>
          </a:p>
          <a:p>
            <a:pPr algn="just"/>
            <a:endParaRPr lang="en-US" sz="1600" dirty="0"/>
          </a:p>
          <a:p>
            <a:pPr algn="just"/>
            <a:r>
              <a:rPr lang="en-US" sz="1600" dirty="0"/>
              <a:t>Training requirements: The system may require specialized training for employees to use it effectively, which can be time-consuming and costly.</a:t>
            </a:r>
          </a:p>
          <a:p>
            <a:pPr algn="just"/>
            <a:endParaRPr lang="en-US" sz="1600" dirty="0"/>
          </a:p>
          <a:p>
            <a:pPr algn="just"/>
            <a:r>
              <a:rPr lang="en-US" sz="1600" dirty="0"/>
              <a:t>Maintenance and updates: The system may require regular maintenance and updates to keep it functioning properly, which can be a drain on resources.</a:t>
            </a:r>
            <a:endParaRPr lang="en-IN" sz="1600" dirty="0"/>
          </a:p>
        </p:txBody>
      </p:sp>
      <p:pic>
        <p:nvPicPr>
          <p:cNvPr id="2" name="image2.jpeg">
            <a:extLst>
              <a:ext uri="{FF2B5EF4-FFF2-40B4-BE49-F238E27FC236}">
                <a16:creationId xmlns:a16="http://schemas.microsoft.com/office/drawing/2014/main" id="{5C5A59D6-EA78-FC9E-BBD4-4A5122A30D86}"/>
              </a:ext>
            </a:extLst>
          </p:cNvPr>
          <p:cNvPicPr/>
          <p:nvPr/>
        </p:nvPicPr>
        <p:blipFill>
          <a:blip r:embed="rId2"/>
          <a:srcRect/>
          <a:stretch>
            <a:fillRect/>
          </a:stretch>
        </p:blipFill>
        <p:spPr bwMode="auto">
          <a:xfrm>
            <a:off x="136357" y="147162"/>
            <a:ext cx="973986" cy="487320"/>
          </a:xfrm>
          <a:prstGeom prst="rect">
            <a:avLst/>
          </a:prstGeom>
          <a:noFill/>
          <a:ln w="9525">
            <a:noFill/>
            <a:miter lim="800000"/>
            <a:headEnd/>
            <a:tailEnd/>
          </a:ln>
        </p:spPr>
      </p:pic>
    </p:spTree>
    <p:extLst>
      <p:ext uri="{BB962C8B-B14F-4D97-AF65-F5344CB8AC3E}">
        <p14:creationId xmlns:p14="http://schemas.microsoft.com/office/powerpoint/2010/main" val="29233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afe management system [classic] | Creately">
            <a:extLst>
              <a:ext uri="{FF2B5EF4-FFF2-40B4-BE49-F238E27FC236}">
                <a16:creationId xmlns:a16="http://schemas.microsoft.com/office/drawing/2014/main" id="{88ECD04C-A875-996D-7CDD-C98A021023B4}"/>
              </a:ext>
            </a:extLst>
          </p:cNvPr>
          <p:cNvSpPr>
            <a:spLocks noChangeAspect="1" noChangeArrowheads="1"/>
          </p:cNvSpPr>
          <p:nvPr/>
        </p:nvSpPr>
        <p:spPr bwMode="auto">
          <a:xfrm>
            <a:off x="3741576" y="1074576"/>
            <a:ext cx="2506824" cy="25068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cafe management system [classic] | Creately">
            <a:extLst>
              <a:ext uri="{FF2B5EF4-FFF2-40B4-BE49-F238E27FC236}">
                <a16:creationId xmlns:a16="http://schemas.microsoft.com/office/drawing/2014/main" id="{ED612504-70C9-6202-D38C-19A3545169D7}"/>
              </a:ext>
            </a:extLst>
          </p:cNvPr>
          <p:cNvSpPr>
            <a:spLocks noChangeAspect="1" noChangeArrowheads="1"/>
          </p:cNvSpPr>
          <p:nvPr/>
        </p:nvSpPr>
        <p:spPr bwMode="auto">
          <a:xfrm>
            <a:off x="3648269" y="1007706"/>
            <a:ext cx="2600131" cy="25736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cafe management system [classic] | Creately">
            <a:extLst>
              <a:ext uri="{FF2B5EF4-FFF2-40B4-BE49-F238E27FC236}">
                <a16:creationId xmlns:a16="http://schemas.microsoft.com/office/drawing/2014/main" id="{7D44FA74-BE0D-5638-A6D7-1C4934FE37C1}"/>
              </a:ext>
            </a:extLst>
          </p:cNvPr>
          <p:cNvSpPr>
            <a:spLocks noChangeAspect="1" noChangeArrowheads="1"/>
          </p:cNvSpPr>
          <p:nvPr/>
        </p:nvSpPr>
        <p:spPr bwMode="auto">
          <a:xfrm>
            <a:off x="3097763" y="3276599"/>
            <a:ext cx="3150637" cy="31506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extBox 9">
            <a:extLst>
              <a:ext uri="{FF2B5EF4-FFF2-40B4-BE49-F238E27FC236}">
                <a16:creationId xmlns:a16="http://schemas.microsoft.com/office/drawing/2014/main" id="{46FF0937-99EF-D06B-1B34-EE33F19EA1C9}"/>
              </a:ext>
            </a:extLst>
          </p:cNvPr>
          <p:cNvSpPr txBox="1"/>
          <p:nvPr/>
        </p:nvSpPr>
        <p:spPr>
          <a:xfrm>
            <a:off x="0" y="-65314"/>
            <a:ext cx="12192000" cy="523220"/>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ARCHITECTURE DIAGRAM </a:t>
            </a:r>
          </a:p>
        </p:txBody>
      </p:sp>
      <p:pic>
        <p:nvPicPr>
          <p:cNvPr id="12" name="Picture 11">
            <a:extLst>
              <a:ext uri="{FF2B5EF4-FFF2-40B4-BE49-F238E27FC236}">
                <a16:creationId xmlns:a16="http://schemas.microsoft.com/office/drawing/2014/main" id="{49788EEB-F2A3-1CD0-A678-EBCF96CA9B24}"/>
              </a:ext>
            </a:extLst>
          </p:cNvPr>
          <p:cNvPicPr>
            <a:picLocks noChangeAspect="1"/>
          </p:cNvPicPr>
          <p:nvPr/>
        </p:nvPicPr>
        <p:blipFill>
          <a:blip r:embed="rId2"/>
          <a:stretch>
            <a:fillRect/>
          </a:stretch>
        </p:blipFill>
        <p:spPr>
          <a:xfrm>
            <a:off x="2074606" y="934064"/>
            <a:ext cx="5388077" cy="4689987"/>
          </a:xfrm>
          <a:prstGeom prst="rect">
            <a:avLst/>
          </a:prstGeom>
        </p:spPr>
      </p:pic>
      <p:pic>
        <p:nvPicPr>
          <p:cNvPr id="3" name="image2.jpeg">
            <a:extLst>
              <a:ext uri="{FF2B5EF4-FFF2-40B4-BE49-F238E27FC236}">
                <a16:creationId xmlns:a16="http://schemas.microsoft.com/office/drawing/2014/main" id="{6E7CB436-9DBA-5632-0AD3-A99BE7FDF470}"/>
              </a:ext>
            </a:extLst>
          </p:cNvPr>
          <p:cNvPicPr/>
          <p:nvPr/>
        </p:nvPicPr>
        <p:blipFill>
          <a:blip r:embed="rId3"/>
          <a:srcRect/>
          <a:stretch>
            <a:fillRect/>
          </a:stretch>
        </p:blipFill>
        <p:spPr bwMode="auto">
          <a:xfrm>
            <a:off x="136357" y="147162"/>
            <a:ext cx="1328549" cy="673932"/>
          </a:xfrm>
          <a:prstGeom prst="rect">
            <a:avLst/>
          </a:prstGeom>
          <a:noFill/>
          <a:ln w="9525">
            <a:noFill/>
            <a:miter lim="800000"/>
            <a:headEnd/>
            <a:tailEnd/>
          </a:ln>
        </p:spPr>
      </p:pic>
    </p:spTree>
    <p:extLst>
      <p:ext uri="{BB962C8B-B14F-4D97-AF65-F5344CB8AC3E}">
        <p14:creationId xmlns:p14="http://schemas.microsoft.com/office/powerpoint/2010/main" val="345973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D1B5-F1A3-40D0-51E0-956B6F3AE2A5}"/>
              </a:ext>
            </a:extLst>
          </p:cNvPr>
          <p:cNvSpPr>
            <a:spLocks noGrp="1"/>
          </p:cNvSpPr>
          <p:nvPr>
            <p:ph type="title"/>
          </p:nvPr>
        </p:nvSpPr>
        <p:spPr>
          <a:xfrm>
            <a:off x="1526224" y="617917"/>
            <a:ext cx="9603275" cy="1049235"/>
          </a:xfrm>
        </p:spPr>
        <p:txBody>
          <a:bodyPr/>
          <a:lstStyle/>
          <a:p>
            <a:r>
              <a:rPr lang="en-IN" dirty="0">
                <a:latin typeface="Times New Roman" panose="02020603050405020304" pitchFamily="18" charset="0"/>
                <a:cs typeface="Times New Roman" panose="02020603050405020304" pitchFamily="18" charset="0"/>
              </a:rPr>
              <a:t>E-R diagram</a:t>
            </a:r>
          </a:p>
        </p:txBody>
      </p:sp>
      <p:pic>
        <p:nvPicPr>
          <p:cNvPr id="4" name="Content Placeholder 3" descr="Diagram&#10;&#10;Description automatically generated">
            <a:extLst>
              <a:ext uri="{FF2B5EF4-FFF2-40B4-BE49-F238E27FC236}">
                <a16:creationId xmlns:a16="http://schemas.microsoft.com/office/drawing/2014/main" id="{7EF52B91-611E-81BC-85AA-8D4A87E107BD}"/>
              </a:ext>
            </a:extLst>
          </p:cNvPr>
          <p:cNvPicPr>
            <a:picLocks noGrp="1" noChangeAspect="1"/>
          </p:cNvPicPr>
          <p:nvPr>
            <p:ph idx="1"/>
          </p:nvPr>
        </p:nvPicPr>
        <p:blipFill>
          <a:blip r:embed="rId2"/>
          <a:stretch>
            <a:fillRect/>
          </a:stretch>
        </p:blipFill>
        <p:spPr>
          <a:xfrm>
            <a:off x="3657600" y="2016125"/>
            <a:ext cx="4491289" cy="3449638"/>
          </a:xfrm>
          <a:prstGeom prst="rect">
            <a:avLst/>
          </a:prstGeom>
        </p:spPr>
      </p:pic>
      <p:pic>
        <p:nvPicPr>
          <p:cNvPr id="5" name="image2.jpeg">
            <a:extLst>
              <a:ext uri="{FF2B5EF4-FFF2-40B4-BE49-F238E27FC236}">
                <a16:creationId xmlns:a16="http://schemas.microsoft.com/office/drawing/2014/main" id="{10E27B8E-8F86-77A9-88E7-492C91C7DC46}"/>
              </a:ext>
            </a:extLst>
          </p:cNvPr>
          <p:cNvPicPr/>
          <p:nvPr/>
        </p:nvPicPr>
        <p:blipFill>
          <a:blip r:embed="rId3"/>
          <a:srcRect/>
          <a:stretch>
            <a:fillRect/>
          </a:stretch>
        </p:blipFill>
        <p:spPr bwMode="auto">
          <a:xfrm>
            <a:off x="136357" y="147162"/>
            <a:ext cx="1188590" cy="543303"/>
          </a:xfrm>
          <a:prstGeom prst="rect">
            <a:avLst/>
          </a:prstGeom>
          <a:noFill/>
          <a:ln w="9525">
            <a:noFill/>
            <a:miter lim="800000"/>
            <a:headEnd/>
            <a:tailEnd/>
          </a:ln>
        </p:spPr>
      </p:pic>
    </p:spTree>
    <p:extLst>
      <p:ext uri="{BB962C8B-B14F-4D97-AF65-F5344CB8AC3E}">
        <p14:creationId xmlns:p14="http://schemas.microsoft.com/office/powerpoint/2010/main" val="360510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95672E-C640-A663-8131-72DD6C80BC57}"/>
              </a:ext>
            </a:extLst>
          </p:cNvPr>
          <p:cNvSpPr txBox="1"/>
          <p:nvPr/>
        </p:nvSpPr>
        <p:spPr>
          <a:xfrm>
            <a:off x="0" y="-83975"/>
            <a:ext cx="12192000" cy="6413166"/>
          </a:xfrm>
          <a:prstGeom prst="rect">
            <a:avLst/>
          </a:prstGeom>
          <a:noFill/>
        </p:spPr>
        <p:txBody>
          <a:bodyPr wrap="square">
            <a:spAutoFit/>
          </a:bodyPr>
          <a:lstStyle/>
          <a:p>
            <a:pPr algn="ctr">
              <a:lnSpc>
                <a:spcPct val="107000"/>
              </a:lnSpc>
              <a:spcAft>
                <a:spcPts val="800"/>
              </a:spcAft>
            </a:pPr>
            <a:r>
              <a:rPr lang="en-US" sz="2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ALGORITHM  </a:t>
            </a:r>
          </a:p>
          <a:p>
            <a:pPr algn="just">
              <a:lnSpc>
                <a:spcPct val="150000"/>
              </a:lnSpc>
            </a:pPr>
            <a:r>
              <a:rPr lang="en-US"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374151"/>
                </a:solidFill>
                <a:effectLst/>
                <a:latin typeface="Times New Roman" panose="02020603050405020304" pitchFamily="18" charset="0"/>
                <a:ea typeface="Times New Roman" panose="02020603050405020304" pitchFamily="18" charset="0"/>
              </a:rPr>
              <a:t>1. Create the database with the defined schema. Set up any necessary relationships between tables (e.g. foreign keys) and constraints (e.g. check constraints, unique constraints).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2. Insert the initial data into the tables. For example, you might add records for the computers available for use in the cybercafe, customer records with contact information, employee records with their details, etc.</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1800" kern="100" dirty="0">
                <a:solidFill>
                  <a:srgbClr val="374151"/>
                </a:solidFill>
                <a:effectLst/>
                <a:latin typeface="Times New Roman" panose="02020603050405020304" pitchFamily="18" charset="0"/>
                <a:ea typeface="Calibri" panose="020F0502020204030204" pitchFamily="34" charset="0"/>
                <a:cs typeface="Mangal" panose="02040503050203030202" pitchFamily="18" charset="0"/>
              </a:rPr>
              <a:t> 3.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After logging in, customers should be presented with a screen that displays their login-logout history, as well as an option to mark pay there money for the current day.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4. When a customer’s marks their payment status, the system should record their ID, the current date, and their paying status (successful/unsuccessful).</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5. The system should also be able to generate reports showing the login-logout history records of customers for a specific period, such as a week or a month.</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6. Additionally, the system should allow administrators to add customers to the database, update existing records, and delete records if necessary.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lnSpc>
                <a:spcPct val="107000"/>
              </a:lnSpc>
              <a:spcAft>
                <a:spcPts val="800"/>
              </a:spcAft>
              <a:buFont typeface="Wingdings" panose="05000000000000000000" pitchFamily="2" charset="2"/>
              <a:buChar char="Ø"/>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2.jpeg">
            <a:extLst>
              <a:ext uri="{FF2B5EF4-FFF2-40B4-BE49-F238E27FC236}">
                <a16:creationId xmlns:a16="http://schemas.microsoft.com/office/drawing/2014/main" id="{903D6787-DAF9-A5CA-AE17-DE791597FA30}"/>
              </a:ext>
            </a:extLst>
          </p:cNvPr>
          <p:cNvPicPr/>
          <p:nvPr/>
        </p:nvPicPr>
        <p:blipFill>
          <a:blip r:embed="rId2"/>
          <a:srcRect/>
          <a:stretch>
            <a:fillRect/>
          </a:stretch>
        </p:blipFill>
        <p:spPr bwMode="auto">
          <a:xfrm>
            <a:off x="136357" y="147162"/>
            <a:ext cx="1384533" cy="487320"/>
          </a:xfrm>
          <a:prstGeom prst="rect">
            <a:avLst/>
          </a:prstGeom>
          <a:noFill/>
          <a:ln w="9525">
            <a:noFill/>
            <a:miter lim="800000"/>
            <a:headEnd/>
            <a:tailEnd/>
          </a:ln>
        </p:spPr>
      </p:pic>
    </p:spTree>
    <p:extLst>
      <p:ext uri="{BB962C8B-B14F-4D97-AF65-F5344CB8AC3E}">
        <p14:creationId xmlns:p14="http://schemas.microsoft.com/office/powerpoint/2010/main" val="381385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7FBC0-0AC4-73B9-FEF2-EDB5AF1313F0}"/>
              </a:ext>
            </a:extLst>
          </p:cNvPr>
          <p:cNvSpPr txBox="1"/>
          <p:nvPr/>
        </p:nvSpPr>
        <p:spPr>
          <a:xfrm>
            <a:off x="0" y="0"/>
            <a:ext cx="12191999" cy="1915076"/>
          </a:xfrm>
          <a:prstGeom prst="rect">
            <a:avLst/>
          </a:prstGeom>
          <a:noFill/>
        </p:spPr>
        <p:txBody>
          <a:bodyPr wrap="square">
            <a:spAutoFit/>
          </a:bodyPr>
          <a:lstStyle/>
          <a:p>
            <a:pPr algn="just">
              <a:lnSpc>
                <a:spcPct val="150000"/>
              </a:lnSpc>
              <a:spcAft>
                <a:spcPts val="800"/>
              </a:spcAft>
            </a:pPr>
            <a:endParaRPr lang="en-IN" sz="1800" kern="100" dirty="0">
              <a:effectLst/>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7. The system should also provide security features such as password protection, and only authorized users should be able to access the system.</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8. Finally, the system should be regularly backed up to ensure that data is not lost in case of system failure or other issues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image2.jpeg">
            <a:extLst>
              <a:ext uri="{FF2B5EF4-FFF2-40B4-BE49-F238E27FC236}">
                <a16:creationId xmlns:a16="http://schemas.microsoft.com/office/drawing/2014/main" id="{8C3A25EA-ED45-222F-E569-AE49172D5545}"/>
              </a:ext>
            </a:extLst>
          </p:cNvPr>
          <p:cNvPicPr/>
          <p:nvPr/>
        </p:nvPicPr>
        <p:blipFill>
          <a:blip r:embed="rId2"/>
          <a:srcRect/>
          <a:stretch>
            <a:fillRect/>
          </a:stretch>
        </p:blipFill>
        <p:spPr bwMode="auto">
          <a:xfrm>
            <a:off x="136357" y="147162"/>
            <a:ext cx="927333" cy="431336"/>
          </a:xfrm>
          <a:prstGeom prst="rect">
            <a:avLst/>
          </a:prstGeom>
          <a:noFill/>
          <a:ln w="9525">
            <a:noFill/>
            <a:miter lim="800000"/>
            <a:headEnd/>
            <a:tailEnd/>
          </a:ln>
        </p:spPr>
      </p:pic>
    </p:spTree>
    <p:extLst>
      <p:ext uri="{BB962C8B-B14F-4D97-AF65-F5344CB8AC3E}">
        <p14:creationId xmlns:p14="http://schemas.microsoft.com/office/powerpoint/2010/main" val="136413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88E72D-8C91-503A-5530-760351FFE249}"/>
              </a:ext>
            </a:extLst>
          </p:cNvPr>
          <p:cNvSpPr txBox="1"/>
          <p:nvPr/>
        </p:nvSpPr>
        <p:spPr>
          <a:xfrm>
            <a:off x="0" y="0"/>
            <a:ext cx="12191999" cy="5078313"/>
          </a:xfrm>
          <a:prstGeom prst="rect">
            <a:avLst/>
          </a:prstGeom>
          <a:noFill/>
        </p:spPr>
        <p:txBody>
          <a:bodyPr wrap="square">
            <a:spAutoFit/>
          </a:bodyPr>
          <a:lstStyle/>
          <a:p>
            <a:pPr algn="ctr"/>
            <a:r>
              <a:rPr lang="en-US" sz="2800" b="0" i="0" dirty="0">
                <a:effectLst/>
                <a:latin typeface="Times New Roman" panose="02020603050405020304" pitchFamily="18" charset="0"/>
                <a:cs typeface="Times New Roman" panose="02020603050405020304" pitchFamily="18" charset="0"/>
              </a:rPr>
              <a:t>MODULES </a:t>
            </a:r>
          </a:p>
          <a:p>
            <a:pPr algn="just"/>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User Management: This module is used to manage user accounts and access. It includes features like user registration, login, logout, and password reset. It also allows the owner to set user permissions, access levels, and usage limits.</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Computer Management: This module is used to manage the computers in the cybercafe. It includes features like adding and removing computers, tracking computer usage, and managing computer reservations.</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Time Management: This module is used to manage the usage time of the computers. It includes features like setting usage rates, monitoring usage time, and generating reports on computer usage.</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Billing and Payment: This module is used to manage billing and payment transactions. It includes features like creating invoices, tracking payments, and generating reports on financial transactions.</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Inventory Management: This module is used to manage inventory items like computer hardware, software, and peripherals. It includes features like adding and removing inventory items, tracking inventory levels, and generating reports on inventory usage.</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Security Management: This module is used to manage the security of the cybercafe. It includes features like setting up firewalls, antivirus software, and other security measures to protect the computers and user data</a:t>
            </a:r>
            <a:r>
              <a:rPr lang="en-US" sz="1600" b="0" i="0" dirty="0">
                <a:effectLst/>
                <a:latin typeface="Times New Roman" panose="02020603050405020304" pitchFamily="18" charset="0"/>
                <a:cs typeface="Times New Roman" panose="02020603050405020304" pitchFamily="18" charset="0"/>
              </a:rPr>
              <a:t>.</a:t>
            </a:r>
          </a:p>
        </p:txBody>
      </p:sp>
      <p:pic>
        <p:nvPicPr>
          <p:cNvPr id="2" name="image2.jpeg">
            <a:extLst>
              <a:ext uri="{FF2B5EF4-FFF2-40B4-BE49-F238E27FC236}">
                <a16:creationId xmlns:a16="http://schemas.microsoft.com/office/drawing/2014/main" id="{CEAC9871-FBB3-5BE0-2FD9-7876F40A0AF5}"/>
              </a:ext>
            </a:extLst>
          </p:cNvPr>
          <p:cNvPicPr/>
          <p:nvPr/>
        </p:nvPicPr>
        <p:blipFill>
          <a:blip r:embed="rId2"/>
          <a:srcRect/>
          <a:stretch>
            <a:fillRect/>
          </a:stretch>
        </p:blipFill>
        <p:spPr bwMode="auto">
          <a:xfrm>
            <a:off x="136357" y="147162"/>
            <a:ext cx="1244574" cy="487320"/>
          </a:xfrm>
          <a:prstGeom prst="rect">
            <a:avLst/>
          </a:prstGeom>
          <a:noFill/>
          <a:ln w="9525">
            <a:noFill/>
            <a:miter lim="800000"/>
            <a:headEnd/>
            <a:tailEnd/>
          </a:ln>
        </p:spPr>
      </p:pic>
    </p:spTree>
    <p:extLst>
      <p:ext uri="{BB962C8B-B14F-4D97-AF65-F5344CB8AC3E}">
        <p14:creationId xmlns:p14="http://schemas.microsoft.com/office/powerpoint/2010/main" val="261654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5A504B-37DD-E078-E0FF-AC6F8A433EDE}"/>
              </a:ext>
            </a:extLst>
          </p:cNvPr>
          <p:cNvSpPr txBox="1"/>
          <p:nvPr/>
        </p:nvSpPr>
        <p:spPr>
          <a:xfrm>
            <a:off x="0" y="0"/>
            <a:ext cx="12192000" cy="1799147"/>
          </a:xfrm>
          <a:prstGeom prst="rect">
            <a:avLst/>
          </a:prstGeom>
          <a:noFill/>
        </p:spPr>
        <p:txBody>
          <a:bodyPr wrap="square">
            <a:spAutoFit/>
          </a:bodyPr>
          <a:lstStyle/>
          <a:p>
            <a:pPr algn="ctr">
              <a:lnSpc>
                <a:spcPct val="107000"/>
              </a:lnSpc>
              <a:spcAft>
                <a:spcPts val="8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RESULT AND DISCUSSION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USER LOGIN MODULE: -</a:t>
            </a:r>
            <a:r>
              <a:rPr lang="en-IN" sz="2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module is used to manage user accounts and access. It includes features like user registration, login, logout, and password reset. It also allows the owner to set user permissions, access levels, and usage limits.</a:t>
            </a:r>
          </a:p>
          <a:p>
            <a:pPr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03D0C67-0810-6534-6EFF-F38633F49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134" y="1520890"/>
            <a:ext cx="6835732" cy="4030464"/>
          </a:xfrm>
          <a:prstGeom prst="rect">
            <a:avLst/>
          </a:prstGeom>
        </p:spPr>
      </p:pic>
      <p:pic>
        <p:nvPicPr>
          <p:cNvPr id="2" name="image2.jpeg">
            <a:extLst>
              <a:ext uri="{FF2B5EF4-FFF2-40B4-BE49-F238E27FC236}">
                <a16:creationId xmlns:a16="http://schemas.microsoft.com/office/drawing/2014/main" id="{43E701E8-2553-B4D9-7DF1-5FBC2EBD6DD4}"/>
              </a:ext>
            </a:extLst>
          </p:cNvPr>
          <p:cNvPicPr/>
          <p:nvPr/>
        </p:nvPicPr>
        <p:blipFill>
          <a:blip r:embed="rId3"/>
          <a:srcRect/>
          <a:stretch>
            <a:fillRect/>
          </a:stretch>
        </p:blipFill>
        <p:spPr bwMode="auto">
          <a:xfrm>
            <a:off x="136357" y="147162"/>
            <a:ext cx="1580476" cy="487320"/>
          </a:xfrm>
          <a:prstGeom prst="rect">
            <a:avLst/>
          </a:prstGeom>
          <a:noFill/>
          <a:ln w="9525">
            <a:noFill/>
            <a:miter lim="800000"/>
            <a:headEnd/>
            <a:tailEnd/>
          </a:ln>
        </p:spPr>
      </p:pic>
    </p:spTree>
    <p:extLst>
      <p:ext uri="{BB962C8B-B14F-4D97-AF65-F5344CB8AC3E}">
        <p14:creationId xmlns:p14="http://schemas.microsoft.com/office/powerpoint/2010/main" val="1566137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F127A-47AD-B30B-962C-E57861820A0B}"/>
              </a:ext>
            </a:extLst>
          </p:cNvPr>
          <p:cNvSpPr txBox="1"/>
          <p:nvPr/>
        </p:nvSpPr>
        <p:spPr>
          <a:xfrm>
            <a:off x="0" y="-37322"/>
            <a:ext cx="12192000" cy="1868781"/>
          </a:xfrm>
          <a:prstGeom prst="rect">
            <a:avLst/>
          </a:prstGeom>
          <a:noFill/>
        </p:spPr>
        <p:txBody>
          <a:bodyPr wrap="square">
            <a:spAutoFit/>
          </a:bodyPr>
          <a:lstStyle/>
          <a:p>
            <a:pPr lvl="0"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COMPUTER MANAGEMENT: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module is used to manage the computers in the cybercafe. It includes features like adding and removing computers, tracking computer usage, and managing computer reservations.</a:t>
            </a:r>
          </a:p>
          <a:p>
            <a:pPr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B3F618F-FE41-690D-CED1-DCDEF2AA4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21" y="1617899"/>
            <a:ext cx="8201608" cy="4092435"/>
          </a:xfrm>
          <a:prstGeom prst="rect">
            <a:avLst/>
          </a:prstGeom>
        </p:spPr>
      </p:pic>
      <p:pic>
        <p:nvPicPr>
          <p:cNvPr id="2" name="image2.jpeg">
            <a:extLst>
              <a:ext uri="{FF2B5EF4-FFF2-40B4-BE49-F238E27FC236}">
                <a16:creationId xmlns:a16="http://schemas.microsoft.com/office/drawing/2014/main" id="{3D04BA08-AA15-7686-A787-6FAFB2CCD506}"/>
              </a:ext>
            </a:extLst>
          </p:cNvPr>
          <p:cNvPicPr/>
          <p:nvPr/>
        </p:nvPicPr>
        <p:blipFill>
          <a:blip r:embed="rId3"/>
          <a:srcRect/>
          <a:stretch>
            <a:fillRect/>
          </a:stretch>
        </p:blipFill>
        <p:spPr bwMode="auto">
          <a:xfrm>
            <a:off x="89704" y="109839"/>
            <a:ext cx="1319218" cy="543303"/>
          </a:xfrm>
          <a:prstGeom prst="rect">
            <a:avLst/>
          </a:prstGeom>
          <a:noFill/>
          <a:ln w="9525">
            <a:noFill/>
            <a:miter lim="800000"/>
            <a:headEnd/>
            <a:tailEnd/>
          </a:ln>
        </p:spPr>
      </p:pic>
    </p:spTree>
    <p:extLst>
      <p:ext uri="{BB962C8B-B14F-4D97-AF65-F5344CB8AC3E}">
        <p14:creationId xmlns:p14="http://schemas.microsoft.com/office/powerpoint/2010/main" val="1658322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D8B25-2D19-9E48-4727-3DC7AB1A873B}"/>
              </a:ext>
            </a:extLst>
          </p:cNvPr>
          <p:cNvSpPr txBox="1"/>
          <p:nvPr/>
        </p:nvSpPr>
        <p:spPr>
          <a:xfrm>
            <a:off x="0" y="0"/>
            <a:ext cx="12192000" cy="1575881"/>
          </a:xfrm>
          <a:prstGeom prst="rect">
            <a:avLst/>
          </a:prstGeom>
          <a:noFill/>
        </p:spPr>
        <p:txBody>
          <a:bodyPr wrap="square">
            <a:spAutoFit/>
          </a:bodyPr>
          <a:lstStyle/>
          <a:p>
            <a:pPr lvl="0" algn="just"/>
            <a:endParaRPr lang="en-US" sz="2000" dirty="0">
              <a:effectLst/>
              <a:latin typeface="Times New Roman" panose="02020603050405020304" pitchFamily="18" charset="0"/>
              <a:ea typeface="Times New Roman" panose="02020603050405020304" pitchFamily="18" charset="0"/>
            </a:endParaRPr>
          </a:p>
          <a:p>
            <a:pPr lvl="0" algn="just"/>
            <a:endParaRPr lang="en-US" sz="2000" dirty="0">
              <a:effectLst/>
              <a:latin typeface="Times New Roman" panose="02020603050405020304" pitchFamily="18" charset="0"/>
              <a:ea typeface="Times New Roman" panose="02020603050405020304" pitchFamily="18" charset="0"/>
            </a:endParaRPr>
          </a:p>
          <a:p>
            <a:pPr lvl="0" algn="just"/>
            <a:r>
              <a:rPr lang="en-US" sz="2000" dirty="0">
                <a:effectLst/>
                <a:latin typeface="Times New Roman" panose="02020603050405020304" pitchFamily="18" charset="0"/>
                <a:ea typeface="Times New Roman" panose="02020603050405020304" pitchFamily="18" charset="0"/>
              </a:rPr>
              <a:t>3. Billing and Payment: </a:t>
            </a:r>
            <a:r>
              <a:rPr lang="en-US" sz="1800" dirty="0">
                <a:effectLst/>
                <a:latin typeface="Times New Roman" panose="02020603050405020304" pitchFamily="18" charset="0"/>
                <a:ea typeface="Times New Roman" panose="02020603050405020304" pitchFamily="18" charset="0"/>
              </a:rPr>
              <a:t>This module is used to manage billing and payment transactions. It includes features like creating invoices, tracking payments, and generating reports on financial transactions.</a:t>
            </a:r>
            <a:endParaRPr lang="en-IN" sz="2000" dirty="0">
              <a:effectLst/>
              <a:latin typeface="Times New Roman" panose="02020603050405020304" pitchFamily="18" charset="0"/>
              <a:ea typeface="Times New Roman" panose="02020603050405020304" pitchFamily="18" charset="0"/>
            </a:endParaRPr>
          </a:p>
          <a:p>
            <a:pPr marL="457200"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C1B8AEB0-BDC0-28C5-D91A-109DF78B4CA6}"/>
              </a:ext>
            </a:extLst>
          </p:cNvPr>
          <p:cNvPicPr>
            <a:picLocks noChangeAspect="1"/>
          </p:cNvPicPr>
          <p:nvPr/>
        </p:nvPicPr>
        <p:blipFill>
          <a:blip r:embed="rId2"/>
          <a:stretch>
            <a:fillRect/>
          </a:stretch>
        </p:blipFill>
        <p:spPr>
          <a:xfrm>
            <a:off x="701401" y="1959128"/>
            <a:ext cx="3621679" cy="3573926"/>
          </a:xfrm>
          <a:prstGeom prst="rect">
            <a:avLst/>
          </a:prstGeom>
          <a:ln w="228600" cap="sq" cmpd="thickThin">
            <a:solidFill>
              <a:srgbClr val="000000"/>
            </a:solidFill>
            <a:prstDash val="solid"/>
            <a:miter lim="800000"/>
          </a:ln>
          <a:effectLst>
            <a:innerShdw blurRad="76200">
              <a:srgbClr val="000000"/>
            </a:innerShdw>
          </a:effectLst>
        </p:spPr>
      </p:pic>
      <p:pic>
        <p:nvPicPr>
          <p:cNvPr id="2" name="image2.jpeg">
            <a:extLst>
              <a:ext uri="{FF2B5EF4-FFF2-40B4-BE49-F238E27FC236}">
                <a16:creationId xmlns:a16="http://schemas.microsoft.com/office/drawing/2014/main" id="{1FE5D725-E4C6-CB4F-4A6B-31E34C2B65C9}"/>
              </a:ext>
            </a:extLst>
          </p:cNvPr>
          <p:cNvPicPr/>
          <p:nvPr/>
        </p:nvPicPr>
        <p:blipFill>
          <a:blip r:embed="rId3"/>
          <a:srcRect/>
          <a:stretch>
            <a:fillRect/>
          </a:stretch>
        </p:blipFill>
        <p:spPr bwMode="auto">
          <a:xfrm>
            <a:off x="139762" y="128501"/>
            <a:ext cx="1166523" cy="477989"/>
          </a:xfrm>
          <a:prstGeom prst="rect">
            <a:avLst/>
          </a:prstGeom>
          <a:noFill/>
          <a:ln w="9525">
            <a:noFill/>
            <a:miter lim="800000"/>
            <a:headEnd/>
            <a:tailEnd/>
          </a:ln>
        </p:spPr>
      </p:pic>
    </p:spTree>
    <p:extLst>
      <p:ext uri="{BB962C8B-B14F-4D97-AF65-F5344CB8AC3E}">
        <p14:creationId xmlns:p14="http://schemas.microsoft.com/office/powerpoint/2010/main" val="109041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44B3D-FFCD-0B8B-11BD-F5289E93D3E4}"/>
              </a:ext>
            </a:extLst>
          </p:cNvPr>
          <p:cNvSpPr txBox="1"/>
          <p:nvPr/>
        </p:nvSpPr>
        <p:spPr>
          <a:xfrm>
            <a:off x="0" y="68826"/>
            <a:ext cx="12192000" cy="774507"/>
          </a:xfrm>
          <a:prstGeom prst="rect">
            <a:avLst/>
          </a:prstGeom>
          <a:noFill/>
        </p:spPr>
        <p:txBody>
          <a:bodyPr wrap="square">
            <a:spAutoFit/>
          </a:bodyPr>
          <a:lstStyle/>
          <a:p>
            <a:pPr marL="45720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3BFE437-7EB4-F58D-A8CC-D6BFD866FE39}"/>
              </a:ext>
            </a:extLst>
          </p:cNvPr>
          <p:cNvSpPr txBox="1"/>
          <p:nvPr/>
        </p:nvSpPr>
        <p:spPr>
          <a:xfrm>
            <a:off x="0" y="0"/>
            <a:ext cx="12192000" cy="2961580"/>
          </a:xfrm>
          <a:prstGeom prst="rect">
            <a:avLst/>
          </a:prstGeom>
          <a:noFill/>
        </p:spPr>
        <p:txBody>
          <a:bodyPr wrap="square">
            <a:spAutoFit/>
          </a:bodyPr>
          <a:lstStyle/>
          <a:p>
            <a:pPr algn="just">
              <a:lnSpc>
                <a:spcPct val="107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INVENTORY MANAGEMENT:  This module is used to manage inventory items like computer hardware, software, and peripherals. It includes features like adding and removing inventory items, tracking inventory levels, and generating reports on inventory usage.</a:t>
            </a:r>
          </a:p>
          <a:p>
            <a:pPr algn="just">
              <a:lnSpc>
                <a:spcPct val="107000"/>
              </a:lnSpc>
              <a:spcAft>
                <a:spcPts val="800"/>
              </a:spcAft>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3681A8A-8531-61B6-2F2C-1DA1A5F80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2" y="2397967"/>
            <a:ext cx="3073785" cy="3064753"/>
          </a:xfrm>
          <a:prstGeom prst="rect">
            <a:avLst/>
          </a:prstGeom>
          <a:ln w="228600" cap="sq" cmpd="thickThin">
            <a:solidFill>
              <a:srgbClr val="000000"/>
            </a:solidFill>
            <a:prstDash val="solid"/>
            <a:miter lim="800000"/>
          </a:ln>
          <a:effectLst>
            <a:innerShdw blurRad="76200">
              <a:srgbClr val="000000"/>
            </a:innerShdw>
          </a:effectLst>
        </p:spPr>
      </p:pic>
      <p:pic>
        <p:nvPicPr>
          <p:cNvPr id="2" name="image2.jpeg">
            <a:extLst>
              <a:ext uri="{FF2B5EF4-FFF2-40B4-BE49-F238E27FC236}">
                <a16:creationId xmlns:a16="http://schemas.microsoft.com/office/drawing/2014/main" id="{E3AACA8D-914D-75C2-BB63-35D386C008EB}"/>
              </a:ext>
            </a:extLst>
          </p:cNvPr>
          <p:cNvPicPr/>
          <p:nvPr/>
        </p:nvPicPr>
        <p:blipFill>
          <a:blip r:embed="rId3"/>
          <a:srcRect/>
          <a:stretch>
            <a:fillRect/>
          </a:stretch>
        </p:blipFill>
        <p:spPr bwMode="auto">
          <a:xfrm>
            <a:off x="136356" y="109839"/>
            <a:ext cx="1085954" cy="608618"/>
          </a:xfrm>
          <a:prstGeom prst="rect">
            <a:avLst/>
          </a:prstGeom>
          <a:noFill/>
          <a:ln w="9525">
            <a:noFill/>
            <a:miter lim="800000"/>
            <a:headEnd/>
            <a:tailEnd/>
          </a:ln>
        </p:spPr>
      </p:pic>
    </p:spTree>
    <p:extLst>
      <p:ext uri="{BB962C8B-B14F-4D97-AF65-F5344CB8AC3E}">
        <p14:creationId xmlns:p14="http://schemas.microsoft.com/office/powerpoint/2010/main" val="351273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jpeg">
            <a:extLst>
              <a:ext uri="{FF2B5EF4-FFF2-40B4-BE49-F238E27FC236}">
                <a16:creationId xmlns:a16="http://schemas.microsoft.com/office/drawing/2014/main" id="{DA7446FB-27E4-DC8F-0E64-EF3CE697970B}"/>
              </a:ext>
            </a:extLst>
          </p:cNvPr>
          <p:cNvPicPr/>
          <p:nvPr/>
        </p:nvPicPr>
        <p:blipFill>
          <a:blip r:embed="rId2"/>
          <a:srcRect/>
          <a:stretch>
            <a:fillRect/>
          </a:stretch>
        </p:blipFill>
        <p:spPr bwMode="auto">
          <a:xfrm>
            <a:off x="0" y="44452"/>
            <a:ext cx="2090057" cy="1103214"/>
          </a:xfrm>
          <a:prstGeom prst="rect">
            <a:avLst/>
          </a:prstGeom>
          <a:noFill/>
          <a:ln w="9525">
            <a:noFill/>
            <a:miter lim="800000"/>
            <a:headEnd/>
            <a:tailEnd/>
          </a:ln>
        </p:spPr>
      </p:pic>
      <p:sp>
        <p:nvSpPr>
          <p:cNvPr id="4" name="TextBox 3">
            <a:extLst>
              <a:ext uri="{FF2B5EF4-FFF2-40B4-BE49-F238E27FC236}">
                <a16:creationId xmlns:a16="http://schemas.microsoft.com/office/drawing/2014/main" id="{97B3558B-3ABA-5E9B-9CC3-8BC94D76B29C}"/>
              </a:ext>
            </a:extLst>
          </p:cNvPr>
          <p:cNvSpPr txBox="1"/>
          <p:nvPr/>
        </p:nvSpPr>
        <p:spPr>
          <a:xfrm>
            <a:off x="2470483" y="44451"/>
            <a:ext cx="6657474" cy="707886"/>
          </a:xfrm>
          <a:prstGeom prst="rect">
            <a:avLst/>
          </a:prstGeom>
          <a:noFill/>
        </p:spPr>
        <p:txBody>
          <a:bodyPr wrap="square">
            <a:spAutoFit/>
          </a:bodyPr>
          <a:lstStyle/>
          <a:p>
            <a:pPr algn="ctr"/>
            <a:r>
              <a:rPr lang="en-US" sz="4000" u="sng" dirty="0">
                <a:latin typeface="Times New Roman" panose="02020603050405020304" pitchFamily="18" charset="0"/>
                <a:cs typeface="Times New Roman" panose="02020603050405020304" pitchFamily="18" charset="0"/>
              </a:rPr>
              <a:t>Table of contents</a:t>
            </a:r>
            <a:endParaRPr lang="en-IN" sz="4000" dirty="0"/>
          </a:p>
        </p:txBody>
      </p:sp>
      <p:sp>
        <p:nvSpPr>
          <p:cNvPr id="6" name="TextBox 5">
            <a:extLst>
              <a:ext uri="{FF2B5EF4-FFF2-40B4-BE49-F238E27FC236}">
                <a16:creationId xmlns:a16="http://schemas.microsoft.com/office/drawing/2014/main" id="{114612B5-2D73-41E5-78BF-A5A99D3D3B64}"/>
              </a:ext>
            </a:extLst>
          </p:cNvPr>
          <p:cNvSpPr txBox="1"/>
          <p:nvPr/>
        </p:nvSpPr>
        <p:spPr>
          <a:xfrm>
            <a:off x="0" y="1212980"/>
            <a:ext cx="9127956" cy="5693866"/>
          </a:xfrm>
          <a:prstGeom prst="rect">
            <a:avLst/>
          </a:prstGeom>
          <a:noFill/>
        </p:spPr>
        <p:txBody>
          <a:bodyPr wrap="square">
            <a:spAutoFit/>
          </a:bodyPr>
          <a:lstStyle/>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Abstract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 to project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Innovation of project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Purpose of project </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Scope of project</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Literature Survey</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Limitations</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Proposed system</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Architecture Diagram</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Module Description(algorithm)</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Result and Discussion</a:t>
            </a:r>
          </a:p>
          <a:p>
            <a:pPr marL="457200" indent="-4572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
            </a:pPr>
            <a:r>
              <a:rPr lang="en-US" sz="2400" dirty="0" err="1">
                <a:latin typeface="Times New Roman" panose="02020603050405020304" pitchFamily="18" charset="0"/>
                <a:cs typeface="Times New Roman" panose="02020603050405020304" pitchFamily="18" charset="0"/>
              </a:rPr>
              <a:t>Referneces</a:t>
            </a: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867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ED4C5-98C3-60D8-4CD7-7D9462252282}"/>
              </a:ext>
            </a:extLst>
          </p:cNvPr>
          <p:cNvSpPr txBox="1"/>
          <p:nvPr/>
        </p:nvSpPr>
        <p:spPr>
          <a:xfrm>
            <a:off x="0" y="363894"/>
            <a:ext cx="12192000" cy="2031325"/>
          </a:xfrm>
          <a:prstGeom prst="rect">
            <a:avLst/>
          </a:prstGeom>
          <a:noFill/>
        </p:spPr>
        <p:txBody>
          <a:bodyPr wrap="square">
            <a:spAutoFit/>
          </a:bodyPr>
          <a:lstStyle/>
          <a:p>
            <a:pPr lvl="0" algn="just"/>
            <a:endParaRPr lang="en-US" sz="1800" dirty="0">
              <a:effectLst/>
              <a:latin typeface="Times New Roman" panose="02020603050405020304" pitchFamily="18" charset="0"/>
              <a:ea typeface="Times New Roman" panose="02020603050405020304" pitchFamily="18" charset="0"/>
            </a:endParaRPr>
          </a:p>
          <a:p>
            <a:pPr lvl="0" algn="just"/>
            <a:r>
              <a:rPr lang="en-US" sz="1800" dirty="0">
                <a:effectLst/>
                <a:latin typeface="Times New Roman" panose="02020603050405020304" pitchFamily="18" charset="0"/>
                <a:ea typeface="Times New Roman" panose="02020603050405020304" pitchFamily="18" charset="0"/>
              </a:rPr>
              <a:t>5. SECURITY AND REPORT MANAGEMENT: This module is used to manage the security of the cybercafe. It includes features like setting up </a:t>
            </a:r>
            <a:r>
              <a:rPr lang="en-US" dirty="0">
                <a:latin typeface="Times New Roman" panose="02020603050405020304" pitchFamily="18" charset="0"/>
                <a:ea typeface="Times New Roman" panose="02020603050405020304" pitchFamily="18" charset="0"/>
              </a:rPr>
              <a:t>report by using between dates report the administrator easily can see this</a:t>
            </a:r>
            <a:r>
              <a:rPr lang="en-US" sz="1800" dirty="0">
                <a:effectLst/>
                <a:latin typeface="Times New Roman" panose="02020603050405020304" pitchFamily="18" charset="0"/>
                <a:ea typeface="Times New Roman" panose="02020603050405020304" pitchFamily="18" charset="0"/>
              </a:rPr>
              <a:t>, and other security measures to protect the computers and user data.</a:t>
            </a:r>
          </a:p>
          <a:p>
            <a:pPr marL="342900" lvl="0" indent="-342900" algn="just">
              <a:buFont typeface="+mj-lt"/>
              <a:buAutoNum type="arabicPeriod" startAt="6"/>
            </a:pPr>
            <a:endParaRPr lang="en-US" dirty="0">
              <a:latin typeface="Times New Roman" panose="02020603050405020304" pitchFamily="18" charset="0"/>
              <a:ea typeface="Times New Roman" panose="02020603050405020304" pitchFamily="18" charset="0"/>
            </a:endParaRPr>
          </a:p>
          <a:p>
            <a:pPr lvl="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D45BC2C-9343-54D4-C487-429FDE20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147" y="1698171"/>
            <a:ext cx="9097348" cy="4124782"/>
          </a:xfrm>
          <a:prstGeom prst="rect">
            <a:avLst/>
          </a:prstGeom>
        </p:spPr>
      </p:pic>
      <p:pic>
        <p:nvPicPr>
          <p:cNvPr id="2" name="image2.jpeg">
            <a:extLst>
              <a:ext uri="{FF2B5EF4-FFF2-40B4-BE49-F238E27FC236}">
                <a16:creationId xmlns:a16="http://schemas.microsoft.com/office/drawing/2014/main" id="{1442C01D-E4B8-4E23-C82F-EB11DD33F1E3}"/>
              </a:ext>
            </a:extLst>
          </p:cNvPr>
          <p:cNvPicPr/>
          <p:nvPr/>
        </p:nvPicPr>
        <p:blipFill>
          <a:blip r:embed="rId3"/>
          <a:srcRect/>
          <a:stretch>
            <a:fillRect/>
          </a:stretch>
        </p:blipFill>
        <p:spPr bwMode="auto">
          <a:xfrm>
            <a:off x="136357" y="109838"/>
            <a:ext cx="1057961" cy="533973"/>
          </a:xfrm>
          <a:prstGeom prst="rect">
            <a:avLst/>
          </a:prstGeom>
          <a:noFill/>
          <a:ln w="9525">
            <a:noFill/>
            <a:miter lim="800000"/>
            <a:headEnd/>
            <a:tailEnd/>
          </a:ln>
        </p:spPr>
      </p:pic>
    </p:spTree>
    <p:extLst>
      <p:ext uri="{BB962C8B-B14F-4D97-AF65-F5344CB8AC3E}">
        <p14:creationId xmlns:p14="http://schemas.microsoft.com/office/powerpoint/2010/main" val="254130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BB2DF-43A5-297A-9AB1-8087A5D34A61}"/>
              </a:ext>
            </a:extLst>
          </p:cNvPr>
          <p:cNvSpPr txBox="1"/>
          <p:nvPr/>
        </p:nvSpPr>
        <p:spPr>
          <a:xfrm>
            <a:off x="0" y="0"/>
            <a:ext cx="12192000" cy="3847207"/>
          </a:xfrm>
          <a:prstGeom prst="rect">
            <a:avLst/>
          </a:prstGeom>
          <a:noFill/>
        </p:spPr>
        <p:txBody>
          <a:bodyPr wrap="square">
            <a:spAutoFit/>
          </a:bodyPr>
          <a:lstStyle/>
          <a:p>
            <a:pPr algn="ctr"/>
            <a:r>
              <a:rPr lang="en-US" sz="2800" b="0" i="0" dirty="0">
                <a:effectLst/>
                <a:latin typeface="Times New Roman" panose="02020603050405020304" pitchFamily="18" charset="0"/>
                <a:cs typeface="Times New Roman" panose="02020603050405020304" pitchFamily="18" charset="0"/>
              </a:rPr>
              <a:t>CONCULSION OF THE PROJECT</a:t>
            </a:r>
          </a:p>
          <a:p>
            <a:pPr algn="ctr"/>
            <a:endParaRPr lang="en-US" b="0" i="0" dirty="0">
              <a:effectLst/>
              <a:latin typeface="Söhne"/>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In conclusion, a cybercafe management system is an essential tool for managing and operating a cybercafe efficiently. It provides several modules, including user management, computer management, time management, billing and payment, inventory management, security management, and reporting and analytics. </a:t>
            </a:r>
          </a:p>
          <a:p>
            <a:pPr algn="just"/>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These modules work together to streamline operations, improve customer service, and increase profitability.</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With a cybercafe management system, owners can easily track computer usage, manage inventory, and generate reports on financial transactions, usage statistics, and other important metrics.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They can also ensure that their cybercafe is secure and protected from cyber threats.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p>
        </p:txBody>
      </p:sp>
      <p:pic>
        <p:nvPicPr>
          <p:cNvPr id="2" name="image2.jpeg">
            <a:extLst>
              <a:ext uri="{FF2B5EF4-FFF2-40B4-BE49-F238E27FC236}">
                <a16:creationId xmlns:a16="http://schemas.microsoft.com/office/drawing/2014/main" id="{52430C48-0AD7-DF95-8FA9-D12261D3F215}"/>
              </a:ext>
            </a:extLst>
          </p:cNvPr>
          <p:cNvPicPr/>
          <p:nvPr/>
        </p:nvPicPr>
        <p:blipFill>
          <a:blip r:embed="rId2"/>
          <a:srcRect/>
          <a:stretch>
            <a:fillRect/>
          </a:stretch>
        </p:blipFill>
        <p:spPr bwMode="auto">
          <a:xfrm>
            <a:off x="136358" y="147162"/>
            <a:ext cx="1403194" cy="543303"/>
          </a:xfrm>
          <a:prstGeom prst="rect">
            <a:avLst/>
          </a:prstGeom>
          <a:noFill/>
          <a:ln w="9525">
            <a:noFill/>
            <a:miter lim="800000"/>
            <a:headEnd/>
            <a:tailEnd/>
          </a:ln>
        </p:spPr>
      </p:pic>
    </p:spTree>
    <p:extLst>
      <p:ext uri="{BB962C8B-B14F-4D97-AF65-F5344CB8AC3E}">
        <p14:creationId xmlns:p14="http://schemas.microsoft.com/office/powerpoint/2010/main" val="180783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12DBB-6AF9-F1C8-1AC7-302C15C9D56B}"/>
              </a:ext>
            </a:extLst>
          </p:cNvPr>
          <p:cNvSpPr txBox="1"/>
          <p:nvPr/>
        </p:nvSpPr>
        <p:spPr>
          <a:xfrm>
            <a:off x="0" y="0"/>
            <a:ext cx="12192000" cy="5843010"/>
          </a:xfrm>
          <a:prstGeom prst="rect">
            <a:avLst/>
          </a:prstGeom>
          <a:noFill/>
        </p:spPr>
        <p:txBody>
          <a:bodyPr wrap="square">
            <a:spAutoFit/>
          </a:bodyPr>
          <a:lstStyle/>
          <a:p>
            <a:pPr marL="45720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REFERNCES</a:t>
            </a:r>
          </a:p>
          <a:p>
            <a:pPr algn="just">
              <a:lnSpc>
                <a:spcPct val="150000"/>
              </a:lnSpc>
            </a:pPr>
            <a:endParaRPr lang="en-IN" sz="1800" dirty="0">
              <a:solidFill>
                <a:srgbClr val="374151"/>
              </a:solidFill>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[1] Olatunji O. A., &amp; </a:t>
            </a:r>
            <a:r>
              <a:rPr lang="en-IN" sz="1800" dirty="0" err="1">
                <a:solidFill>
                  <a:srgbClr val="374151"/>
                </a:solidFill>
                <a:effectLst/>
                <a:latin typeface="Times New Roman" panose="02020603050405020304" pitchFamily="18" charset="0"/>
                <a:ea typeface="Times New Roman" panose="02020603050405020304" pitchFamily="18" charset="0"/>
              </a:rPr>
              <a:t>Adeniji</a:t>
            </a:r>
            <a:r>
              <a:rPr lang="en-IN" sz="1800" dirty="0">
                <a:solidFill>
                  <a:srgbClr val="374151"/>
                </a:solidFill>
                <a:effectLst/>
                <a:latin typeface="Times New Roman" panose="02020603050405020304" pitchFamily="18" charset="0"/>
                <a:ea typeface="Times New Roman" panose="02020603050405020304" pitchFamily="18" charset="0"/>
              </a:rPr>
              <a:t> A. A, et al. “Design and implementation of a cybercafe management system” 2015 International Journal of Computer Science and Mobile Computing, 2015, 137-144.</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[2] Olaniyan, R. </a:t>
            </a:r>
            <a:r>
              <a:rPr lang="en-IN" sz="1800" dirty="0" err="1">
                <a:solidFill>
                  <a:srgbClr val="374151"/>
                </a:solidFill>
                <a:effectLst/>
                <a:latin typeface="Times New Roman" panose="02020603050405020304" pitchFamily="18" charset="0"/>
                <a:ea typeface="Times New Roman" panose="02020603050405020304" pitchFamily="18" charset="0"/>
              </a:rPr>
              <a:t>O.Ayo</a:t>
            </a:r>
            <a:r>
              <a:rPr lang="en-IN" sz="1800" dirty="0">
                <a:solidFill>
                  <a:srgbClr val="374151"/>
                </a:solidFill>
                <a:effectLst/>
                <a:latin typeface="Times New Roman" panose="02020603050405020304" pitchFamily="18" charset="0"/>
                <a:ea typeface="Times New Roman" panose="02020603050405020304" pitchFamily="18" charset="0"/>
              </a:rPr>
              <a:t>, et al. “Design and implementation of cybercafe management system”. International Journal of Computer Applications Technology and Research,2015, pp. 273-278.</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[3] Ahmed, S. S., &amp; </a:t>
            </a:r>
            <a:r>
              <a:rPr lang="en-IN" sz="1800" dirty="0" err="1">
                <a:solidFill>
                  <a:srgbClr val="374151"/>
                </a:solidFill>
                <a:effectLst/>
                <a:latin typeface="Times New Roman" panose="02020603050405020304" pitchFamily="18" charset="0"/>
                <a:ea typeface="Times New Roman" panose="02020603050405020304" pitchFamily="18" charset="0"/>
              </a:rPr>
              <a:t>Wasiq</a:t>
            </a:r>
            <a:r>
              <a:rPr lang="en-IN" sz="1800" dirty="0">
                <a:solidFill>
                  <a:srgbClr val="374151"/>
                </a:solidFill>
                <a:effectLst/>
                <a:latin typeface="Times New Roman" panose="02020603050405020304" pitchFamily="18" charset="0"/>
                <a:ea typeface="Times New Roman" panose="02020603050405020304" pitchFamily="18" charset="0"/>
              </a:rPr>
              <a:t>, M. “A review of cybercafe management systems”. International Journal of Emerging Technology and Advanced Engineering, 2016, pp. 277-281.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[4] </a:t>
            </a:r>
            <a:r>
              <a:rPr lang="en-IN" sz="1800" dirty="0" err="1">
                <a:solidFill>
                  <a:srgbClr val="374151"/>
                </a:solidFill>
                <a:effectLst/>
                <a:latin typeface="Times New Roman" panose="02020603050405020304" pitchFamily="18" charset="0"/>
                <a:ea typeface="Times New Roman" panose="02020603050405020304" pitchFamily="18" charset="0"/>
              </a:rPr>
              <a:t>Santhoshini</a:t>
            </a:r>
            <a:r>
              <a:rPr lang="en-IN" sz="1800" dirty="0">
                <a:solidFill>
                  <a:srgbClr val="374151"/>
                </a:solidFill>
                <a:effectLst/>
                <a:latin typeface="Times New Roman" panose="02020603050405020304" pitchFamily="18" charset="0"/>
                <a:ea typeface="Times New Roman" panose="02020603050405020304" pitchFamily="18" charset="0"/>
              </a:rPr>
              <a:t>, G. “Cyber cafe management system”. International Journal of Science, Engineering and Technology Research, 2017, pp.436-442.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[5] Kumar, S. “Development of cybercafe management system”. International Journal of Advance Research in Computer Science and Management Studies, 2018, pp. 57-62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[6] Abhishek Kumar, Ashish Kumar, &amp; Mukesh Kumar. “Cybercafe management system using IoT”. International Journal of Innovative Technology and Exploring Engineering, 8(8S),2019, pp. 297-300.</a:t>
            </a:r>
            <a:endParaRPr lang="en-IN" sz="1800" dirty="0">
              <a:effectLst/>
              <a:latin typeface="Times New Roman" panose="02020603050405020304" pitchFamily="18" charset="0"/>
              <a:ea typeface="Times New Roman" panose="02020603050405020304" pitchFamily="18" charset="0"/>
            </a:endParaRPr>
          </a:p>
        </p:txBody>
      </p:sp>
      <p:pic>
        <p:nvPicPr>
          <p:cNvPr id="2" name="image2.jpeg">
            <a:extLst>
              <a:ext uri="{FF2B5EF4-FFF2-40B4-BE49-F238E27FC236}">
                <a16:creationId xmlns:a16="http://schemas.microsoft.com/office/drawing/2014/main" id="{1814DCA4-6BB3-5D37-540D-C83DC03A67FC}"/>
              </a:ext>
            </a:extLst>
          </p:cNvPr>
          <p:cNvPicPr/>
          <p:nvPr/>
        </p:nvPicPr>
        <p:blipFill>
          <a:blip r:embed="rId2"/>
          <a:srcRect/>
          <a:stretch>
            <a:fillRect/>
          </a:stretch>
        </p:blipFill>
        <p:spPr bwMode="auto">
          <a:xfrm>
            <a:off x="136357" y="147162"/>
            <a:ext cx="1347210" cy="608618"/>
          </a:xfrm>
          <a:prstGeom prst="rect">
            <a:avLst/>
          </a:prstGeom>
          <a:noFill/>
          <a:ln w="9525">
            <a:noFill/>
            <a:miter lim="800000"/>
            <a:headEnd/>
            <a:tailEnd/>
          </a:ln>
        </p:spPr>
      </p:pic>
    </p:spTree>
    <p:extLst>
      <p:ext uri="{BB962C8B-B14F-4D97-AF65-F5344CB8AC3E}">
        <p14:creationId xmlns:p14="http://schemas.microsoft.com/office/powerpoint/2010/main" val="318144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9E3BA-BA99-A3E0-E847-1419D2F5703B}"/>
              </a:ext>
            </a:extLst>
          </p:cNvPr>
          <p:cNvSpPr txBox="1"/>
          <p:nvPr/>
        </p:nvSpPr>
        <p:spPr>
          <a:xfrm>
            <a:off x="0" y="0"/>
            <a:ext cx="12192000" cy="4197559"/>
          </a:xfrm>
          <a:prstGeom prst="rect">
            <a:avLst/>
          </a:prstGeom>
          <a:noFill/>
        </p:spPr>
        <p:txBody>
          <a:bodyPr wrap="square">
            <a:spAutoFit/>
          </a:bodyPr>
          <a:lstStyle/>
          <a:p>
            <a:pPr algn="just">
              <a:lnSpc>
                <a:spcPct val="150000"/>
              </a:lnSpc>
            </a:pPr>
            <a:endParaRPr lang="en-IN" sz="1800" dirty="0">
              <a:solidFill>
                <a:srgbClr val="374151"/>
              </a:solidFill>
              <a:effectLst/>
              <a:latin typeface="Times New Roman" panose="02020603050405020304" pitchFamily="18" charset="0"/>
              <a:ea typeface="Times New Roman" panose="02020603050405020304" pitchFamily="18" charset="0"/>
            </a:endParaRPr>
          </a:p>
          <a:p>
            <a:pPr algn="just">
              <a:lnSpc>
                <a:spcPct val="150000"/>
              </a:lnSpc>
            </a:pPr>
            <a:endParaRPr lang="en-IN" sz="1800" dirty="0">
              <a:solidFill>
                <a:srgbClr val="374151"/>
              </a:solidFill>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[7] </a:t>
            </a:r>
            <a:r>
              <a:rPr lang="en-IN" sz="1800" dirty="0" err="1">
                <a:solidFill>
                  <a:srgbClr val="374151"/>
                </a:solidFill>
                <a:effectLst/>
                <a:latin typeface="Times New Roman" panose="02020603050405020304" pitchFamily="18" charset="0"/>
                <a:ea typeface="Times New Roman" panose="02020603050405020304" pitchFamily="18" charset="0"/>
              </a:rPr>
              <a:t>Chinonso</a:t>
            </a:r>
            <a:r>
              <a:rPr lang="en-IN" sz="1800" dirty="0">
                <a:solidFill>
                  <a:srgbClr val="374151"/>
                </a:solidFill>
                <a:effectLst/>
                <a:latin typeface="Times New Roman" panose="02020603050405020304" pitchFamily="18" charset="0"/>
                <a:ea typeface="Times New Roman" panose="02020603050405020304" pitchFamily="18" charset="0"/>
              </a:rPr>
              <a:t> Eke &amp; Chukwuemeka </a:t>
            </a:r>
            <a:r>
              <a:rPr lang="en-IN" sz="1800" dirty="0" err="1">
                <a:solidFill>
                  <a:srgbClr val="374151"/>
                </a:solidFill>
                <a:effectLst/>
                <a:latin typeface="Times New Roman" panose="02020603050405020304" pitchFamily="18" charset="0"/>
                <a:ea typeface="Times New Roman" panose="02020603050405020304" pitchFamily="18" charset="0"/>
              </a:rPr>
              <a:t>Ikwu</a:t>
            </a:r>
            <a:r>
              <a:rPr lang="en-IN" sz="1800" dirty="0">
                <a:solidFill>
                  <a:srgbClr val="374151"/>
                </a:solidFill>
                <a:effectLst/>
                <a:latin typeface="Times New Roman" panose="02020603050405020304" pitchFamily="18" charset="0"/>
                <a:ea typeface="Times New Roman" panose="02020603050405020304" pitchFamily="18" charset="0"/>
              </a:rPr>
              <a:t>. “A comparative analysis of cybercafe management systems”. International Journal of Advanced Research in Computer Science and Software Engineering, 2020, pp. 105-113.</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[8] R. K. </a:t>
            </a:r>
            <a:r>
              <a:rPr lang="en-IN" sz="1800" dirty="0" err="1">
                <a:solidFill>
                  <a:srgbClr val="374151"/>
                </a:solidFill>
                <a:effectLst/>
                <a:latin typeface="Times New Roman" panose="02020603050405020304" pitchFamily="18" charset="0"/>
                <a:ea typeface="Times New Roman" panose="02020603050405020304" pitchFamily="18" charset="0"/>
              </a:rPr>
              <a:t>Sharma,K</a:t>
            </a:r>
            <a:r>
              <a:rPr lang="en-IN" sz="1800" dirty="0">
                <a:solidFill>
                  <a:srgbClr val="374151"/>
                </a:solidFill>
                <a:effectLst/>
                <a:latin typeface="Times New Roman" panose="02020603050405020304" pitchFamily="18" charset="0"/>
                <a:ea typeface="Times New Roman" panose="02020603050405020304" pitchFamily="18" charset="0"/>
              </a:rPr>
              <a:t>. Singh, et al. Cybercafe management system: An effective tool for cybercafe owners. International Journal of Computer Science and Information Technologies, 2020, pp. 223-228</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[9] </a:t>
            </a:r>
            <a:r>
              <a:rPr lang="en-IN" sz="1800" dirty="0" err="1">
                <a:solidFill>
                  <a:srgbClr val="374151"/>
                </a:solidFill>
                <a:effectLst/>
                <a:latin typeface="Times New Roman" panose="02020603050405020304" pitchFamily="18" charset="0"/>
                <a:ea typeface="Times New Roman" panose="02020603050405020304" pitchFamily="18" charset="0"/>
              </a:rPr>
              <a:t>Amatya</a:t>
            </a:r>
            <a:r>
              <a:rPr lang="en-IN" sz="1800" dirty="0">
                <a:solidFill>
                  <a:srgbClr val="374151"/>
                </a:solidFill>
                <a:effectLst/>
                <a:latin typeface="Times New Roman" panose="02020603050405020304" pitchFamily="18" charset="0"/>
                <a:ea typeface="Times New Roman" panose="02020603050405020304" pitchFamily="18" charset="0"/>
              </a:rPr>
              <a:t>, S. “Cybercafe management system using ASP.NET MVC”. International Journal of Scientific Research in Computer Science and Engineering, 2020, pp. 57-62.</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74151"/>
                </a:solidFill>
                <a:effectLst/>
                <a:latin typeface="Times New Roman" panose="02020603050405020304" pitchFamily="18" charset="0"/>
                <a:ea typeface="Times New Roman" panose="02020603050405020304" pitchFamily="18" charset="0"/>
              </a:rPr>
              <a:t>[10] B. Y. Omole, A. S. </a:t>
            </a:r>
            <a:r>
              <a:rPr lang="en-IN" sz="1800" dirty="0" err="1">
                <a:solidFill>
                  <a:srgbClr val="374151"/>
                </a:solidFill>
                <a:effectLst/>
                <a:latin typeface="Times New Roman" panose="02020603050405020304" pitchFamily="18" charset="0"/>
                <a:ea typeface="Times New Roman" panose="02020603050405020304" pitchFamily="18" charset="0"/>
              </a:rPr>
              <a:t>Sodiya</a:t>
            </a:r>
            <a:r>
              <a:rPr lang="en-IN" sz="1800" dirty="0">
                <a:solidFill>
                  <a:srgbClr val="374151"/>
                </a:solidFill>
                <a:effectLst/>
                <a:latin typeface="Times New Roman" panose="02020603050405020304" pitchFamily="18" charset="0"/>
                <a:ea typeface="Times New Roman" panose="02020603050405020304" pitchFamily="18" charset="0"/>
              </a:rPr>
              <a:t>, O. A. Daramola, et al. “Design and implementation of a cybercafe management system using PHP and MySQL”. International Journal of Computer Applications,2021, pp. 32-39.</a:t>
            </a:r>
            <a:endParaRPr lang="en-IN" sz="1800" dirty="0">
              <a:effectLst/>
              <a:latin typeface="Times New Roman" panose="02020603050405020304" pitchFamily="18" charset="0"/>
              <a:ea typeface="Times New Roman" panose="02020603050405020304" pitchFamily="18" charset="0"/>
            </a:endParaRPr>
          </a:p>
        </p:txBody>
      </p:sp>
      <p:pic>
        <p:nvPicPr>
          <p:cNvPr id="2" name="image2.jpeg">
            <a:extLst>
              <a:ext uri="{FF2B5EF4-FFF2-40B4-BE49-F238E27FC236}">
                <a16:creationId xmlns:a16="http://schemas.microsoft.com/office/drawing/2014/main" id="{11D86EC6-7DE2-D74D-46DD-AAD15DBC286C}"/>
              </a:ext>
            </a:extLst>
          </p:cNvPr>
          <p:cNvPicPr/>
          <p:nvPr/>
        </p:nvPicPr>
        <p:blipFill>
          <a:blip r:embed="rId2"/>
          <a:srcRect/>
          <a:stretch>
            <a:fillRect/>
          </a:stretch>
        </p:blipFill>
        <p:spPr bwMode="auto">
          <a:xfrm>
            <a:off x="136357" y="147161"/>
            <a:ext cx="1095284" cy="664601"/>
          </a:xfrm>
          <a:prstGeom prst="rect">
            <a:avLst/>
          </a:prstGeom>
          <a:noFill/>
          <a:ln w="9525">
            <a:noFill/>
            <a:miter lim="800000"/>
            <a:headEnd/>
            <a:tailEnd/>
          </a:ln>
        </p:spPr>
      </p:pic>
    </p:spTree>
    <p:extLst>
      <p:ext uri="{BB962C8B-B14F-4D97-AF65-F5344CB8AC3E}">
        <p14:creationId xmlns:p14="http://schemas.microsoft.com/office/powerpoint/2010/main" val="119921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D108F-ECBF-E06B-9DCE-6B8F85E099D3}"/>
              </a:ext>
            </a:extLst>
          </p:cNvPr>
          <p:cNvSpPr txBox="1"/>
          <p:nvPr/>
        </p:nvSpPr>
        <p:spPr>
          <a:xfrm>
            <a:off x="-112295" y="-18661"/>
            <a:ext cx="9256295"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ABSTRACT</a:t>
            </a:r>
            <a:endParaRPr lang="en-IN" sz="2800" b="1" dirty="0"/>
          </a:p>
        </p:txBody>
      </p:sp>
      <p:sp>
        <p:nvSpPr>
          <p:cNvPr id="5" name="TextBox 4">
            <a:extLst>
              <a:ext uri="{FF2B5EF4-FFF2-40B4-BE49-F238E27FC236}">
                <a16:creationId xmlns:a16="http://schemas.microsoft.com/office/drawing/2014/main" id="{601BA425-483E-444D-7BCD-29D3C8566204}"/>
              </a:ext>
            </a:extLst>
          </p:cNvPr>
          <p:cNvSpPr txBox="1"/>
          <p:nvPr/>
        </p:nvSpPr>
        <p:spPr>
          <a:xfrm>
            <a:off x="1" y="487025"/>
            <a:ext cx="12191999" cy="4893647"/>
          </a:xfrm>
          <a:prstGeom prst="rect">
            <a:avLst/>
          </a:prstGeom>
          <a:noFill/>
        </p:spPr>
        <p:txBody>
          <a:bodyPr wrap="square">
            <a:spAutoFit/>
          </a:bodyPr>
          <a:lstStyle/>
          <a:p>
            <a:pPr marL="342900" indent="-342900" algn="just">
              <a:buFont typeface="Wingdings" panose="05000000000000000000" pitchFamily="2" charset="2"/>
              <a:buChar char="§"/>
            </a:pPr>
            <a:r>
              <a:rPr lang="en-US" sz="2400" b="0" i="0" dirty="0">
                <a:effectLst/>
                <a:latin typeface="Söhne"/>
              </a:rPr>
              <a:t>A cyber cafe management system is a software application designed to facilitate the smooth running of cyber cafes. This system manages the overall operation of the cyber cafe, including customer service, billing, inventory management, and security. The system ensures that customers have access to the services they need, while also ensuring that the business is profitable.</a:t>
            </a:r>
          </a:p>
          <a:p>
            <a:pPr marL="342900" indent="-342900" algn="just">
              <a:buFont typeface="Wingdings" panose="05000000000000000000" pitchFamily="2" charset="2"/>
              <a:buChar char="§"/>
            </a:pPr>
            <a:r>
              <a:rPr lang="en-US" sz="2400" b="0" i="0" dirty="0">
                <a:effectLst/>
                <a:latin typeface="Söhne"/>
              </a:rPr>
              <a:t>The software enables customers to log in and access the internet using a unique login ID and password. The system tracks the usage of the internet and other services provided, and customers are charged based on their usage. The software also includes a billing module that generates invoices, receipts, and reports.</a:t>
            </a:r>
          </a:p>
          <a:p>
            <a:pPr marL="342900" indent="-342900" algn="just">
              <a:buFont typeface="Wingdings" panose="05000000000000000000" pitchFamily="2" charset="2"/>
              <a:buChar char="§"/>
            </a:pPr>
            <a:r>
              <a:rPr lang="en-US" sz="2400" b="0" i="0" dirty="0">
                <a:effectLst/>
                <a:latin typeface="Söhne"/>
              </a:rPr>
              <a:t>The inventory management module tracks the inventory of hardware and software in the cyber cafe. The system alerts the staff when the inventory is low, enabling them to restock before running out of supplies. Additionally, the security module of the system ensures that the cyber cafe is safe from unauthorized access and cyber-attacks.</a:t>
            </a:r>
          </a:p>
        </p:txBody>
      </p:sp>
      <p:pic>
        <p:nvPicPr>
          <p:cNvPr id="2" name="image2.jpeg">
            <a:extLst>
              <a:ext uri="{FF2B5EF4-FFF2-40B4-BE49-F238E27FC236}">
                <a16:creationId xmlns:a16="http://schemas.microsoft.com/office/drawing/2014/main" id="{574E5719-1BA2-48AC-6612-3A0CCCD48AAE}"/>
              </a:ext>
            </a:extLst>
          </p:cNvPr>
          <p:cNvPicPr/>
          <p:nvPr/>
        </p:nvPicPr>
        <p:blipFill>
          <a:blip r:embed="rId2"/>
          <a:srcRect/>
          <a:stretch>
            <a:fillRect/>
          </a:stretch>
        </p:blipFill>
        <p:spPr bwMode="auto">
          <a:xfrm>
            <a:off x="173679" y="83976"/>
            <a:ext cx="2102990" cy="439244"/>
          </a:xfrm>
          <a:prstGeom prst="rect">
            <a:avLst/>
          </a:prstGeom>
          <a:noFill/>
          <a:ln w="9525">
            <a:noFill/>
            <a:miter lim="800000"/>
            <a:headEnd/>
            <a:tailEnd/>
          </a:ln>
        </p:spPr>
      </p:pic>
    </p:spTree>
    <p:extLst>
      <p:ext uri="{BB962C8B-B14F-4D97-AF65-F5344CB8AC3E}">
        <p14:creationId xmlns:p14="http://schemas.microsoft.com/office/powerpoint/2010/main" val="362374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DE3E0-11F3-4ED5-7733-166FDE40C95D}"/>
              </a:ext>
            </a:extLst>
          </p:cNvPr>
          <p:cNvSpPr txBox="1"/>
          <p:nvPr/>
        </p:nvSpPr>
        <p:spPr>
          <a:xfrm>
            <a:off x="0" y="0"/>
            <a:ext cx="12192000" cy="4493538"/>
          </a:xfrm>
          <a:prstGeom prst="rect">
            <a:avLst/>
          </a:prstGeom>
          <a:noFill/>
        </p:spPr>
        <p:txBody>
          <a:bodyPr wrap="square">
            <a:spAutoFit/>
          </a:bodyPr>
          <a:lstStyle/>
          <a:p>
            <a:pPr algn="ctr"/>
            <a:r>
              <a:rPr lang="en-US" sz="2800" dirty="0"/>
              <a:t>INTRODUCTION</a:t>
            </a:r>
          </a:p>
          <a:p>
            <a:pPr algn="ctr"/>
            <a:endParaRPr lang="en-US" dirty="0"/>
          </a:p>
          <a:p>
            <a:pPr marL="457200" indent="-457200" algn="just">
              <a:buFont typeface="Arial" panose="020B0604020202020204" pitchFamily="34" charset="0"/>
              <a:buChar char="•"/>
            </a:pPr>
            <a:r>
              <a:rPr lang="en-US" sz="2000" dirty="0"/>
              <a:t>In this project an attempt is made to design a computer system for the CYBER CAFÉ that makes the management of recording user details, internet usage and billing much easier. The objective of this software is to maintain the details of users, cabins and login history. </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Through this system we provide facility of prepaid and postpaid accounts respectively for Account Users and Walkthrough Users. It has the features like adding, viewing, editing of user details, cabin details, recharge option for prepaid users, billing, tariff settings, etc. </a:t>
            </a:r>
          </a:p>
          <a:p>
            <a:pPr marL="457200" indent="-457200" algn="just">
              <a:buFont typeface="Arial" panose="020B0604020202020204" pitchFamily="34" charset="0"/>
              <a:buChar char="•"/>
            </a:pPr>
            <a:endParaRPr lang="en-US" sz="2000" dirty="0"/>
          </a:p>
          <a:p>
            <a:pPr marL="457200" indent="-457200" algn="just">
              <a:buFont typeface="Arial" panose="020B0604020202020204" pitchFamily="34" charset="0"/>
              <a:buChar char="•"/>
            </a:pPr>
            <a:r>
              <a:rPr lang="en-US" sz="2000" dirty="0"/>
              <a:t>The database is driven by My SQL thus providing portability. Anyone having an account with the system can have access to internet by logging into the client machine using a given username and password. Account users can login only if they have sufficient balance in the account. Otherwise they will have to recharge their account using the recharging facility at the administrator side. </a:t>
            </a:r>
          </a:p>
        </p:txBody>
      </p:sp>
      <p:pic>
        <p:nvPicPr>
          <p:cNvPr id="2" name="image2.jpeg">
            <a:extLst>
              <a:ext uri="{FF2B5EF4-FFF2-40B4-BE49-F238E27FC236}">
                <a16:creationId xmlns:a16="http://schemas.microsoft.com/office/drawing/2014/main" id="{C3CC5FA3-7B9B-1520-807A-DD1519DDEAE5}"/>
              </a:ext>
            </a:extLst>
          </p:cNvPr>
          <p:cNvPicPr/>
          <p:nvPr/>
        </p:nvPicPr>
        <p:blipFill>
          <a:blip r:embed="rId2"/>
          <a:srcRect/>
          <a:stretch>
            <a:fillRect/>
          </a:stretch>
        </p:blipFill>
        <p:spPr bwMode="auto">
          <a:xfrm>
            <a:off x="136357" y="147162"/>
            <a:ext cx="1879055" cy="617948"/>
          </a:xfrm>
          <a:prstGeom prst="rect">
            <a:avLst/>
          </a:prstGeom>
          <a:noFill/>
          <a:ln w="9525">
            <a:noFill/>
            <a:miter lim="800000"/>
            <a:headEnd/>
            <a:tailEnd/>
          </a:ln>
        </p:spPr>
      </p:pic>
    </p:spTree>
    <p:extLst>
      <p:ext uri="{BB962C8B-B14F-4D97-AF65-F5344CB8AC3E}">
        <p14:creationId xmlns:p14="http://schemas.microsoft.com/office/powerpoint/2010/main" val="258118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9FEC4-B395-CBCE-09CC-0CA4D8EF2A98}"/>
              </a:ext>
            </a:extLst>
          </p:cNvPr>
          <p:cNvSpPr txBox="1"/>
          <p:nvPr/>
        </p:nvSpPr>
        <p:spPr>
          <a:xfrm>
            <a:off x="0" y="0"/>
            <a:ext cx="12192000" cy="1631216"/>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INNOVATION OF THE PROJECT</a:t>
            </a:r>
          </a:p>
          <a:p>
            <a:pPr algn="just"/>
            <a:endParaRPr lang="en-US" b="1" dirty="0"/>
          </a:p>
          <a:p>
            <a:pPr algn="just"/>
            <a:r>
              <a:rPr lang="en-US" dirty="0">
                <a:latin typeface="Times New Roman" panose="02020603050405020304" pitchFamily="18" charset="0"/>
                <a:cs typeface="Times New Roman" panose="02020603050405020304" pitchFamily="18" charset="0"/>
              </a:rPr>
              <a:t>The innovation of the project is to provide Security to the customer by securing the password and checking history by the administrator also it provides secure interface to the user and generate a report. Remote Access is there so that user access it from anywhere.</a:t>
            </a:r>
          </a:p>
        </p:txBody>
      </p:sp>
      <p:pic>
        <p:nvPicPr>
          <p:cNvPr id="2" name="image2.jpeg">
            <a:extLst>
              <a:ext uri="{FF2B5EF4-FFF2-40B4-BE49-F238E27FC236}">
                <a16:creationId xmlns:a16="http://schemas.microsoft.com/office/drawing/2014/main" id="{8DF149D6-79BE-5FA6-4659-D788DA385B77}"/>
              </a:ext>
            </a:extLst>
          </p:cNvPr>
          <p:cNvPicPr/>
          <p:nvPr/>
        </p:nvPicPr>
        <p:blipFill>
          <a:blip r:embed="rId2"/>
          <a:srcRect/>
          <a:stretch>
            <a:fillRect/>
          </a:stretch>
        </p:blipFill>
        <p:spPr bwMode="auto">
          <a:xfrm>
            <a:off x="136357" y="147162"/>
            <a:ext cx="1337880" cy="571295"/>
          </a:xfrm>
          <a:prstGeom prst="rect">
            <a:avLst/>
          </a:prstGeom>
          <a:noFill/>
          <a:ln w="9525">
            <a:noFill/>
            <a:miter lim="800000"/>
            <a:headEnd/>
            <a:tailEnd/>
          </a:ln>
        </p:spPr>
      </p:pic>
    </p:spTree>
    <p:extLst>
      <p:ext uri="{BB962C8B-B14F-4D97-AF65-F5344CB8AC3E}">
        <p14:creationId xmlns:p14="http://schemas.microsoft.com/office/powerpoint/2010/main" val="60046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49E93-08DC-AD85-4D86-FAC43839F33E}"/>
              </a:ext>
            </a:extLst>
          </p:cNvPr>
          <p:cNvSpPr txBox="1"/>
          <p:nvPr/>
        </p:nvSpPr>
        <p:spPr>
          <a:xfrm>
            <a:off x="106680" y="0"/>
            <a:ext cx="12085320" cy="2062103"/>
          </a:xfrm>
          <a:prstGeom prst="rect">
            <a:avLst/>
          </a:prstGeom>
          <a:noFill/>
        </p:spPr>
        <p:txBody>
          <a:bodyPr wrap="square">
            <a:spAutoFit/>
          </a:bodyPr>
          <a:lstStyle/>
          <a:p>
            <a:pPr algn="ctr"/>
            <a:r>
              <a:rPr lang="en-US" sz="2000" b="0" i="0" dirty="0">
                <a:solidFill>
                  <a:srgbClr val="000000"/>
                </a:solidFill>
                <a:effectLst/>
                <a:latin typeface="Source Sans Pro" panose="020B0503030403020204" pitchFamily="34" charset="0"/>
              </a:rPr>
              <a:t> </a:t>
            </a:r>
            <a:r>
              <a:rPr lang="en-US" sz="2800" b="1" i="0" dirty="0">
                <a:effectLst/>
                <a:latin typeface="Times New Roman" panose="02020603050405020304" pitchFamily="18" charset="0"/>
                <a:cs typeface="Times New Roman" panose="02020603050405020304" pitchFamily="18" charset="0"/>
              </a:rPr>
              <a:t>OBJECTIVE OF CYBER CAFE MANAGEMENT SYSTEM:</a:t>
            </a:r>
          </a:p>
          <a:p>
            <a:pPr algn="ctr"/>
            <a:endParaRPr lang="en-US" sz="2000" b="0" i="0"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The objective and scope of my Project Cyber Cafe Management System is to record the details various activities of user and provide remote access to the customer. It will simplifies the task and reduce the paper work. During implementation every user will be given appropriate training to suit their specific needs. </a:t>
            </a:r>
          </a:p>
          <a:p>
            <a:endParaRPr lang="en-IN" sz="2000" dirty="0">
              <a:latin typeface="Times New Roman" panose="02020603050405020304" pitchFamily="18" charset="0"/>
              <a:cs typeface="Times New Roman" panose="02020603050405020304" pitchFamily="18" charset="0"/>
            </a:endParaRPr>
          </a:p>
        </p:txBody>
      </p:sp>
      <p:pic>
        <p:nvPicPr>
          <p:cNvPr id="2" name="image2.jpeg">
            <a:extLst>
              <a:ext uri="{FF2B5EF4-FFF2-40B4-BE49-F238E27FC236}">
                <a16:creationId xmlns:a16="http://schemas.microsoft.com/office/drawing/2014/main" id="{3D5198DC-EEC6-C493-72A5-648C176D7A01}"/>
              </a:ext>
            </a:extLst>
          </p:cNvPr>
          <p:cNvPicPr/>
          <p:nvPr/>
        </p:nvPicPr>
        <p:blipFill>
          <a:blip r:embed="rId2"/>
          <a:srcRect/>
          <a:stretch>
            <a:fillRect/>
          </a:stretch>
        </p:blipFill>
        <p:spPr bwMode="auto">
          <a:xfrm>
            <a:off x="136357" y="147162"/>
            <a:ext cx="1085953" cy="496650"/>
          </a:xfrm>
          <a:prstGeom prst="rect">
            <a:avLst/>
          </a:prstGeom>
          <a:noFill/>
          <a:ln w="9525">
            <a:noFill/>
            <a:miter lim="800000"/>
            <a:headEnd/>
            <a:tailEnd/>
          </a:ln>
        </p:spPr>
      </p:pic>
    </p:spTree>
    <p:extLst>
      <p:ext uri="{BB962C8B-B14F-4D97-AF65-F5344CB8AC3E}">
        <p14:creationId xmlns:p14="http://schemas.microsoft.com/office/powerpoint/2010/main" val="105381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2FEA68-1F77-0311-5C64-63B0C163D9AC}"/>
              </a:ext>
            </a:extLst>
          </p:cNvPr>
          <p:cNvSpPr txBox="1"/>
          <p:nvPr/>
        </p:nvSpPr>
        <p:spPr>
          <a:xfrm>
            <a:off x="0" y="0"/>
            <a:ext cx="12085320" cy="233910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SCOPE OF THE PROJECT</a:t>
            </a:r>
          </a:p>
          <a:p>
            <a:pPr algn="just"/>
            <a:endParaRPr lang="en-US" dirty="0"/>
          </a:p>
          <a:p>
            <a:pPr algn="just"/>
            <a:r>
              <a:rPr lang="en-US" sz="2000" dirty="0">
                <a:latin typeface="Times New Roman" panose="02020603050405020304" pitchFamily="18" charset="0"/>
                <a:cs typeface="Times New Roman" panose="02020603050405020304" pitchFamily="18" charset="0"/>
              </a:rPr>
              <a:t>The system we propose has great scope in the current real time situation. The cyber crime monitoring system can be enhanced to an extent by implementing this system. Most of the firms and establishments are being computerized in order to ease the tasks to be performed. The internet cafés unfortunately are rarely computerized. We aim through this venture, a better reliable solution. In the primary stage of feasibility study itself we received an exquisite response and so we plan to go ahead with our project.</a:t>
            </a:r>
            <a:endParaRPr lang="en-IN" sz="2000" dirty="0">
              <a:latin typeface="Times New Roman" panose="02020603050405020304" pitchFamily="18" charset="0"/>
              <a:cs typeface="Times New Roman" panose="02020603050405020304" pitchFamily="18" charset="0"/>
            </a:endParaRPr>
          </a:p>
        </p:txBody>
      </p:sp>
      <p:pic>
        <p:nvPicPr>
          <p:cNvPr id="2" name="image2.jpeg">
            <a:extLst>
              <a:ext uri="{FF2B5EF4-FFF2-40B4-BE49-F238E27FC236}">
                <a16:creationId xmlns:a16="http://schemas.microsoft.com/office/drawing/2014/main" id="{7674A236-5602-989B-430B-82902C13EC09}"/>
              </a:ext>
            </a:extLst>
          </p:cNvPr>
          <p:cNvPicPr/>
          <p:nvPr/>
        </p:nvPicPr>
        <p:blipFill>
          <a:blip r:embed="rId2"/>
          <a:srcRect/>
          <a:stretch>
            <a:fillRect/>
          </a:stretch>
        </p:blipFill>
        <p:spPr bwMode="auto">
          <a:xfrm>
            <a:off x="136357" y="147162"/>
            <a:ext cx="1263235" cy="487320"/>
          </a:xfrm>
          <a:prstGeom prst="rect">
            <a:avLst/>
          </a:prstGeom>
          <a:noFill/>
          <a:ln w="9525">
            <a:noFill/>
            <a:miter lim="800000"/>
            <a:headEnd/>
            <a:tailEnd/>
          </a:ln>
        </p:spPr>
      </p:pic>
    </p:spTree>
    <p:extLst>
      <p:ext uri="{BB962C8B-B14F-4D97-AF65-F5344CB8AC3E}">
        <p14:creationId xmlns:p14="http://schemas.microsoft.com/office/powerpoint/2010/main" val="52342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19FAB0-7F4D-0DAE-E484-5F511890379B}"/>
              </a:ext>
            </a:extLst>
          </p:cNvPr>
          <p:cNvSpPr txBox="1"/>
          <p:nvPr/>
        </p:nvSpPr>
        <p:spPr>
          <a:xfrm>
            <a:off x="257512" y="0"/>
            <a:ext cx="8955313" cy="523220"/>
          </a:xfrm>
          <a:prstGeom prst="rect">
            <a:avLst/>
          </a:prstGeom>
          <a:noFill/>
        </p:spPr>
        <p:txBody>
          <a:bodyPr wrap="square">
            <a:spAutoFit/>
          </a:bodyPr>
          <a:lstStyle/>
          <a:p>
            <a:pPr algn="ctr"/>
            <a:r>
              <a:rPr lang="en-IN" sz="2800"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4" name="Table 4">
            <a:extLst>
              <a:ext uri="{FF2B5EF4-FFF2-40B4-BE49-F238E27FC236}">
                <a16:creationId xmlns:a16="http://schemas.microsoft.com/office/drawing/2014/main" id="{91B06153-5E74-0497-78E4-185CD0B4DAB7}"/>
              </a:ext>
            </a:extLst>
          </p:cNvPr>
          <p:cNvGraphicFramePr>
            <a:graphicFrameLocks noGrp="1"/>
          </p:cNvGraphicFramePr>
          <p:nvPr>
            <p:extLst>
              <p:ext uri="{D42A27DB-BD31-4B8C-83A1-F6EECF244321}">
                <p14:modId xmlns:p14="http://schemas.microsoft.com/office/powerpoint/2010/main" val="2184934566"/>
              </p:ext>
            </p:extLst>
          </p:nvPr>
        </p:nvGraphicFramePr>
        <p:xfrm>
          <a:off x="904568" y="523221"/>
          <a:ext cx="10392698" cy="6035040"/>
        </p:xfrm>
        <a:graphic>
          <a:graphicData uri="http://schemas.openxmlformats.org/drawingml/2006/table">
            <a:tbl>
              <a:tblPr firstRow="1" bandRow="1">
                <a:tableStyleId>{284E427A-3D55-4303-BF80-6455036E1DE7}</a:tableStyleId>
              </a:tblPr>
              <a:tblGrid>
                <a:gridCol w="1458554">
                  <a:extLst>
                    <a:ext uri="{9D8B030D-6E8A-4147-A177-3AD203B41FA5}">
                      <a16:colId xmlns:a16="http://schemas.microsoft.com/office/drawing/2014/main" val="931721990"/>
                    </a:ext>
                  </a:extLst>
                </a:gridCol>
                <a:gridCol w="1462429">
                  <a:extLst>
                    <a:ext uri="{9D8B030D-6E8A-4147-A177-3AD203B41FA5}">
                      <a16:colId xmlns:a16="http://schemas.microsoft.com/office/drawing/2014/main" val="1338203192"/>
                    </a:ext>
                  </a:extLst>
                </a:gridCol>
                <a:gridCol w="1515619">
                  <a:extLst>
                    <a:ext uri="{9D8B030D-6E8A-4147-A177-3AD203B41FA5}">
                      <a16:colId xmlns:a16="http://schemas.microsoft.com/office/drawing/2014/main" val="94269618"/>
                    </a:ext>
                  </a:extLst>
                </a:gridCol>
                <a:gridCol w="1489024">
                  <a:extLst>
                    <a:ext uri="{9D8B030D-6E8A-4147-A177-3AD203B41FA5}">
                      <a16:colId xmlns:a16="http://schemas.microsoft.com/office/drawing/2014/main" val="2020594599"/>
                    </a:ext>
                  </a:extLst>
                </a:gridCol>
                <a:gridCol w="1489024">
                  <a:extLst>
                    <a:ext uri="{9D8B030D-6E8A-4147-A177-3AD203B41FA5}">
                      <a16:colId xmlns:a16="http://schemas.microsoft.com/office/drawing/2014/main" val="3833556691"/>
                    </a:ext>
                  </a:extLst>
                </a:gridCol>
                <a:gridCol w="1489024">
                  <a:extLst>
                    <a:ext uri="{9D8B030D-6E8A-4147-A177-3AD203B41FA5}">
                      <a16:colId xmlns:a16="http://schemas.microsoft.com/office/drawing/2014/main" val="3810573989"/>
                    </a:ext>
                  </a:extLst>
                </a:gridCol>
                <a:gridCol w="1489024">
                  <a:extLst>
                    <a:ext uri="{9D8B030D-6E8A-4147-A177-3AD203B41FA5}">
                      <a16:colId xmlns:a16="http://schemas.microsoft.com/office/drawing/2014/main" val="725571526"/>
                    </a:ext>
                  </a:extLst>
                </a:gridCol>
              </a:tblGrid>
              <a:tr h="459689">
                <a:tc>
                  <a:txBody>
                    <a:bodyPr/>
                    <a:lstStyle/>
                    <a:p>
                      <a:r>
                        <a:rPr lang="en-IN" sz="1400" dirty="0">
                          <a:latin typeface="Times New Roman" panose="02020603050405020304" pitchFamily="18" charset="0"/>
                          <a:cs typeface="Times New Roman" panose="02020603050405020304" pitchFamily="18" charset="0"/>
                        </a:rPr>
                        <a:t>SR.NO</a:t>
                      </a:r>
                    </a:p>
                  </a:txBody>
                  <a:tcPr/>
                </a:tc>
                <a:tc>
                  <a:txBody>
                    <a:bodyPr/>
                    <a:lstStyle/>
                    <a:p>
                      <a:r>
                        <a:rPr lang="en-IN" sz="1400" dirty="0">
                          <a:latin typeface="Times New Roman" panose="02020603050405020304" pitchFamily="18" charset="0"/>
                          <a:cs typeface="Times New Roman" panose="02020603050405020304" pitchFamily="18" charset="0"/>
                        </a:rPr>
                        <a:t>TITTLE</a:t>
                      </a:r>
                    </a:p>
                  </a:txBody>
                  <a:tcPr/>
                </a:tc>
                <a:tc>
                  <a:txBody>
                    <a:bodyPr/>
                    <a:lstStyle/>
                    <a:p>
                      <a:r>
                        <a:rPr lang="en-IN" sz="1400" dirty="0">
                          <a:latin typeface="Times New Roman" panose="02020603050405020304" pitchFamily="18" charset="0"/>
                          <a:cs typeface="Times New Roman" panose="02020603050405020304" pitchFamily="18" charset="0"/>
                        </a:rPr>
                        <a:t>AUTHORS</a:t>
                      </a:r>
                    </a:p>
                  </a:txBody>
                  <a:tcPr/>
                </a:tc>
                <a:tc>
                  <a:txBody>
                    <a:bodyPr/>
                    <a:lstStyle/>
                    <a:p>
                      <a:r>
                        <a:rPr lang="en-IN" sz="1400" dirty="0">
                          <a:latin typeface="Times New Roman" panose="02020603050405020304" pitchFamily="18" charset="0"/>
                          <a:cs typeface="Times New Roman" panose="02020603050405020304" pitchFamily="18" charset="0"/>
                        </a:rPr>
                        <a:t>PUBLICATION AND YEARS</a:t>
                      </a:r>
                    </a:p>
                  </a:txBody>
                  <a:tcPr/>
                </a:tc>
                <a:tc>
                  <a:txBody>
                    <a:bodyPr/>
                    <a:lstStyle/>
                    <a:p>
                      <a:r>
                        <a:rPr lang="en-IN" sz="1400" dirty="0">
                          <a:latin typeface="Times New Roman" panose="02020603050405020304" pitchFamily="18" charset="0"/>
                          <a:cs typeface="Times New Roman" panose="02020603050405020304" pitchFamily="18" charset="0"/>
                        </a:rPr>
                        <a:t>METHODOLOGY</a:t>
                      </a:r>
                    </a:p>
                  </a:txBody>
                  <a:tcPr/>
                </a:tc>
                <a:tc>
                  <a:txBody>
                    <a:bodyPr/>
                    <a:lstStyle/>
                    <a:p>
                      <a:r>
                        <a:rPr lang="en-IN" sz="1400" dirty="0">
                          <a:latin typeface="Times New Roman" panose="02020603050405020304" pitchFamily="18" charset="0"/>
                          <a:cs typeface="Times New Roman" panose="02020603050405020304" pitchFamily="18" charset="0"/>
                        </a:rPr>
                        <a:t>PROS</a:t>
                      </a:r>
                    </a:p>
                  </a:txBody>
                  <a:tcPr/>
                </a:tc>
                <a:tc>
                  <a:txBody>
                    <a:bodyPr/>
                    <a:lstStyle/>
                    <a:p>
                      <a:r>
                        <a:rPr lang="en-IN" sz="1400" dirty="0">
                          <a:latin typeface="Times New Roman" panose="02020603050405020304" pitchFamily="18" charset="0"/>
                          <a:cs typeface="Times New Roman" panose="02020603050405020304" pitchFamily="18" charset="0"/>
                        </a:rPr>
                        <a:t>CONCS</a:t>
                      </a:r>
                    </a:p>
                  </a:txBody>
                  <a:tcPr/>
                </a:tc>
                <a:extLst>
                  <a:ext uri="{0D108BD9-81ED-4DB2-BD59-A6C34878D82A}">
                    <a16:rowId xmlns:a16="http://schemas.microsoft.com/office/drawing/2014/main" val="28668032"/>
                  </a:ext>
                </a:extLst>
              </a:tr>
              <a:tr h="2514767">
                <a:tc>
                  <a:txBody>
                    <a:bodyPr/>
                    <a:lstStyle/>
                    <a:p>
                      <a:r>
                        <a:rPr lang="en-IN" sz="10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i="0" u="none" kern="1200" dirty="0">
                          <a:solidFill>
                            <a:schemeClr val="tx1"/>
                          </a:solidFill>
                          <a:effectLst/>
                          <a:latin typeface="Times New Roman" panose="02020603050405020304" pitchFamily="18" charset="0"/>
                          <a:ea typeface="+mn-ea"/>
                          <a:cs typeface="Times New Roman" panose="02020603050405020304" pitchFamily="18" charset="0"/>
                        </a:rPr>
                        <a:t>Security and Software for Cybercafes</a:t>
                      </a:r>
                    </a:p>
                    <a:p>
                      <a:endParaRPr lang="en-IN" sz="10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Alex Obuh</a:t>
                      </a:r>
                      <a:endParaRPr lang="en-IN" sz="10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000" b="0" u="none" dirty="0">
                          <a:solidFill>
                            <a:schemeClr val="tx1"/>
                          </a:solidFill>
                          <a:latin typeface="Times New Roman" panose="02020603050405020304" pitchFamily="18" charset="0"/>
                          <a:cs typeface="Times New Roman" panose="02020603050405020304" pitchFamily="18" charset="0"/>
                        </a:rPr>
                        <a:t>2019 </a:t>
                      </a:r>
                      <a:r>
                        <a:rPr lang="en-IN"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Delta State University,</a:t>
                      </a:r>
                      <a:endParaRPr lang="en-IN" sz="10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000" b="0" i="0" u="none" kern="1200" dirty="0">
                          <a:solidFill>
                            <a:schemeClr val="tx1"/>
                          </a:solidFill>
                          <a:effectLst/>
                          <a:latin typeface="Times New Roman" panose="02020603050405020304" pitchFamily="18" charset="0"/>
                          <a:ea typeface="+mn-ea"/>
                          <a:cs typeface="Times New Roman" panose="02020603050405020304" pitchFamily="18" charset="0"/>
                        </a:rPr>
                        <a:t>Abraka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0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Ø"/>
                      </a:pPr>
                      <a:r>
                        <a:rPr lang="en-US" sz="1000" b="0" i="0" kern="1200" dirty="0">
                          <a:solidFill>
                            <a:schemeClr val="dk1"/>
                          </a:solidFill>
                          <a:effectLst/>
                          <a:latin typeface="+mn-lt"/>
                          <a:ea typeface="+mn-ea"/>
                          <a:cs typeface="+mn-cs"/>
                        </a:rPr>
                        <a:t>The role of cybercafé management software in enhancing Internet security, limitations of cybercafé software, future trends, and future research direction. </a:t>
                      </a:r>
                      <a:endParaRPr lang="en-IN" sz="1000" dirty="0"/>
                    </a:p>
                  </a:txBody>
                  <a:tcPr/>
                </a:tc>
                <a:tc>
                  <a:txBody>
                    <a:bodyPr/>
                    <a:lstStyle/>
                    <a:p>
                      <a:pPr fontAlgn="base"/>
                      <a:r>
                        <a:rPr lang="en-US" sz="1000" b="1" i="0" kern="1200" dirty="0">
                          <a:solidFill>
                            <a:schemeClr val="dk1"/>
                          </a:solidFill>
                          <a:effectLst/>
                          <a:latin typeface="+mn-lt"/>
                          <a:ea typeface="+mn-ea"/>
                          <a:cs typeface="+mn-cs"/>
                        </a:rPr>
                        <a:t>Privacy</a:t>
                      </a:r>
                    </a:p>
                    <a:p>
                      <a:pPr fontAlgn="base"/>
                      <a:r>
                        <a:rPr lang="en-US" sz="1000" b="0" i="0" kern="1200" dirty="0">
                          <a:solidFill>
                            <a:schemeClr val="dk1"/>
                          </a:solidFill>
                          <a:effectLst/>
                          <a:latin typeface="+mn-lt"/>
                          <a:ea typeface="+mn-ea"/>
                          <a:cs typeface="+mn-cs"/>
                        </a:rPr>
                        <a:t>The biggest concern for most PC users is privacy. Wi-Fi hotspots in most public areas are unsecured, which means that others could potentially access information on your computer. If you forget to log out of a public computer terminal, someone could access your email or other sensitive accounts.</a:t>
                      </a:r>
                    </a:p>
                    <a:p>
                      <a:pPr marL="285750" indent="-285750">
                        <a:buFont typeface="Wingdings" panose="05000000000000000000" pitchFamily="2" charset="2"/>
                        <a:buChar char="Ø"/>
                      </a:pPr>
                      <a:endParaRPr lang="en-IN" sz="10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00" b="0" i="0" kern="1200" dirty="0">
                          <a:solidFill>
                            <a:schemeClr val="dk1"/>
                          </a:solidFill>
                          <a:effectLst/>
                          <a:latin typeface="+mn-lt"/>
                          <a:ea typeface="+mn-ea"/>
                          <a:cs typeface="+mn-cs"/>
                        </a:rPr>
                        <a:t>High initial investment: Implementing a cyber cafe management system requires significant investment in hardware, software, and infrastructure. This can be a significant barrier for small business owners who may not have the financial resources to make such an investment.</a:t>
                      </a:r>
                    </a:p>
                    <a:p>
                      <a:pPr marL="285750" indent="-285750">
                        <a:buFont typeface="Wingdings" panose="05000000000000000000" pitchFamily="2" charset="2"/>
                        <a:buChar char="Ø"/>
                      </a:pPr>
                      <a:endParaRPr lang="en-IN" sz="1000" dirty="0"/>
                    </a:p>
                  </a:txBody>
                  <a:tcPr/>
                </a:tc>
                <a:extLst>
                  <a:ext uri="{0D108BD9-81ED-4DB2-BD59-A6C34878D82A}">
                    <a16:rowId xmlns:a16="http://schemas.microsoft.com/office/drawing/2014/main" val="3900967972"/>
                  </a:ext>
                </a:extLst>
              </a:tr>
              <a:tr h="1303130">
                <a:tc>
                  <a:txBody>
                    <a:bodyPr/>
                    <a:lstStyle/>
                    <a:p>
                      <a:r>
                        <a:rPr lang="en-IN" sz="1000" dirty="0"/>
                        <a:t>2.</a:t>
                      </a:r>
                    </a:p>
                  </a:txBody>
                  <a:tcPr/>
                </a:tc>
                <a:tc>
                  <a:txBody>
                    <a:bodyPr/>
                    <a:lstStyle/>
                    <a:p>
                      <a:r>
                        <a:rPr lang="en-IN" sz="10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C</a:t>
                      </a:r>
                      <a:r>
                        <a:rPr lang="en-IN" sz="1000" b="0" i="0" kern="1200" dirty="0">
                          <a:solidFill>
                            <a:schemeClr val="dk1"/>
                          </a:solidFill>
                          <a:effectLst/>
                          <a:latin typeface="Times New Roman" panose="02020603050405020304" pitchFamily="18" charset="0"/>
                          <a:ea typeface="+mn-ea"/>
                          <a:cs typeface="Times New Roman" panose="02020603050405020304" pitchFamily="18" charset="0"/>
                        </a:rPr>
                        <a:t>YBER CAFE MANAGEMENT SYSTEM</a:t>
                      </a:r>
                    </a:p>
                    <a:p>
                      <a:br>
                        <a:rPr lang="en-IN" sz="1000" b="0" i="0" kern="1200" dirty="0">
                          <a:solidFill>
                            <a:schemeClr val="dk1"/>
                          </a:solidFill>
                          <a:effectLst/>
                          <a:latin typeface="+mn-lt"/>
                          <a:ea typeface="+mn-ea"/>
                          <a:cs typeface="+mn-cs"/>
                        </a:rPr>
                      </a:br>
                      <a:endParaRPr lang="en-IN" sz="1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Almer Matias</a:t>
                      </a:r>
                      <a:endParaRPr lang="en-IN" sz="1000" dirty="0"/>
                    </a:p>
                  </a:txBody>
                  <a:tcPr/>
                </a:tc>
                <a:tc>
                  <a:txBody>
                    <a:bodyPr/>
                    <a:lstStyle/>
                    <a:p>
                      <a:r>
                        <a:rPr lang="en-IN" sz="1000" i="0" dirty="0">
                          <a:latin typeface="Times New Roman" panose="02020603050405020304" pitchFamily="18" charset="0"/>
                          <a:cs typeface="Times New Roman" panose="02020603050405020304" pitchFamily="18" charset="0"/>
                        </a:rPr>
                        <a:t>2017 </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University Malaysia Pahang</a:t>
                      </a:r>
                    </a:p>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 </a:t>
                      </a:r>
                    </a:p>
                    <a:p>
                      <a:endParaRPr lang="en-US" sz="1000" b="0" i="0" kern="1200" dirty="0">
                        <a:solidFill>
                          <a:schemeClr val="dk1"/>
                        </a:solidFill>
                        <a:effectLst/>
                        <a:latin typeface="+mn-lt"/>
                        <a:ea typeface="+mn-ea"/>
                        <a:cs typeface="+mn-cs"/>
                      </a:endParaRPr>
                    </a:p>
                    <a:p>
                      <a:endParaRPr lang="en-IN" sz="1000" dirty="0"/>
                    </a:p>
                  </a:txBody>
                  <a:tcPr/>
                </a:tc>
                <a:tc>
                  <a:txBody>
                    <a:bodyPr/>
                    <a:lstStyle/>
                    <a:p>
                      <a:pPr marL="285750" indent="-285750">
                        <a:buFont typeface="Wingdings" panose="05000000000000000000" pitchFamily="2" charset="2"/>
                        <a:buChar char="Ø"/>
                      </a:pPr>
                      <a:r>
                        <a:rPr lang="en-US" sz="1000" b="0" i="0" kern="1200" dirty="0">
                          <a:solidFill>
                            <a:schemeClr val="dk1"/>
                          </a:solidFill>
                          <a:effectLst/>
                          <a:latin typeface="+mn-lt"/>
                          <a:ea typeface="+mn-ea"/>
                          <a:cs typeface="+mn-cs"/>
                        </a:rPr>
                        <a:t>It is argued that cybercafé management software has the capability of keeping a large client database with which it draws its strength for asset tracking, calculating client’s bonus on patronage, and in keeping an audit trail thus securing financial transactions.</a:t>
                      </a:r>
                      <a:endParaRPr lang="en-IN" sz="1000" dirty="0"/>
                    </a:p>
                  </a:txBody>
                  <a:tcPr/>
                </a:tc>
                <a:tc>
                  <a:txBody>
                    <a:bodyPr/>
                    <a:lstStyle/>
                    <a:p>
                      <a:pPr fontAlgn="base"/>
                      <a:r>
                        <a:rPr lang="en-US" sz="1000" b="1" i="0" kern="1200" dirty="0">
                          <a:solidFill>
                            <a:schemeClr val="dk1"/>
                          </a:solidFill>
                          <a:effectLst/>
                          <a:latin typeface="+mn-lt"/>
                          <a:ea typeface="+mn-ea"/>
                          <a:cs typeface="+mn-cs"/>
                        </a:rPr>
                        <a:t>Performance</a:t>
                      </a:r>
                    </a:p>
                    <a:p>
                      <a:pPr fontAlgn="base"/>
                      <a:r>
                        <a:rPr lang="en-US" sz="1000" b="0" i="0" kern="1200" dirty="0">
                          <a:solidFill>
                            <a:schemeClr val="dk1"/>
                          </a:solidFill>
                          <a:effectLst/>
                          <a:latin typeface="+mn-lt"/>
                          <a:ea typeface="+mn-ea"/>
                          <a:cs typeface="+mn-cs"/>
                        </a:rPr>
                        <a:t>Internet cafes geared toward gaming have high-performance computers. Most PC games have much higher requirements than the average personal computer. If you play the game at an Internet cafe, you will enjoy the game at its full optimization without the burdensome cost of buying a special gaming PC.</a:t>
                      </a:r>
                    </a:p>
                    <a:p>
                      <a:pPr marL="285750" indent="-285750">
                        <a:buFont typeface="Wingdings" panose="05000000000000000000" pitchFamily="2" charset="2"/>
                        <a:buChar char="Ø"/>
                      </a:pPr>
                      <a:endParaRPr lang="en-IN" sz="1000"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00" b="0" i="0" kern="1200" dirty="0">
                          <a:solidFill>
                            <a:schemeClr val="dk1"/>
                          </a:solidFill>
                          <a:effectLst/>
                          <a:latin typeface="+mn-lt"/>
                          <a:ea typeface="+mn-ea"/>
                          <a:cs typeface="+mn-cs"/>
                        </a:rPr>
                        <a:t>Maintenance costs: Cyber cafe management systems require regular maintenance and updates to keep them running smoothly. </a:t>
                      </a:r>
                    </a:p>
                    <a:p>
                      <a:pPr marL="285750" indent="-285750">
                        <a:buFont typeface="Wingdings" panose="05000000000000000000" pitchFamily="2" charset="2"/>
                        <a:buChar char="Ø"/>
                      </a:pPr>
                      <a:endParaRPr lang="en-IN" sz="1000" dirty="0"/>
                    </a:p>
                  </a:txBody>
                  <a:tcPr/>
                </a:tc>
                <a:extLst>
                  <a:ext uri="{0D108BD9-81ED-4DB2-BD59-A6C34878D82A}">
                    <a16:rowId xmlns:a16="http://schemas.microsoft.com/office/drawing/2014/main" val="2385874669"/>
                  </a:ext>
                </a:extLst>
              </a:tr>
            </a:tbl>
          </a:graphicData>
        </a:graphic>
      </p:graphicFrame>
      <p:pic>
        <p:nvPicPr>
          <p:cNvPr id="2" name="image2.jpeg">
            <a:extLst>
              <a:ext uri="{FF2B5EF4-FFF2-40B4-BE49-F238E27FC236}">
                <a16:creationId xmlns:a16="http://schemas.microsoft.com/office/drawing/2014/main" id="{068BE17A-B5BA-EEE1-51A8-29C2AD4C1364}"/>
              </a:ext>
            </a:extLst>
          </p:cNvPr>
          <p:cNvPicPr/>
          <p:nvPr/>
        </p:nvPicPr>
        <p:blipFill>
          <a:blip r:embed="rId2"/>
          <a:srcRect/>
          <a:stretch>
            <a:fillRect/>
          </a:stretch>
        </p:blipFill>
        <p:spPr bwMode="auto">
          <a:xfrm>
            <a:off x="136357" y="147162"/>
            <a:ext cx="992647" cy="376058"/>
          </a:xfrm>
          <a:prstGeom prst="rect">
            <a:avLst/>
          </a:prstGeom>
          <a:noFill/>
          <a:ln w="9525">
            <a:noFill/>
            <a:miter lim="800000"/>
            <a:headEnd/>
            <a:tailEnd/>
          </a:ln>
        </p:spPr>
      </p:pic>
    </p:spTree>
    <p:extLst>
      <p:ext uri="{BB962C8B-B14F-4D97-AF65-F5344CB8AC3E}">
        <p14:creationId xmlns:p14="http://schemas.microsoft.com/office/powerpoint/2010/main" val="8946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61A64-9F34-1897-6D9E-338CCD430B93}"/>
              </a:ext>
            </a:extLst>
          </p:cNvPr>
          <p:cNvSpPr txBox="1"/>
          <p:nvPr/>
        </p:nvSpPr>
        <p:spPr>
          <a:xfrm>
            <a:off x="0" y="0"/>
            <a:ext cx="12192000" cy="2277547"/>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PROBLEM DEFINITION </a:t>
            </a:r>
          </a:p>
          <a:p>
            <a:pPr algn="just"/>
            <a:endParaRPr lang="en-US" dirty="0"/>
          </a:p>
          <a:p>
            <a:pPr algn="just"/>
            <a:r>
              <a:rPr lang="en-US" sz="2400" dirty="0">
                <a:latin typeface="Times New Roman" panose="02020603050405020304" pitchFamily="18" charset="0"/>
                <a:cs typeface="Times New Roman" panose="02020603050405020304" pitchFamily="18" charset="0"/>
              </a:rPr>
              <a:t>The purpose of the project is to automate cyber cafes. The software must include provisions to keep user details and login history. It should help the café owners to retrieve user details when needed and internet usage in the system. It should be capable of allocating cabins automatically. It should help the café owner in calculating daily usage of the systems and income.</a:t>
            </a:r>
            <a:endParaRPr lang="en-IN" sz="2400" dirty="0">
              <a:latin typeface="Times New Roman" panose="02020603050405020304" pitchFamily="18" charset="0"/>
              <a:cs typeface="Times New Roman" panose="02020603050405020304" pitchFamily="18" charset="0"/>
            </a:endParaRPr>
          </a:p>
        </p:txBody>
      </p:sp>
      <p:pic>
        <p:nvPicPr>
          <p:cNvPr id="2" name="image2.jpeg">
            <a:extLst>
              <a:ext uri="{FF2B5EF4-FFF2-40B4-BE49-F238E27FC236}">
                <a16:creationId xmlns:a16="http://schemas.microsoft.com/office/drawing/2014/main" id="{8EDCB928-5DBE-7927-AE1D-0EB7285A0544}"/>
              </a:ext>
            </a:extLst>
          </p:cNvPr>
          <p:cNvPicPr/>
          <p:nvPr/>
        </p:nvPicPr>
        <p:blipFill>
          <a:blip r:embed="rId2"/>
          <a:srcRect/>
          <a:stretch>
            <a:fillRect/>
          </a:stretch>
        </p:blipFill>
        <p:spPr bwMode="auto">
          <a:xfrm>
            <a:off x="136357" y="147162"/>
            <a:ext cx="1459178" cy="505981"/>
          </a:xfrm>
          <a:prstGeom prst="rect">
            <a:avLst/>
          </a:prstGeom>
          <a:noFill/>
          <a:ln w="9525">
            <a:noFill/>
            <a:miter lim="800000"/>
            <a:headEnd/>
            <a:tailEnd/>
          </a:ln>
        </p:spPr>
      </p:pic>
    </p:spTree>
    <p:extLst>
      <p:ext uri="{BB962C8B-B14F-4D97-AF65-F5344CB8AC3E}">
        <p14:creationId xmlns:p14="http://schemas.microsoft.com/office/powerpoint/2010/main" val="10086105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6525</TotalTime>
  <Words>2389</Words>
  <Application>Microsoft Office PowerPoint</Application>
  <PresentationFormat>Widescreen</PresentationFormat>
  <Paragraphs>153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Gill Sans MT</vt:lpstr>
      <vt:lpstr>Söhne</vt:lpstr>
      <vt:lpstr>Source Sans Pro</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Subhashis Tripathy</dc:creator>
  <cp:lastModifiedBy>Subhashis Tripathy</cp:lastModifiedBy>
  <cp:revision>10</cp:revision>
  <dcterms:created xsi:type="dcterms:W3CDTF">2023-02-23T16:28:19Z</dcterms:created>
  <dcterms:modified xsi:type="dcterms:W3CDTF">2023-05-12T05:55:26Z</dcterms:modified>
</cp:coreProperties>
</file>