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47" d="100"/>
          <a:sy n="47" d="100"/>
        </p:scale>
        <p:origin x="10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356521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241167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136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1765662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27333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2693915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2263258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77747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2294445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C185CD-5FFE-42C0-B9F8-9962264DABB1}" type="datetimeFigureOut">
              <a:rPr lang="en-IN" smtClean="0"/>
              <a:t>20-09-2023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3779052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185CD-5FFE-42C0-B9F8-9962264DABB1}"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24171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185CD-5FFE-42C0-B9F8-9962264DABB1}" type="datetimeFigureOut">
              <a:rPr lang="en-IN" smtClean="0"/>
              <a:t>20-09-2023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45742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C185CD-5FFE-42C0-B9F8-9962264DABB1}" type="datetimeFigureOut">
              <a:rPr lang="en-IN" smtClean="0"/>
              <a:t>20-09-2023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776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185CD-5FFE-42C0-B9F8-9962264DABB1}" type="datetimeFigureOut">
              <a:rPr lang="en-IN" smtClean="0"/>
              <a:t>20-09-2023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63555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C185CD-5FFE-42C0-B9F8-9962264DABB1}"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333572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C185CD-5FFE-42C0-B9F8-9962264DABB1}" type="datetimeFigureOut">
              <a:rPr lang="en-IN" smtClean="0"/>
              <a:t>20-09-2023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3EAFDE-B630-48F8-85F5-86ACF4AF9FF8}" type="slidenum">
              <a:rPr lang="en-IN" smtClean="0"/>
              <a:t>‹#›</a:t>
            </a:fld>
            <a:endParaRPr lang="en-IN"/>
          </a:p>
        </p:txBody>
      </p:sp>
    </p:spTree>
    <p:extLst>
      <p:ext uri="{BB962C8B-B14F-4D97-AF65-F5344CB8AC3E}">
        <p14:creationId xmlns:p14="http://schemas.microsoft.com/office/powerpoint/2010/main" val="358971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C185CD-5FFE-42C0-B9F8-9962264DABB1}" type="datetimeFigureOut">
              <a:rPr lang="en-IN" smtClean="0"/>
              <a:t>20-09-2023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B3EAFDE-B630-48F8-85F5-86ACF4AF9FF8}" type="slidenum">
              <a:rPr lang="en-IN" smtClean="0"/>
              <a:t>‹#›</a:t>
            </a:fld>
            <a:endParaRPr lang="en-IN"/>
          </a:p>
        </p:txBody>
      </p:sp>
    </p:spTree>
    <p:extLst>
      <p:ext uri="{BB962C8B-B14F-4D97-AF65-F5344CB8AC3E}">
        <p14:creationId xmlns:p14="http://schemas.microsoft.com/office/powerpoint/2010/main" val="4278530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iedelight.com/depth-first-search/" TargetMode="External"/><Relationship Id="rId2" Type="http://schemas.openxmlformats.org/officeDocument/2006/relationships/hyperlink" Target="https://www.techiedelight.com/breadth-first-search/"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s.google.com/optimization/routing/tsp/tsp" TargetMode="External"/><Relationship Id="rId2" Type="http://schemas.openxmlformats.org/officeDocument/2006/relationships/hyperlink" Target="https://www.techiedelight.com/terminology-and-representations-of-graphs/"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FFD7-EF2D-C1FB-D4C4-75B4C4EF0344}"/>
              </a:ext>
            </a:extLst>
          </p:cNvPr>
          <p:cNvSpPr>
            <a:spLocks noGrp="1"/>
          </p:cNvSpPr>
          <p:nvPr>
            <p:ph type="title"/>
          </p:nvPr>
        </p:nvSpPr>
        <p:spPr>
          <a:xfrm>
            <a:off x="838200" y="1828800"/>
            <a:ext cx="10515600" cy="2422358"/>
          </a:xfrm>
        </p:spPr>
        <p:txBody>
          <a:bodyPr>
            <a:normAutofit fontScale="90000"/>
          </a:bodyPr>
          <a:lstStyle/>
          <a:p>
            <a:pPr algn="r"/>
            <a:r>
              <a:rPr lang="en-IN" b="1" dirty="0">
                <a:solidFill>
                  <a:schemeClr val="tx1"/>
                </a:solidFill>
                <a:latin typeface="Times New Roman" panose="02020603050405020304" pitchFamily="18" charset="0"/>
                <a:cs typeface="Times New Roman" panose="02020603050405020304" pitchFamily="18" charset="0"/>
              </a:rPr>
              <a:t>BRANCH AND BOUND TRAVELLING SALESMAN PROBLEM</a:t>
            </a:r>
            <a:br>
              <a:rPr lang="en-IN" b="1" dirty="0">
                <a:solidFill>
                  <a:schemeClr val="tx1"/>
                </a:solidFill>
                <a:latin typeface="Times New Roman" panose="02020603050405020304" pitchFamily="18" charset="0"/>
                <a:cs typeface="Times New Roman" panose="02020603050405020304" pitchFamily="18" charset="0"/>
              </a:rPr>
            </a:br>
            <a:br>
              <a:rPr lang="en-IN"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SUBHASHIS TRIPATHY[RA2112703010020]</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AKASH MS[RA2112703010023</a:t>
            </a:r>
            <a:r>
              <a:rPr lang="en-IN" sz="2400"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448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33D9A2-2BC6-6145-950B-40EC865EA940}"/>
              </a:ext>
            </a:extLst>
          </p:cNvPr>
          <p:cNvSpPr txBox="1"/>
          <p:nvPr/>
        </p:nvSpPr>
        <p:spPr>
          <a:xfrm>
            <a:off x="0" y="0"/>
            <a:ext cx="12192000" cy="1346331"/>
          </a:xfrm>
          <a:prstGeom prst="rect">
            <a:avLst/>
          </a:prstGeom>
          <a:noFill/>
        </p:spPr>
        <p:txBody>
          <a:bodyPr wrap="square">
            <a:spAutoFit/>
          </a:bodyPr>
          <a:lstStyle/>
          <a:p>
            <a:pPr marR="860425" algn="just">
              <a:lnSpc>
                <a:spcPct val="150000"/>
              </a:lnSpc>
            </a:pPr>
            <a:endParaRPr lang="en-IN" sz="1400" dirty="0">
              <a:latin typeface="Times New Roman" panose="02020603050405020304" pitchFamily="18" charset="0"/>
              <a:ea typeface="Times New Roman" panose="02020603050405020304" pitchFamily="18" charset="0"/>
            </a:endParaRPr>
          </a:p>
          <a:p>
            <a:pPr marR="860425" algn="just">
              <a:lnSpc>
                <a:spcPct val="150000"/>
              </a:lnSpc>
            </a:pPr>
            <a:endParaRPr lang="en-IN" sz="1400" dirty="0">
              <a:effectLst/>
              <a:latin typeface="Times New Roman" panose="02020603050405020304" pitchFamily="18" charset="0"/>
              <a:ea typeface="Times New Roman" panose="02020603050405020304" pitchFamily="18" charset="0"/>
            </a:endParaRPr>
          </a:p>
          <a:p>
            <a:pPr marR="860425" algn="just">
              <a:lnSpc>
                <a:spcPct val="150000"/>
              </a:lnSpc>
            </a:pPr>
            <a:endParaRPr lang="en-IN" sz="1400" dirty="0">
              <a:latin typeface="Times New Roman" panose="02020603050405020304" pitchFamily="18" charset="0"/>
              <a:ea typeface="Times New Roman" panose="02020603050405020304" pitchFamily="18" charset="0"/>
            </a:endParaRPr>
          </a:p>
          <a:p>
            <a:pPr marR="860425" algn="just">
              <a:lnSpc>
                <a:spcPct val="150000"/>
              </a:lnSpc>
            </a:pPr>
            <a:endParaRPr lang="en-IN" sz="14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22F0ADCE-C642-2522-581E-3CEDEB618872}"/>
              </a:ext>
            </a:extLst>
          </p:cNvPr>
          <p:cNvSpPr txBox="1"/>
          <p:nvPr/>
        </p:nvSpPr>
        <p:spPr>
          <a:xfrm>
            <a:off x="0" y="0"/>
            <a:ext cx="12192000" cy="5903539"/>
          </a:xfrm>
          <a:prstGeom prst="rect">
            <a:avLst/>
          </a:prstGeom>
          <a:noFill/>
        </p:spPr>
        <p:txBody>
          <a:bodyPr wrap="square">
            <a:spAutoFit/>
          </a:bodyPr>
          <a:lstStyle/>
          <a:p>
            <a:pPr fontAlgn="base">
              <a:lnSpc>
                <a:spcPct val="107000"/>
              </a:lnSpc>
              <a:spcAft>
                <a:spcPts val="800"/>
              </a:spcAft>
            </a:pPr>
            <a:r>
              <a:rPr lang="en-IN" sz="1800" kern="0" dirty="0">
                <a:solidFill>
                  <a:srgbClr val="61738E"/>
                </a:solidFill>
                <a:effectLst/>
                <a:latin typeface="Segoe UI" panose="020B0502040204020203" pitchFamily="34" charset="0"/>
                <a:ea typeface="Times New Roman" panose="02020603050405020304" pitchFamily="18" charset="0"/>
                <a:cs typeface="Times New Roman" panose="02020603050405020304" pitchFamily="18" charset="0"/>
              </a:rPr>
              <a:t> </a:t>
            </a:r>
            <a:br>
              <a:rPr lang="en-IN" sz="1800" kern="0" dirty="0">
                <a:solidFill>
                  <a:srgbClr val="61738E"/>
                </a:solidFill>
                <a:effectLst/>
                <a:latin typeface="Segoe UI" panose="020B0502040204020203" pitchFamily="34" charset="0"/>
                <a:ea typeface="Times New Roman" panose="02020603050405020304" pitchFamily="18" charset="0"/>
                <a:cs typeface="Times New Roman" panose="02020603050405020304" pitchFamily="18" charset="0"/>
              </a:rPr>
            </a:b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The term </a:t>
            </a:r>
            <a:r>
              <a:rPr lang="en-IN" sz="2400" i="1" kern="0" dirty="0">
                <a:effectLst/>
                <a:latin typeface="Segoe UI" panose="020B0502040204020203" pitchFamily="34" charset="0"/>
                <a:ea typeface="Times New Roman" panose="02020603050405020304" pitchFamily="18" charset="0"/>
                <a:cs typeface="Times New Roman" panose="02020603050405020304" pitchFamily="18" charset="0"/>
              </a:rPr>
              <a:t>Branch and Bound</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refer to all state-space search methods in which all the children of an E–node are generated before any other live node can become the E–node. E–node is the node, which is being expended. State–space tree can be expended in any method, i.e., </a:t>
            </a:r>
            <a:r>
              <a:rPr lang="en-IN" sz="2400" b="1" u="sng" kern="0" dirty="0">
                <a:effectLst/>
                <a:latin typeface="Segoe UI" panose="020B0502040204020203"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BFS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or </a:t>
            </a:r>
            <a:r>
              <a:rPr lang="en-IN" sz="2400" b="1" u="sng" kern="0" dirty="0">
                <a:effectLst/>
                <a:latin typeface="Segoe UI" panose="020B0502040204020203" pitchFamily="34"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DFS</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 Both start with the root node and generate other nodes. A node that has been generated and whose children are not yet been expanded is called a live-node. A node is called a dead node, which has been generated, but it cannot be expanded further. In this method, we expand the most promising node, which means the node which promises that expanding or choosing it will give us the optimal solution. So, we prepare the tree starting from the root and then expand it.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15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We have a cost matrix defined by: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kern="0" dirty="0">
                <a:effectLst/>
                <a:latin typeface="Consolas" panose="020B0609020204030204" pitchFamily="49" charset="0"/>
                <a:ea typeface="Times New Roman" panose="02020603050405020304" pitchFamily="18" charset="0"/>
                <a:cs typeface="Times New Roman" panose="02020603050405020304" pitchFamily="18" charset="0"/>
              </a:rPr>
              <a:t>C(</a:t>
            </a:r>
            <a:r>
              <a:rPr lang="en-IN" sz="2400" kern="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IN" sz="2400" kern="0" dirty="0">
                <a:effectLst/>
                <a:latin typeface="Consolas" panose="020B0609020204030204" pitchFamily="49" charset="0"/>
                <a:ea typeface="Times New Roman" panose="02020603050405020304" pitchFamily="18" charset="0"/>
                <a:cs typeface="Times New Roman" panose="02020603050405020304" pitchFamily="18" charset="0"/>
              </a:rPr>
              <a:t>, j) = W(</a:t>
            </a:r>
            <a:r>
              <a:rPr lang="en-IN" sz="2400" kern="0" dirty="0" err="1">
                <a:effectLst/>
                <a:latin typeface="Consolas" panose="020B0609020204030204" pitchFamily="49" charset="0"/>
                <a:ea typeface="Times New Roman" panose="02020603050405020304" pitchFamily="18" charset="0"/>
                <a:cs typeface="Times New Roman" panose="02020603050405020304" pitchFamily="18" charset="0"/>
              </a:rPr>
              <a:t>i</a:t>
            </a:r>
            <a:r>
              <a:rPr lang="en-IN" sz="2400" kern="0" dirty="0">
                <a:effectLst/>
                <a:latin typeface="Consolas" panose="020B0609020204030204" pitchFamily="49" charset="0"/>
                <a:ea typeface="Times New Roman" panose="02020603050405020304" pitchFamily="18" charset="0"/>
                <a:cs typeface="Times New Roman" panose="02020603050405020304" pitchFamily="18" charset="0"/>
              </a:rPr>
              <a:t>, j), if there is a direct path from C</a:t>
            </a:r>
            <a:r>
              <a:rPr lang="en-IN" sz="2400" kern="0" baseline="-25000" dirty="0">
                <a:effectLst/>
                <a:latin typeface="Consolas" panose="020B0609020204030204" pitchFamily="49" charset="0"/>
                <a:ea typeface="Times New Roman" panose="02020603050405020304" pitchFamily="18" charset="0"/>
                <a:cs typeface="Times New Roman" panose="02020603050405020304" pitchFamily="18" charset="0"/>
              </a:rPr>
              <a:t>i</a:t>
            </a:r>
            <a:r>
              <a:rPr lang="en-IN" sz="2400" kern="0" dirty="0">
                <a:effectLst/>
                <a:latin typeface="Consolas" panose="020B0609020204030204" pitchFamily="49" charset="0"/>
                <a:ea typeface="Times New Roman" panose="02020603050405020304" pitchFamily="18" charset="0"/>
                <a:cs typeface="Times New Roman" panose="02020603050405020304" pitchFamily="18" charset="0"/>
              </a:rPr>
              <a:t> to </a:t>
            </a:r>
            <a:r>
              <a:rPr lang="en-IN" sz="2400" kern="0" dirty="0" err="1">
                <a:effectLst/>
                <a:latin typeface="Consolas" panose="020B0609020204030204" pitchFamily="49" charset="0"/>
                <a:ea typeface="Times New Roman" panose="02020603050405020304" pitchFamily="18" charset="0"/>
                <a:cs typeface="Times New Roman" panose="02020603050405020304" pitchFamily="18" charset="0"/>
              </a:rPr>
              <a:t>C</a:t>
            </a:r>
            <a:r>
              <a:rPr lang="en-IN" sz="2400" kern="0" baseline="-25000" dirty="0" err="1">
                <a:effectLst/>
                <a:latin typeface="Consolas" panose="020B0609020204030204" pitchFamily="49" charset="0"/>
                <a:ea typeface="Times New Roman" panose="02020603050405020304" pitchFamily="18" charset="0"/>
                <a:cs typeface="Times New Roman" panose="02020603050405020304" pitchFamily="18" charset="0"/>
              </a:rPr>
              <a:t>j</a:t>
            </a:r>
            <a:br>
              <a:rPr lang="en-IN" sz="2400" kern="0" dirty="0">
                <a:effectLst/>
                <a:latin typeface="Consolas" panose="020B0609020204030204" pitchFamily="49" charset="0"/>
                <a:ea typeface="Times New Roman" panose="02020603050405020304" pitchFamily="18" charset="0"/>
                <a:cs typeface="Times New Roman" panose="02020603050405020304" pitchFamily="18" charset="0"/>
              </a:rPr>
            </a:br>
            <a:r>
              <a:rPr lang="en-IN" sz="2400" kern="0" dirty="0">
                <a:effectLst/>
                <a:latin typeface="Consolas" panose="020B0609020204030204" pitchFamily="49" charset="0"/>
                <a:ea typeface="Times New Roman" panose="02020603050405020304" pitchFamily="18" charset="0"/>
                <a:cs typeface="Times New Roman" panose="02020603050405020304" pitchFamily="18" charset="0"/>
              </a:rPr>
              <a:t>        = INFINITY, if there is no direct path from C</a:t>
            </a:r>
            <a:r>
              <a:rPr lang="en-IN" sz="2400" kern="0" baseline="-25000" dirty="0">
                <a:effectLst/>
                <a:latin typeface="Consolas" panose="020B0609020204030204" pitchFamily="49" charset="0"/>
                <a:ea typeface="Times New Roman" panose="02020603050405020304" pitchFamily="18" charset="0"/>
                <a:cs typeface="Times New Roman" panose="02020603050405020304" pitchFamily="18" charset="0"/>
              </a:rPr>
              <a:t>i</a:t>
            </a:r>
            <a:r>
              <a:rPr lang="en-IN" sz="2400" kern="0" dirty="0">
                <a:effectLst/>
                <a:latin typeface="Consolas" panose="020B0609020204030204" pitchFamily="49" charset="0"/>
                <a:ea typeface="Times New Roman" panose="02020603050405020304" pitchFamily="18" charset="0"/>
                <a:cs typeface="Times New Roman" panose="02020603050405020304" pitchFamily="18" charset="0"/>
              </a:rPr>
              <a:t> to </a:t>
            </a:r>
            <a:r>
              <a:rPr lang="en-IN" sz="2400" kern="0" dirty="0" err="1">
                <a:effectLst/>
                <a:latin typeface="Consolas" panose="020B0609020204030204" pitchFamily="49" charset="0"/>
                <a:ea typeface="Times New Roman" panose="02020603050405020304" pitchFamily="18" charset="0"/>
                <a:cs typeface="Times New Roman" panose="02020603050405020304" pitchFamily="18" charset="0"/>
              </a:rPr>
              <a:t>C</a:t>
            </a:r>
            <a:r>
              <a:rPr lang="en-IN" sz="2400" kern="0" baseline="-25000" dirty="0" err="1">
                <a:effectLst/>
                <a:latin typeface="Consolas" panose="020B0609020204030204" pitchFamily="49" charset="0"/>
                <a:ea typeface="Times New Roman" panose="02020603050405020304" pitchFamily="18" charset="0"/>
                <a:cs typeface="Times New Roman" panose="02020603050405020304" pitchFamily="18" charset="0"/>
              </a:rPr>
              <a:t>j</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For example, consider the following cost matrix </a:t>
            </a:r>
            <a:r>
              <a:rPr lang="en-IN" sz="2400" kern="0" dirty="0">
                <a:effectLst/>
                <a:latin typeface="Consolas" panose="020B0609020204030204" pitchFamily="49" charset="0"/>
                <a:ea typeface="Times New Roman" panose="02020603050405020304" pitchFamily="18" charset="0"/>
                <a:cs typeface="Courier New" panose="02070309020205020404" pitchFamily="49" charset="0"/>
              </a:rPr>
              <a:t>M</a:t>
            </a:r>
            <a:r>
              <a:rPr lang="en-IN" sz="2400" kern="0" dirty="0">
                <a:effectLst/>
                <a:latin typeface="Segoe UI" panose="020B0502040204020203" pitchFamily="34" charset="0"/>
                <a:ea typeface="Times New Roman" panose="02020603050405020304" pitchFamily="18"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566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ravelling Salesman Problem – Cost Matrix">
            <a:extLst>
              <a:ext uri="{FF2B5EF4-FFF2-40B4-BE49-F238E27FC236}">
                <a16:creationId xmlns:a16="http://schemas.microsoft.com/office/drawing/2014/main" id="{5C55D781-245D-ABA6-8F1B-33CD1ECF46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5242" y="1"/>
            <a:ext cx="5813258" cy="3785936"/>
          </a:xfrm>
          <a:prstGeom prst="rect">
            <a:avLst/>
          </a:prstGeom>
          <a:noFill/>
          <a:ln>
            <a:noFill/>
          </a:ln>
        </p:spPr>
      </p:pic>
      <p:sp>
        <p:nvSpPr>
          <p:cNvPr id="5" name="TextBox 4">
            <a:extLst>
              <a:ext uri="{FF2B5EF4-FFF2-40B4-BE49-F238E27FC236}">
                <a16:creationId xmlns:a16="http://schemas.microsoft.com/office/drawing/2014/main" id="{5BF24250-2B87-3103-35FB-87DD3A6EAD84}"/>
              </a:ext>
            </a:extLst>
          </p:cNvPr>
          <p:cNvSpPr txBox="1"/>
          <p:nvPr/>
        </p:nvSpPr>
        <p:spPr>
          <a:xfrm>
            <a:off x="0" y="4267200"/>
            <a:ext cx="12192000" cy="2539350"/>
          </a:xfrm>
          <a:prstGeom prst="rect">
            <a:avLst/>
          </a:prstGeom>
          <a:noFill/>
        </p:spPr>
        <p:txBody>
          <a:bodyPr wrap="square">
            <a:spAutoFit/>
          </a:bodyPr>
          <a:lstStyle/>
          <a:p>
            <a:pPr fontAlgn="base">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Here,</a:t>
            </a:r>
            <a:b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C(0, 2) = 30</a:t>
            </a:r>
            <a:b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C(4, 0) = 16</a:t>
            </a:r>
            <a:b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C(1, 1) = INFINITY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5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Following is the state-space tree for the above TSP problem, which shows the optimal solution marked in green: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944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ate–Space Tree: TSP Problem">
            <a:extLst>
              <a:ext uri="{FF2B5EF4-FFF2-40B4-BE49-F238E27FC236}">
                <a16:creationId xmlns:a16="http://schemas.microsoft.com/office/drawing/2014/main" id="{72373CC7-8895-669E-0787-617EE6BC63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2525" y="0"/>
            <a:ext cx="8037095" cy="6641432"/>
          </a:xfrm>
          <a:prstGeom prst="rect">
            <a:avLst/>
          </a:prstGeom>
          <a:noFill/>
          <a:ln>
            <a:noFill/>
          </a:ln>
        </p:spPr>
      </p:pic>
    </p:spTree>
    <p:extLst>
      <p:ext uri="{BB962C8B-B14F-4D97-AF65-F5344CB8AC3E}">
        <p14:creationId xmlns:p14="http://schemas.microsoft.com/office/powerpoint/2010/main" val="101533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492D89-25A3-7E63-74F2-2AE4AFAC57DD}"/>
              </a:ext>
            </a:extLst>
          </p:cNvPr>
          <p:cNvSpPr txBox="1"/>
          <p:nvPr/>
        </p:nvSpPr>
        <p:spPr>
          <a:xfrm>
            <a:off x="56147" y="0"/>
            <a:ext cx="12079705" cy="6495817"/>
          </a:xfrm>
          <a:prstGeom prst="rect">
            <a:avLst/>
          </a:prstGeom>
          <a:noFill/>
        </p:spPr>
        <p:txBody>
          <a:bodyPr wrap="square">
            <a:spAutoFit/>
          </a:bodyPr>
          <a:lstStyle/>
          <a:p>
            <a:pPr fontAlgn="base">
              <a:lnSpc>
                <a:spcPct val="107000"/>
              </a:lnSpc>
              <a:spcAft>
                <a:spcPts val="800"/>
              </a:spcAft>
            </a:pP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As we can see from the above diagram, every node has a cost associated with it. When we go from the city </a:t>
            </a:r>
            <a:r>
              <a:rPr lang="en-IN" sz="2400" kern="0" dirty="0" err="1">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 to city j, the cost of a node j will be the sum of the parent node </a:t>
            </a:r>
            <a:r>
              <a:rPr lang="en-IN" sz="2400" kern="0" dirty="0" err="1">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 the cost of an edge (</a:t>
            </a:r>
            <a:r>
              <a:rPr lang="en-IN" sz="2400" kern="0" dirty="0" err="1">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 j), and the lower bound of the path starting at node j.</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500"/>
              </a:spcAft>
            </a:pP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As the root node is the first node to be expanded, it doesn’t have any parent. So, the cost will be only the lower bound of the path starting at the root.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Now, how do we calculate the lower bound of the path starting at any node?</a:t>
            </a:r>
          </a:p>
          <a:p>
            <a:pPr fontAlgn="base">
              <a:lnSpc>
                <a:spcPct val="107000"/>
              </a:lnSpc>
              <a:spcAft>
                <a:spcPts val="1500"/>
              </a:spcAft>
            </a:pP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In general, to get the lower bound of the path starting from the node, we reduce each row and column so that there must be at least one zero in each row and Column. We need to reduce the minimum value from each element in each row and column.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b="1"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Let’s start from the root node.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We reduce the minimum value in each row from each element in that row. The minimum in each row of cost matrix M is marked by blue </a:t>
            </a:r>
            <a:r>
              <a:rPr lang="en-IN" sz="2400" kern="0" dirty="0">
                <a:solidFill>
                  <a:srgbClr val="3366FF"/>
                </a:solidFill>
                <a:effectLst/>
                <a:latin typeface="Times New Roman" panose="02020603050405020304" pitchFamily="18" charset="0"/>
                <a:ea typeface="Times New Roman" panose="02020603050405020304" pitchFamily="18" charset="0"/>
                <a:cs typeface="Times New Roman" panose="02020603050405020304" pitchFamily="18" charset="0"/>
              </a:rPr>
              <a:t>[10 2 2 3 4]</a:t>
            </a:r>
            <a:r>
              <a:rPr lang="en-IN" sz="2400" kern="0" dirty="0">
                <a:solidFill>
                  <a:srgbClr val="61738E"/>
                </a:solidFill>
                <a:effectLst/>
                <a:latin typeface="Times New Roman" panose="02020603050405020304" pitchFamily="18" charset="0"/>
                <a:ea typeface="Times New Roman" panose="02020603050405020304" pitchFamily="18" charset="0"/>
                <a:cs typeface="Times New Roman" panose="02020603050405020304" pitchFamily="18" charset="0"/>
              </a:rPr>
              <a:t> below.</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2400" kern="0" dirty="0">
              <a:solidFill>
                <a:srgbClr val="61738E"/>
              </a:solidFill>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430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ravelling Salesman Problem – Step 1">
            <a:extLst>
              <a:ext uri="{FF2B5EF4-FFF2-40B4-BE49-F238E27FC236}">
                <a16:creationId xmlns:a16="http://schemas.microsoft.com/office/drawing/2014/main" id="{D1B4B6F5-2257-4515-ABE2-3007D963CF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1705" y="116872"/>
            <a:ext cx="5438675" cy="3845528"/>
          </a:xfrm>
          <a:prstGeom prst="rect">
            <a:avLst/>
          </a:prstGeom>
          <a:noFill/>
          <a:ln>
            <a:noFill/>
          </a:ln>
        </p:spPr>
      </p:pic>
      <p:sp>
        <p:nvSpPr>
          <p:cNvPr id="5" name="TextBox 4">
            <a:extLst>
              <a:ext uri="{FF2B5EF4-FFF2-40B4-BE49-F238E27FC236}">
                <a16:creationId xmlns:a16="http://schemas.microsoft.com/office/drawing/2014/main" id="{A852EDBF-5781-5C5D-90A0-8FD5E5BE3819}"/>
              </a:ext>
            </a:extLst>
          </p:cNvPr>
          <p:cNvSpPr txBox="1"/>
          <p:nvPr/>
        </p:nvSpPr>
        <p:spPr>
          <a:xfrm rot="10800000" flipV="1">
            <a:off x="0" y="2850654"/>
            <a:ext cx="12192000" cy="2223494"/>
          </a:xfrm>
          <a:prstGeom prst="rect">
            <a:avLst/>
          </a:prstGeom>
          <a:noFill/>
        </p:spPr>
        <p:txBody>
          <a:bodyPr wrap="square">
            <a:spAutoFit/>
          </a:bodyPr>
          <a:lstStyle/>
          <a:p>
            <a:pPr fontAlgn="base">
              <a:lnSpc>
                <a:spcPct val="107000"/>
              </a:lnSpc>
              <a:spcAft>
                <a:spcPts val="1500"/>
              </a:spcAft>
            </a:pP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07000"/>
              </a:lnSpc>
              <a:spcAft>
                <a:spcPts val="1500"/>
              </a:spcAft>
            </a:pPr>
            <a:endPar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07000"/>
              </a:lnSpc>
              <a:spcAft>
                <a:spcPts val="15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After reducing the row, we get the below reduced matrix.</a:t>
            </a:r>
          </a:p>
          <a:p>
            <a:pPr fontAlgn="base">
              <a:lnSpc>
                <a:spcPct val="107000"/>
              </a:lnSpc>
              <a:spcAft>
                <a:spcPts val="1500"/>
              </a:spcAft>
            </a:pPr>
            <a:endParaRPr lang="en-IN" sz="2400" kern="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descr="Travelling Salesman Problem – Step 2">
            <a:extLst>
              <a:ext uri="{FF2B5EF4-FFF2-40B4-BE49-F238E27FC236}">
                <a16:creationId xmlns:a16="http://schemas.microsoft.com/office/drawing/2014/main" id="{31A2C72E-C0EC-A8FF-8F78-A5F0ED1BE7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1338" y="4475748"/>
            <a:ext cx="5739273" cy="2220433"/>
          </a:xfrm>
          <a:prstGeom prst="rect">
            <a:avLst/>
          </a:prstGeom>
          <a:noFill/>
          <a:ln>
            <a:noFill/>
          </a:ln>
        </p:spPr>
      </p:pic>
    </p:spTree>
    <p:extLst>
      <p:ext uri="{BB962C8B-B14F-4D97-AF65-F5344CB8AC3E}">
        <p14:creationId xmlns:p14="http://schemas.microsoft.com/office/powerpoint/2010/main" val="272401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4236F12-12B0-CA77-006E-3FE221C1ED7A}"/>
              </a:ext>
            </a:extLst>
          </p:cNvPr>
          <p:cNvSpPr>
            <a:spLocks noChangeArrowheads="1"/>
          </p:cNvSpPr>
          <p:nvPr/>
        </p:nvSpPr>
        <p:spPr bwMode="auto">
          <a:xfrm>
            <a:off x="1" y="-694729"/>
            <a:ext cx="121920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rgbClr val="61738E"/>
              </a:solidFill>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61738E"/>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61738E"/>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61738E"/>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9241FB0D-0053-1FEA-178A-EC85B021285B}"/>
              </a:ext>
            </a:extLst>
          </p:cNvPr>
          <p:cNvSpPr>
            <a:spLocks noChangeArrowheads="1"/>
          </p:cNvSpPr>
          <p:nvPr/>
        </p:nvSpPr>
        <p:spPr bwMode="auto">
          <a:xfrm>
            <a:off x="0" y="1455738"/>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a:extLst>
              <a:ext uri="{FF2B5EF4-FFF2-40B4-BE49-F238E27FC236}">
                <a16:creationId xmlns:a16="http://schemas.microsoft.com/office/drawing/2014/main" id="{DCAD09C7-48B4-323D-D78D-915CA608BD25}"/>
              </a:ext>
            </a:extLst>
          </p:cNvPr>
          <p:cNvSpPr txBox="1"/>
          <p:nvPr/>
        </p:nvSpPr>
        <p:spPr>
          <a:xfrm>
            <a:off x="-1" y="0"/>
            <a:ext cx="12191999" cy="59716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egoe UI" panose="020B0502040204020203" pitchFamily="34" charset="0"/>
                <a:ea typeface="Times New Roman" panose="02020603050405020304" pitchFamily="18" charset="0"/>
                <a:cs typeface="Segoe UI" panose="020B0502040204020203" pitchFamily="34" charset="0"/>
              </a:rPr>
              <a:t>We then reduce the minimum value in each column from each element in that column. Minimum in each column is marked by blue</a:t>
            </a: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Segoe UI" panose="020B0502040204020203" pitchFamily="34" charset="0"/>
              </a:rPr>
              <a:t> </a:t>
            </a:r>
            <a:r>
              <a:rPr kumimoji="0" lang="en-US" altLang="en-US" sz="1800" b="0" i="0" u="none" strike="noStrike" cap="none" normalizeH="0" baseline="0" dirty="0">
                <a:ln>
                  <a:noFill/>
                </a:ln>
                <a:effectLst/>
                <a:latin typeface="Consolas" panose="020B0609020204030204" pitchFamily="49" charset="0"/>
                <a:ea typeface="Times New Roman" panose="02020603050405020304" pitchFamily="18" charset="0"/>
                <a:cs typeface="Courier New" panose="02070309020205020404" pitchFamily="49" charset="0"/>
              </a:rPr>
              <a:t>[1 0 3 0 0]</a:t>
            </a:r>
            <a:r>
              <a:rPr kumimoji="0" lang="en-US" altLang="en-US" sz="1800" b="0" i="0" u="none" strike="noStrike" cap="none" normalizeH="0" baseline="0" dirty="0">
                <a:ln>
                  <a:noFill/>
                </a:ln>
                <a:effectLst/>
                <a:latin typeface="Segoe UI" panose="020B0502040204020203" pitchFamily="34" charset="0"/>
                <a:ea typeface="Times New Roman" panose="02020603050405020304" pitchFamily="18" charset="0"/>
                <a:cs typeface="Segoe UI" panose="020B0502040204020203" pitchFamily="34" charset="0"/>
              </a:rPr>
              <a:t>. After reducing the column, we get below the reduced matrix. This matrix will be further processed by child nodes of the root node to calculate their lower bound.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fontAlgn="base">
              <a:lnSpc>
                <a:spcPct val="107000"/>
              </a:lnSpc>
              <a:spcAft>
                <a:spcPts val="1500"/>
              </a:spcAf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The total expected cost at the root node is the sum of all reductions.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t>Cost = [10 2 2 3 4] + [1 0 3 0 0] = 25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Since we have discovered the root node </a:t>
            </a:r>
            <a:r>
              <a:rPr lang="en-IN" sz="1800" kern="0" dirty="0">
                <a:effectLst/>
                <a:latin typeface="Consolas" panose="020B0609020204030204" pitchFamily="49" charset="0"/>
                <a:ea typeface="Times New Roman" panose="02020603050405020304" pitchFamily="18" charset="0"/>
                <a:cs typeface="Courier New" panose="02070309020205020404" pitchFamily="49" charset="0"/>
              </a:rPr>
              <a:t>C0</a:t>
            </a: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the next node to be expanded can be any node from </a:t>
            </a:r>
            <a:r>
              <a:rPr lang="en-IN" sz="1800" kern="0" dirty="0">
                <a:effectLst/>
                <a:latin typeface="Consolas" panose="020B0609020204030204" pitchFamily="49" charset="0"/>
                <a:ea typeface="Times New Roman" panose="02020603050405020304" pitchFamily="18" charset="0"/>
                <a:cs typeface="Courier New" panose="02070309020205020404" pitchFamily="49" charset="0"/>
              </a:rPr>
              <a:t>C1</a:t>
            </a: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a:effectLst/>
                <a:latin typeface="Consolas" panose="020B0609020204030204" pitchFamily="49" charset="0"/>
                <a:ea typeface="Times New Roman" panose="02020603050405020304" pitchFamily="18" charset="0"/>
                <a:cs typeface="Courier New" panose="02070309020205020404" pitchFamily="49" charset="0"/>
              </a:rPr>
              <a:t>C2</a:t>
            </a: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a:effectLst/>
                <a:latin typeface="Consolas" panose="020B0609020204030204" pitchFamily="49" charset="0"/>
                <a:ea typeface="Times New Roman" panose="02020603050405020304" pitchFamily="18" charset="0"/>
                <a:cs typeface="Courier New" panose="02070309020205020404" pitchFamily="49" charset="0"/>
              </a:rPr>
              <a:t>C3</a:t>
            </a: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a:t>
            </a:r>
            <a:r>
              <a:rPr lang="en-IN" sz="1800" kern="0" dirty="0">
                <a:effectLst/>
                <a:latin typeface="Consolas" panose="020B0609020204030204" pitchFamily="49" charset="0"/>
                <a:ea typeface="Times New Roman" panose="02020603050405020304" pitchFamily="18" charset="0"/>
                <a:cs typeface="Courier New" panose="02070309020205020404" pitchFamily="49" charset="0"/>
              </a:rPr>
              <a:t>C4</a:t>
            </a: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Whichever node has a minimum cost will be expanded further. So, we have to find out the expanding cost of each node.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The parent node </a:t>
            </a:r>
            <a:r>
              <a:rPr lang="en-IN" sz="1800" kern="0" dirty="0">
                <a:effectLst/>
                <a:latin typeface="Consolas" panose="020B0609020204030204" pitchFamily="49" charset="0"/>
                <a:ea typeface="Times New Roman" panose="02020603050405020304" pitchFamily="18" charset="0"/>
                <a:cs typeface="Courier New" panose="02070309020205020404" pitchFamily="49" charset="0"/>
              </a:rPr>
              <a:t>C0</a:t>
            </a: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 has below reduced matrix: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pic>
        <p:nvPicPr>
          <p:cNvPr id="7" name="Picture 6" descr="Travelling Salesman Problem – Step 3">
            <a:extLst>
              <a:ext uri="{FF2B5EF4-FFF2-40B4-BE49-F238E27FC236}">
                <a16:creationId xmlns:a16="http://schemas.microsoft.com/office/drawing/2014/main" id="{69B4E428-3A9E-F992-993D-0E31C07ED5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819" y="1278371"/>
            <a:ext cx="3025450" cy="2085968"/>
          </a:xfrm>
          <a:prstGeom prst="rect">
            <a:avLst/>
          </a:prstGeom>
          <a:noFill/>
          <a:ln>
            <a:noFill/>
          </a:ln>
        </p:spPr>
      </p:pic>
    </p:spTree>
    <p:extLst>
      <p:ext uri="{BB962C8B-B14F-4D97-AF65-F5344CB8AC3E}">
        <p14:creationId xmlns:p14="http://schemas.microsoft.com/office/powerpoint/2010/main" val="220773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ravelling Salesman Problem – Step 4">
            <a:extLst>
              <a:ext uri="{FF2B5EF4-FFF2-40B4-BE49-F238E27FC236}">
                <a16:creationId xmlns:a16="http://schemas.microsoft.com/office/drawing/2014/main" id="{356C163B-C6ED-A3DD-4E26-846E5D011E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7709" y="289983"/>
            <a:ext cx="4254827" cy="2985062"/>
          </a:xfrm>
          <a:prstGeom prst="rect">
            <a:avLst/>
          </a:prstGeom>
          <a:noFill/>
          <a:ln>
            <a:noFill/>
          </a:ln>
        </p:spPr>
      </p:pic>
      <p:sp>
        <p:nvSpPr>
          <p:cNvPr id="5" name="TextBox 4">
            <a:extLst>
              <a:ext uri="{FF2B5EF4-FFF2-40B4-BE49-F238E27FC236}">
                <a16:creationId xmlns:a16="http://schemas.microsoft.com/office/drawing/2014/main" id="{0C0EF404-CC61-8AD2-674B-D7D0E54F3FCD}"/>
              </a:ext>
            </a:extLst>
          </p:cNvPr>
          <p:cNvSpPr txBox="1"/>
          <p:nvPr/>
        </p:nvSpPr>
        <p:spPr>
          <a:xfrm>
            <a:off x="0" y="3069772"/>
            <a:ext cx="12192000" cy="2127634"/>
          </a:xfrm>
          <a:prstGeom prst="rect">
            <a:avLst/>
          </a:prstGeom>
          <a:noFill/>
        </p:spPr>
        <p:txBody>
          <a:bodyPr wrap="square">
            <a:spAutoFit/>
          </a:bodyPr>
          <a:lstStyle/>
          <a:p>
            <a:pPr fontAlgn="base">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Let’s consider an edge from </a:t>
            </a: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0 —&gt; 1</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 As we add an edge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(0, 1)</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our search space, set outgoing edges for city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INFINITY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all incoming edges to city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INFINITY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We also set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(1, 0)</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INFINITY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So in a reduced matrix of the parent node, change all the elements in row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column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index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(1, 0)</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INFINITY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(marked in red).</a:t>
            </a:r>
          </a:p>
          <a:p>
            <a:pPr fontAlgn="base">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descr="Travelling Salesman Problem – Step 5">
            <a:extLst>
              <a:ext uri="{FF2B5EF4-FFF2-40B4-BE49-F238E27FC236}">
                <a16:creationId xmlns:a16="http://schemas.microsoft.com/office/drawing/2014/main" id="{35BC085C-9308-63C0-9D2C-F792B3BBCE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5969" y="4739952"/>
            <a:ext cx="2329076" cy="1726162"/>
          </a:xfrm>
          <a:prstGeom prst="rect">
            <a:avLst/>
          </a:prstGeom>
          <a:noFill/>
          <a:ln>
            <a:noFill/>
          </a:ln>
        </p:spPr>
      </p:pic>
    </p:spTree>
    <p:extLst>
      <p:ext uri="{BB962C8B-B14F-4D97-AF65-F5344CB8AC3E}">
        <p14:creationId xmlns:p14="http://schemas.microsoft.com/office/powerpoint/2010/main" val="356945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34FF01-E2C2-D4DF-5AF3-2DDD1148E175}"/>
              </a:ext>
            </a:extLst>
          </p:cNvPr>
          <p:cNvSpPr txBox="1"/>
          <p:nvPr/>
        </p:nvSpPr>
        <p:spPr>
          <a:xfrm>
            <a:off x="-55984" y="0"/>
            <a:ext cx="12192000" cy="6898748"/>
          </a:xfrm>
          <a:prstGeom prst="rect">
            <a:avLst/>
          </a:prstGeom>
          <a:noFill/>
        </p:spPr>
        <p:txBody>
          <a:bodyPr wrap="square">
            <a:spAutoFit/>
          </a:bodyPr>
          <a:lstStyle/>
          <a:p>
            <a:pPr fontAlgn="base">
              <a:lnSpc>
                <a:spcPct val="107000"/>
              </a:lnSpc>
              <a:spcAft>
                <a:spcPts val="15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resulting cost matrix is:</a:t>
            </a:r>
          </a:p>
          <a:p>
            <a:pPr fontAlgn="base">
              <a:lnSpc>
                <a:spcPct val="107000"/>
              </a:lnSpc>
              <a:spcAft>
                <a:spcPts val="15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a:lnSpc>
                <a:spcPct val="107000"/>
              </a:lnSpc>
              <a:spcAft>
                <a:spcPts val="15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500"/>
              </a:spcAft>
            </a:pPr>
            <a:endParaRPr lang="en-IN" sz="1600" kern="0" dirty="0">
              <a:solidFill>
                <a:srgbClr val="61738E"/>
              </a:solidFill>
              <a:effectLst/>
              <a:latin typeface="Segoe UI" panose="020B0502040204020203" pitchFamily="34" charset="0"/>
              <a:ea typeface="Calibri" panose="020F0502020204030204" pitchFamily="34" charset="0"/>
              <a:cs typeface="Times New Roman" panose="02020603050405020304" pitchFamily="18" charset="0"/>
            </a:endParaRPr>
          </a:p>
          <a:p>
            <a:pPr fontAlgn="base">
              <a:lnSpc>
                <a:spcPct val="107000"/>
              </a:lnSpc>
              <a:spcAft>
                <a:spcPts val="1500"/>
              </a:spcAft>
            </a:pPr>
            <a:endParaRPr lang="en-IN" sz="1600" kern="0" dirty="0">
              <a:solidFill>
                <a:srgbClr val="61738E"/>
              </a:solidFill>
              <a:latin typeface="Segoe UI" panose="020B0502040204020203" pitchFamily="34" charset="0"/>
              <a:ea typeface="Calibri" panose="020F0502020204030204" pitchFamily="34" charset="0"/>
              <a:cs typeface="Times New Roman" panose="02020603050405020304" pitchFamily="18" charset="0"/>
            </a:endParaRPr>
          </a:p>
          <a:p>
            <a:pPr fontAlgn="base">
              <a:lnSpc>
                <a:spcPct val="107000"/>
              </a:lnSpc>
              <a:spcAft>
                <a:spcPts val="15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Now calculate the lower bound of the path starting at node 2 using the approach discussed earlier. The resultant matrix will be: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500"/>
              </a:spcAft>
            </a:pPr>
            <a:endParaRPr lang="en-IN" sz="1600" kern="0" dirty="0">
              <a:solidFill>
                <a:srgbClr val="61738E"/>
              </a:solidFill>
              <a:effectLst/>
              <a:latin typeface="Segoe UI" panose="020B0502040204020203" pitchFamily="34" charset="0"/>
              <a:ea typeface="Calibri" panose="020F0502020204030204" pitchFamily="34" charset="0"/>
              <a:cs typeface="Times New Roman" panose="02020603050405020304" pitchFamily="18" charset="0"/>
            </a:endParaRPr>
          </a:p>
          <a:p>
            <a:pPr fontAlgn="base">
              <a:lnSpc>
                <a:spcPct val="107000"/>
              </a:lnSpc>
              <a:spcAft>
                <a:spcPts val="1500"/>
              </a:spcAft>
            </a:pPr>
            <a:endParaRPr lang="en-IN" sz="1600" kern="0" dirty="0">
              <a:solidFill>
                <a:srgbClr val="61738E"/>
              </a:solidFill>
              <a:latin typeface="Segoe UI" panose="020B0502040204020203" pitchFamily="34" charset="0"/>
              <a:ea typeface="Calibri" panose="020F0502020204030204" pitchFamily="34" charset="0"/>
              <a:cs typeface="Times New Roman" panose="02020603050405020304" pitchFamily="18" charset="0"/>
            </a:endParaRPr>
          </a:p>
          <a:p>
            <a:pPr fontAlgn="base">
              <a:lnSpc>
                <a:spcPct val="107000"/>
              </a:lnSpc>
              <a:spcAft>
                <a:spcPts val="1500"/>
              </a:spcAft>
            </a:pPr>
            <a:endParaRPr lang="en-IN" sz="1600" kern="0" dirty="0">
              <a:solidFill>
                <a:srgbClr val="61738E"/>
              </a:solidFill>
              <a:latin typeface="Segoe UI" panose="020B0502040204020203" pitchFamily="34" charset="0"/>
              <a:ea typeface="Calibri" panose="020F0502020204030204" pitchFamily="34" charset="0"/>
              <a:cs typeface="Times New Roman" panose="02020603050405020304" pitchFamily="18" charset="0"/>
            </a:endParaRPr>
          </a:p>
          <a:p>
            <a:pPr fontAlgn="base">
              <a:lnSpc>
                <a:spcPct val="107000"/>
              </a:lnSpc>
              <a:spcAft>
                <a:spcPts val="1500"/>
              </a:spcAft>
            </a:pPr>
            <a:endParaRPr lang="en-IN" sz="1600" kern="0" dirty="0">
              <a:solidFill>
                <a:srgbClr val="61738E"/>
              </a:solidFill>
              <a:latin typeface="Segoe UI" panose="020B0502040204020203" pitchFamily="34" charset="0"/>
              <a:ea typeface="Calibri" panose="020F0502020204030204" pitchFamily="34" charset="0"/>
              <a:cs typeface="Times New Roman" panose="02020603050405020304" pitchFamily="18" charset="0"/>
            </a:endParaRPr>
          </a:p>
          <a:p>
            <a:pPr fontAlgn="base">
              <a:lnSpc>
                <a:spcPct val="107000"/>
              </a:lnSpc>
              <a:spcAft>
                <a:spcPts val="1500"/>
              </a:spcAft>
            </a:pPr>
            <a:endParaRPr lang="en-IN" sz="1600" kern="0" dirty="0">
              <a:solidFill>
                <a:srgbClr val="61738E"/>
              </a:solidFill>
              <a:latin typeface="Segoe UI" panose="020B0502040204020203" pitchFamily="34" charset="0"/>
              <a:ea typeface="Calibri" panose="020F0502020204030204" pitchFamily="34" charset="0"/>
              <a:cs typeface="Times New Roman" panose="02020603050405020304" pitchFamily="18" charset="0"/>
            </a:endParaRPr>
          </a:p>
          <a:p>
            <a:pPr fontAlgn="base">
              <a:lnSpc>
                <a:spcPct val="107000"/>
              </a:lnSpc>
              <a:spcAft>
                <a:spcPts val="1500"/>
              </a:spcAft>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Therefore, for node 2, the cost will be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t>Cost = cost of node 0 +</a:t>
            </a:r>
            <a:b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br>
            <a: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t>       cost of the edge(0, 2) +</a:t>
            </a:r>
            <a:b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br>
            <a: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t>       lower bound of the path starting at node 2</a:t>
            </a:r>
            <a:b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br>
            <a:r>
              <a:rPr lang="en-IN" sz="1800" kern="0" dirty="0">
                <a:effectLst/>
                <a:latin typeface="Consolas" panose="020B0609020204030204" pitchFamily="49" charset="0"/>
                <a:ea typeface="Times New Roman" panose="02020603050405020304" pitchFamily="18" charset="0"/>
                <a:cs typeface="Times New Roman" panose="02020603050405020304" pitchFamily="18" charset="0"/>
              </a:rPr>
              <a:t>     = 25 + 17 + 11 = 53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ravelling Salesman Problem – Step 6">
            <a:extLst>
              <a:ext uri="{FF2B5EF4-FFF2-40B4-BE49-F238E27FC236}">
                <a16:creationId xmlns:a16="http://schemas.microsoft.com/office/drawing/2014/main" id="{2A12F3BB-F3E9-CE0C-19A4-B61C69FB88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231" y="615898"/>
            <a:ext cx="2476416" cy="1707424"/>
          </a:xfrm>
          <a:prstGeom prst="rect">
            <a:avLst/>
          </a:prstGeom>
          <a:noFill/>
          <a:ln>
            <a:noFill/>
          </a:ln>
        </p:spPr>
      </p:pic>
      <p:pic>
        <p:nvPicPr>
          <p:cNvPr id="10" name="Picture 9" descr="Travelling Salesman Problem – Step 9">
            <a:extLst>
              <a:ext uri="{FF2B5EF4-FFF2-40B4-BE49-F238E27FC236}">
                <a16:creationId xmlns:a16="http://schemas.microsoft.com/office/drawing/2014/main" id="{B7ED6F01-40D5-A27F-D16F-8253B1C135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30" y="3085088"/>
            <a:ext cx="3039514" cy="2000095"/>
          </a:xfrm>
          <a:prstGeom prst="rect">
            <a:avLst/>
          </a:prstGeom>
          <a:noFill/>
          <a:ln>
            <a:noFill/>
          </a:ln>
        </p:spPr>
      </p:pic>
    </p:spTree>
    <p:extLst>
      <p:ext uri="{BB962C8B-B14F-4D97-AF65-F5344CB8AC3E}">
        <p14:creationId xmlns:p14="http://schemas.microsoft.com/office/powerpoint/2010/main" val="1247114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E0866F-8F46-CAE1-1FF6-C5F1E89F512B}"/>
              </a:ext>
            </a:extLst>
          </p:cNvPr>
          <p:cNvSpPr txBox="1"/>
          <p:nvPr/>
        </p:nvSpPr>
        <p:spPr>
          <a:xfrm>
            <a:off x="0" y="0"/>
            <a:ext cx="12192000" cy="7148495"/>
          </a:xfrm>
          <a:prstGeom prst="rect">
            <a:avLst/>
          </a:prstGeom>
          <a:noFill/>
        </p:spPr>
        <p:txBody>
          <a:bodyPr wrap="square">
            <a:spAutoFit/>
          </a:bodyPr>
          <a:lstStyle/>
          <a:p>
            <a:pPr fontAlgn="base">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Let’s consider an edge from </a:t>
            </a:r>
            <a:r>
              <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rPr>
              <a:t>0 —&gt; 3</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base">
              <a:lnSpc>
                <a:spcPct val="107000"/>
              </a:lnSpc>
              <a:spcAft>
                <a:spcPts val="800"/>
              </a:spcAft>
              <a:buAutoNum type="arabicPeriod"/>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Change all the elements in row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column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index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(3, 0)</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INFINITY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(marked in red).</a:t>
            </a:r>
          </a:p>
          <a:p>
            <a:pPr fontAlgn="base">
              <a:lnSpc>
                <a:spcPct val="107000"/>
              </a:lnSpc>
              <a:spcAft>
                <a:spcPts val="8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base">
              <a:lnSpc>
                <a:spcPct val="107000"/>
              </a:lnSpc>
              <a:spcAft>
                <a:spcPts val="800"/>
              </a:spcAft>
              <a:buAutoNum type="arabicPeriod"/>
            </a:pPr>
            <a:endParaRPr lang="en-IN" sz="16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base">
              <a:lnSpc>
                <a:spcPct val="107000"/>
              </a:lnSpc>
              <a:spcAft>
                <a:spcPts val="800"/>
              </a:spcAft>
              <a:buAutoNum type="arabicPeriod"/>
            </a:pPr>
            <a:endParaRPr lang="en-IN" sz="1600" kern="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fontAlgn="base">
              <a:lnSpc>
                <a:spcPct val="107000"/>
              </a:lnSpc>
              <a:spcAft>
                <a:spcPts val="800"/>
              </a:spcAft>
              <a:buAutoNum type="arabicPeriod"/>
            </a:pPr>
            <a:endParaRPr lang="en-IN" sz="1600" kern="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resulting cost matrix is: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descr="Travelling Salesman Problem – Step 10">
            <a:extLst>
              <a:ext uri="{FF2B5EF4-FFF2-40B4-BE49-F238E27FC236}">
                <a16:creationId xmlns:a16="http://schemas.microsoft.com/office/drawing/2014/main" id="{C83A3584-C96B-E9AC-4C68-358D9D38BD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726" y="914478"/>
            <a:ext cx="2692226" cy="1763408"/>
          </a:xfrm>
          <a:prstGeom prst="rect">
            <a:avLst/>
          </a:prstGeom>
          <a:noFill/>
          <a:ln>
            <a:noFill/>
          </a:ln>
        </p:spPr>
      </p:pic>
      <p:pic>
        <p:nvPicPr>
          <p:cNvPr id="5" name="Picture 4" descr="Travelling Salesman Problem – Step 11">
            <a:extLst>
              <a:ext uri="{FF2B5EF4-FFF2-40B4-BE49-F238E27FC236}">
                <a16:creationId xmlns:a16="http://schemas.microsoft.com/office/drawing/2014/main" id="{25BD8E16-66D2-166D-1172-D2FD50B525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9289" y="3197134"/>
            <a:ext cx="2925342" cy="1763407"/>
          </a:xfrm>
          <a:prstGeom prst="rect">
            <a:avLst/>
          </a:prstGeom>
          <a:noFill/>
          <a:ln>
            <a:noFill/>
          </a:ln>
        </p:spPr>
      </p:pic>
    </p:spTree>
    <p:extLst>
      <p:ext uri="{BB962C8B-B14F-4D97-AF65-F5344CB8AC3E}">
        <p14:creationId xmlns:p14="http://schemas.microsoft.com/office/powerpoint/2010/main" val="3368742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273011-41B1-E3A2-9FAA-A35DE2DA5346}"/>
              </a:ext>
            </a:extLst>
          </p:cNvPr>
          <p:cNvSpPr txBox="1"/>
          <p:nvPr/>
        </p:nvSpPr>
        <p:spPr>
          <a:xfrm>
            <a:off x="0" y="-1"/>
            <a:ext cx="12192000" cy="5750870"/>
          </a:xfrm>
          <a:prstGeom prst="rect">
            <a:avLst/>
          </a:prstGeom>
          <a:noFill/>
        </p:spPr>
        <p:txBody>
          <a:bodyPr wrap="square">
            <a:spAutoFit/>
          </a:bodyPr>
          <a:lstStyle/>
          <a:p>
            <a:pPr fontAlgn="base">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Now calculate the lower bound of the path starting at node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using the approach discussed earlier. The lower bound of the path starting at node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as it is already in reduced form, i.e., all rows and all columns have zero value.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5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Therefore, for node 3, the cost will be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Cost = cost of node 0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cost of the edge(0, 3) +</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lower bound of the path starting at node 3</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 25 + 0 + 0 = 25</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Similarly, we calculate the cost of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0 —&gt; 4</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Its cost will be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31</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Now find a live node with the least estimated cost. Live nodes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have costs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35</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53</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25</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31</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respectively. The minimum among them is node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having cost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25</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So, node </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will be expanded further, as shown in the state-space tree diagram. After adding its children to the list of live nodes, find a live node with the least cost and expand it. Continue the search till a leaf is encountered in the space search tree. If a leaf is encountered, then the tour is completed, and we will return to the root node.</a:t>
            </a:r>
          </a:p>
          <a:p>
            <a:pPr fontAlgn="base">
              <a:lnSpc>
                <a:spcPct val="107000"/>
              </a:lnSpc>
              <a:spcAft>
                <a:spcPts val="800"/>
              </a:spcAft>
            </a:pPr>
            <a:endParaRPr lang="en-IN" kern="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1600" kern="0" dirty="0">
                <a:latin typeface="Times New Roman" panose="02020603050405020304" pitchFamily="18" charset="0"/>
                <a:ea typeface="Calibri" panose="020F0502020204030204" pitchFamily="34" charset="0"/>
                <a:cs typeface="Times New Roman" panose="02020603050405020304" pitchFamily="18" charset="0"/>
              </a:rPr>
              <a:t>So the shortest path is 1- 4-2-5-3-1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15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00352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0631-99F3-8FC8-4AC2-32FBA249F214}"/>
              </a:ext>
            </a:extLst>
          </p:cNvPr>
          <p:cNvSpPr>
            <a:spLocks noGrp="1"/>
          </p:cNvSpPr>
          <p:nvPr>
            <p:ph type="title"/>
          </p:nvPr>
        </p:nvSpPr>
        <p:spPr>
          <a:xfrm>
            <a:off x="838200" y="2422358"/>
            <a:ext cx="10515600" cy="1427746"/>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   </a:t>
            </a:r>
            <a:r>
              <a:rPr lang="en-IN" b="1" dirty="0">
                <a:latin typeface="Times New Roman" panose="02020603050405020304" pitchFamily="18" charset="0"/>
                <a:cs typeface="Times New Roman" panose="02020603050405020304" pitchFamily="18" charset="0"/>
              </a:rPr>
              <a:t>       </a:t>
            </a:r>
            <a:r>
              <a:rPr lang="en-IN" dirty="0"/>
              <a:t>     </a:t>
            </a:r>
          </a:p>
        </p:txBody>
      </p:sp>
    </p:spTree>
    <p:extLst>
      <p:ext uri="{BB962C8B-B14F-4D97-AF65-F5344CB8AC3E}">
        <p14:creationId xmlns:p14="http://schemas.microsoft.com/office/powerpoint/2010/main" val="216537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Write A Thank You Note In Five Easy Steps">
            <a:extLst>
              <a:ext uri="{FF2B5EF4-FFF2-40B4-BE49-F238E27FC236}">
                <a16:creationId xmlns:a16="http://schemas.microsoft.com/office/drawing/2014/main" id="{7D41A370-FC6B-462A-1AC6-399488D352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43" y="681037"/>
            <a:ext cx="7603958"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43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A43525-2380-6430-FFE2-1ED028971BDE}"/>
              </a:ext>
            </a:extLst>
          </p:cNvPr>
          <p:cNvSpPr txBox="1"/>
          <p:nvPr/>
        </p:nvSpPr>
        <p:spPr>
          <a:xfrm>
            <a:off x="0" y="0"/>
            <a:ext cx="12192000" cy="3903954"/>
          </a:xfrm>
          <a:prstGeom prst="rect">
            <a:avLst/>
          </a:prstGeom>
          <a:noFill/>
        </p:spPr>
        <p:txBody>
          <a:bodyPr wrap="square">
            <a:spAutoFit/>
          </a:bodyPr>
          <a:lstStyle/>
          <a:p>
            <a:pPr marL="457200" marR="1000125" algn="just">
              <a:lnSpc>
                <a:spcPct val="150000"/>
              </a:lnSpc>
              <a:spcBef>
                <a:spcPts val="1200"/>
              </a:spcBef>
              <a:spcAft>
                <a:spcPts val="1200"/>
              </a:spcAft>
            </a:pPr>
            <a:r>
              <a:rPr lang="en-US" sz="2400" dirty="0">
                <a:effectLst/>
                <a:latin typeface="Times New Roman" panose="02020603050405020304" pitchFamily="18" charset="0"/>
              </a:rPr>
              <a:t>The Travelling Salesman Problem (TSP) is a well-known issue in the fields of operations research and optimization. The task at hand is to determine the quickest path a salesperson can take to visit a group of cities, where each location must be visited precisely once before the salesman returns to the first location. The TSP has been researched for more than a century and is still an active topic of study today. It has applications in a variety of industries, including manufacturing, logistics, transportation planning, and network optimization.</a:t>
            </a:r>
            <a:endParaRPr lang="en-IN" sz="2400" dirty="0">
              <a:effectLst/>
              <a:latin typeface="Times New Roman" panose="02020603050405020304" pitchFamily="18" charset="0"/>
            </a:endParaRPr>
          </a:p>
        </p:txBody>
      </p:sp>
    </p:spTree>
    <p:extLst>
      <p:ext uri="{BB962C8B-B14F-4D97-AF65-F5344CB8AC3E}">
        <p14:creationId xmlns:p14="http://schemas.microsoft.com/office/powerpoint/2010/main" val="252019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F41E-A0DA-FBB0-2C73-6F583963E004}"/>
              </a:ext>
            </a:extLst>
          </p:cNvPr>
          <p:cNvSpPr>
            <a:spLocks noGrp="1"/>
          </p:cNvSpPr>
          <p:nvPr>
            <p:ph type="title"/>
          </p:nvPr>
        </p:nvSpPr>
        <p:spPr>
          <a:xfrm>
            <a:off x="838200" y="3192379"/>
            <a:ext cx="10515600" cy="962526"/>
          </a:xfrm>
        </p:spPr>
        <p:txBody>
          <a:bodyPr/>
          <a:lstStyle/>
          <a:p>
            <a:pPr algn="ctr"/>
            <a:r>
              <a:rPr lang="en-IN" dirty="0"/>
              <a:t>          </a:t>
            </a:r>
            <a:r>
              <a:rPr lang="en-IN" b="1" dirty="0">
                <a:solidFill>
                  <a:schemeClr val="tx1"/>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425130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E0FBA-6678-CFFD-725E-54BDDB14085D}"/>
              </a:ext>
            </a:extLst>
          </p:cNvPr>
          <p:cNvSpPr txBox="1"/>
          <p:nvPr/>
        </p:nvSpPr>
        <p:spPr>
          <a:xfrm>
            <a:off x="0" y="0"/>
            <a:ext cx="12192000" cy="6997108"/>
          </a:xfrm>
          <a:prstGeom prst="rect">
            <a:avLst/>
          </a:prstGeom>
          <a:noFill/>
        </p:spPr>
        <p:txBody>
          <a:bodyPr wrap="square">
            <a:spAutoFit/>
          </a:bodyPr>
          <a:lstStyle/>
          <a:p>
            <a:pPr marR="860425" algn="just">
              <a:lnSpc>
                <a:spcPct val="150000"/>
              </a:lnSpc>
            </a:pPr>
            <a:r>
              <a:rPr lang="en-US" sz="2400" dirty="0">
                <a:effectLst/>
                <a:latin typeface="Times New Roman" panose="02020603050405020304" pitchFamily="18" charset="0"/>
                <a:ea typeface="Times New Roman" panose="02020603050405020304" pitchFamily="18" charset="0"/>
              </a:rPr>
              <a:t>The Travelling Salesman Problem (TSP) can be stated as follows: Given a set of cities and the distances between each pair of cities, find the shortest possible route that a salesman can take to visit each city exactly once and return to the starting city. </a:t>
            </a:r>
          </a:p>
          <a:p>
            <a:pPr marR="860425" algn="just">
              <a:lnSpc>
                <a:spcPct val="150000"/>
              </a:lnSpc>
            </a:pPr>
            <a:r>
              <a:rPr lang="en-US" sz="2400" dirty="0">
                <a:effectLst/>
                <a:latin typeface="Times New Roman" panose="02020603050405020304" pitchFamily="18" charset="0"/>
                <a:ea typeface="Times New Roman" panose="02020603050405020304" pitchFamily="18" charset="0"/>
              </a:rPr>
              <a:t>More formally, let G = (V, E) be a complete graph with n vertices, where V is the set of cities and E is the set of edges between them. Each edge (</a:t>
            </a:r>
            <a:r>
              <a:rPr lang="en-US" sz="2400" dirty="0" err="1">
                <a:effectLst/>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 j) </a:t>
            </a:r>
            <a:r>
              <a:rPr lang="en-US" sz="2400" dirty="0">
                <a:effectLst/>
                <a:latin typeface="Cambria Math" panose="02040503050406030204" pitchFamily="18" charset="0"/>
                <a:ea typeface="Times New Roman" panose="02020603050405020304" pitchFamily="18" charset="0"/>
                <a:cs typeface="Cambria Math" panose="02040503050406030204" pitchFamily="18" charset="0"/>
              </a:rPr>
              <a:t>∈</a:t>
            </a:r>
            <a:r>
              <a:rPr lang="en-US" sz="2400" dirty="0">
                <a:effectLst/>
                <a:latin typeface="Times New Roman" panose="02020603050405020304" pitchFamily="18" charset="0"/>
                <a:ea typeface="Times New Roman" panose="02020603050405020304" pitchFamily="18" charset="0"/>
              </a:rPr>
              <a:t> E is associated with a non-negative cost or distance </a:t>
            </a:r>
            <a:r>
              <a:rPr lang="en-US" sz="2400" dirty="0" err="1">
                <a:effectLst/>
                <a:latin typeface="Times New Roman" panose="02020603050405020304" pitchFamily="18" charset="0"/>
                <a:ea typeface="Times New Roman" panose="02020603050405020304" pitchFamily="18" charset="0"/>
              </a:rPr>
              <a:t>cij</a:t>
            </a:r>
            <a:r>
              <a:rPr lang="en-US" sz="2400" dirty="0">
                <a:effectLst/>
                <a:latin typeface="Times New Roman" panose="02020603050405020304" pitchFamily="18" charset="0"/>
                <a:ea typeface="Times New Roman" panose="02020603050405020304" pitchFamily="18" charset="0"/>
              </a:rPr>
              <a:t>, representing the cost or distance of travelling from city </a:t>
            </a:r>
            <a:r>
              <a:rPr lang="en-US" sz="2400" dirty="0" err="1">
                <a:effectLst/>
                <a:latin typeface="Times New Roman" panose="02020603050405020304" pitchFamily="18" charset="0"/>
                <a:ea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rPr>
              <a:t> to city j. The TSP can be formulated as the problem of finding a Hamiltonian cycle in G that has minimum cost.</a:t>
            </a:r>
            <a:endParaRPr lang="en-IN" sz="2400" dirty="0">
              <a:effectLst/>
              <a:latin typeface="Times New Roman" panose="02020603050405020304" pitchFamily="18" charset="0"/>
              <a:ea typeface="Times New Roman" panose="02020603050405020304" pitchFamily="18" charset="0"/>
            </a:endParaRPr>
          </a:p>
          <a:p>
            <a:pPr marR="860425" algn="just">
              <a:lnSpc>
                <a:spcPct val="150000"/>
              </a:lnSpc>
            </a:pPr>
            <a:r>
              <a:rPr lang="en-US" sz="2400" dirty="0">
                <a:effectLst/>
                <a:latin typeface="Times New Roman" panose="02020603050405020304" pitchFamily="18" charset="0"/>
                <a:ea typeface="Times New Roman" panose="02020603050405020304" pitchFamily="18" charset="0"/>
              </a:rPr>
              <a:t>A Hamiltonian cycle is a cycle in G that visits each vertex exactly once and returns to the starting vertex. The TSP imposes the additional constraint that the Hamiltonian cycle must have minimum cost.</a:t>
            </a:r>
            <a:endParaRPr lang="en-IN" sz="2400" dirty="0">
              <a:effectLst/>
              <a:latin typeface="Times New Roman" panose="02020603050405020304" pitchFamily="18" charset="0"/>
              <a:ea typeface="Times New Roman" panose="02020603050405020304" pitchFamily="18" charset="0"/>
            </a:endParaRPr>
          </a:p>
          <a:p>
            <a:pPr marR="860425" algn="just">
              <a:lnSpc>
                <a:spcPct val="150000"/>
              </a:lnSpc>
            </a:pPr>
            <a:endParaRPr lang="en-IN" sz="1400" dirty="0">
              <a:latin typeface="Times New Roman" panose="02020603050405020304" pitchFamily="18" charset="0"/>
              <a:ea typeface="Times New Roman" panose="02020603050405020304" pitchFamily="18" charset="0"/>
            </a:endParaRPr>
          </a:p>
          <a:p>
            <a:pPr marR="860425" algn="just">
              <a:lnSpc>
                <a:spcPct val="150000"/>
              </a:lnSpc>
            </a:pP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418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4914-C7B6-9F8D-3B80-9A4AFD1464CF}"/>
              </a:ext>
            </a:extLst>
          </p:cNvPr>
          <p:cNvSpPr>
            <a:spLocks noGrp="1"/>
          </p:cNvSpPr>
          <p:nvPr>
            <p:ph type="title"/>
          </p:nvPr>
        </p:nvSpPr>
        <p:spPr>
          <a:xfrm>
            <a:off x="838200" y="2518611"/>
            <a:ext cx="10515600" cy="910389"/>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ALGORITHM </a:t>
            </a:r>
          </a:p>
        </p:txBody>
      </p:sp>
    </p:spTree>
    <p:extLst>
      <p:ext uri="{BB962C8B-B14F-4D97-AF65-F5344CB8AC3E}">
        <p14:creationId xmlns:p14="http://schemas.microsoft.com/office/powerpoint/2010/main" val="355473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0D5D5-4830-5D87-565A-76D7E94446D1}"/>
              </a:ext>
            </a:extLst>
          </p:cNvPr>
          <p:cNvSpPr txBox="1"/>
          <p:nvPr/>
        </p:nvSpPr>
        <p:spPr>
          <a:xfrm>
            <a:off x="0" y="176463"/>
            <a:ext cx="12192000" cy="5011949"/>
          </a:xfrm>
          <a:prstGeom prst="rect">
            <a:avLst/>
          </a:prstGeom>
          <a:noFill/>
        </p:spPr>
        <p:txBody>
          <a:bodyPr wrap="square">
            <a:spAutoFit/>
          </a:bodyPr>
          <a:lstStyle/>
          <a:p>
            <a:pPr marR="860425" algn="just">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will use the dynamic programming approach to solve the Travelling Salesman Problem (TSP).</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860425" algn="just">
              <a:lnSpc>
                <a:spcPct val="150000"/>
              </a:lnSpc>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Before starting the algorithm, let’s get acquainted with some terminologies: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860425"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graph G=(V, E), which is a set of vertices and edges.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860425"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 is the set of vertices.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860425"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 is the set of edges.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860425" lvl="0" indent="-342900" algn="just">
              <a:lnSpc>
                <a:spcPct val="150000"/>
              </a:lnSpc>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Vertices are connected through edges.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860425" lvl="0" indent="-342900" algn="just">
              <a:lnSpc>
                <a:spcPct val="150000"/>
              </a:lnSpc>
              <a:buFont typeface="Wingdings" panose="05000000000000000000" pitchFamily="2" charset="2"/>
              <a:buChar char=""/>
            </a:pP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Dist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i,j</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denotes the non-negative distance between two vertices, </a:t>
            </a:r>
            <a:r>
              <a:rPr lang="en-US" sz="240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j.</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1009650">
              <a:lnSpc>
                <a:spcPct val="150000"/>
              </a:lnSpc>
              <a:spcBef>
                <a:spcPts val="35"/>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163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5A0D-28D1-7421-0029-8AD80A35D088}"/>
              </a:ext>
            </a:extLst>
          </p:cNvPr>
          <p:cNvSpPr>
            <a:spLocks noGrp="1"/>
          </p:cNvSpPr>
          <p:nvPr>
            <p:ph type="title"/>
          </p:nvPr>
        </p:nvSpPr>
        <p:spPr>
          <a:xfrm>
            <a:off x="838200" y="2566737"/>
            <a:ext cx="10515600" cy="1379621"/>
          </a:xfrm>
        </p:spPr>
        <p:txBody>
          <a:bodyPr>
            <a:normAutofit fontScale="90000"/>
          </a:bodyPr>
          <a:lstStyle/>
          <a:p>
            <a:pPr marL="477520" marR="876935" algn="ctr">
              <a:spcBef>
                <a:spcPts val="925"/>
              </a:spcBef>
              <a:spcAft>
                <a:spcPts val="0"/>
              </a:spcAft>
            </a:pPr>
            <a:br>
              <a:rPr lang="en-US" b="1" dirty="0">
                <a:effectLst/>
                <a:latin typeface="Times New Roman" panose="02020603050405020304" pitchFamily="18" charset="0"/>
                <a:ea typeface="Times New Roman" panose="02020603050405020304" pitchFamily="18" charset="0"/>
              </a:rPr>
            </a:br>
            <a:r>
              <a:rPr lang="en-US" b="1" dirty="0">
                <a:solidFill>
                  <a:schemeClr val="tx1"/>
                </a:solidFill>
                <a:effectLst/>
                <a:latin typeface="Times New Roman" panose="02020603050405020304" pitchFamily="18" charset="0"/>
                <a:ea typeface="Times New Roman" panose="02020603050405020304" pitchFamily="18" charset="0"/>
              </a:rPr>
              <a:t>IMPLEMENTATION</a:t>
            </a:r>
            <a:br>
              <a:rPr lang="en-IN" sz="1800" dirty="0">
                <a:effectLst/>
                <a:latin typeface="Times New Roman" panose="02020603050405020304" pitchFamily="18" charset="0"/>
                <a:ea typeface="Times New Roman" panose="02020603050405020304" pitchFamily="18" charset="0"/>
              </a:rPr>
            </a:br>
            <a:r>
              <a:rPr lang="en-US" sz="1800" b="1"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20003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03B37C-9378-2652-9DF0-A4B5F8767775}"/>
              </a:ext>
            </a:extLst>
          </p:cNvPr>
          <p:cNvSpPr txBox="1"/>
          <p:nvPr/>
        </p:nvSpPr>
        <p:spPr>
          <a:xfrm>
            <a:off x="0" y="0"/>
            <a:ext cx="12192000" cy="3361369"/>
          </a:xfrm>
          <a:prstGeom prst="rect">
            <a:avLst/>
          </a:prstGeom>
          <a:noFill/>
        </p:spPr>
        <p:txBody>
          <a:bodyPr wrap="square">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Given a set of cities and the distance between every pair of cities, the problem is to find the shortest possible route that visits every city exactly once and returns to the starting point.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example, consider the following </a:t>
            </a:r>
            <a:r>
              <a:rPr lang="en-IN" sz="2400" b="1" u="sng"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graph</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A TSP tour in the graph is A —&gt; B —&gt; C —&gt; D —&gt; B —&gt; A. The cost of the tour is 10 + 25 + 40 + 25 + 10 = 100.</a:t>
            </a:r>
          </a:p>
          <a:p>
            <a:pPr fontAlgn="base">
              <a:lnSpc>
                <a:spcPct val="107000"/>
              </a:lnSpc>
              <a:spcAft>
                <a:spcPts val="800"/>
              </a:spcAft>
            </a:pPr>
            <a:endParaRPr lang="en-IN" sz="2400" kern="0" dirty="0">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07000"/>
              </a:lnSpc>
              <a:spcAft>
                <a:spcPts val="800"/>
              </a:spcAf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860425" algn="just">
              <a:lnSpc>
                <a:spcPct val="150000"/>
              </a:lnSpc>
            </a:pPr>
            <a:endParaRPr lang="en-IN" sz="2400" dirty="0">
              <a:effectLst/>
              <a:latin typeface="Times New Roman" panose="02020603050405020304" pitchFamily="18" charset="0"/>
              <a:ea typeface="Times New Roman" panose="02020603050405020304" pitchFamily="18" charset="0"/>
            </a:endParaRPr>
          </a:p>
        </p:txBody>
      </p:sp>
      <p:pic>
        <p:nvPicPr>
          <p:cNvPr id="5" name="Picture 4" descr="TSP Tour">
            <a:hlinkClick r:id="rId3" tgtFrame="&quot;_blank&quot;"/>
            <a:extLst>
              <a:ext uri="{FF2B5EF4-FFF2-40B4-BE49-F238E27FC236}">
                <a16:creationId xmlns:a16="http://schemas.microsoft.com/office/drawing/2014/main" id="{F667CB9A-A370-76DB-8371-0FE26797E8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75873" y="2087879"/>
            <a:ext cx="6352673" cy="3895826"/>
          </a:xfrm>
          <a:prstGeom prst="rect">
            <a:avLst/>
          </a:prstGeom>
          <a:noFill/>
          <a:ln>
            <a:noFill/>
          </a:ln>
        </p:spPr>
      </p:pic>
    </p:spTree>
    <p:extLst>
      <p:ext uri="{BB962C8B-B14F-4D97-AF65-F5344CB8AC3E}">
        <p14:creationId xmlns:p14="http://schemas.microsoft.com/office/powerpoint/2010/main" val="3859867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15317</TotalTime>
  <Words>1584</Words>
  <Application>Microsoft Office PowerPoint</Application>
  <PresentationFormat>Widescreen</PresentationFormat>
  <Paragraphs>96</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 Math</vt:lpstr>
      <vt:lpstr>Consolas</vt:lpstr>
      <vt:lpstr>Segoe UI</vt:lpstr>
      <vt:lpstr>Times New Roman</vt:lpstr>
      <vt:lpstr>Trebuchet MS</vt:lpstr>
      <vt:lpstr>Wingdings</vt:lpstr>
      <vt:lpstr>Wingdings 3</vt:lpstr>
      <vt:lpstr>Facet</vt:lpstr>
      <vt:lpstr>BRANCH AND BOUND TRAVELLING SALESMAN PROBLEM  SUBHASHIS TRIPATHY[RA2112703010020] AKASH MS[RA2112703010023]</vt:lpstr>
      <vt:lpstr>INTRODUCTION               </vt:lpstr>
      <vt:lpstr>PowerPoint Presentation</vt:lpstr>
      <vt:lpstr>          PROBLEM STATEMENT</vt:lpstr>
      <vt:lpstr>PowerPoint Presentation</vt:lpstr>
      <vt:lpstr>ALGORITHM </vt:lpstr>
      <vt:lpstr>PowerPoint Presentation</vt:lpstr>
      <vt:lpstr> 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  SUBHASHIS TRIPATHY[RA2112703010020] AKASH MS[RA2112703010023]</dc:title>
  <dc:creator>Subhashis Tripathy</dc:creator>
  <cp:lastModifiedBy>Subhashis Tripathy</cp:lastModifiedBy>
  <cp:revision>4</cp:revision>
  <dcterms:created xsi:type="dcterms:W3CDTF">2023-05-02T12:50:51Z</dcterms:created>
  <dcterms:modified xsi:type="dcterms:W3CDTF">2023-09-30T19:00:09Z</dcterms:modified>
</cp:coreProperties>
</file>