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8.jpeg" ContentType="image/jpeg"/>
  <Override PartName="/ppt/media/image2.png" ContentType="image/png"/>
  <Override PartName="/ppt/media/image3.png" ContentType="image/png"/>
  <Override PartName="/ppt/media/image4.jpeg" ContentType="image/jpeg"/>
  <Override PartName="/ppt/media/image10.png" ContentType="image/png"/>
  <Override PartName="/ppt/media/image5.png" ContentType="image/png"/>
  <Override PartName="/ppt/media/image6.png" ContentType="image/png"/>
  <Override PartName="/ppt/media/image7.png" ContentType="image/png"/>
  <Override PartName="/ppt/media/image9.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6CB460B9-A2D7-4418-B28F-EB2D1084BF82}"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7C17C9F0-DFC6-45CB-B362-BD1902345FA7}"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F59901DB-1764-4670-8320-A544A1A195B9}"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E2AA1940-3020-4471-B398-5ABEDCB661ED}"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C62B20A6-D31B-428E-A37A-6052671EDC7C}"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E1C50D77-C108-4A03-81F3-3D24C1D7DC86}"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A00FE43C-B680-4D75-B1DD-0E5B00261ECB}"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C5310B00-49E3-45E1-94E8-E9242B315F0C}"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E1EB1072-4766-4A7F-82B6-DF6BEB1AF04F}"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35139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54F84497-FD46-415D-97E5-E255CBFD9ED0}"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1E22AF39-CB0D-4282-A2A1-B3EB74986312}"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E193EC8E-AC60-4781-A582-EDC06CEE2809}"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24066C5F-28B0-442B-9996-82209113A8D9}"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9ACEDBAE-5BBC-4713-809F-552911BC4DA2}"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20F0B345-DDEB-4431-AD23-CD971D401B73}"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02BB559C-3846-4D14-9D68-55CE5F376D41}"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4EB20B62-C520-4673-8608-8B496F7498CB}"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0A708950-BF84-496E-B709-2742863B6858}"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5A3789C6-8C11-405E-86B6-FB36EFBD7ED3}"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8CCF56DF-4C8B-49F1-995C-5E3B685654E6}"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5139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BA77CF98-0190-43B7-B06B-D577C33D726E}"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56215D82-9407-46A9-B2F7-95B3758036E1}"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8BC4308-52E6-4D7E-B495-8836D71EB5D5}"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C9DE4965-4734-4C99-9104-9612DE5E24EE}"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rIns="0" tIns="0" bIns="0" anchor="t">
            <a:noAutofit/>
          </a:bodyPr>
          <a:p>
            <a:pPr indent="0">
              <a:buNone/>
            </a:pPr>
            <a:r>
              <a:rPr b="0" lang="en-IN" sz="3200" spc="-1" strike="noStrike">
                <a:solidFill>
                  <a:srgbClr val="000000"/>
                </a:solidFill>
                <a:latin typeface="Calibri"/>
              </a:rPr>
              <a:t>Click to edit the title text format</a:t>
            </a:r>
            <a:endParaRPr b="0" lang="en-IN" sz="3200" spc="-1" strike="noStrike">
              <a:solidFill>
                <a:srgbClr val="000000"/>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45A75180-758E-49A6-8711-4123C75096C2}"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1"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64" name="PlaceHolder 4"/>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A6D39772-BD13-44AF-8CA7-1E68E19C1D3D}"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7" name="PlaceHolder 1"/>
          <p:cNvSpPr>
            <a:spLocks noGrp="1"/>
          </p:cNvSpPr>
          <p:nvPr>
            <p:ph type="title"/>
          </p:nvPr>
        </p:nvSpPr>
        <p:spPr>
          <a:xfrm>
            <a:off x="3195720" y="2067480"/>
            <a:ext cx="6344280" cy="1161720"/>
          </a:xfrm>
          <a:prstGeom prst="rect">
            <a:avLst/>
          </a:prstGeom>
          <a:noFill/>
          <a:ln w="0">
            <a:noFill/>
          </a:ln>
        </p:spPr>
        <p:txBody>
          <a:bodyPr lIns="0" rIns="0" tIns="16560" bIns="0" anchor="t">
            <a:noAutofit/>
          </a:bodyPr>
          <a:p>
            <a:pPr marL="3213720" indent="0">
              <a:lnSpc>
                <a:spcPct val="100000"/>
              </a:lnSpc>
              <a:spcBef>
                <a:spcPts val="130"/>
              </a:spcBef>
              <a:buNone/>
            </a:pPr>
            <a:r>
              <a:rPr b="0" lang="en-IN" sz="3200" spc="12" strike="noStrike">
                <a:solidFill>
                  <a:schemeClr val="dk1"/>
                </a:solidFill>
                <a:latin typeface="Trebuchet MS"/>
              </a:rPr>
              <a:t>SUBHASHREE P</a:t>
            </a:r>
            <a:endParaRPr b="0" lang="en-IN" sz="3200" spc="-1" strike="noStrike">
              <a:solidFill>
                <a:srgbClr val="000000"/>
              </a:solidFill>
              <a:latin typeface="Calibri"/>
            </a:endParaRPr>
          </a:p>
        </p:txBody>
      </p:sp>
      <p:sp>
        <p:nvSpPr>
          <p:cNvPr id="108" name="object 8"/>
          <p:cNvSpPr/>
          <p:nvPr/>
        </p:nvSpPr>
        <p:spPr>
          <a:xfrm>
            <a:off x="6484680" y="2821680"/>
            <a:ext cx="185904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2400" spc="9" strike="noStrike">
                <a:solidFill>
                  <a:srgbClr val="2d936b"/>
                </a:solidFill>
                <a:latin typeface="Trebuchet MS"/>
              </a:rPr>
              <a:t>Final</a:t>
            </a:r>
            <a:r>
              <a:rPr b="1" lang="en-IN" sz="2400" spc="-165" strike="noStrike">
                <a:solidFill>
                  <a:srgbClr val="2d936b"/>
                </a:solidFill>
                <a:latin typeface="Trebuchet MS"/>
              </a:rPr>
              <a:t> </a:t>
            </a:r>
            <a:r>
              <a:rPr b="1" lang="en-IN" sz="2400" spc="-7" strike="noStrike">
                <a:solidFill>
                  <a:srgbClr val="2d936b"/>
                </a:solidFill>
                <a:latin typeface="Trebuchet MS"/>
              </a:rPr>
              <a:t>Project</a:t>
            </a:r>
            <a:endParaRPr b="0" lang="en-IN" sz="2400" spc="-1" strike="noStrike">
              <a:solidFill>
                <a:srgbClr val="000000"/>
              </a:solidFill>
              <a:latin typeface="Arial"/>
            </a:endParaRPr>
          </a:p>
        </p:txBody>
      </p:sp>
      <p:pic>
        <p:nvPicPr>
          <p:cNvPr id="109" name="object 9" descr=""/>
          <p:cNvPicPr/>
          <p:nvPr/>
        </p:nvPicPr>
        <p:blipFill>
          <a:blip r:embed="rId1"/>
          <a:stretch/>
        </p:blipFill>
        <p:spPr>
          <a:xfrm>
            <a:off x="676440" y="6467400"/>
            <a:ext cx="2142720" cy="199800"/>
          </a:xfrm>
          <a:prstGeom prst="rect">
            <a:avLst/>
          </a:prstGeom>
          <a:ln w="0">
            <a:noFill/>
          </a:ln>
        </p:spPr>
      </p:pic>
      <p:sp>
        <p:nvSpPr>
          <p:cNvPr id="110" name="object 10"/>
          <p:cNvSpPr/>
          <p:nvPr/>
        </p:nvSpPr>
        <p:spPr>
          <a:xfrm>
            <a:off x="739800" y="6473160"/>
            <a:ext cx="179856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11" name="PlaceHolder 2"/>
          <p:cNvSpPr>
            <a:spLocks noGrp="1"/>
          </p:cNvSpPr>
          <p:nvPr>
            <p:ph type="sldNum" idx="7"/>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49C72B3F-06F4-4BB1-ACAA-2149AFADB27C}"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98"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200" name="object 6" descr=""/>
          <p:cNvPicPr/>
          <p:nvPr/>
        </p:nvPicPr>
        <p:blipFill>
          <a:blip r:embed="rId1"/>
          <a:stretch/>
        </p:blipFill>
        <p:spPr>
          <a:xfrm>
            <a:off x="1666800" y="6467400"/>
            <a:ext cx="75960" cy="177480"/>
          </a:xfrm>
          <a:prstGeom prst="rect">
            <a:avLst/>
          </a:prstGeom>
          <a:ln w="0">
            <a:noFill/>
          </a:ln>
        </p:spPr>
      </p:pic>
      <p:sp>
        <p:nvSpPr>
          <p:cNvPr id="201" name="PlaceHolder 1"/>
          <p:cNvSpPr>
            <a:spLocks noGrp="1"/>
          </p:cNvSpPr>
          <p:nvPr>
            <p:ph type="title"/>
          </p:nvPr>
        </p:nvSpPr>
        <p:spPr>
          <a:xfrm>
            <a:off x="1080000" y="360000"/>
            <a:ext cx="2700000" cy="1158480"/>
          </a:xfrm>
          <a:prstGeom prst="rect">
            <a:avLst/>
          </a:prstGeom>
          <a:noFill/>
          <a:ln w="0">
            <a:noFill/>
          </a:ln>
        </p:spPr>
        <p:txBody>
          <a:bodyPr lIns="0" rIns="0" tIns="13320" bIns="0" anchor="t">
            <a:noAutofit/>
          </a:bodyPr>
          <a:p>
            <a:pPr marL="12600" indent="0">
              <a:lnSpc>
                <a:spcPct val="100000"/>
              </a:lnSpc>
              <a:spcBef>
                <a:spcPts val="105"/>
              </a:spcBef>
              <a:buNone/>
            </a:pPr>
            <a:r>
              <a:rPr b="1" lang="en-IN" sz="4800" spc="-1" strike="noStrike">
                <a:solidFill>
                  <a:schemeClr val="dk1"/>
                </a:solidFill>
                <a:latin typeface="Trebuchet MS"/>
              </a:rPr>
              <a:t>R</a:t>
            </a:r>
            <a:r>
              <a:rPr b="1" lang="en-IN" sz="4800" spc="-41" strike="noStrike">
                <a:solidFill>
                  <a:schemeClr val="dk1"/>
                </a:solidFill>
                <a:latin typeface="Trebuchet MS"/>
              </a:rPr>
              <a:t>E</a:t>
            </a:r>
            <a:r>
              <a:rPr b="1" lang="en-IN" sz="4800" spc="12" strike="noStrike">
                <a:solidFill>
                  <a:schemeClr val="dk1"/>
                </a:solidFill>
                <a:latin typeface="Trebuchet MS"/>
              </a:rPr>
              <a:t>S</a:t>
            </a:r>
            <a:r>
              <a:rPr b="1" lang="en-IN" sz="4800" spc="-32" strike="noStrike">
                <a:solidFill>
                  <a:schemeClr val="dk1"/>
                </a:solidFill>
                <a:latin typeface="Trebuchet MS"/>
              </a:rPr>
              <a:t>U</a:t>
            </a:r>
            <a:r>
              <a:rPr b="1" lang="en-IN" sz="4800" spc="-406" strike="noStrike">
                <a:solidFill>
                  <a:schemeClr val="dk1"/>
                </a:solidFill>
                <a:latin typeface="Trebuchet MS"/>
              </a:rPr>
              <a:t>LT</a:t>
            </a:r>
            <a:r>
              <a:rPr b="1" lang="en-IN" sz="4800" spc="-1" strike="noStrike">
                <a:solidFill>
                  <a:schemeClr val="dk1"/>
                </a:solidFill>
                <a:latin typeface="Trebuchet MS"/>
              </a:rPr>
              <a:t>S</a:t>
            </a:r>
            <a:endParaRPr b="0" lang="en-IN" sz="4800" spc="-1" strike="noStrike">
              <a:solidFill>
                <a:srgbClr val="000000"/>
              </a:solidFill>
              <a:latin typeface="Calibri"/>
            </a:endParaRPr>
          </a:p>
        </p:txBody>
      </p:sp>
      <p:sp>
        <p:nvSpPr>
          <p:cNvPr id="202" name="object 9"/>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2985366A-AA69-4D99-AD47-1E0BBCCFB096}" type="slidenum">
              <a:rPr b="0" lang="en-IN"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203" name="object 8"/>
          <p:cNvSpPr/>
          <p:nvPr/>
        </p:nvSpPr>
        <p:spPr>
          <a:xfrm>
            <a:off x="683280" y="6111720"/>
            <a:ext cx="1230120" cy="3211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en-IN" sz="2000" spc="18" strike="noStrike" u="heavy">
                <a:solidFill>
                  <a:srgbClr val="006fc0"/>
                </a:solidFill>
                <a:uFill>
                  <a:solidFill>
                    <a:srgbClr val="006fc0"/>
                  </a:solidFill>
                </a:uFill>
                <a:latin typeface="Trebuchet MS"/>
              </a:rPr>
              <a:t>Demo</a:t>
            </a:r>
            <a:r>
              <a:rPr b="0" lang="en-IN" sz="2000" spc="-131" strike="noStrike" u="heavy">
                <a:solidFill>
                  <a:srgbClr val="006fc0"/>
                </a:solidFill>
                <a:uFill>
                  <a:solidFill>
                    <a:srgbClr val="006fc0"/>
                  </a:solidFill>
                </a:uFill>
                <a:latin typeface="Trebuchet MS"/>
              </a:rPr>
              <a:t> </a:t>
            </a:r>
            <a:r>
              <a:rPr b="0" lang="en-IN" sz="2000" spc="24" strike="noStrike" u="heavy">
                <a:solidFill>
                  <a:srgbClr val="006fc0"/>
                </a:solidFill>
                <a:uFill>
                  <a:solidFill>
                    <a:srgbClr val="006fc0"/>
                  </a:solidFill>
                </a:uFill>
                <a:latin typeface="Trebuchet MS"/>
              </a:rPr>
              <a:t>Link</a:t>
            </a:r>
            <a:endParaRPr b="0" lang="en-IN" sz="2000" spc="-1" strike="noStrike">
              <a:solidFill>
                <a:srgbClr val="000000"/>
              </a:solidFill>
              <a:latin typeface="Arial"/>
            </a:endParaRPr>
          </a:p>
        </p:txBody>
      </p:sp>
      <p:sp>
        <p:nvSpPr>
          <p:cNvPr id="204" name=""/>
          <p:cNvSpPr txBox="1"/>
          <p:nvPr/>
        </p:nvSpPr>
        <p:spPr>
          <a:xfrm>
            <a:off x="720000" y="1440000"/>
            <a:ext cx="9493200" cy="3488760"/>
          </a:xfrm>
          <a:prstGeom prst="rect">
            <a:avLst/>
          </a:prstGeom>
          <a:noFill/>
          <a:ln w="0">
            <a:noFill/>
          </a:ln>
        </p:spPr>
        <p:txBody>
          <a:bodyPr lIns="90000" rIns="90000" tIns="45000" bIns="45000" anchor="t">
            <a:noAutofit/>
          </a:bodyPr>
          <a:p>
            <a:r>
              <a:rPr b="0" lang="en-IN" sz="2400" spc="-1" strike="noStrike">
                <a:solidFill>
                  <a:srgbClr val="000000"/>
                </a:solidFill>
                <a:latin typeface="Arial"/>
              </a:rPr>
              <a:t>Our results demonstrate high levels of accuracy and robustness, validating the efficacy of our CNN-based approach for fire detection in surveillance videos.</a:t>
            </a:r>
            <a:endParaRPr b="0" lang="en-IN" sz="2400" spc="-1" strike="noStrike">
              <a:solidFill>
                <a:srgbClr val="000000"/>
              </a:solidFill>
              <a:latin typeface="Arial"/>
            </a:endParaRPr>
          </a:p>
          <a:p>
            <a:endParaRPr b="0" lang="en-IN" sz="2400" spc="-1" strike="noStrike">
              <a:solidFill>
                <a:srgbClr val="000000"/>
              </a:solidFill>
              <a:latin typeface="Arial"/>
            </a:endParaRPr>
          </a:p>
          <a:p>
            <a:r>
              <a:rPr b="0" lang="en-IN" sz="2400" spc="-1" strike="noStrike">
                <a:solidFill>
                  <a:srgbClr val="000000"/>
                </a:solidFill>
                <a:latin typeface="Arial"/>
              </a:rPr>
              <a:t>In conclusion, our project showcases the potential of deep learning techniques, particularly CNNs, for enhancing fire detection capabilities in surveillance systems. By leveraging these advanced technologies, we contribute to the advancement of safety and security measures, ultimately saving lives and protecting valuable assets.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2"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13" name="object 3"/>
          <p:cNvGrpSpPr/>
          <p:nvPr/>
        </p:nvGrpSpPr>
        <p:grpSpPr>
          <a:xfrm>
            <a:off x="7448760" y="0"/>
            <a:ext cx="4743360" cy="6858360"/>
            <a:chOff x="7448760" y="0"/>
            <a:chExt cx="4743360" cy="6858360"/>
          </a:xfrm>
        </p:grpSpPr>
        <p:sp>
          <p:nvSpPr>
            <p:cNvPr id="114"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5"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6"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7"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8"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9"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0"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1"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2"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23"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4"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5"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6" name="PlaceHolder 1"/>
          <p:cNvSpPr>
            <a:spLocks noGrp="1"/>
          </p:cNvSpPr>
          <p:nvPr>
            <p:ph type="title"/>
          </p:nvPr>
        </p:nvSpPr>
        <p:spPr>
          <a:xfrm>
            <a:off x="739800" y="829800"/>
            <a:ext cx="3909240" cy="1161720"/>
          </a:xfrm>
          <a:prstGeom prst="rect">
            <a:avLst/>
          </a:prstGeom>
          <a:noFill/>
          <a:ln w="0">
            <a:noFill/>
          </a:ln>
        </p:spPr>
        <p:txBody>
          <a:bodyPr lIns="0" rIns="0" tIns="16560" bIns="0" anchor="t">
            <a:noAutofit/>
          </a:bodyPr>
          <a:p>
            <a:pPr marL="12600" indent="0">
              <a:lnSpc>
                <a:spcPct val="100000"/>
              </a:lnSpc>
              <a:spcBef>
                <a:spcPts val="130"/>
              </a:spcBef>
              <a:buNone/>
            </a:pPr>
            <a:r>
              <a:rPr b="1" lang="en-IN" sz="4250" spc="4" strike="noStrike">
                <a:solidFill>
                  <a:schemeClr val="dk1"/>
                </a:solidFill>
                <a:latin typeface="Trebuchet MS"/>
              </a:rPr>
              <a:t>PROJECT</a:t>
            </a:r>
            <a:r>
              <a:rPr b="1" lang="en-IN" sz="4250" spc="-86" strike="noStrike">
                <a:solidFill>
                  <a:schemeClr val="dk1"/>
                </a:solidFill>
                <a:latin typeface="Trebuchet MS"/>
              </a:rPr>
              <a:t> </a:t>
            </a:r>
            <a:r>
              <a:rPr b="1" lang="en-IN" sz="4250" spc="24" strike="noStrike">
                <a:solidFill>
                  <a:schemeClr val="dk1"/>
                </a:solidFill>
                <a:latin typeface="Trebuchet MS"/>
              </a:rPr>
              <a:t>TITLE</a:t>
            </a:r>
            <a:endParaRPr b="0" lang="en-IN" sz="4250" spc="-1" strike="noStrike">
              <a:solidFill>
                <a:srgbClr val="000000"/>
              </a:solidFill>
              <a:latin typeface="Calibri"/>
            </a:endParaRPr>
          </a:p>
        </p:txBody>
      </p:sp>
      <p:grpSp>
        <p:nvGrpSpPr>
          <p:cNvPr id="127" name="object 18"/>
          <p:cNvGrpSpPr/>
          <p:nvPr/>
        </p:nvGrpSpPr>
        <p:grpSpPr>
          <a:xfrm>
            <a:off x="466560" y="6410160"/>
            <a:ext cx="3704760" cy="294840"/>
            <a:chOff x="466560" y="6410160"/>
            <a:chExt cx="3704760" cy="294840"/>
          </a:xfrm>
        </p:grpSpPr>
        <p:pic>
          <p:nvPicPr>
            <p:cNvPr id="128" name="object 19" descr=""/>
            <p:cNvPicPr/>
            <p:nvPr/>
          </p:nvPicPr>
          <p:blipFill>
            <a:blip r:embed="rId1"/>
            <a:stretch/>
          </p:blipFill>
          <p:spPr>
            <a:xfrm>
              <a:off x="676440" y="6467400"/>
              <a:ext cx="2142720" cy="199800"/>
            </a:xfrm>
            <a:prstGeom prst="rect">
              <a:avLst/>
            </a:prstGeom>
            <a:ln w="0">
              <a:noFill/>
            </a:ln>
          </p:spPr>
        </p:pic>
        <p:pic>
          <p:nvPicPr>
            <p:cNvPr id="129" name="object 20" descr=""/>
            <p:cNvPicPr/>
            <p:nvPr/>
          </p:nvPicPr>
          <p:blipFill>
            <a:blip r:embed="rId2"/>
            <a:stretch/>
          </p:blipFill>
          <p:spPr>
            <a:xfrm>
              <a:off x="466560" y="6410160"/>
              <a:ext cx="3704760" cy="294840"/>
            </a:xfrm>
            <a:prstGeom prst="rect">
              <a:avLst/>
            </a:prstGeom>
            <a:ln w="0">
              <a:noFill/>
            </a:ln>
          </p:spPr>
        </p:pic>
      </p:grpSp>
      <p:sp>
        <p:nvSpPr>
          <p:cNvPr id="130" name="object 21"/>
          <p:cNvSpPr/>
          <p:nvPr/>
        </p:nvSpPr>
        <p:spPr>
          <a:xfrm>
            <a:off x="739800" y="6473160"/>
            <a:ext cx="179856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31" name="PlaceHolder 2"/>
          <p:cNvSpPr>
            <a:spLocks noGrp="1"/>
          </p:cNvSpPr>
          <p:nvPr>
            <p:ph type="sldNum" idx="8"/>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77E04678-391F-4984-9D23-31B20FB15EC2}"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32" name=""/>
          <p:cNvSpPr txBox="1"/>
          <p:nvPr/>
        </p:nvSpPr>
        <p:spPr>
          <a:xfrm>
            <a:off x="634680" y="1980000"/>
            <a:ext cx="8005320" cy="2668320"/>
          </a:xfrm>
          <a:prstGeom prst="rect">
            <a:avLst/>
          </a:prstGeom>
          <a:noFill/>
          <a:ln w="0">
            <a:noFill/>
          </a:ln>
        </p:spPr>
        <p:txBody>
          <a:bodyPr lIns="90000" rIns="90000" tIns="45000" bIns="45000" anchor="t">
            <a:noAutofit/>
          </a:bodyPr>
          <a:p>
            <a:r>
              <a:rPr b="0" lang="en-IN" sz="2400" spc="-1" strike="noStrike">
                <a:solidFill>
                  <a:srgbClr val="000000"/>
                </a:solidFill>
                <a:latin typeface="Arial"/>
              </a:rPr>
              <a:t>CNN-Based Fire Detection in Surveillance Videos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3"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34" name="object 3"/>
          <p:cNvGrpSpPr/>
          <p:nvPr/>
        </p:nvGrpSpPr>
        <p:grpSpPr>
          <a:xfrm>
            <a:off x="7448760" y="0"/>
            <a:ext cx="4743360" cy="6858360"/>
            <a:chOff x="7448760" y="0"/>
            <a:chExt cx="4743360" cy="6858360"/>
          </a:xfrm>
        </p:grpSpPr>
        <p:sp>
          <p:nvSpPr>
            <p:cNvPr id="135"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6"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7"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8"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9"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0"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1"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2"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3"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44"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5"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46"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7"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48" name="object 17" descr=""/>
          <p:cNvPicPr/>
          <p:nvPr/>
        </p:nvPicPr>
        <p:blipFill>
          <a:blip r:embed="rId1"/>
          <a:stretch/>
        </p:blipFill>
        <p:spPr>
          <a:xfrm>
            <a:off x="10686960" y="6134040"/>
            <a:ext cx="247320" cy="247320"/>
          </a:xfrm>
          <a:prstGeom prst="rect">
            <a:avLst/>
          </a:prstGeom>
          <a:ln w="0">
            <a:noFill/>
          </a:ln>
        </p:spPr>
      </p:pic>
      <p:grpSp>
        <p:nvGrpSpPr>
          <p:cNvPr id="149" name="object 18"/>
          <p:cNvGrpSpPr/>
          <p:nvPr/>
        </p:nvGrpSpPr>
        <p:grpSpPr>
          <a:xfrm>
            <a:off x="47520" y="3819600"/>
            <a:ext cx="4123800" cy="3009600"/>
            <a:chOff x="47520" y="3819600"/>
            <a:chExt cx="4123800" cy="3009600"/>
          </a:xfrm>
        </p:grpSpPr>
        <p:pic>
          <p:nvPicPr>
            <p:cNvPr id="150" name="object 19" descr=""/>
            <p:cNvPicPr/>
            <p:nvPr/>
          </p:nvPicPr>
          <p:blipFill>
            <a:blip r:embed="rId2"/>
            <a:stretch/>
          </p:blipFill>
          <p:spPr>
            <a:xfrm>
              <a:off x="466560" y="6410160"/>
              <a:ext cx="3704760" cy="294840"/>
            </a:xfrm>
            <a:prstGeom prst="rect">
              <a:avLst/>
            </a:prstGeom>
            <a:ln w="0">
              <a:noFill/>
            </a:ln>
          </p:spPr>
        </p:pic>
        <p:pic>
          <p:nvPicPr>
            <p:cNvPr id="151" name="object 20" descr=""/>
            <p:cNvPicPr/>
            <p:nvPr/>
          </p:nvPicPr>
          <p:blipFill>
            <a:blip r:embed="rId3"/>
            <a:stretch/>
          </p:blipFill>
          <p:spPr>
            <a:xfrm>
              <a:off x="47520" y="3819600"/>
              <a:ext cx="1733040" cy="3009600"/>
            </a:xfrm>
            <a:prstGeom prst="rect">
              <a:avLst/>
            </a:prstGeom>
            <a:ln w="0">
              <a:noFill/>
            </a:ln>
          </p:spPr>
        </p:pic>
      </p:grpSp>
      <p:sp>
        <p:nvSpPr>
          <p:cNvPr id="152" name="PlaceHolder 1"/>
          <p:cNvSpPr>
            <a:spLocks noGrp="1"/>
          </p:cNvSpPr>
          <p:nvPr>
            <p:ph type="title"/>
          </p:nvPr>
        </p:nvSpPr>
        <p:spPr>
          <a:xfrm>
            <a:off x="739800" y="445320"/>
            <a:ext cx="2356920" cy="1158480"/>
          </a:xfrm>
          <a:prstGeom prst="rect">
            <a:avLst/>
          </a:prstGeom>
          <a:noFill/>
          <a:ln w="0">
            <a:noFill/>
          </a:ln>
        </p:spPr>
        <p:txBody>
          <a:bodyPr lIns="0" rIns="0" tIns="13320" bIns="0" anchor="t">
            <a:noAutofit/>
          </a:bodyPr>
          <a:p>
            <a:pPr marL="12600" indent="0">
              <a:lnSpc>
                <a:spcPct val="100000"/>
              </a:lnSpc>
              <a:spcBef>
                <a:spcPts val="105"/>
              </a:spcBef>
              <a:buNone/>
            </a:pPr>
            <a:r>
              <a:rPr b="1" lang="en-IN" sz="4800" spc="24" strike="noStrike">
                <a:solidFill>
                  <a:schemeClr val="dk1"/>
                </a:solidFill>
                <a:latin typeface="Trebuchet MS"/>
              </a:rPr>
              <a:t>A</a:t>
            </a:r>
            <a:r>
              <a:rPr b="1" lang="en-IN" sz="4800" spc="-7" strike="noStrike">
                <a:solidFill>
                  <a:schemeClr val="dk1"/>
                </a:solidFill>
                <a:latin typeface="Trebuchet MS"/>
              </a:rPr>
              <a:t>G</a:t>
            </a:r>
            <a:r>
              <a:rPr b="1" lang="en-IN" sz="4800" spc="-35" strike="noStrike">
                <a:solidFill>
                  <a:schemeClr val="dk1"/>
                </a:solidFill>
                <a:latin typeface="Trebuchet MS"/>
              </a:rPr>
              <a:t>E</a:t>
            </a:r>
            <a:r>
              <a:rPr b="1" lang="en-IN" sz="4800" spc="12" strike="noStrike">
                <a:solidFill>
                  <a:schemeClr val="dk1"/>
                </a:solidFill>
                <a:latin typeface="Trebuchet MS"/>
              </a:rPr>
              <a:t>N</a:t>
            </a:r>
            <a:r>
              <a:rPr b="1" lang="en-IN" sz="4800" spc="-1" strike="noStrike">
                <a:solidFill>
                  <a:schemeClr val="dk1"/>
                </a:solidFill>
                <a:latin typeface="Trebuchet MS"/>
              </a:rPr>
              <a:t>DA</a:t>
            </a:r>
            <a:endParaRPr b="0" lang="en-IN" sz="4800" spc="-1" strike="noStrike">
              <a:solidFill>
                <a:srgbClr val="000000"/>
              </a:solidFill>
              <a:latin typeface="Calibri"/>
            </a:endParaRPr>
          </a:p>
        </p:txBody>
      </p:sp>
      <p:sp>
        <p:nvSpPr>
          <p:cNvPr id="153" name="PlaceHolder 2"/>
          <p:cNvSpPr>
            <a:spLocks noGrp="1"/>
          </p:cNvSpPr>
          <p:nvPr>
            <p:ph type="sldNum" idx="9"/>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7B5EE56C-9479-452E-8929-CBB2AF8FAF21}"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4" name=""/>
          <p:cNvSpPr txBox="1"/>
          <p:nvPr/>
        </p:nvSpPr>
        <p:spPr>
          <a:xfrm>
            <a:off x="2559240" y="2160000"/>
            <a:ext cx="6818040" cy="384876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2400" spc="-1" strike="noStrike">
                <a:solidFill>
                  <a:srgbClr val="000000"/>
                </a:solidFill>
                <a:latin typeface="Arial"/>
              </a:rPr>
              <a:t>Problem Statement</a:t>
            </a:r>
            <a:endParaRPr b="0" lang="en-IN" sz="2400" spc="-1" strike="noStrike">
              <a:solidFill>
                <a:srgbClr val="000000"/>
              </a:solidFill>
              <a:latin typeface="Arial"/>
            </a:endParaRPr>
          </a:p>
          <a:p>
            <a:pPr marL="216000" indent="-216000">
              <a:buClr>
                <a:srgbClr val="000000"/>
              </a:buClr>
              <a:buSzPct val="45000"/>
              <a:buFont typeface="Wingdings" charset="2"/>
              <a:buChar char=""/>
            </a:pPr>
            <a:r>
              <a:rPr b="0" lang="en-IN" sz="2400" spc="-1" strike="noStrike">
                <a:solidFill>
                  <a:srgbClr val="000000"/>
                </a:solidFill>
                <a:latin typeface="Arial"/>
              </a:rPr>
              <a:t>Project Overview</a:t>
            </a:r>
            <a:endParaRPr b="0" lang="en-IN" sz="2400" spc="-1" strike="noStrike">
              <a:solidFill>
                <a:srgbClr val="000000"/>
              </a:solidFill>
              <a:latin typeface="Arial"/>
            </a:endParaRPr>
          </a:p>
          <a:p>
            <a:pPr marL="216000" indent="-216000">
              <a:buClr>
                <a:srgbClr val="000000"/>
              </a:buClr>
              <a:buSzPct val="45000"/>
              <a:buFont typeface="Wingdings" charset="2"/>
              <a:buChar char=""/>
            </a:pPr>
            <a:r>
              <a:rPr b="0" lang="en-IN" sz="2400" spc="-1" strike="noStrike">
                <a:solidFill>
                  <a:srgbClr val="000000"/>
                </a:solidFill>
                <a:latin typeface="Arial"/>
              </a:rPr>
              <a:t>End Users and Their Needs</a:t>
            </a:r>
            <a:endParaRPr b="0" lang="en-IN" sz="2400" spc="-1" strike="noStrike">
              <a:solidFill>
                <a:srgbClr val="000000"/>
              </a:solidFill>
              <a:latin typeface="Arial"/>
            </a:endParaRPr>
          </a:p>
          <a:p>
            <a:pPr marL="216000" indent="-216000">
              <a:buClr>
                <a:srgbClr val="000000"/>
              </a:buClr>
              <a:buSzPct val="45000"/>
              <a:buFont typeface="Wingdings" charset="2"/>
              <a:buChar char=""/>
            </a:pPr>
            <a:r>
              <a:rPr b="0" lang="en-IN" sz="2400" spc="-1" strike="noStrike">
                <a:solidFill>
                  <a:srgbClr val="000000"/>
                </a:solidFill>
                <a:latin typeface="Arial"/>
              </a:rPr>
              <a:t>Proposed Solution and Value Proposition</a:t>
            </a:r>
            <a:endParaRPr b="0" lang="en-IN" sz="2400" spc="-1" strike="noStrike">
              <a:solidFill>
                <a:srgbClr val="000000"/>
              </a:solidFill>
              <a:latin typeface="Arial"/>
            </a:endParaRPr>
          </a:p>
          <a:p>
            <a:pPr marL="216000" indent="-216000">
              <a:buClr>
                <a:srgbClr val="000000"/>
              </a:buClr>
              <a:buSzPct val="45000"/>
              <a:buFont typeface="Wingdings" charset="2"/>
              <a:buChar char=""/>
            </a:pPr>
            <a:r>
              <a:rPr b="0" lang="en-IN" sz="2400" spc="-1" strike="noStrike">
                <a:solidFill>
                  <a:srgbClr val="000000"/>
                </a:solidFill>
                <a:latin typeface="Arial"/>
              </a:rPr>
              <a:t>The WOW Factor</a:t>
            </a:r>
            <a:endParaRPr b="0" lang="en-IN" sz="2400" spc="-1" strike="noStrike">
              <a:solidFill>
                <a:srgbClr val="000000"/>
              </a:solidFill>
              <a:latin typeface="Arial"/>
            </a:endParaRPr>
          </a:p>
          <a:p>
            <a:pPr marL="216000" indent="-216000">
              <a:buClr>
                <a:srgbClr val="000000"/>
              </a:buClr>
              <a:buSzPct val="45000"/>
              <a:buFont typeface="Wingdings" charset="2"/>
              <a:buChar char=""/>
            </a:pPr>
            <a:r>
              <a:rPr b="0" lang="en-IN" sz="2400" spc="-1" strike="noStrike">
                <a:solidFill>
                  <a:srgbClr val="000000"/>
                </a:solidFill>
                <a:latin typeface="Arial"/>
              </a:rPr>
              <a:t>Modelling Approach</a:t>
            </a:r>
            <a:endParaRPr b="0" lang="en-IN" sz="2400" spc="-1" strike="noStrike">
              <a:solidFill>
                <a:srgbClr val="000000"/>
              </a:solidFill>
              <a:latin typeface="Arial"/>
            </a:endParaRPr>
          </a:p>
          <a:p>
            <a:pPr marL="216000" indent="-216000">
              <a:buClr>
                <a:srgbClr val="000000"/>
              </a:buClr>
              <a:buSzPct val="45000"/>
              <a:buFont typeface="Wingdings" charset="2"/>
              <a:buChar char=""/>
            </a:pPr>
            <a:r>
              <a:rPr b="0" lang="en-IN" sz="2400" spc="-1" strike="noStrike">
                <a:solidFill>
                  <a:srgbClr val="000000"/>
                </a:solidFill>
                <a:latin typeface="Arial"/>
              </a:rPr>
              <a:t>Results and Performance Evaluation</a:t>
            </a:r>
            <a:endParaRPr b="0" lang="en-IN" sz="2400" spc="-1" strike="noStrike">
              <a:solidFill>
                <a:srgbClr val="000000"/>
              </a:solidFill>
              <a:latin typeface="Arial"/>
            </a:endParaRPr>
          </a:p>
          <a:p>
            <a:pPr marL="216000" indent="-216000">
              <a:buClr>
                <a:srgbClr val="000000"/>
              </a:buClr>
              <a:buSzPct val="45000"/>
              <a:buFont typeface="Wingdings" charset="2"/>
              <a:buChar char=""/>
            </a:pPr>
            <a:r>
              <a:rPr b="0" lang="en-IN" sz="2400" spc="-1" strike="noStrike">
                <a:solidFill>
                  <a:srgbClr val="000000"/>
                </a:solidFill>
                <a:latin typeface="Arial"/>
              </a:rPr>
              <a:t>Conclusion and Future Directions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5" name="object 2"/>
          <p:cNvGrpSpPr/>
          <p:nvPr/>
        </p:nvGrpSpPr>
        <p:grpSpPr>
          <a:xfrm>
            <a:off x="7991640" y="2933640"/>
            <a:ext cx="2761920" cy="3257280"/>
            <a:chOff x="7991640" y="2933640"/>
            <a:chExt cx="2761920" cy="3257280"/>
          </a:xfrm>
        </p:grpSpPr>
        <p:sp>
          <p:nvSpPr>
            <p:cNvPr id="15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58" name="object 5" descr=""/>
            <p:cNvPicPr/>
            <p:nvPr/>
          </p:nvPicPr>
          <p:blipFill>
            <a:blip r:embed="rId1"/>
            <a:stretch/>
          </p:blipFill>
          <p:spPr>
            <a:xfrm>
              <a:off x="7991640" y="2933640"/>
              <a:ext cx="2761920" cy="3257280"/>
            </a:xfrm>
            <a:prstGeom prst="rect">
              <a:avLst/>
            </a:prstGeom>
            <a:ln w="0">
              <a:noFill/>
            </a:ln>
          </p:spPr>
        </p:pic>
      </p:grpSp>
      <p:sp>
        <p:nvSpPr>
          <p:cNvPr id="159" name="PlaceHolder 1"/>
          <p:cNvSpPr>
            <a:spLocks noGrp="1"/>
          </p:cNvSpPr>
          <p:nvPr>
            <p:ph type="title"/>
          </p:nvPr>
        </p:nvSpPr>
        <p:spPr>
          <a:xfrm>
            <a:off x="834120" y="574920"/>
            <a:ext cx="5636520" cy="131220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IN" sz="4250" spc="-21" strike="noStrike">
                <a:solidFill>
                  <a:schemeClr val="dk1"/>
                </a:solidFill>
                <a:latin typeface="Trebuchet MS"/>
              </a:rPr>
              <a:t>P</a:t>
            </a:r>
            <a:r>
              <a:rPr b="1" lang="en-IN" sz="4250" spc="12" strike="noStrike">
                <a:solidFill>
                  <a:schemeClr val="dk1"/>
                </a:solidFill>
                <a:latin typeface="Trebuchet MS"/>
              </a:rPr>
              <a:t>ROB</a:t>
            </a:r>
            <a:r>
              <a:rPr b="1" lang="en-IN" sz="4250" spc="52" strike="noStrike">
                <a:solidFill>
                  <a:schemeClr val="dk1"/>
                </a:solidFill>
                <a:latin typeface="Trebuchet MS"/>
              </a:rPr>
              <a:t>L</a:t>
            </a:r>
            <a:r>
              <a:rPr b="1" lang="en-IN" sz="4250" spc="-21" strike="noStrike">
                <a:solidFill>
                  <a:schemeClr val="dk1"/>
                </a:solidFill>
                <a:latin typeface="Trebuchet MS"/>
              </a:rPr>
              <a:t>E</a:t>
            </a:r>
            <a:r>
              <a:rPr b="1" lang="en-IN" sz="4250" spc="18" strike="noStrike">
                <a:solidFill>
                  <a:schemeClr val="dk1"/>
                </a:solidFill>
                <a:latin typeface="Trebuchet MS"/>
              </a:rPr>
              <a:t>M</a:t>
            </a:r>
            <a:r>
              <a:rPr b="1" lang="en-IN" sz="4250" spc="-1" strike="noStrike">
                <a:solidFill>
                  <a:schemeClr val="dk1"/>
                </a:solidFill>
                <a:latin typeface="Trebuchet MS"/>
              </a:rPr>
              <a:t>	</a:t>
            </a:r>
            <a:r>
              <a:rPr b="1" lang="en-IN" sz="4250" spc="9" strike="noStrike">
                <a:solidFill>
                  <a:schemeClr val="dk1"/>
                </a:solidFill>
                <a:latin typeface="Trebuchet MS"/>
              </a:rPr>
              <a:t>S</a:t>
            </a:r>
            <a:r>
              <a:rPr b="1" lang="en-IN" sz="4250" spc="-372" strike="noStrike">
                <a:solidFill>
                  <a:schemeClr val="dk1"/>
                </a:solidFill>
                <a:latin typeface="Trebuchet MS"/>
              </a:rPr>
              <a:t>T</a:t>
            </a:r>
            <a:r>
              <a:rPr b="1" lang="en-IN" sz="4250" spc="-375" strike="noStrike">
                <a:solidFill>
                  <a:schemeClr val="dk1"/>
                </a:solidFill>
                <a:latin typeface="Trebuchet MS"/>
              </a:rPr>
              <a:t>A</a:t>
            </a:r>
            <a:r>
              <a:rPr b="1" lang="en-IN" sz="4250" spc="12" strike="noStrike">
                <a:solidFill>
                  <a:schemeClr val="dk1"/>
                </a:solidFill>
                <a:latin typeface="Trebuchet MS"/>
              </a:rPr>
              <a:t>T</a:t>
            </a:r>
            <a:r>
              <a:rPr b="1" lang="en-IN" sz="4250" spc="-12" strike="noStrike">
                <a:solidFill>
                  <a:schemeClr val="dk1"/>
                </a:solidFill>
                <a:latin typeface="Trebuchet MS"/>
              </a:rPr>
              <a:t>E</a:t>
            </a:r>
            <a:r>
              <a:rPr b="1" lang="en-IN" sz="4250" spc="-21" strike="noStrike">
                <a:solidFill>
                  <a:schemeClr val="dk1"/>
                </a:solidFill>
                <a:latin typeface="Trebuchet MS"/>
              </a:rPr>
              <a:t>ME</a:t>
            </a:r>
            <a:r>
              <a:rPr b="1" lang="en-IN" sz="4250" spc="9" strike="noStrike">
                <a:solidFill>
                  <a:schemeClr val="dk1"/>
                </a:solidFill>
                <a:latin typeface="Trebuchet MS"/>
              </a:rPr>
              <a:t>NT</a:t>
            </a:r>
            <a:endParaRPr b="0" lang="en-IN" sz="4250" spc="-1" strike="noStrike">
              <a:solidFill>
                <a:srgbClr val="000000"/>
              </a:solidFill>
              <a:latin typeface="Calibri"/>
            </a:endParaRPr>
          </a:p>
        </p:txBody>
      </p:sp>
      <p:pic>
        <p:nvPicPr>
          <p:cNvPr id="160" name="object 8" descr=""/>
          <p:cNvPicPr/>
          <p:nvPr/>
        </p:nvPicPr>
        <p:blipFill>
          <a:blip r:embed="rId2"/>
          <a:stretch/>
        </p:blipFill>
        <p:spPr>
          <a:xfrm>
            <a:off x="676440" y="6467400"/>
            <a:ext cx="2142720" cy="199800"/>
          </a:xfrm>
          <a:prstGeom prst="rect">
            <a:avLst/>
          </a:prstGeom>
          <a:ln w="0">
            <a:noFill/>
          </a:ln>
        </p:spPr>
      </p:pic>
      <p:sp>
        <p:nvSpPr>
          <p:cNvPr id="161" name="object 9"/>
          <p:cNvSpPr/>
          <p:nvPr/>
        </p:nvSpPr>
        <p:spPr>
          <a:xfrm>
            <a:off x="739800" y="6473160"/>
            <a:ext cx="179856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62" name="PlaceHolder 2"/>
          <p:cNvSpPr>
            <a:spLocks noGrp="1"/>
          </p:cNvSpPr>
          <p:nvPr>
            <p:ph type="sldNum" idx="10"/>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0A889D74-93DA-4987-8C23-ABA087324866}"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3" name=""/>
          <p:cNvSpPr txBox="1"/>
          <p:nvPr/>
        </p:nvSpPr>
        <p:spPr>
          <a:xfrm>
            <a:off x="540000" y="2485800"/>
            <a:ext cx="7084440" cy="2129400"/>
          </a:xfrm>
          <a:prstGeom prst="rect">
            <a:avLst/>
          </a:prstGeom>
          <a:noFill/>
          <a:ln w="0">
            <a:noFill/>
          </a:ln>
        </p:spPr>
        <p:txBody>
          <a:bodyPr lIns="90000" rIns="90000" tIns="45000" bIns="45000" anchor="t">
            <a:noAutofit/>
          </a:bodyPr>
          <a:p>
            <a:pPr algn="just"/>
            <a:r>
              <a:rPr b="0" lang="en-IN" sz="2400" spc="-1" strike="noStrike">
                <a:solidFill>
                  <a:srgbClr val="000000"/>
                </a:solidFill>
                <a:latin typeface="Arial"/>
              </a:rPr>
              <a:t>Detecting fires in surveillance videos is crucial for early intervention and preventing potential disasters. Traditional methods often struggle to accurately detect fires amidst complex backgrounds and lighting conditions, leading to false alarms or missed detections.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4" name="object 2"/>
          <p:cNvGrpSpPr/>
          <p:nvPr/>
        </p:nvGrpSpPr>
        <p:grpSpPr>
          <a:xfrm>
            <a:off x="8658360" y="2647800"/>
            <a:ext cx="3533400" cy="3809520"/>
            <a:chOff x="8658360" y="2647800"/>
            <a:chExt cx="3533400" cy="3809520"/>
          </a:xfrm>
        </p:grpSpPr>
        <p:sp>
          <p:nvSpPr>
            <p:cNvPr id="16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6"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67" name="object 5" descr=""/>
            <p:cNvPicPr/>
            <p:nvPr/>
          </p:nvPicPr>
          <p:blipFill>
            <a:blip r:embed="rId1"/>
            <a:stretch/>
          </p:blipFill>
          <p:spPr>
            <a:xfrm>
              <a:off x="8658360" y="2647800"/>
              <a:ext cx="3533400" cy="3809520"/>
            </a:xfrm>
            <a:prstGeom prst="rect">
              <a:avLst/>
            </a:prstGeom>
            <a:ln w="0">
              <a:noFill/>
            </a:ln>
          </p:spPr>
        </p:pic>
      </p:grpSp>
      <p:sp>
        <p:nvSpPr>
          <p:cNvPr id="168" name="PlaceHolder 1"/>
          <p:cNvSpPr>
            <a:spLocks noGrp="1"/>
          </p:cNvSpPr>
          <p:nvPr>
            <p:ph type="title"/>
          </p:nvPr>
        </p:nvSpPr>
        <p:spPr>
          <a:xfrm>
            <a:off x="739800" y="829800"/>
            <a:ext cx="5263200" cy="1161720"/>
          </a:xfrm>
          <a:prstGeom prst="rect">
            <a:avLst/>
          </a:prstGeom>
          <a:noFill/>
          <a:ln w="0">
            <a:noFill/>
          </a:ln>
        </p:spPr>
        <p:txBody>
          <a:bodyPr lIns="0" rIns="0" tIns="16560" bIns="0" anchor="t">
            <a:noAutofit/>
          </a:bodyPr>
          <a:p>
            <a:pPr marL="12600" indent="0">
              <a:lnSpc>
                <a:spcPct val="100000"/>
              </a:lnSpc>
              <a:spcBef>
                <a:spcPts val="130"/>
              </a:spcBef>
              <a:buNone/>
              <a:tabLst>
                <a:tab algn="l" pos="2642760"/>
              </a:tabLst>
            </a:pPr>
            <a:r>
              <a:rPr b="1" lang="en-IN" sz="4250" spc="4" strike="noStrike">
                <a:solidFill>
                  <a:schemeClr val="dk1"/>
                </a:solidFill>
                <a:latin typeface="Trebuchet MS"/>
              </a:rPr>
              <a:t>PROJECT</a:t>
            </a:r>
            <a:r>
              <a:rPr b="1" lang="en-IN" sz="4250" spc="4" strike="noStrike">
                <a:solidFill>
                  <a:schemeClr val="dk1"/>
                </a:solidFill>
                <a:latin typeface="Trebuchet MS"/>
              </a:rPr>
              <a:t>	</a:t>
            </a:r>
            <a:r>
              <a:rPr b="1" lang="en-IN" sz="4250" spc="-21" strike="noStrike">
                <a:solidFill>
                  <a:schemeClr val="dk1"/>
                </a:solidFill>
                <a:latin typeface="Trebuchet MS"/>
              </a:rPr>
              <a:t>OVERVIEW</a:t>
            </a:r>
            <a:endParaRPr b="0" lang="en-IN" sz="4250" spc="-1" strike="noStrike">
              <a:solidFill>
                <a:srgbClr val="000000"/>
              </a:solidFill>
              <a:latin typeface="Calibri"/>
            </a:endParaRPr>
          </a:p>
        </p:txBody>
      </p:sp>
      <p:pic>
        <p:nvPicPr>
          <p:cNvPr id="169" name="object 8" descr=""/>
          <p:cNvPicPr/>
          <p:nvPr/>
        </p:nvPicPr>
        <p:blipFill>
          <a:blip r:embed="rId2"/>
          <a:stretch/>
        </p:blipFill>
        <p:spPr>
          <a:xfrm>
            <a:off x="676440" y="6467400"/>
            <a:ext cx="2142720" cy="199800"/>
          </a:xfrm>
          <a:prstGeom prst="rect">
            <a:avLst/>
          </a:prstGeom>
          <a:ln w="0">
            <a:noFill/>
          </a:ln>
        </p:spPr>
      </p:pic>
      <p:sp>
        <p:nvSpPr>
          <p:cNvPr id="170" name="object 9"/>
          <p:cNvSpPr/>
          <p:nvPr/>
        </p:nvSpPr>
        <p:spPr>
          <a:xfrm>
            <a:off x="739800" y="6473160"/>
            <a:ext cx="179856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71" name="PlaceHolder 2"/>
          <p:cNvSpPr>
            <a:spLocks noGrp="1"/>
          </p:cNvSpPr>
          <p:nvPr>
            <p:ph type="sldNum" idx="11"/>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090EC19D-23CF-4BCD-8808-4424CD00B1F7}"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2" name=""/>
          <p:cNvSpPr txBox="1"/>
          <p:nvPr/>
        </p:nvSpPr>
        <p:spPr>
          <a:xfrm>
            <a:off x="482760" y="2149920"/>
            <a:ext cx="8157240" cy="3430080"/>
          </a:xfrm>
          <a:prstGeom prst="rect">
            <a:avLst/>
          </a:prstGeom>
          <a:noFill/>
          <a:ln w="0">
            <a:noFill/>
          </a:ln>
        </p:spPr>
        <p:txBody>
          <a:bodyPr lIns="90000" rIns="90000" tIns="45000" bIns="45000" anchor="t">
            <a:noAutofit/>
          </a:bodyPr>
          <a:p>
            <a:pPr algn="just"/>
            <a:r>
              <a:rPr b="0" lang="en-IN" sz="2400" spc="-1" strike="noStrike">
                <a:solidFill>
                  <a:srgbClr val="000000"/>
                </a:solidFill>
                <a:latin typeface="Arial"/>
              </a:rPr>
              <a:t>This project aims to develop a CNN-based system for real-time fire detection in surveillance videos. By leveraging deep learning techniques, we seek to improve the accuracy and efficiency of fire detection, enabling timely response and mitigation efforts.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99480" y="891720"/>
            <a:ext cx="5014080" cy="1161720"/>
          </a:xfrm>
          <a:prstGeom prst="rect">
            <a:avLst/>
          </a:prstGeom>
          <a:noFill/>
          <a:ln w="0">
            <a:noFill/>
          </a:ln>
        </p:spPr>
        <p:txBody>
          <a:bodyPr lIns="0" rIns="0" tIns="16560" bIns="0" anchor="t">
            <a:noAutofit/>
          </a:bodyPr>
          <a:p>
            <a:pPr marL="12600" indent="0">
              <a:lnSpc>
                <a:spcPct val="100000"/>
              </a:lnSpc>
              <a:spcBef>
                <a:spcPts val="130"/>
              </a:spcBef>
              <a:buNone/>
            </a:pPr>
            <a:r>
              <a:rPr b="1" lang="en-IN" sz="3200" spc="24" strike="noStrike">
                <a:solidFill>
                  <a:schemeClr val="dk1"/>
                </a:solidFill>
                <a:latin typeface="Trebuchet MS"/>
              </a:rPr>
              <a:t>W</a:t>
            </a:r>
            <a:r>
              <a:rPr b="1" lang="en-IN" sz="3200" spc="-21" strike="noStrike">
                <a:solidFill>
                  <a:schemeClr val="dk1"/>
                </a:solidFill>
                <a:latin typeface="Trebuchet MS"/>
              </a:rPr>
              <a:t>H</a:t>
            </a:r>
            <a:r>
              <a:rPr b="1" lang="en-IN" sz="3200" spc="18" strike="noStrike">
                <a:solidFill>
                  <a:schemeClr val="dk1"/>
                </a:solidFill>
                <a:latin typeface="Trebuchet MS"/>
              </a:rPr>
              <a:t>O</a:t>
            </a:r>
            <a:r>
              <a:rPr b="1" lang="en-IN" sz="3200" spc="-236" strike="noStrike">
                <a:solidFill>
                  <a:schemeClr val="dk1"/>
                </a:solidFill>
                <a:latin typeface="Trebuchet MS"/>
              </a:rPr>
              <a:t> </a:t>
            </a:r>
            <a:r>
              <a:rPr b="1" lang="en-IN" sz="3200" spc="-12" strike="noStrike">
                <a:solidFill>
                  <a:schemeClr val="dk1"/>
                </a:solidFill>
                <a:latin typeface="Trebuchet MS"/>
              </a:rPr>
              <a:t>AR</a:t>
            </a:r>
            <a:r>
              <a:rPr b="1" lang="en-IN" sz="3200" spc="12" strike="noStrike">
                <a:solidFill>
                  <a:schemeClr val="dk1"/>
                </a:solidFill>
                <a:latin typeface="Trebuchet MS"/>
              </a:rPr>
              <a:t>E</a:t>
            </a:r>
            <a:r>
              <a:rPr b="1" lang="en-IN" sz="3200" spc="-35" strike="noStrike">
                <a:solidFill>
                  <a:schemeClr val="dk1"/>
                </a:solidFill>
                <a:latin typeface="Trebuchet MS"/>
              </a:rPr>
              <a:t> </a:t>
            </a:r>
            <a:r>
              <a:rPr b="1" lang="en-IN" sz="3200" spc="-12" strike="noStrike">
                <a:solidFill>
                  <a:schemeClr val="dk1"/>
                </a:solidFill>
                <a:latin typeface="Trebuchet MS"/>
              </a:rPr>
              <a:t>T</a:t>
            </a:r>
            <a:r>
              <a:rPr b="1" lang="en-IN" sz="3200" spc="-15" strike="noStrike">
                <a:solidFill>
                  <a:schemeClr val="dk1"/>
                </a:solidFill>
                <a:latin typeface="Trebuchet MS"/>
              </a:rPr>
              <a:t>H</a:t>
            </a:r>
            <a:r>
              <a:rPr b="1" lang="en-IN" sz="3200" spc="12" strike="noStrike">
                <a:solidFill>
                  <a:schemeClr val="dk1"/>
                </a:solidFill>
                <a:latin typeface="Trebuchet MS"/>
              </a:rPr>
              <a:t>E</a:t>
            </a:r>
            <a:r>
              <a:rPr b="1" lang="en-IN" sz="3200" spc="-35" strike="noStrike">
                <a:solidFill>
                  <a:schemeClr val="dk1"/>
                </a:solidFill>
                <a:latin typeface="Trebuchet MS"/>
              </a:rPr>
              <a:t> </a:t>
            </a:r>
            <a:r>
              <a:rPr b="1" lang="en-IN" sz="3200" spc="-21" strike="noStrike">
                <a:solidFill>
                  <a:schemeClr val="dk1"/>
                </a:solidFill>
                <a:latin typeface="Trebuchet MS"/>
              </a:rPr>
              <a:t>E</a:t>
            </a:r>
            <a:r>
              <a:rPr b="1" lang="en-IN" sz="3200" spc="29" strike="noStrike">
                <a:solidFill>
                  <a:schemeClr val="dk1"/>
                </a:solidFill>
                <a:latin typeface="Trebuchet MS"/>
              </a:rPr>
              <a:t>N</a:t>
            </a:r>
            <a:r>
              <a:rPr b="1" lang="en-IN" sz="3200" spc="12" strike="noStrike">
                <a:solidFill>
                  <a:schemeClr val="dk1"/>
                </a:solidFill>
                <a:latin typeface="Trebuchet MS"/>
              </a:rPr>
              <a:t>D</a:t>
            </a:r>
            <a:r>
              <a:rPr b="1" lang="en-IN" sz="3200" spc="-46" strike="noStrike">
                <a:solidFill>
                  <a:schemeClr val="dk1"/>
                </a:solidFill>
                <a:latin typeface="Trebuchet MS"/>
              </a:rPr>
              <a:t> </a:t>
            </a:r>
            <a:r>
              <a:rPr b="1" lang="en-IN" sz="3200" spc="-1" strike="noStrike">
                <a:solidFill>
                  <a:schemeClr val="dk1"/>
                </a:solidFill>
                <a:latin typeface="Trebuchet MS"/>
              </a:rPr>
              <a:t>U</a:t>
            </a:r>
            <a:r>
              <a:rPr b="1" lang="en-IN" sz="3200" spc="9" strike="noStrike">
                <a:solidFill>
                  <a:schemeClr val="dk1"/>
                </a:solidFill>
                <a:latin typeface="Trebuchet MS"/>
              </a:rPr>
              <a:t>S</a:t>
            </a:r>
            <a:r>
              <a:rPr b="1" lang="en-IN" sz="3200" spc="-26" strike="noStrike">
                <a:solidFill>
                  <a:schemeClr val="dk1"/>
                </a:solidFill>
                <a:latin typeface="Trebuchet MS"/>
              </a:rPr>
              <a:t>E</a:t>
            </a:r>
            <a:r>
              <a:rPr b="1" lang="en-IN" sz="3200" spc="-12" strike="noStrike">
                <a:solidFill>
                  <a:schemeClr val="dk1"/>
                </a:solidFill>
                <a:latin typeface="Trebuchet MS"/>
              </a:rPr>
              <a:t>R</a:t>
            </a:r>
            <a:r>
              <a:rPr b="1" lang="en-IN" sz="3200" spc="4" strike="noStrike">
                <a:solidFill>
                  <a:schemeClr val="dk1"/>
                </a:solidFill>
                <a:latin typeface="Trebuchet MS"/>
              </a:rPr>
              <a:t>S?</a:t>
            </a:r>
            <a:endParaRPr b="0" lang="en-IN" sz="3200" spc="-1" strike="noStrike">
              <a:solidFill>
                <a:srgbClr val="000000"/>
              </a:solidFill>
              <a:latin typeface="Calibri"/>
            </a:endParaRPr>
          </a:p>
        </p:txBody>
      </p:sp>
      <p:pic>
        <p:nvPicPr>
          <p:cNvPr id="174" name="object 6" descr=""/>
          <p:cNvPicPr/>
          <p:nvPr/>
        </p:nvPicPr>
        <p:blipFill>
          <a:blip r:embed="rId1"/>
          <a:stretch/>
        </p:blipFill>
        <p:spPr>
          <a:xfrm>
            <a:off x="723960" y="6172200"/>
            <a:ext cx="2180880" cy="485280"/>
          </a:xfrm>
          <a:prstGeom prst="rect">
            <a:avLst/>
          </a:prstGeom>
          <a:ln w="0">
            <a:noFill/>
          </a:ln>
        </p:spPr>
      </p:pic>
      <p:sp>
        <p:nvSpPr>
          <p:cNvPr id="175" name="object 7"/>
          <p:cNvSpPr/>
          <p:nvPr/>
        </p:nvSpPr>
        <p:spPr>
          <a:xfrm>
            <a:off x="739800" y="6473160"/>
            <a:ext cx="179856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76" name="PlaceHolder 2"/>
          <p:cNvSpPr>
            <a:spLocks noGrp="1"/>
          </p:cNvSpPr>
          <p:nvPr>
            <p:ph type="sldNum" idx="12"/>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4FE8DC86-DC73-4B88-AA65-A770155ADC7D}"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7" name=""/>
          <p:cNvSpPr txBox="1"/>
          <p:nvPr/>
        </p:nvSpPr>
        <p:spPr>
          <a:xfrm>
            <a:off x="614160" y="2326320"/>
            <a:ext cx="8070480" cy="2809080"/>
          </a:xfrm>
          <a:prstGeom prst="rect">
            <a:avLst/>
          </a:prstGeom>
          <a:noFill/>
          <a:ln w="0">
            <a:noFill/>
          </a:ln>
        </p:spPr>
        <p:txBody>
          <a:bodyPr lIns="90000" rIns="90000" tIns="45000" bIns="45000" anchor="t">
            <a:noAutofit/>
          </a:bodyPr>
          <a:p>
            <a:pPr marL="216000" indent="-216000" algn="just">
              <a:buClr>
                <a:srgbClr val="000000"/>
              </a:buClr>
              <a:buSzPct val="45000"/>
              <a:buFont typeface="Wingdings" charset="2"/>
              <a:buChar char=""/>
            </a:pPr>
            <a:r>
              <a:rPr b="0" lang="en-IN" sz="2400" spc="-1" strike="noStrike">
                <a:solidFill>
                  <a:srgbClr val="000000"/>
                </a:solidFill>
                <a:latin typeface="Arial"/>
              </a:rPr>
              <a:t>End users include:</a:t>
            </a:r>
            <a:endParaRPr b="0" lang="en-IN" sz="2400" spc="-1" strike="noStrike">
              <a:solidFill>
                <a:srgbClr val="000000"/>
              </a:solidFill>
              <a:latin typeface="Arial"/>
            </a:endParaRPr>
          </a:p>
          <a:p>
            <a:pPr marL="216000" indent="-216000" algn="just">
              <a:buClr>
                <a:srgbClr val="000000"/>
              </a:buClr>
              <a:buSzPct val="45000"/>
              <a:buFont typeface="Wingdings" charset="2"/>
              <a:buChar char=""/>
            </a:pPr>
            <a:endParaRPr b="0" lang="en-IN" sz="2400" spc="-1" strike="noStrike">
              <a:solidFill>
                <a:srgbClr val="000000"/>
              </a:solidFill>
              <a:latin typeface="Arial"/>
            </a:endParaRPr>
          </a:p>
          <a:p>
            <a:pPr marL="216000" indent="-216000" algn="just">
              <a:buClr>
                <a:srgbClr val="000000"/>
              </a:buClr>
              <a:buSzPct val="45000"/>
              <a:buFont typeface="Wingdings" charset="2"/>
              <a:buChar char=""/>
            </a:pPr>
            <a:r>
              <a:rPr b="0" lang="en-IN" sz="2400" spc="-1" strike="noStrike">
                <a:solidFill>
                  <a:srgbClr val="000000"/>
                </a:solidFill>
                <a:latin typeface="Arial"/>
              </a:rPr>
              <a:t>Security personnel responsible for monitoring surveillance feeds.</a:t>
            </a:r>
            <a:endParaRPr b="0" lang="en-IN" sz="2400" spc="-1" strike="noStrike">
              <a:solidFill>
                <a:srgbClr val="000000"/>
              </a:solidFill>
              <a:latin typeface="Arial"/>
            </a:endParaRPr>
          </a:p>
          <a:p>
            <a:pPr marL="216000" indent="-216000" algn="just">
              <a:buClr>
                <a:srgbClr val="000000"/>
              </a:buClr>
              <a:buSzPct val="45000"/>
              <a:buFont typeface="Wingdings" charset="2"/>
              <a:buChar char=""/>
            </a:pPr>
            <a:r>
              <a:rPr b="0" lang="en-IN" sz="2400" spc="-1" strike="noStrike">
                <a:solidFill>
                  <a:srgbClr val="000000"/>
                </a:solidFill>
                <a:latin typeface="Arial"/>
              </a:rPr>
              <a:t>Firefighters and emergency responders requiring early detection of fires.</a:t>
            </a:r>
            <a:endParaRPr b="0" lang="en-IN" sz="2400" spc="-1" strike="noStrike">
              <a:solidFill>
                <a:srgbClr val="000000"/>
              </a:solidFill>
              <a:latin typeface="Arial"/>
            </a:endParaRPr>
          </a:p>
          <a:p>
            <a:pPr marL="216000" indent="-216000" algn="just">
              <a:buClr>
                <a:srgbClr val="000000"/>
              </a:buClr>
              <a:buSzPct val="45000"/>
              <a:buFont typeface="Wingdings" charset="2"/>
              <a:buChar char=""/>
            </a:pPr>
            <a:r>
              <a:rPr b="0" lang="en-IN" sz="2400" spc="-1" strike="noStrike">
                <a:solidFill>
                  <a:srgbClr val="000000"/>
                </a:solidFill>
                <a:latin typeface="Arial"/>
              </a:rPr>
              <a:t>Property owners and managers seeking to protect their assets and occupants.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object 2" descr=""/>
          <p:cNvPicPr/>
          <p:nvPr/>
        </p:nvPicPr>
        <p:blipFill>
          <a:blip r:embed="rId1"/>
          <a:stretch/>
        </p:blipFill>
        <p:spPr>
          <a:xfrm>
            <a:off x="0" y="1792440"/>
            <a:ext cx="2695320" cy="3247560"/>
          </a:xfrm>
          <a:prstGeom prst="rect">
            <a:avLst/>
          </a:prstGeom>
          <a:ln w="0">
            <a:noFill/>
          </a:ln>
        </p:spPr>
      </p:pic>
      <p:sp>
        <p:nvSpPr>
          <p:cNvPr id="179" name="PlaceHolder 1"/>
          <p:cNvSpPr>
            <a:spLocks noGrp="1"/>
          </p:cNvSpPr>
          <p:nvPr>
            <p:ph type="title"/>
          </p:nvPr>
        </p:nvSpPr>
        <p:spPr>
          <a:xfrm>
            <a:off x="497160" y="46152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IN" sz="3600" spc="-41" strike="noStrike">
                <a:solidFill>
                  <a:schemeClr val="dk1"/>
                </a:solidFill>
                <a:latin typeface="Trebuchet MS"/>
              </a:rPr>
              <a:t>Y</a:t>
            </a:r>
            <a:r>
              <a:rPr b="1" lang="en-IN" sz="3600" spc="9" strike="noStrike">
                <a:solidFill>
                  <a:schemeClr val="dk1"/>
                </a:solidFill>
                <a:latin typeface="Trebuchet MS"/>
              </a:rPr>
              <a:t>O</a:t>
            </a:r>
            <a:r>
              <a:rPr b="1" lang="en-IN" sz="3600" spc="24" strike="noStrike">
                <a:solidFill>
                  <a:schemeClr val="dk1"/>
                </a:solidFill>
                <a:latin typeface="Trebuchet MS"/>
              </a:rPr>
              <a:t>U</a:t>
            </a:r>
            <a:r>
              <a:rPr b="1" lang="en-IN" sz="3600" spc="-1" strike="noStrike">
                <a:solidFill>
                  <a:schemeClr val="dk1"/>
                </a:solidFill>
                <a:latin typeface="Trebuchet MS"/>
              </a:rPr>
              <a:t>R</a:t>
            </a:r>
            <a:r>
              <a:rPr b="1" lang="en-IN" sz="3600" spc="4" strike="noStrike">
                <a:solidFill>
                  <a:schemeClr val="dk1"/>
                </a:solidFill>
                <a:latin typeface="Trebuchet MS"/>
              </a:rPr>
              <a:t> </a:t>
            </a:r>
            <a:r>
              <a:rPr b="1" lang="en-IN" sz="3600" spc="24" strike="noStrike">
                <a:solidFill>
                  <a:schemeClr val="dk1"/>
                </a:solidFill>
                <a:latin typeface="Trebuchet MS"/>
              </a:rPr>
              <a:t>S</a:t>
            </a:r>
            <a:r>
              <a:rPr b="1" lang="en-IN" sz="3600" spc="9" strike="noStrike">
                <a:solidFill>
                  <a:schemeClr val="dk1"/>
                </a:solidFill>
                <a:latin typeface="Trebuchet MS"/>
              </a:rPr>
              <a:t>O</a:t>
            </a:r>
            <a:r>
              <a:rPr b="1" lang="en-IN" sz="3600" spc="24" strike="noStrike">
                <a:solidFill>
                  <a:schemeClr val="dk1"/>
                </a:solidFill>
                <a:latin typeface="Trebuchet MS"/>
              </a:rPr>
              <a:t>LU</a:t>
            </a:r>
            <a:r>
              <a:rPr b="1" lang="en-IN" sz="3600" spc="-35" strike="noStrike">
                <a:solidFill>
                  <a:schemeClr val="dk1"/>
                </a:solidFill>
                <a:latin typeface="Trebuchet MS"/>
              </a:rPr>
              <a:t>T</a:t>
            </a:r>
            <a:r>
              <a:rPr b="1" lang="en-IN" sz="3600" spc="-32" strike="noStrike">
                <a:solidFill>
                  <a:schemeClr val="dk1"/>
                </a:solidFill>
                <a:latin typeface="Trebuchet MS"/>
              </a:rPr>
              <a:t>I</a:t>
            </a:r>
            <a:r>
              <a:rPr b="1" lang="en-IN" sz="3600" spc="9" strike="noStrike">
                <a:solidFill>
                  <a:schemeClr val="dk1"/>
                </a:solidFill>
                <a:latin typeface="Trebuchet MS"/>
              </a:rPr>
              <a:t>O</a:t>
            </a:r>
            <a:r>
              <a:rPr b="1" lang="en-IN" sz="3600" spc="-1" strike="noStrike">
                <a:solidFill>
                  <a:schemeClr val="dk1"/>
                </a:solidFill>
                <a:latin typeface="Trebuchet MS"/>
              </a:rPr>
              <a:t>N</a:t>
            </a:r>
            <a:r>
              <a:rPr b="1" lang="en-IN" sz="3600" spc="-347" strike="noStrike">
                <a:solidFill>
                  <a:schemeClr val="dk1"/>
                </a:solidFill>
                <a:latin typeface="Trebuchet MS"/>
              </a:rPr>
              <a:t> </a:t>
            </a:r>
            <a:r>
              <a:rPr b="1" lang="en-IN" sz="3600" spc="-35" strike="noStrike">
                <a:solidFill>
                  <a:schemeClr val="dk1"/>
                </a:solidFill>
                <a:latin typeface="Trebuchet MS"/>
              </a:rPr>
              <a:t>A</a:t>
            </a:r>
            <a:r>
              <a:rPr b="1" lang="en-IN" sz="3600" spc="-7" strike="noStrike">
                <a:solidFill>
                  <a:schemeClr val="dk1"/>
                </a:solidFill>
                <a:latin typeface="Trebuchet MS"/>
              </a:rPr>
              <a:t>N</a:t>
            </a:r>
            <a:r>
              <a:rPr b="1" lang="en-IN" sz="3600" spc="-1" strike="noStrike">
                <a:solidFill>
                  <a:schemeClr val="dk1"/>
                </a:solidFill>
                <a:latin typeface="Trebuchet MS"/>
              </a:rPr>
              <a:t>D</a:t>
            </a:r>
            <a:r>
              <a:rPr b="1" lang="en-IN" sz="3600" spc="32" strike="noStrike">
                <a:solidFill>
                  <a:schemeClr val="dk1"/>
                </a:solidFill>
                <a:latin typeface="Trebuchet MS"/>
              </a:rPr>
              <a:t> </a:t>
            </a:r>
            <a:r>
              <a:rPr b="1" lang="en-IN" sz="3600" spc="-32" strike="noStrike">
                <a:solidFill>
                  <a:schemeClr val="dk1"/>
                </a:solidFill>
                <a:latin typeface="Trebuchet MS"/>
              </a:rPr>
              <a:t>I</a:t>
            </a:r>
            <a:r>
              <a:rPr b="1" lang="en-IN" sz="3600" spc="-35" strike="noStrike">
                <a:solidFill>
                  <a:schemeClr val="dk1"/>
                </a:solidFill>
                <a:latin typeface="Trebuchet MS"/>
              </a:rPr>
              <a:t>T</a:t>
            </a:r>
            <a:r>
              <a:rPr b="1" lang="en-IN" sz="3600" spc="-1" strike="noStrike">
                <a:solidFill>
                  <a:schemeClr val="dk1"/>
                </a:solidFill>
                <a:latin typeface="Trebuchet MS"/>
              </a:rPr>
              <a:t>S</a:t>
            </a:r>
            <a:r>
              <a:rPr b="1" lang="en-IN" sz="3600" spc="58" strike="noStrike">
                <a:solidFill>
                  <a:schemeClr val="dk1"/>
                </a:solidFill>
                <a:latin typeface="Trebuchet MS"/>
              </a:rPr>
              <a:t> </a:t>
            </a:r>
            <a:r>
              <a:rPr b="1" lang="en-IN" sz="3600" spc="-296" strike="noStrike">
                <a:solidFill>
                  <a:schemeClr val="dk1"/>
                </a:solidFill>
                <a:latin typeface="Trebuchet MS"/>
              </a:rPr>
              <a:t>V</a:t>
            </a:r>
            <a:r>
              <a:rPr b="1" lang="en-IN" sz="3600" spc="-35" strike="noStrike">
                <a:solidFill>
                  <a:schemeClr val="dk1"/>
                </a:solidFill>
                <a:latin typeface="Trebuchet MS"/>
              </a:rPr>
              <a:t>A</a:t>
            </a:r>
            <a:r>
              <a:rPr b="1" lang="en-IN" sz="3600" spc="24" strike="noStrike">
                <a:solidFill>
                  <a:schemeClr val="dk1"/>
                </a:solidFill>
                <a:latin typeface="Trebuchet MS"/>
              </a:rPr>
              <a:t>LU</a:t>
            </a:r>
            <a:r>
              <a:rPr b="1" lang="en-IN" sz="3600" spc="-1" strike="noStrike">
                <a:solidFill>
                  <a:schemeClr val="dk1"/>
                </a:solidFill>
                <a:latin typeface="Trebuchet MS"/>
              </a:rPr>
              <a:t>E</a:t>
            </a:r>
            <a:r>
              <a:rPr b="1" lang="en-IN" sz="3600" spc="-66" strike="noStrike">
                <a:solidFill>
                  <a:schemeClr val="dk1"/>
                </a:solidFill>
                <a:latin typeface="Trebuchet MS"/>
              </a:rPr>
              <a:t> </a:t>
            </a:r>
            <a:r>
              <a:rPr b="1" lang="en-IN" sz="3600" spc="-15" strike="noStrike">
                <a:solidFill>
                  <a:schemeClr val="dk1"/>
                </a:solidFill>
                <a:latin typeface="Trebuchet MS"/>
              </a:rPr>
              <a:t>P</a:t>
            </a:r>
            <a:r>
              <a:rPr b="1" lang="en-IN" sz="3600" spc="-32" strike="noStrike">
                <a:solidFill>
                  <a:schemeClr val="dk1"/>
                </a:solidFill>
                <a:latin typeface="Trebuchet MS"/>
              </a:rPr>
              <a:t>R</a:t>
            </a:r>
            <a:r>
              <a:rPr b="1" lang="en-IN" sz="3600" spc="9" strike="noStrike">
                <a:solidFill>
                  <a:schemeClr val="dk1"/>
                </a:solidFill>
                <a:latin typeface="Trebuchet MS"/>
              </a:rPr>
              <a:t>O</a:t>
            </a:r>
            <a:r>
              <a:rPr b="1" lang="en-IN" sz="3600" spc="-15" strike="noStrike">
                <a:solidFill>
                  <a:schemeClr val="dk1"/>
                </a:solidFill>
                <a:latin typeface="Trebuchet MS"/>
              </a:rPr>
              <a:t>P</a:t>
            </a:r>
            <a:r>
              <a:rPr b="1" lang="en-IN" sz="3600" spc="9" strike="noStrike">
                <a:solidFill>
                  <a:schemeClr val="dk1"/>
                </a:solidFill>
                <a:latin typeface="Trebuchet MS"/>
              </a:rPr>
              <a:t>O</a:t>
            </a:r>
            <a:r>
              <a:rPr b="1" lang="en-IN" sz="3600" spc="24" strike="noStrike">
                <a:solidFill>
                  <a:schemeClr val="dk1"/>
                </a:solidFill>
                <a:latin typeface="Trebuchet MS"/>
              </a:rPr>
              <a:t>S</a:t>
            </a:r>
            <a:r>
              <a:rPr b="1" lang="en-IN" sz="3600" spc="-32" strike="noStrike">
                <a:solidFill>
                  <a:schemeClr val="dk1"/>
                </a:solidFill>
                <a:latin typeface="Trebuchet MS"/>
              </a:rPr>
              <a:t>I</a:t>
            </a:r>
            <a:r>
              <a:rPr b="1" lang="en-IN" sz="3600" spc="-35" strike="noStrike">
                <a:solidFill>
                  <a:schemeClr val="dk1"/>
                </a:solidFill>
                <a:latin typeface="Trebuchet MS"/>
              </a:rPr>
              <a:t>T</a:t>
            </a:r>
            <a:r>
              <a:rPr b="1" lang="en-IN" sz="3600" spc="-32" strike="noStrike">
                <a:solidFill>
                  <a:schemeClr val="dk1"/>
                </a:solidFill>
                <a:latin typeface="Trebuchet MS"/>
              </a:rPr>
              <a:t>I</a:t>
            </a:r>
            <a:r>
              <a:rPr b="1" lang="en-IN" sz="3600" spc="9" strike="noStrike">
                <a:solidFill>
                  <a:schemeClr val="dk1"/>
                </a:solidFill>
                <a:latin typeface="Trebuchet MS"/>
              </a:rPr>
              <a:t>O</a:t>
            </a:r>
            <a:r>
              <a:rPr b="1" lang="en-IN" sz="3600" spc="-1" strike="noStrike">
                <a:solidFill>
                  <a:schemeClr val="dk1"/>
                </a:solidFill>
                <a:latin typeface="Trebuchet MS"/>
              </a:rPr>
              <a:t>N</a:t>
            </a:r>
            <a:endParaRPr b="0" lang="en-IN" sz="3600" spc="-1" strike="noStrike">
              <a:solidFill>
                <a:srgbClr val="000000"/>
              </a:solidFill>
              <a:latin typeface="Calibri"/>
            </a:endParaRPr>
          </a:p>
        </p:txBody>
      </p:sp>
      <p:pic>
        <p:nvPicPr>
          <p:cNvPr id="180" name="object 7" descr=""/>
          <p:cNvPicPr/>
          <p:nvPr/>
        </p:nvPicPr>
        <p:blipFill>
          <a:blip r:embed="rId2"/>
          <a:stretch/>
        </p:blipFill>
        <p:spPr>
          <a:xfrm>
            <a:off x="676440" y="6467400"/>
            <a:ext cx="2142720" cy="199800"/>
          </a:xfrm>
          <a:prstGeom prst="rect">
            <a:avLst/>
          </a:prstGeom>
          <a:ln w="0">
            <a:noFill/>
          </a:ln>
        </p:spPr>
      </p:pic>
      <p:sp>
        <p:nvSpPr>
          <p:cNvPr id="181" name="object 8"/>
          <p:cNvSpPr/>
          <p:nvPr/>
        </p:nvSpPr>
        <p:spPr>
          <a:xfrm>
            <a:off x="739800" y="6473160"/>
            <a:ext cx="1798560" cy="17424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82" name="PlaceHolder 2"/>
          <p:cNvSpPr>
            <a:spLocks noGrp="1"/>
          </p:cNvSpPr>
          <p:nvPr>
            <p:ph type="sldNum" idx="13"/>
          </p:nvPr>
        </p:nvSpPr>
        <p:spPr>
          <a:xfrm>
            <a:off x="11353320" y="6473160"/>
            <a:ext cx="15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9" strike="noStrike">
                <a:solidFill>
                  <a:srgbClr val="2d936b"/>
                </a:solidFill>
                <a:latin typeface="Trebuchet MS"/>
              </a:defRPr>
            </a:lvl1pPr>
          </a:lstStyle>
          <a:p>
            <a:pPr marL="38160" indent="0">
              <a:lnSpc>
                <a:spcPct val="100000"/>
              </a:lnSpc>
              <a:spcBef>
                <a:spcPts val="54"/>
              </a:spcBef>
              <a:buNone/>
            </a:pPr>
            <a:fld id="{7F42120D-26C8-40B2-9F30-FE382A0B587A}" type="slidenum">
              <a:rPr b="0" lang="en-IN"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3" name=""/>
          <p:cNvSpPr txBox="1"/>
          <p:nvPr/>
        </p:nvSpPr>
        <p:spPr>
          <a:xfrm>
            <a:off x="2695320" y="1792440"/>
            <a:ext cx="6664680" cy="3828600"/>
          </a:xfrm>
          <a:prstGeom prst="rect">
            <a:avLst/>
          </a:prstGeom>
          <a:noFill/>
          <a:ln w="0">
            <a:noFill/>
          </a:ln>
        </p:spPr>
        <p:txBody>
          <a:bodyPr lIns="90000" rIns="90000" tIns="45000" bIns="45000" anchor="t">
            <a:noAutofit/>
          </a:bodyPr>
          <a:p>
            <a:pPr algn="just"/>
            <a:r>
              <a:rPr b="0" lang="en-IN" sz="1800" spc="-1" strike="noStrike">
                <a:solidFill>
                  <a:srgbClr val="000000"/>
                </a:solidFill>
                <a:latin typeface="Arial"/>
              </a:rPr>
              <a:t>  </a:t>
            </a:r>
            <a:r>
              <a:rPr b="0" lang="en-IN" sz="2400" spc="-1" strike="noStrike">
                <a:solidFill>
                  <a:srgbClr val="000000"/>
                </a:solidFill>
                <a:latin typeface="Arial"/>
              </a:rPr>
              <a:t>The solution involves training CNN models on annotated surveillance video data to recognize patterns indicative of fires. By deploying these models in real-time surveillance systems, we provide a proactive approach to fire detection, minimizing response times and potential damages. The value proposition lies in the ability to enhance safety and security through automated fire detection capabilities.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sp>
        <p:nvSpPr>
          <p:cNvPr id="18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8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87" name="object 6" descr=""/>
          <p:cNvPicPr/>
          <p:nvPr/>
        </p:nvPicPr>
        <p:blipFill>
          <a:blip r:embed="rId1"/>
          <a:stretch/>
        </p:blipFill>
        <p:spPr>
          <a:xfrm>
            <a:off x="8621640" y="3324600"/>
            <a:ext cx="2466720" cy="3419280"/>
          </a:xfrm>
          <a:prstGeom prst="rect">
            <a:avLst/>
          </a:prstGeom>
          <a:ln w="0">
            <a:noFill/>
          </a:ln>
        </p:spPr>
      </p:pic>
      <p:sp>
        <p:nvSpPr>
          <p:cNvPr id="188" name="PlaceHolder 1"/>
          <p:cNvSpPr>
            <a:spLocks noGrp="1"/>
          </p:cNvSpPr>
          <p:nvPr>
            <p:ph type="title"/>
          </p:nvPr>
        </p:nvSpPr>
        <p:spPr>
          <a:xfrm>
            <a:off x="739800" y="654840"/>
            <a:ext cx="7542720" cy="1161720"/>
          </a:xfrm>
          <a:prstGeom prst="rect">
            <a:avLst/>
          </a:prstGeom>
          <a:noFill/>
          <a:ln w="0">
            <a:noFill/>
          </a:ln>
        </p:spPr>
        <p:txBody>
          <a:bodyPr lIns="0" rIns="0" tIns="16560" bIns="0" anchor="t">
            <a:noAutofit/>
          </a:bodyPr>
          <a:p>
            <a:pPr marL="12600" indent="0">
              <a:lnSpc>
                <a:spcPct val="100000"/>
              </a:lnSpc>
              <a:spcBef>
                <a:spcPts val="130"/>
              </a:spcBef>
              <a:buNone/>
            </a:pPr>
            <a:r>
              <a:rPr b="1" lang="en-IN" sz="4250" spc="12" strike="noStrike">
                <a:solidFill>
                  <a:schemeClr val="dk1"/>
                </a:solidFill>
                <a:latin typeface="Trebuchet MS"/>
              </a:rPr>
              <a:t>THE</a:t>
            </a:r>
            <a:r>
              <a:rPr b="1" lang="en-IN" sz="4250" spc="18" strike="noStrike">
                <a:solidFill>
                  <a:schemeClr val="dk1"/>
                </a:solidFill>
                <a:latin typeface="Trebuchet MS"/>
              </a:rPr>
              <a:t> </a:t>
            </a:r>
            <a:r>
              <a:rPr b="1" lang="en-IN" sz="4250" spc="9" strike="noStrike">
                <a:solidFill>
                  <a:schemeClr val="dk1"/>
                </a:solidFill>
                <a:latin typeface="Trebuchet MS"/>
              </a:rPr>
              <a:t>WOW</a:t>
            </a:r>
            <a:r>
              <a:rPr b="1" lang="en-IN" sz="4250" spc="83" strike="noStrike">
                <a:solidFill>
                  <a:schemeClr val="dk1"/>
                </a:solidFill>
                <a:latin typeface="Trebuchet MS"/>
              </a:rPr>
              <a:t> </a:t>
            </a:r>
            <a:r>
              <a:rPr b="1" lang="en-IN" sz="4250" spc="9" strike="noStrike">
                <a:solidFill>
                  <a:schemeClr val="dk1"/>
                </a:solidFill>
                <a:latin typeface="Trebuchet MS"/>
              </a:rPr>
              <a:t>IN</a:t>
            </a:r>
            <a:r>
              <a:rPr b="1" lang="en-IN" sz="4250" spc="-7" strike="noStrike">
                <a:solidFill>
                  <a:schemeClr val="dk1"/>
                </a:solidFill>
                <a:latin typeface="Trebuchet MS"/>
              </a:rPr>
              <a:t> </a:t>
            </a:r>
            <a:r>
              <a:rPr b="1" lang="en-IN" sz="4250" spc="12" strike="noStrike">
                <a:solidFill>
                  <a:schemeClr val="dk1"/>
                </a:solidFill>
                <a:latin typeface="Trebuchet MS"/>
              </a:rPr>
              <a:t>YOUR</a:t>
            </a:r>
            <a:r>
              <a:rPr b="1" lang="en-IN" sz="4250" spc="-12" strike="noStrike">
                <a:solidFill>
                  <a:schemeClr val="dk1"/>
                </a:solidFill>
                <a:latin typeface="Trebuchet MS"/>
              </a:rPr>
              <a:t> </a:t>
            </a:r>
            <a:r>
              <a:rPr b="1" lang="en-IN" sz="4250" spc="18" strike="noStrike">
                <a:solidFill>
                  <a:schemeClr val="dk1"/>
                </a:solidFill>
                <a:latin typeface="Trebuchet MS"/>
              </a:rPr>
              <a:t>SOLUTION</a:t>
            </a:r>
            <a:endParaRPr b="0" lang="en-IN" sz="4250" spc="-1" strike="noStrike">
              <a:solidFill>
                <a:srgbClr val="000000"/>
              </a:solidFill>
              <a:latin typeface="Calibri"/>
            </a:endParaRPr>
          </a:p>
        </p:txBody>
      </p:sp>
      <p:sp>
        <p:nvSpPr>
          <p:cNvPr id="189" name="object 8"/>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C99E7BE1-A799-482F-8A55-212C65EA5A65}" type="slidenum">
              <a:rPr b="0" lang="en-IN"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90" name=""/>
          <p:cNvSpPr txBox="1"/>
          <p:nvPr/>
        </p:nvSpPr>
        <p:spPr>
          <a:xfrm>
            <a:off x="365040" y="1620000"/>
            <a:ext cx="8994960" cy="2129400"/>
          </a:xfrm>
          <a:prstGeom prst="rect">
            <a:avLst/>
          </a:prstGeom>
          <a:noFill/>
          <a:ln w="0">
            <a:noFill/>
          </a:ln>
        </p:spPr>
        <p:txBody>
          <a:bodyPr lIns="90000" rIns="90000" tIns="45000" bIns="45000" anchor="t">
            <a:noAutofit/>
          </a:bodyPr>
          <a:p>
            <a:pPr algn="just"/>
            <a:r>
              <a:rPr b="0" lang="en-IN" sz="2400" spc="-1" strike="noStrike">
                <a:solidFill>
                  <a:srgbClr val="000000"/>
                </a:solidFill>
                <a:latin typeface="Arial"/>
              </a:rPr>
              <a:t>The WOW factor of our solution is its ability to accurately detect fires in real-time, even in challenging environments with varying lighting conditions and occlusions. By harnessing the power of CNNs, we achieve unprecedented levels of accuracy and reliability, surpassing traditional methods and setting new standards for fire detection technology.</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8" strike="noStrike">
                <a:solidFill>
                  <a:srgbClr val="2d83c3"/>
                </a:solidFill>
                <a:latin typeface="Trebuchet MS"/>
              </a:rPr>
              <a:t>3/21/202</a:t>
            </a:r>
            <a:r>
              <a:rPr b="0" lang="en-IN" sz="1100" spc="9" strike="noStrike">
                <a:solidFill>
                  <a:srgbClr val="2d83c3"/>
                </a:solidFill>
                <a:latin typeface="Trebuchet MS"/>
              </a:rPr>
              <a:t>4</a:t>
            </a:r>
            <a:r>
              <a:rPr b="0" lang="en-IN" sz="1100" spc="-1" strike="noStrike">
                <a:solidFill>
                  <a:srgbClr val="2d83c3"/>
                </a:solidFill>
                <a:latin typeface="Trebuchet MS"/>
              </a:rPr>
              <a:t> </a:t>
            </a:r>
            <a:r>
              <a:rPr b="0" lang="en-IN" sz="1100" spc="128" strike="noStrike">
                <a:solidFill>
                  <a:srgbClr val="2d83c3"/>
                </a:solidFill>
                <a:latin typeface="Trebuchet MS"/>
              </a:rPr>
              <a:t> </a:t>
            </a:r>
            <a:r>
              <a:rPr b="1" lang="en-IN" sz="1100" spc="49" strike="noStrike">
                <a:solidFill>
                  <a:srgbClr val="2d83c3"/>
                </a:solidFill>
                <a:latin typeface="Trebuchet MS"/>
              </a:rPr>
              <a:t>A</a:t>
            </a:r>
            <a:r>
              <a:rPr b="1" lang="en-IN" sz="1100" spc="12" strike="noStrike">
                <a:solidFill>
                  <a:srgbClr val="2d83c3"/>
                </a:solidFill>
                <a:latin typeface="Trebuchet MS"/>
              </a:rPr>
              <a:t>nnu</a:t>
            </a:r>
            <a:r>
              <a:rPr b="1" lang="en-IN" sz="1100" spc="9" strike="noStrike">
                <a:solidFill>
                  <a:srgbClr val="2d83c3"/>
                </a:solidFill>
                <a:latin typeface="Trebuchet MS"/>
              </a:rPr>
              <a:t>al</a:t>
            </a:r>
            <a:r>
              <a:rPr b="1" lang="en-IN" sz="1100" spc="-140" strike="noStrike">
                <a:solidFill>
                  <a:srgbClr val="2d83c3"/>
                </a:solidFill>
                <a:latin typeface="Trebuchet MS"/>
              </a:rPr>
              <a:t> </a:t>
            </a:r>
            <a:r>
              <a:rPr b="1" lang="en-IN" sz="1100" spc="-1" strike="noStrike">
                <a:solidFill>
                  <a:srgbClr val="2d83c3"/>
                </a:solidFill>
                <a:latin typeface="Trebuchet MS"/>
              </a:rPr>
              <a:t>R</a:t>
            </a:r>
            <a:r>
              <a:rPr b="1" lang="en-IN" sz="1100" spc="32" strike="noStrike">
                <a:solidFill>
                  <a:srgbClr val="2d83c3"/>
                </a:solidFill>
                <a:latin typeface="Trebuchet MS"/>
              </a:rPr>
              <a:t>e</a:t>
            </a:r>
            <a:r>
              <a:rPr b="1" lang="en-IN" sz="1100" spc="89" strike="noStrike">
                <a:solidFill>
                  <a:srgbClr val="2d83c3"/>
                </a:solidFill>
                <a:latin typeface="Trebuchet MS"/>
              </a:rPr>
              <a:t>v</a:t>
            </a:r>
            <a:r>
              <a:rPr b="1" lang="en-IN" sz="1100" spc="-35" strike="noStrike">
                <a:solidFill>
                  <a:srgbClr val="2d83c3"/>
                </a:solidFill>
                <a:latin typeface="Trebuchet MS"/>
              </a:rPr>
              <a:t>i</a:t>
            </a:r>
            <a:r>
              <a:rPr b="1" lang="en-IN" sz="1100" spc="32" strike="noStrike">
                <a:solidFill>
                  <a:srgbClr val="2d83c3"/>
                </a:solidFill>
                <a:latin typeface="Trebuchet MS"/>
              </a:rPr>
              <a:t>e</a:t>
            </a:r>
            <a:r>
              <a:rPr b="1" lang="en-IN" sz="1100" spc="12" strike="noStrike">
                <a:solidFill>
                  <a:srgbClr val="2d83c3"/>
                </a:solidFill>
                <a:latin typeface="Trebuchet MS"/>
              </a:rPr>
              <a:t>w</a:t>
            </a:r>
            <a:endParaRPr b="0" lang="en-IN" sz="1100" spc="-1" strike="noStrike">
              <a:solidFill>
                <a:srgbClr val="000000"/>
              </a:solidFill>
              <a:latin typeface="Arial"/>
            </a:endParaRPr>
          </a:p>
        </p:txBody>
      </p:sp>
      <p:pic>
        <p:nvPicPr>
          <p:cNvPr id="192" name="object 6" descr=""/>
          <p:cNvPicPr/>
          <p:nvPr/>
        </p:nvPicPr>
        <p:blipFill>
          <a:blip r:embed="rId1"/>
          <a:stretch/>
        </p:blipFill>
        <p:spPr>
          <a:xfrm>
            <a:off x="1666800" y="6467400"/>
            <a:ext cx="75960" cy="177480"/>
          </a:xfrm>
          <a:prstGeom prst="rect">
            <a:avLst/>
          </a:prstGeom>
          <a:ln w="0">
            <a:noFill/>
          </a:ln>
        </p:spPr>
      </p:pic>
      <p:sp>
        <p:nvSpPr>
          <p:cNvPr id="193" name="object 7"/>
          <p:cNvSpPr/>
          <p:nvPr/>
        </p:nvSpPr>
        <p:spPr>
          <a:xfrm>
            <a:off x="739800" y="1368000"/>
            <a:ext cx="28116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endParaRPr b="0" lang="en-IN" sz="1800" spc="-1" strike="noStrike">
              <a:solidFill>
                <a:srgbClr val="000000"/>
              </a:solidFill>
              <a:latin typeface="Arial"/>
            </a:endParaRPr>
          </a:p>
        </p:txBody>
      </p:sp>
      <p:sp>
        <p:nvSpPr>
          <p:cNvPr id="194" name="object 9"/>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5E0EB757-00BB-4868-A0DF-2C0BB0D87788}" type="slidenum">
              <a:rPr b="0" lang="en-IN"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95" name="object 8"/>
          <p:cNvSpPr/>
          <p:nvPr/>
        </p:nvSpPr>
        <p:spPr>
          <a:xfrm>
            <a:off x="739800" y="291240"/>
            <a:ext cx="3303720" cy="7444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en-IN" sz="4800" spc="12" strike="noStrike">
                <a:solidFill>
                  <a:srgbClr val="000000"/>
                </a:solidFill>
                <a:latin typeface="Trebuchet MS"/>
              </a:rPr>
              <a:t>M</a:t>
            </a:r>
            <a:r>
              <a:rPr b="1" lang="en-IN" sz="4800" spc="-1" strike="noStrike">
                <a:solidFill>
                  <a:srgbClr val="000000"/>
                </a:solidFill>
                <a:latin typeface="Trebuchet MS"/>
              </a:rPr>
              <a:t>O</a:t>
            </a:r>
            <a:r>
              <a:rPr b="1" lang="en-IN" sz="4800" spc="-15" strike="noStrike">
                <a:solidFill>
                  <a:srgbClr val="000000"/>
                </a:solidFill>
                <a:latin typeface="Trebuchet MS"/>
              </a:rPr>
              <a:t>D</a:t>
            </a:r>
            <a:r>
              <a:rPr b="1" lang="en-IN" sz="4800" spc="-35" strike="noStrike">
                <a:solidFill>
                  <a:srgbClr val="000000"/>
                </a:solidFill>
                <a:latin typeface="Trebuchet MS"/>
              </a:rPr>
              <a:t>E</a:t>
            </a:r>
            <a:r>
              <a:rPr b="1" lang="en-IN" sz="4800" spc="-32" strike="noStrike">
                <a:solidFill>
                  <a:srgbClr val="000000"/>
                </a:solidFill>
                <a:latin typeface="Trebuchet MS"/>
              </a:rPr>
              <a:t>LL</a:t>
            </a:r>
            <a:r>
              <a:rPr b="1" lang="en-IN" sz="4800" spc="-7" strike="noStrike">
                <a:solidFill>
                  <a:srgbClr val="000000"/>
                </a:solidFill>
                <a:latin typeface="Trebuchet MS"/>
              </a:rPr>
              <a:t>I</a:t>
            </a:r>
            <a:r>
              <a:rPr b="1" lang="en-IN" sz="4800" spc="29" strike="noStrike">
                <a:solidFill>
                  <a:srgbClr val="000000"/>
                </a:solidFill>
                <a:latin typeface="Trebuchet MS"/>
              </a:rPr>
              <a:t>N</a:t>
            </a:r>
            <a:r>
              <a:rPr b="1" lang="en-IN" sz="4800" spc="4" strike="noStrike">
                <a:solidFill>
                  <a:srgbClr val="000000"/>
                </a:solidFill>
                <a:latin typeface="Trebuchet MS"/>
              </a:rPr>
              <a:t>G</a:t>
            </a:r>
            <a:endParaRPr b="0" lang="en-IN" sz="4800" spc="-1" strike="noStrike">
              <a:solidFill>
                <a:srgbClr val="000000"/>
              </a:solidFill>
              <a:latin typeface="Arial"/>
            </a:endParaRPr>
          </a:p>
        </p:txBody>
      </p:sp>
      <p:sp>
        <p:nvSpPr>
          <p:cNvPr id="196" name=""/>
          <p:cNvSpPr txBox="1"/>
          <p:nvPr/>
        </p:nvSpPr>
        <p:spPr>
          <a:xfrm>
            <a:off x="249840" y="1745280"/>
            <a:ext cx="9830160" cy="2394720"/>
          </a:xfrm>
          <a:prstGeom prst="rect">
            <a:avLst/>
          </a:prstGeom>
          <a:noFill/>
          <a:ln w="0">
            <a:noFill/>
          </a:ln>
        </p:spPr>
        <p:txBody>
          <a:bodyPr lIns="90000" rIns="90000" tIns="45000" bIns="45000" anchor="t">
            <a:noAutofit/>
          </a:bodyPr>
          <a:p>
            <a:r>
              <a:rPr b="0" lang="en-IN" sz="2400" spc="-1" strike="noStrike">
                <a:solidFill>
                  <a:srgbClr val="000000"/>
                </a:solidFill>
                <a:latin typeface="Arial"/>
              </a:rPr>
              <a:t>We employ a CNN architecture tailored for fire detection tasks, comprising convolutional layers followed by pooling and fully connected layers. The model is trained on a large dataset of annotated surveillance videos, learning to identify distinctive features associated with fires. Transfer learning techniques may also be utilized to leverage pre-trained models and adapt them to the specific task of fire detection.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2024-03-31T10:43:11Z</dcterms:created>
  <dc:creator/>
  <dc:description/>
  <dc:language>en-IN</dc:language>
  <cp:lastModifiedBy/>
  <dcterms:modified xsi:type="dcterms:W3CDTF">2024-03-31T22:04:31Z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esentationFormat">
    <vt:lpwstr>On-screen Show (4:3)</vt:lpwstr>
  </property>
</Properties>
</file>