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7" r:id="rId8"/>
    <p:sldId id="262" r:id="rId9"/>
    <p:sldId id="269" r:id="rId10"/>
    <p:sldId id="268" r:id="rId11"/>
    <p:sldId id="263" r:id="rId12"/>
    <p:sldId id="264" r:id="rId13"/>
    <p:sldId id="265" r:id="rId14"/>
    <p:sldId id="266"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798" y="-9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4/5/2024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750" b="1" i="0">
                <a:solidFill>
                  <a:srgbClr val="001F5F"/>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4/5/2024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750" b="1" i="0">
                <a:solidFill>
                  <a:srgbClr val="001F5F"/>
                </a:solidFill>
                <a:latin typeface="Arial"/>
                <a:cs typeface="Arial"/>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4/5/2024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750" b="1" i="0">
                <a:solidFill>
                  <a:srgbClr val="001F5F"/>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4/5/2024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4/5/2024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7" Type="http://schemas.openxmlformats.org/officeDocument/2006/relationships/image" Target="../media/image1.png"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447675" y="457200"/>
            <a:ext cx="3705225" cy="95250"/>
          </a:xfrm>
          <a:custGeom>
            <a:avLst/>
            <a:gdLst/>
            <a:ahLst/>
            <a:cxnLst/>
            <a:rect l="l" t="t" r="r" b="b"/>
            <a:pathLst>
              <a:path w="3705225" h="95250">
                <a:moveTo>
                  <a:pt x="3705225" y="0"/>
                </a:moveTo>
                <a:lnTo>
                  <a:pt x="0" y="0"/>
                </a:lnTo>
                <a:lnTo>
                  <a:pt x="0" y="95250"/>
                </a:lnTo>
                <a:lnTo>
                  <a:pt x="3705225" y="95250"/>
                </a:lnTo>
                <a:lnTo>
                  <a:pt x="3705225" y="0"/>
                </a:lnTo>
                <a:close/>
              </a:path>
            </a:pathLst>
          </a:custGeom>
          <a:solidFill>
            <a:srgbClr val="465258"/>
          </a:solidFill>
        </p:spPr>
        <p:txBody>
          <a:bodyPr wrap="square" lIns="0" tIns="0" rIns="0" bIns="0" rtlCol="0"/>
          <a:lstStyle/>
          <a:p>
            <a:endParaRPr/>
          </a:p>
        </p:txBody>
      </p:sp>
      <p:sp>
        <p:nvSpPr>
          <p:cNvPr id="17" name="bg object 17"/>
          <p:cNvSpPr/>
          <p:nvPr/>
        </p:nvSpPr>
        <p:spPr>
          <a:xfrm>
            <a:off x="8039100" y="457200"/>
            <a:ext cx="3705225" cy="95250"/>
          </a:xfrm>
          <a:custGeom>
            <a:avLst/>
            <a:gdLst/>
            <a:ahLst/>
            <a:cxnLst/>
            <a:rect l="l" t="t" r="r" b="b"/>
            <a:pathLst>
              <a:path w="3705225" h="95250">
                <a:moveTo>
                  <a:pt x="3705225" y="0"/>
                </a:moveTo>
                <a:lnTo>
                  <a:pt x="0" y="0"/>
                </a:lnTo>
                <a:lnTo>
                  <a:pt x="0" y="95250"/>
                </a:lnTo>
                <a:lnTo>
                  <a:pt x="3705225" y="95250"/>
                </a:lnTo>
                <a:lnTo>
                  <a:pt x="3705225" y="0"/>
                </a:lnTo>
                <a:close/>
              </a:path>
            </a:pathLst>
          </a:custGeom>
          <a:solidFill>
            <a:srgbClr val="959FA7"/>
          </a:solidFill>
        </p:spPr>
        <p:txBody>
          <a:bodyPr wrap="square" lIns="0" tIns="0" rIns="0" bIns="0" rtlCol="0"/>
          <a:lstStyle/>
          <a:p>
            <a:endParaRPr/>
          </a:p>
        </p:txBody>
      </p:sp>
      <p:sp>
        <p:nvSpPr>
          <p:cNvPr id="18" name="bg object 18"/>
          <p:cNvSpPr/>
          <p:nvPr/>
        </p:nvSpPr>
        <p:spPr>
          <a:xfrm>
            <a:off x="4238625" y="457200"/>
            <a:ext cx="3705225" cy="95250"/>
          </a:xfrm>
          <a:custGeom>
            <a:avLst/>
            <a:gdLst/>
            <a:ahLst/>
            <a:cxnLst/>
            <a:rect l="l" t="t" r="r" b="b"/>
            <a:pathLst>
              <a:path w="3705225" h="95250">
                <a:moveTo>
                  <a:pt x="3705225" y="0"/>
                </a:moveTo>
                <a:lnTo>
                  <a:pt x="0" y="0"/>
                </a:lnTo>
                <a:lnTo>
                  <a:pt x="0" y="95250"/>
                </a:lnTo>
                <a:lnTo>
                  <a:pt x="3705225" y="95250"/>
                </a:lnTo>
                <a:lnTo>
                  <a:pt x="3705225" y="0"/>
                </a:lnTo>
                <a:close/>
              </a:path>
            </a:pathLst>
          </a:custGeom>
          <a:solidFill>
            <a:srgbClr val="1CACE3"/>
          </a:solidFill>
        </p:spPr>
        <p:txBody>
          <a:bodyPr wrap="square" lIns="0" tIns="0" rIns="0" bIns="0" rtlCol="0"/>
          <a:lstStyle/>
          <a:p>
            <a:endParaRPr/>
          </a:p>
        </p:txBody>
      </p:sp>
      <p:pic>
        <p:nvPicPr>
          <p:cNvPr id="19" name="bg object 19"/>
          <p:cNvPicPr/>
          <p:nvPr/>
        </p:nvPicPr>
        <p:blipFill>
          <a:blip r:embed="rId7" cstate="print"/>
          <a:stretch>
            <a:fillRect/>
          </a:stretch>
        </p:blipFill>
        <p:spPr>
          <a:xfrm>
            <a:off x="10509963" y="6448061"/>
            <a:ext cx="1091837" cy="334460"/>
          </a:xfrm>
          <a:prstGeom prst="rect">
            <a:avLst/>
          </a:prstGeom>
        </p:spPr>
      </p:pic>
      <p:sp>
        <p:nvSpPr>
          <p:cNvPr id="2" name="Holder 2"/>
          <p:cNvSpPr>
            <a:spLocks noGrp="1"/>
          </p:cNvSpPr>
          <p:nvPr>
            <p:ph type="title"/>
          </p:nvPr>
        </p:nvSpPr>
        <p:spPr>
          <a:xfrm>
            <a:off x="5013070" y="3602418"/>
            <a:ext cx="2165858" cy="448945"/>
          </a:xfrm>
          <a:prstGeom prst="rect">
            <a:avLst/>
          </a:prstGeom>
        </p:spPr>
        <p:txBody>
          <a:bodyPr wrap="square" lIns="0" tIns="0" rIns="0" bIns="0">
            <a:spAutoFit/>
          </a:bodyPr>
          <a:lstStyle>
            <a:lvl1pPr>
              <a:defRPr sz="2750" b="1" i="0">
                <a:solidFill>
                  <a:srgbClr val="001F5F"/>
                </a:solidFill>
                <a:latin typeface="Arial"/>
                <a:cs typeface="Arial"/>
              </a:defRPr>
            </a:lvl1pPr>
          </a:lstStyle>
          <a:p>
            <a:endParaRPr/>
          </a:p>
        </p:txBody>
      </p:sp>
      <p:sp>
        <p:nvSpPr>
          <p:cNvPr id="3" name="Holder 3"/>
          <p:cNvSpPr>
            <a:spLocks noGrp="1"/>
          </p:cNvSpPr>
          <p:nvPr>
            <p:ph type="body" idx="1"/>
          </p:nvPr>
        </p:nvSpPr>
        <p:spPr>
          <a:xfrm>
            <a:off x="447675" y="3086100"/>
            <a:ext cx="11296650" cy="333375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4/5/2024</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pPr/>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standalone="yes"?>
<Relationships xmlns="http://schemas.openxmlformats.org/package/2006/relationships"><Relationship Id="rId2" Type="http://schemas.openxmlformats.org/officeDocument/2006/relationships/image" Target="../media/image4.jpeg" /><Relationship Id="rId1" Type="http://schemas.openxmlformats.org/officeDocument/2006/relationships/slideLayout" Target="../slideLayouts/slideLayout4.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13.xml.rels><?xml version="1.0" encoding="UTF-8" standalone="yes"?>
<Relationships xmlns="http://schemas.openxmlformats.org/package/2006/relationships"><Relationship Id="rId3" Type="http://schemas.openxmlformats.org/officeDocument/2006/relationships/hyperlink" Target="https://github.com/neha-2568/Detection-of-Breast-Cancer" TargetMode="External" /><Relationship Id="rId2" Type="http://schemas.openxmlformats.org/officeDocument/2006/relationships/hyperlink" Target="https://www.kaggle.com/uciml/breast-cancer-wisconsin-data" TargetMode="External" /><Relationship Id="rId1" Type="http://schemas.openxmlformats.org/officeDocument/2006/relationships/slideLayout" Target="../slideLayouts/slideLayout4.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3.jpe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137405" y="2185924"/>
            <a:ext cx="3586479" cy="575310"/>
          </a:xfrm>
          <a:prstGeom prst="rect">
            <a:avLst/>
          </a:prstGeom>
        </p:spPr>
        <p:txBody>
          <a:bodyPr vert="horz" wrap="square" lIns="0" tIns="13335" rIns="0" bIns="0" rtlCol="0">
            <a:spAutoFit/>
          </a:bodyPr>
          <a:lstStyle/>
          <a:p>
            <a:pPr marL="12700">
              <a:lnSpc>
                <a:spcPct val="100000"/>
              </a:lnSpc>
              <a:spcBef>
                <a:spcPts val="105"/>
              </a:spcBef>
            </a:pPr>
            <a:r>
              <a:rPr lang="en-US" sz="3600" b="1" spc="5" dirty="0">
                <a:solidFill>
                  <a:srgbClr val="1CACE3"/>
                </a:solidFill>
                <a:latin typeface="Arial"/>
                <a:cs typeface="Arial"/>
              </a:rPr>
              <a:t>Breast Cancer</a:t>
            </a:r>
            <a:endParaRPr sz="3600">
              <a:latin typeface="Arial"/>
              <a:cs typeface="Arial"/>
            </a:endParaRPr>
          </a:p>
        </p:txBody>
      </p:sp>
      <p:sp>
        <p:nvSpPr>
          <p:cNvPr id="3" name="object 3"/>
          <p:cNvSpPr txBox="1">
            <a:spLocks noGrp="1"/>
          </p:cNvSpPr>
          <p:nvPr>
            <p:ph type="title"/>
          </p:nvPr>
        </p:nvSpPr>
        <p:spPr>
          <a:xfrm>
            <a:off x="3867150" y="1049655"/>
            <a:ext cx="4326890" cy="518159"/>
          </a:xfrm>
          <a:prstGeom prst="rect">
            <a:avLst/>
          </a:prstGeom>
        </p:spPr>
        <p:txBody>
          <a:bodyPr vert="horz" wrap="square" lIns="0" tIns="16510" rIns="0" bIns="0" rtlCol="0">
            <a:spAutoFit/>
          </a:bodyPr>
          <a:lstStyle/>
          <a:p>
            <a:pPr marL="12700">
              <a:lnSpc>
                <a:spcPct val="100000"/>
              </a:lnSpc>
              <a:spcBef>
                <a:spcPts val="130"/>
              </a:spcBef>
            </a:pPr>
            <a:r>
              <a:rPr sz="3200" spc="20" dirty="0">
                <a:solidFill>
                  <a:srgbClr val="1382AC"/>
                </a:solidFill>
              </a:rPr>
              <a:t>CAP</a:t>
            </a:r>
            <a:r>
              <a:rPr sz="3200" spc="35" dirty="0">
                <a:solidFill>
                  <a:srgbClr val="1382AC"/>
                </a:solidFill>
              </a:rPr>
              <a:t>S</a:t>
            </a:r>
            <a:r>
              <a:rPr sz="3200" spc="-10" dirty="0">
                <a:solidFill>
                  <a:srgbClr val="1382AC"/>
                </a:solidFill>
              </a:rPr>
              <a:t>T</a:t>
            </a:r>
            <a:r>
              <a:rPr sz="3200" spc="-20" dirty="0">
                <a:solidFill>
                  <a:srgbClr val="1382AC"/>
                </a:solidFill>
              </a:rPr>
              <a:t>O</a:t>
            </a:r>
            <a:r>
              <a:rPr sz="3200" spc="20" dirty="0">
                <a:solidFill>
                  <a:srgbClr val="1382AC"/>
                </a:solidFill>
              </a:rPr>
              <a:t>NE</a:t>
            </a:r>
            <a:r>
              <a:rPr sz="3200" spc="-200" dirty="0">
                <a:solidFill>
                  <a:srgbClr val="1382AC"/>
                </a:solidFill>
              </a:rPr>
              <a:t> </a:t>
            </a:r>
            <a:r>
              <a:rPr sz="3200" spc="35" dirty="0">
                <a:solidFill>
                  <a:srgbClr val="1382AC"/>
                </a:solidFill>
              </a:rPr>
              <a:t>P</a:t>
            </a:r>
            <a:r>
              <a:rPr sz="3200" spc="20" dirty="0">
                <a:solidFill>
                  <a:srgbClr val="1382AC"/>
                </a:solidFill>
              </a:rPr>
              <a:t>R</a:t>
            </a:r>
            <a:r>
              <a:rPr sz="3200" spc="-20" dirty="0">
                <a:solidFill>
                  <a:srgbClr val="1382AC"/>
                </a:solidFill>
              </a:rPr>
              <a:t>O</a:t>
            </a:r>
            <a:r>
              <a:rPr sz="3200" spc="15" dirty="0">
                <a:solidFill>
                  <a:srgbClr val="1382AC"/>
                </a:solidFill>
              </a:rPr>
              <a:t>J</a:t>
            </a:r>
            <a:r>
              <a:rPr sz="3200" spc="40" dirty="0">
                <a:solidFill>
                  <a:srgbClr val="1382AC"/>
                </a:solidFill>
              </a:rPr>
              <a:t>E</a:t>
            </a:r>
            <a:r>
              <a:rPr sz="3200" spc="20" dirty="0">
                <a:solidFill>
                  <a:srgbClr val="1382AC"/>
                </a:solidFill>
              </a:rPr>
              <a:t>CT</a:t>
            </a:r>
            <a:endParaRPr sz="3200"/>
          </a:p>
        </p:txBody>
      </p:sp>
      <p:sp>
        <p:nvSpPr>
          <p:cNvPr id="4" name="object 4"/>
          <p:cNvSpPr txBox="1"/>
          <p:nvPr/>
        </p:nvSpPr>
        <p:spPr>
          <a:xfrm>
            <a:off x="447675" y="3086100"/>
            <a:ext cx="11296650" cy="2854628"/>
          </a:xfrm>
          <a:prstGeom prst="rect">
            <a:avLst/>
          </a:prstGeom>
          <a:solidFill>
            <a:srgbClr val="465258"/>
          </a:solidFill>
        </p:spPr>
        <p:txBody>
          <a:bodyPr vert="horz" wrap="square" lIns="0" tIns="0" rIns="0" bIns="0" rtlCol="0">
            <a:spAutoFit/>
          </a:bodyPr>
          <a:lstStyle/>
          <a:p>
            <a:pPr>
              <a:lnSpc>
                <a:spcPct val="100000"/>
              </a:lnSpc>
            </a:pPr>
            <a:endParaRPr sz="2200">
              <a:latin typeface="Times New Roman"/>
              <a:cs typeface="Times New Roman"/>
            </a:endParaRPr>
          </a:p>
          <a:p>
            <a:pPr>
              <a:lnSpc>
                <a:spcPct val="100000"/>
              </a:lnSpc>
            </a:pPr>
            <a:endParaRPr sz="2200">
              <a:latin typeface="Times New Roman"/>
              <a:cs typeface="Times New Roman"/>
            </a:endParaRPr>
          </a:p>
          <a:p>
            <a:pPr>
              <a:lnSpc>
                <a:spcPct val="100000"/>
              </a:lnSpc>
            </a:pPr>
            <a:endParaRPr sz="2200">
              <a:latin typeface="Times New Roman"/>
              <a:cs typeface="Times New Roman"/>
            </a:endParaRPr>
          </a:p>
          <a:p>
            <a:pPr>
              <a:lnSpc>
                <a:spcPct val="100000"/>
              </a:lnSpc>
            </a:pPr>
            <a:endParaRPr sz="2200">
              <a:latin typeface="Times New Roman"/>
              <a:cs typeface="Times New Roman"/>
            </a:endParaRPr>
          </a:p>
          <a:p>
            <a:pPr>
              <a:lnSpc>
                <a:spcPct val="100000"/>
              </a:lnSpc>
              <a:spcBef>
                <a:spcPts val="45"/>
              </a:spcBef>
            </a:pPr>
            <a:endParaRPr sz="1750">
              <a:latin typeface="Times New Roman"/>
              <a:cs typeface="Times New Roman"/>
            </a:endParaRPr>
          </a:p>
          <a:p>
            <a:pPr marL="2763520">
              <a:lnSpc>
                <a:spcPct val="100000"/>
              </a:lnSpc>
            </a:pPr>
            <a:r>
              <a:rPr sz="2000" b="1" spc="15" dirty="0">
                <a:solidFill>
                  <a:srgbClr val="1382AC"/>
                </a:solidFill>
                <a:latin typeface="Arial"/>
                <a:cs typeface="Arial"/>
              </a:rPr>
              <a:t>P</a:t>
            </a:r>
            <a:r>
              <a:rPr sz="2000" b="1" spc="40" dirty="0">
                <a:solidFill>
                  <a:srgbClr val="1382AC"/>
                </a:solidFill>
                <a:latin typeface="Arial"/>
                <a:cs typeface="Arial"/>
              </a:rPr>
              <a:t>r</a:t>
            </a:r>
            <a:r>
              <a:rPr sz="2000" b="1" spc="15" dirty="0">
                <a:solidFill>
                  <a:srgbClr val="1382AC"/>
                </a:solidFill>
                <a:latin typeface="Arial"/>
                <a:cs typeface="Arial"/>
              </a:rPr>
              <a:t>es</a:t>
            </a:r>
            <a:r>
              <a:rPr sz="2000" b="1" spc="5" dirty="0">
                <a:solidFill>
                  <a:srgbClr val="1382AC"/>
                </a:solidFill>
                <a:latin typeface="Arial"/>
                <a:cs typeface="Arial"/>
              </a:rPr>
              <a:t>e</a:t>
            </a:r>
            <a:r>
              <a:rPr sz="2000" b="1" spc="45" dirty="0">
                <a:solidFill>
                  <a:srgbClr val="1382AC"/>
                </a:solidFill>
                <a:latin typeface="Arial"/>
                <a:cs typeface="Arial"/>
              </a:rPr>
              <a:t>n</a:t>
            </a:r>
            <a:r>
              <a:rPr sz="2000" b="1" spc="10" dirty="0">
                <a:solidFill>
                  <a:srgbClr val="1382AC"/>
                </a:solidFill>
                <a:latin typeface="Arial"/>
                <a:cs typeface="Arial"/>
              </a:rPr>
              <a:t>ted</a:t>
            </a:r>
            <a:r>
              <a:rPr sz="2000" b="1" spc="-150" dirty="0">
                <a:solidFill>
                  <a:srgbClr val="1382AC"/>
                </a:solidFill>
                <a:latin typeface="Arial"/>
                <a:cs typeface="Arial"/>
              </a:rPr>
              <a:t> </a:t>
            </a:r>
            <a:r>
              <a:rPr sz="2000" b="1" spc="45">
                <a:solidFill>
                  <a:srgbClr val="1382AC"/>
                </a:solidFill>
                <a:latin typeface="Arial"/>
                <a:cs typeface="Arial"/>
              </a:rPr>
              <a:t>B</a:t>
            </a:r>
            <a:r>
              <a:rPr sz="2000" b="1" spc="10">
                <a:solidFill>
                  <a:srgbClr val="1382AC"/>
                </a:solidFill>
                <a:latin typeface="Arial"/>
                <a:cs typeface="Arial"/>
              </a:rPr>
              <a:t>y:</a:t>
            </a:r>
            <a:endParaRPr lang="en-US" sz="2000" b="1" spc="10" dirty="0">
              <a:solidFill>
                <a:srgbClr val="1382AC"/>
              </a:solidFill>
              <a:latin typeface="Arial"/>
              <a:cs typeface="Arial"/>
            </a:endParaRPr>
          </a:p>
          <a:p>
            <a:pPr marL="2763520">
              <a:lnSpc>
                <a:spcPct val="100000"/>
              </a:lnSpc>
            </a:pPr>
            <a:r>
              <a:rPr sz="2000" b="1" spc="-75">
                <a:solidFill>
                  <a:srgbClr val="1382AC"/>
                </a:solidFill>
                <a:latin typeface="Arial"/>
                <a:cs typeface="Arial"/>
              </a:rPr>
              <a:t> </a:t>
            </a:r>
            <a:r>
              <a:rPr sz="2000" b="1" spc="10">
                <a:solidFill>
                  <a:srgbClr val="1382AC"/>
                </a:solidFill>
                <a:latin typeface="Arial"/>
                <a:cs typeface="Arial"/>
              </a:rPr>
              <a:t>St</a:t>
            </a:r>
            <a:r>
              <a:rPr sz="2000" b="1" spc="45">
                <a:solidFill>
                  <a:srgbClr val="1382AC"/>
                </a:solidFill>
                <a:latin typeface="Arial"/>
                <a:cs typeface="Arial"/>
              </a:rPr>
              <a:t>ud</a:t>
            </a:r>
            <a:r>
              <a:rPr sz="2000" b="1" spc="15">
                <a:solidFill>
                  <a:srgbClr val="1382AC"/>
                </a:solidFill>
                <a:latin typeface="Arial"/>
                <a:cs typeface="Arial"/>
              </a:rPr>
              <a:t>e</a:t>
            </a:r>
            <a:r>
              <a:rPr sz="2000" b="1" spc="45">
                <a:solidFill>
                  <a:srgbClr val="1382AC"/>
                </a:solidFill>
                <a:latin typeface="Arial"/>
                <a:cs typeface="Arial"/>
              </a:rPr>
              <a:t>n</a:t>
            </a:r>
            <a:r>
              <a:rPr sz="2000" b="1" spc="5">
                <a:solidFill>
                  <a:srgbClr val="1382AC"/>
                </a:solidFill>
                <a:latin typeface="Arial"/>
                <a:cs typeface="Arial"/>
              </a:rPr>
              <a:t>t</a:t>
            </a:r>
            <a:r>
              <a:rPr sz="2000" b="1" spc="-185">
                <a:solidFill>
                  <a:srgbClr val="1382AC"/>
                </a:solidFill>
                <a:latin typeface="Arial"/>
                <a:cs typeface="Arial"/>
              </a:rPr>
              <a:t> </a:t>
            </a:r>
            <a:r>
              <a:rPr sz="2000" b="1" spc="45">
                <a:solidFill>
                  <a:srgbClr val="1382AC"/>
                </a:solidFill>
                <a:latin typeface="Arial"/>
                <a:cs typeface="Arial"/>
              </a:rPr>
              <a:t>N</a:t>
            </a:r>
            <a:r>
              <a:rPr sz="2000" b="1" spc="15">
                <a:solidFill>
                  <a:srgbClr val="1382AC"/>
                </a:solidFill>
                <a:latin typeface="Arial"/>
                <a:cs typeface="Arial"/>
              </a:rPr>
              <a:t>a</a:t>
            </a:r>
            <a:r>
              <a:rPr sz="2000" b="1" spc="160">
                <a:solidFill>
                  <a:srgbClr val="1382AC"/>
                </a:solidFill>
                <a:latin typeface="Arial"/>
                <a:cs typeface="Arial"/>
              </a:rPr>
              <a:t>m</a:t>
            </a:r>
            <a:r>
              <a:rPr sz="2000" b="1" spc="30">
                <a:solidFill>
                  <a:srgbClr val="1382AC"/>
                </a:solidFill>
                <a:latin typeface="Arial"/>
                <a:cs typeface="Arial"/>
              </a:rPr>
              <a:t>e</a:t>
            </a:r>
            <a:r>
              <a:rPr lang="en-US" sz="2000" b="1" spc="30" dirty="0">
                <a:solidFill>
                  <a:srgbClr val="1382AC"/>
                </a:solidFill>
                <a:latin typeface="Arial"/>
                <a:cs typeface="Arial"/>
              </a:rPr>
              <a:t> - SUBHASHRI.M</a:t>
            </a:r>
          </a:p>
          <a:p>
            <a:pPr marL="2763520">
              <a:lnSpc>
                <a:spcPct val="100000"/>
              </a:lnSpc>
            </a:pPr>
            <a:r>
              <a:rPr sz="2000" b="1" spc="-25">
                <a:solidFill>
                  <a:srgbClr val="1382AC"/>
                </a:solidFill>
                <a:latin typeface="Arial"/>
                <a:cs typeface="Arial"/>
              </a:rPr>
              <a:t>Co</a:t>
            </a:r>
            <a:r>
              <a:rPr sz="2000" b="1" spc="35">
                <a:solidFill>
                  <a:srgbClr val="1382AC"/>
                </a:solidFill>
                <a:latin typeface="Arial"/>
                <a:cs typeface="Arial"/>
              </a:rPr>
              <a:t>l</a:t>
            </a:r>
            <a:r>
              <a:rPr sz="2000" b="1" spc="-35">
                <a:solidFill>
                  <a:srgbClr val="1382AC"/>
                </a:solidFill>
                <a:latin typeface="Arial"/>
                <a:cs typeface="Arial"/>
              </a:rPr>
              <a:t>l</a:t>
            </a:r>
            <a:r>
              <a:rPr sz="2000" b="1" spc="15">
                <a:solidFill>
                  <a:srgbClr val="1382AC"/>
                </a:solidFill>
                <a:latin typeface="Arial"/>
                <a:cs typeface="Arial"/>
              </a:rPr>
              <a:t>e</a:t>
            </a:r>
            <a:r>
              <a:rPr sz="2000" b="1" spc="-30">
                <a:solidFill>
                  <a:srgbClr val="1382AC"/>
                </a:solidFill>
                <a:latin typeface="Arial"/>
                <a:cs typeface="Arial"/>
              </a:rPr>
              <a:t>g</a:t>
            </a:r>
            <a:r>
              <a:rPr sz="2000" b="1" spc="15">
                <a:solidFill>
                  <a:srgbClr val="1382AC"/>
                </a:solidFill>
                <a:latin typeface="Arial"/>
                <a:cs typeface="Arial"/>
              </a:rPr>
              <a:t>e</a:t>
            </a:r>
            <a:r>
              <a:rPr sz="2000" b="1" spc="-185">
                <a:solidFill>
                  <a:srgbClr val="1382AC"/>
                </a:solidFill>
                <a:latin typeface="Arial"/>
                <a:cs typeface="Arial"/>
              </a:rPr>
              <a:t> </a:t>
            </a:r>
            <a:r>
              <a:rPr sz="2000" b="1" spc="45">
                <a:solidFill>
                  <a:srgbClr val="1382AC"/>
                </a:solidFill>
                <a:latin typeface="Arial"/>
                <a:cs typeface="Arial"/>
              </a:rPr>
              <a:t>N</a:t>
            </a:r>
            <a:r>
              <a:rPr sz="2000" b="1" spc="15">
                <a:solidFill>
                  <a:srgbClr val="1382AC"/>
                </a:solidFill>
                <a:latin typeface="Arial"/>
                <a:cs typeface="Arial"/>
              </a:rPr>
              <a:t>a</a:t>
            </a:r>
            <a:r>
              <a:rPr sz="2000" b="1" spc="85">
                <a:solidFill>
                  <a:srgbClr val="1382AC"/>
                </a:solidFill>
                <a:latin typeface="Arial"/>
                <a:cs typeface="Arial"/>
              </a:rPr>
              <a:t>m</a:t>
            </a:r>
            <a:r>
              <a:rPr sz="2000" b="1" spc="25">
                <a:solidFill>
                  <a:srgbClr val="1382AC"/>
                </a:solidFill>
                <a:latin typeface="Arial"/>
                <a:cs typeface="Arial"/>
              </a:rPr>
              <a:t>e</a:t>
            </a:r>
            <a:r>
              <a:rPr lang="en-US" sz="2000" b="1" spc="25" dirty="0">
                <a:solidFill>
                  <a:srgbClr val="1382AC"/>
                </a:solidFill>
                <a:latin typeface="Arial"/>
                <a:cs typeface="Arial"/>
              </a:rPr>
              <a:t> -  MADHA ENGINEERING COLLEGE</a:t>
            </a:r>
            <a:endParaRPr lang="en-US" sz="2000" b="1" dirty="0">
              <a:solidFill>
                <a:srgbClr val="1382AC"/>
              </a:solidFill>
              <a:latin typeface="Arial"/>
              <a:cs typeface="Arial"/>
            </a:endParaRPr>
          </a:p>
          <a:p>
            <a:pPr marL="2763520">
              <a:lnSpc>
                <a:spcPct val="100000"/>
              </a:lnSpc>
            </a:pPr>
            <a:r>
              <a:rPr sz="2000" b="1" spc="-25">
                <a:solidFill>
                  <a:srgbClr val="1382AC"/>
                </a:solidFill>
                <a:latin typeface="Arial"/>
                <a:cs typeface="Arial"/>
              </a:rPr>
              <a:t>D</a:t>
            </a:r>
            <a:r>
              <a:rPr sz="2000" b="1" spc="15">
                <a:solidFill>
                  <a:srgbClr val="1382AC"/>
                </a:solidFill>
                <a:latin typeface="Arial"/>
                <a:cs typeface="Arial"/>
              </a:rPr>
              <a:t>e</a:t>
            </a:r>
            <a:r>
              <a:rPr sz="2000" b="1" spc="-25">
                <a:solidFill>
                  <a:srgbClr val="1382AC"/>
                </a:solidFill>
                <a:latin typeface="Arial"/>
                <a:cs typeface="Arial"/>
              </a:rPr>
              <a:t>p</a:t>
            </a:r>
            <a:r>
              <a:rPr sz="2000" b="1" spc="10">
                <a:solidFill>
                  <a:srgbClr val="1382AC"/>
                </a:solidFill>
                <a:latin typeface="Arial"/>
                <a:cs typeface="Arial"/>
              </a:rPr>
              <a:t>a</a:t>
            </a:r>
            <a:r>
              <a:rPr sz="2000" b="1" spc="-30">
                <a:solidFill>
                  <a:srgbClr val="1382AC"/>
                </a:solidFill>
                <a:latin typeface="Arial"/>
                <a:cs typeface="Arial"/>
              </a:rPr>
              <a:t>r</a:t>
            </a:r>
            <a:r>
              <a:rPr sz="2000" b="1" spc="-70">
                <a:solidFill>
                  <a:srgbClr val="1382AC"/>
                </a:solidFill>
                <a:latin typeface="Arial"/>
                <a:cs typeface="Arial"/>
              </a:rPr>
              <a:t>t</a:t>
            </a:r>
            <a:r>
              <a:rPr sz="2000" b="1" spc="90">
                <a:solidFill>
                  <a:srgbClr val="1382AC"/>
                </a:solidFill>
                <a:latin typeface="Arial"/>
                <a:cs typeface="Arial"/>
              </a:rPr>
              <a:t>m</a:t>
            </a:r>
            <a:r>
              <a:rPr sz="2000" b="1" spc="15">
                <a:solidFill>
                  <a:srgbClr val="1382AC"/>
                </a:solidFill>
                <a:latin typeface="Arial"/>
                <a:cs typeface="Arial"/>
              </a:rPr>
              <a:t>e</a:t>
            </a:r>
            <a:r>
              <a:rPr sz="2000" b="1" spc="-25">
                <a:solidFill>
                  <a:srgbClr val="1382AC"/>
                </a:solidFill>
                <a:latin typeface="Arial"/>
                <a:cs typeface="Arial"/>
              </a:rPr>
              <a:t>n</a:t>
            </a:r>
            <a:r>
              <a:rPr sz="2000" b="1" spc="5">
                <a:solidFill>
                  <a:srgbClr val="1382AC"/>
                </a:solidFill>
                <a:latin typeface="Arial"/>
                <a:cs typeface="Arial"/>
              </a:rPr>
              <a:t>t</a:t>
            </a:r>
            <a:r>
              <a:rPr lang="en-US" sz="2000" b="1" spc="5" dirty="0">
                <a:solidFill>
                  <a:srgbClr val="1382AC"/>
                </a:solidFill>
                <a:latin typeface="Arial"/>
                <a:cs typeface="Arial"/>
              </a:rPr>
              <a:t> -  BIOTECHINOLOGY</a:t>
            </a:r>
            <a:endParaRPr sz="2000">
              <a:latin typeface="Arial"/>
              <a:cs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8242BE1-65BB-4A54-9178-A6CA7B6C6F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8400" y="1595437"/>
            <a:ext cx="7315200" cy="3667125"/>
          </a:xfrm>
          <a:prstGeom prst="rect">
            <a:avLst/>
          </a:prstGeom>
        </p:spPr>
      </p:pic>
    </p:spTree>
    <p:extLst>
      <p:ext uri="{BB962C8B-B14F-4D97-AF65-F5344CB8AC3E}">
        <p14:creationId xmlns:p14="http://schemas.microsoft.com/office/powerpoint/2010/main" val="23681822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3402965" cy="632460"/>
          </a:xfrm>
          <a:prstGeom prst="rect">
            <a:avLst/>
          </a:prstGeom>
        </p:spPr>
        <p:txBody>
          <a:bodyPr vert="horz" wrap="square" lIns="0" tIns="16510" rIns="0" bIns="0" rtlCol="0">
            <a:spAutoFit/>
          </a:bodyPr>
          <a:lstStyle/>
          <a:p>
            <a:pPr marL="12700">
              <a:lnSpc>
                <a:spcPct val="100000"/>
              </a:lnSpc>
              <a:spcBef>
                <a:spcPts val="130"/>
              </a:spcBef>
            </a:pPr>
            <a:r>
              <a:rPr sz="3950" dirty="0">
                <a:solidFill>
                  <a:srgbClr val="1CACE3"/>
                </a:solidFill>
              </a:rPr>
              <a:t>CONCLUSION</a:t>
            </a:r>
            <a:endParaRPr sz="3950"/>
          </a:p>
        </p:txBody>
      </p:sp>
      <p:sp>
        <p:nvSpPr>
          <p:cNvPr id="3" name="Rectangle 2"/>
          <p:cNvSpPr/>
          <p:nvPr/>
        </p:nvSpPr>
        <p:spPr>
          <a:xfrm>
            <a:off x="533400" y="1828800"/>
            <a:ext cx="9906000" cy="2862322"/>
          </a:xfrm>
          <a:prstGeom prst="rect">
            <a:avLst/>
          </a:prstGeom>
        </p:spPr>
        <p:txBody>
          <a:bodyPr wrap="square">
            <a:spAutoFit/>
          </a:bodyPr>
          <a:lstStyle/>
          <a:p>
            <a:pPr algn="just"/>
            <a:r>
              <a:rPr lang="en-US" dirty="0"/>
              <a:t>Breast cancer detection has evolved significantly with the integration of advanced algorithms and technologies. From traditional mammography to sophisticated machine learning models, the goal remains consistent: to improve early detection rates and save lives. By leveraging image processing techniques, machine learning algorithms, and clinical data analysis, healthcare professionals can enhance the accuracy and efficiency of breast cancer screening and diagnosis. Moreover, the development of mobile apps, telemedicine solutions, and genetic screening further empowers individuals and healthcare providers to detect breast cancer early, personalize treatment plans, and ultimately improve patient outcomes. However, continuous research, development, and collaboration are essential to further refine these algorithms and approaches, ensuring their effectiveness in detecting breast cancer at its earliest and most treatable stages.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14997" y="800988"/>
            <a:ext cx="3304540" cy="529590"/>
          </a:xfrm>
          <a:prstGeom prst="rect">
            <a:avLst/>
          </a:prstGeom>
        </p:spPr>
        <p:txBody>
          <a:bodyPr vert="horz" wrap="square" lIns="0" tIns="13335" rIns="0" bIns="0" rtlCol="0">
            <a:spAutoFit/>
          </a:bodyPr>
          <a:lstStyle/>
          <a:p>
            <a:pPr marL="12700">
              <a:lnSpc>
                <a:spcPct val="100000"/>
              </a:lnSpc>
              <a:spcBef>
                <a:spcPts val="105"/>
              </a:spcBef>
            </a:pPr>
            <a:r>
              <a:rPr sz="3300" spc="5" dirty="0">
                <a:solidFill>
                  <a:srgbClr val="1CACE3"/>
                </a:solidFill>
              </a:rPr>
              <a:t>FUTURE</a:t>
            </a:r>
            <a:r>
              <a:rPr sz="3300" spc="-110" dirty="0">
                <a:solidFill>
                  <a:srgbClr val="1CACE3"/>
                </a:solidFill>
              </a:rPr>
              <a:t> </a:t>
            </a:r>
            <a:r>
              <a:rPr sz="3300" spc="-15" dirty="0">
                <a:solidFill>
                  <a:srgbClr val="1CACE3"/>
                </a:solidFill>
              </a:rPr>
              <a:t>SCOPE</a:t>
            </a:r>
            <a:endParaRPr sz="3300"/>
          </a:p>
        </p:txBody>
      </p:sp>
      <p:sp>
        <p:nvSpPr>
          <p:cNvPr id="3" name="Rectangle 2"/>
          <p:cNvSpPr/>
          <p:nvPr/>
        </p:nvSpPr>
        <p:spPr>
          <a:xfrm>
            <a:off x="0" y="1979413"/>
            <a:ext cx="12192000" cy="2585323"/>
          </a:xfrm>
          <a:prstGeom prst="rect">
            <a:avLst/>
          </a:prstGeom>
        </p:spPr>
        <p:txBody>
          <a:bodyPr wrap="square">
            <a:spAutoFit/>
          </a:bodyPr>
          <a:lstStyle/>
          <a:p>
            <a:pPr algn="just"/>
            <a:r>
              <a:rPr lang="en-US" dirty="0"/>
              <a:t>The future scope for breast cancer detection is promising, with advancements in various technologies such </a:t>
            </a:r>
            <a:r>
              <a:rPr lang="en-US" dirty="0" err="1"/>
              <a:t>a</a:t>
            </a:r>
            <a:r>
              <a:rPr lang="en-US" b="1" dirty="0" err="1"/>
              <a:t>s:Artificial</a:t>
            </a:r>
            <a:r>
              <a:rPr lang="en-US" b="1" dirty="0"/>
              <a:t> Intelligence</a:t>
            </a:r>
            <a:r>
              <a:rPr lang="en-US" dirty="0"/>
              <a:t> (AI) and Machine Learning (ML): AI algorithms are being developed to analyze mammograms and other imaging data with high accuracy, aiding in early detection and reducing false </a:t>
            </a:r>
            <a:r>
              <a:rPr lang="en-US" dirty="0" err="1"/>
              <a:t>positives.</a:t>
            </a:r>
            <a:r>
              <a:rPr lang="en-US" b="1" dirty="0" err="1"/>
              <a:t>Genomic</a:t>
            </a:r>
            <a:r>
              <a:rPr lang="en-US" b="1" dirty="0"/>
              <a:t> Testing</a:t>
            </a:r>
            <a:r>
              <a:rPr lang="en-US" dirty="0"/>
              <a:t>: Genomic testing helps identify specific genetic mutations associated with breast cancer, enabling personalized treatment plans and targeted </a:t>
            </a:r>
            <a:r>
              <a:rPr lang="en-US" dirty="0" err="1"/>
              <a:t>therapies.</a:t>
            </a:r>
            <a:r>
              <a:rPr lang="en-US" b="1" dirty="0" err="1"/>
              <a:t>Advanced</a:t>
            </a:r>
            <a:r>
              <a:rPr lang="en-US" b="1" dirty="0"/>
              <a:t> Imaging Techniques</a:t>
            </a:r>
            <a:r>
              <a:rPr lang="en-US" dirty="0"/>
              <a:t>: Innovations in imaging technologies, such as </a:t>
            </a:r>
            <a:r>
              <a:rPr lang="en-US" dirty="0" err="1"/>
              <a:t>tomosynthesis</a:t>
            </a:r>
            <a:r>
              <a:rPr lang="en-US" dirty="0"/>
              <a:t> and contrast-enhanced MRI, provide clearer and more detailed images for detecting small tumors and evaluating treatment </a:t>
            </a:r>
            <a:r>
              <a:rPr lang="en-US" dirty="0" err="1"/>
              <a:t>response</a:t>
            </a:r>
            <a:r>
              <a:rPr lang="en-US" b="1" dirty="0" err="1"/>
              <a:t>.Nanotechnology</a:t>
            </a:r>
            <a:r>
              <a:rPr lang="en-US" dirty="0"/>
              <a:t>: Nanoparticles and </a:t>
            </a:r>
            <a:r>
              <a:rPr lang="en-US" dirty="0" err="1"/>
              <a:t>nanosensors</a:t>
            </a:r>
            <a:r>
              <a:rPr lang="en-US" dirty="0"/>
              <a:t> are being developed for early cancer detection by detecting biomarkers in the bloodstream or tissues with high sensitivity and </a:t>
            </a:r>
            <a:r>
              <a:rPr lang="en-US" dirty="0" err="1"/>
              <a:t>specificity.By</a:t>
            </a:r>
            <a:r>
              <a:rPr lang="en-US" dirty="0"/>
              <a:t> leveraging these advancements, the future of breast cancer detection holds the promise of earlier diagnosis, more personalized treatment approaches, and improved outcomes for patients.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3451860" cy="632460"/>
          </a:xfrm>
          <a:prstGeom prst="rect">
            <a:avLst/>
          </a:prstGeom>
        </p:spPr>
        <p:txBody>
          <a:bodyPr vert="horz" wrap="square" lIns="0" tIns="16510" rIns="0" bIns="0" rtlCol="0">
            <a:spAutoFit/>
          </a:bodyPr>
          <a:lstStyle/>
          <a:p>
            <a:pPr marL="12700">
              <a:lnSpc>
                <a:spcPct val="100000"/>
              </a:lnSpc>
              <a:spcBef>
                <a:spcPts val="130"/>
              </a:spcBef>
            </a:pPr>
            <a:r>
              <a:rPr sz="3950" spc="-5" dirty="0">
                <a:solidFill>
                  <a:srgbClr val="1CACE3"/>
                </a:solidFill>
              </a:rPr>
              <a:t>R</a:t>
            </a:r>
            <a:r>
              <a:rPr sz="3950" spc="-10" dirty="0">
                <a:solidFill>
                  <a:srgbClr val="1CACE3"/>
                </a:solidFill>
              </a:rPr>
              <a:t>E</a:t>
            </a:r>
            <a:r>
              <a:rPr sz="3950" spc="-15" dirty="0">
                <a:solidFill>
                  <a:srgbClr val="1CACE3"/>
                </a:solidFill>
              </a:rPr>
              <a:t>F</a:t>
            </a:r>
            <a:r>
              <a:rPr sz="3950" spc="-10" dirty="0">
                <a:solidFill>
                  <a:srgbClr val="1CACE3"/>
                </a:solidFill>
              </a:rPr>
              <a:t>E</a:t>
            </a:r>
            <a:r>
              <a:rPr sz="3950" spc="-5" dirty="0">
                <a:solidFill>
                  <a:srgbClr val="1CACE3"/>
                </a:solidFill>
              </a:rPr>
              <a:t>R</a:t>
            </a:r>
            <a:r>
              <a:rPr sz="3950" spc="-10" dirty="0">
                <a:solidFill>
                  <a:srgbClr val="1CACE3"/>
                </a:solidFill>
              </a:rPr>
              <a:t>E</a:t>
            </a:r>
            <a:r>
              <a:rPr sz="3950" spc="-5" dirty="0">
                <a:solidFill>
                  <a:srgbClr val="1CACE3"/>
                </a:solidFill>
              </a:rPr>
              <a:t>NC</a:t>
            </a:r>
            <a:r>
              <a:rPr sz="3950" spc="-10" dirty="0">
                <a:solidFill>
                  <a:srgbClr val="1CACE3"/>
                </a:solidFill>
              </a:rPr>
              <a:t>E</a:t>
            </a:r>
            <a:r>
              <a:rPr sz="3950" spc="20" dirty="0">
                <a:solidFill>
                  <a:srgbClr val="1CACE3"/>
                </a:solidFill>
              </a:rPr>
              <a:t>S</a:t>
            </a:r>
            <a:endParaRPr sz="3950"/>
          </a:p>
        </p:txBody>
      </p:sp>
      <p:sp>
        <p:nvSpPr>
          <p:cNvPr id="14" name="TextBox 13">
            <a:extLst>
              <a:ext uri="{FF2B5EF4-FFF2-40B4-BE49-F238E27FC236}">
                <a16:creationId xmlns:a16="http://schemas.microsoft.com/office/drawing/2014/main" id="{7F4E79A4-F064-95C3-96B8-75517F7143D3}"/>
              </a:ext>
            </a:extLst>
          </p:cNvPr>
          <p:cNvSpPr txBox="1"/>
          <p:nvPr/>
        </p:nvSpPr>
        <p:spPr>
          <a:xfrm>
            <a:off x="2647116" y="1940600"/>
            <a:ext cx="6098976" cy="2585323"/>
          </a:xfrm>
          <a:prstGeom prst="rect">
            <a:avLst/>
          </a:prstGeom>
          <a:noFill/>
        </p:spPr>
        <p:txBody>
          <a:bodyPr wrap="square">
            <a:spAutoFit/>
          </a:bodyPr>
          <a:lstStyle/>
          <a:p>
            <a:r>
              <a:rPr lang="en-US" dirty="0">
                <a:hlinkClick r:id="rId2"/>
              </a:rPr>
              <a:t>https://www.kaggle.com/uciml/breast-cancer-wisconsin-data</a:t>
            </a:r>
            <a:endParaRPr lang="en-US" dirty="0"/>
          </a:p>
          <a:p>
            <a:endParaRPr lang="en-US" dirty="0"/>
          </a:p>
          <a:p>
            <a:r>
              <a:rPr lang="en-US" dirty="0">
                <a:hlinkClick r:id="rId3"/>
              </a:rPr>
              <a:t>https://github.com/neha-2568/Detection-of-Breast-Cancer</a:t>
            </a:r>
            <a:endParaRPr lang="en-US" dirty="0"/>
          </a:p>
          <a:p>
            <a:endParaRPr lang="en-US" dirty="0"/>
          </a:p>
          <a:p>
            <a:r>
              <a:rPr lang="en-US" dirty="0">
                <a:hlinkClick r:id="rId3"/>
              </a:rPr>
              <a:t>https://github.com/neha-2568/Detection-of-Breast-Cancer</a:t>
            </a:r>
            <a:endParaRPr lang="en-US" dirty="0"/>
          </a:p>
          <a:p>
            <a:endParaRPr lang="en-US" dirty="0"/>
          </a:p>
          <a:p>
            <a:endParaRPr lang="en-US" dirty="0"/>
          </a:p>
          <a:p>
            <a:endParaRPr lang="en-US" dirty="0"/>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5875" rIns="0" bIns="0" rtlCol="0">
            <a:spAutoFit/>
          </a:bodyPr>
          <a:lstStyle/>
          <a:p>
            <a:pPr marL="50165">
              <a:lnSpc>
                <a:spcPct val="100000"/>
              </a:lnSpc>
              <a:spcBef>
                <a:spcPts val="125"/>
              </a:spcBef>
            </a:pPr>
            <a:r>
              <a:rPr spc="30" dirty="0"/>
              <a:t>THANK</a:t>
            </a:r>
            <a:r>
              <a:rPr spc="-145" dirty="0"/>
              <a:t> </a:t>
            </a:r>
            <a:r>
              <a:rPr spc="25" dirty="0"/>
              <a:t>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29005" y="1391602"/>
            <a:ext cx="1575435" cy="448945"/>
          </a:xfrm>
          <a:prstGeom prst="rect">
            <a:avLst/>
          </a:prstGeom>
        </p:spPr>
        <p:txBody>
          <a:bodyPr vert="horz" wrap="square" lIns="0" tIns="15875" rIns="0" bIns="0" rtlCol="0">
            <a:spAutoFit/>
          </a:bodyPr>
          <a:lstStyle/>
          <a:p>
            <a:pPr marL="12700">
              <a:lnSpc>
                <a:spcPct val="100000"/>
              </a:lnSpc>
              <a:spcBef>
                <a:spcPts val="125"/>
              </a:spcBef>
            </a:pPr>
            <a:r>
              <a:rPr spc="30" dirty="0"/>
              <a:t>OU</a:t>
            </a:r>
            <a:r>
              <a:rPr spc="40" dirty="0"/>
              <a:t>TL</a:t>
            </a:r>
            <a:r>
              <a:rPr spc="-95" dirty="0"/>
              <a:t>I</a:t>
            </a:r>
            <a:r>
              <a:rPr spc="30" dirty="0"/>
              <a:t>N</a:t>
            </a:r>
            <a:r>
              <a:rPr spc="15" dirty="0"/>
              <a:t>E</a:t>
            </a:r>
          </a:p>
        </p:txBody>
      </p:sp>
      <p:sp>
        <p:nvSpPr>
          <p:cNvPr id="3" name="object 3"/>
          <p:cNvSpPr txBox="1"/>
          <p:nvPr/>
        </p:nvSpPr>
        <p:spPr>
          <a:xfrm>
            <a:off x="917575" y="1952988"/>
            <a:ext cx="4178300" cy="3813175"/>
          </a:xfrm>
          <a:prstGeom prst="rect">
            <a:avLst/>
          </a:prstGeom>
        </p:spPr>
        <p:txBody>
          <a:bodyPr vert="horz" wrap="square" lIns="0" tIns="184785" rIns="0" bIns="0" rtlCol="0">
            <a:spAutoFit/>
          </a:bodyPr>
          <a:lstStyle/>
          <a:p>
            <a:pPr marL="317500" indent="-305435">
              <a:lnSpc>
                <a:spcPct val="100000"/>
              </a:lnSpc>
              <a:spcBef>
                <a:spcPts val="1455"/>
              </a:spcBef>
              <a:buClr>
                <a:srgbClr val="1CACE3"/>
              </a:buClr>
              <a:buSzPct val="92500"/>
              <a:buFont typeface="Cambria"/>
              <a:buChar char="◾"/>
              <a:tabLst>
                <a:tab pos="317500" algn="l"/>
                <a:tab pos="318135" algn="l"/>
              </a:tabLst>
            </a:pPr>
            <a:r>
              <a:rPr sz="2000" b="1" spc="20" dirty="0">
                <a:solidFill>
                  <a:srgbClr val="404040"/>
                </a:solidFill>
                <a:latin typeface="Arial"/>
                <a:cs typeface="Arial"/>
              </a:rPr>
              <a:t>Problem</a:t>
            </a:r>
            <a:r>
              <a:rPr sz="2000" b="1" spc="-140" dirty="0">
                <a:solidFill>
                  <a:srgbClr val="404040"/>
                </a:solidFill>
                <a:latin typeface="Arial"/>
                <a:cs typeface="Arial"/>
              </a:rPr>
              <a:t> </a:t>
            </a:r>
            <a:r>
              <a:rPr sz="2000" b="1" spc="15" dirty="0">
                <a:solidFill>
                  <a:srgbClr val="404040"/>
                </a:solidFill>
                <a:latin typeface="Arial"/>
                <a:cs typeface="Arial"/>
              </a:rPr>
              <a:t>Statement</a:t>
            </a:r>
            <a:endParaRPr sz="2000">
              <a:latin typeface="Arial"/>
              <a:cs typeface="Arial"/>
            </a:endParaRPr>
          </a:p>
          <a:p>
            <a:pPr marL="317500" indent="-305435">
              <a:lnSpc>
                <a:spcPct val="100000"/>
              </a:lnSpc>
              <a:spcBef>
                <a:spcPts val="1355"/>
              </a:spcBef>
              <a:buClr>
                <a:srgbClr val="1CACE3"/>
              </a:buClr>
              <a:buSzPct val="92500"/>
              <a:buFont typeface="Cambria"/>
              <a:buChar char="◾"/>
              <a:tabLst>
                <a:tab pos="317500" algn="l"/>
                <a:tab pos="318135" algn="l"/>
              </a:tabLst>
            </a:pPr>
            <a:r>
              <a:rPr sz="2000" b="1" spc="15" dirty="0">
                <a:solidFill>
                  <a:srgbClr val="404040"/>
                </a:solidFill>
                <a:latin typeface="Arial"/>
                <a:cs typeface="Arial"/>
              </a:rPr>
              <a:t>P</a:t>
            </a:r>
            <a:r>
              <a:rPr sz="2000" b="1" spc="40" dirty="0">
                <a:solidFill>
                  <a:srgbClr val="404040"/>
                </a:solidFill>
                <a:latin typeface="Arial"/>
                <a:cs typeface="Arial"/>
              </a:rPr>
              <a:t>r</a:t>
            </a:r>
            <a:r>
              <a:rPr sz="2000" b="1" spc="45" dirty="0">
                <a:solidFill>
                  <a:srgbClr val="404040"/>
                </a:solidFill>
                <a:latin typeface="Arial"/>
                <a:cs typeface="Arial"/>
              </a:rPr>
              <a:t>opo</a:t>
            </a:r>
            <a:r>
              <a:rPr sz="2000" b="1" spc="15" dirty="0">
                <a:solidFill>
                  <a:srgbClr val="404040"/>
                </a:solidFill>
                <a:latin typeface="Arial"/>
                <a:cs typeface="Arial"/>
              </a:rPr>
              <a:t>sed</a:t>
            </a:r>
            <a:r>
              <a:rPr sz="2000" b="1" spc="-225" dirty="0">
                <a:solidFill>
                  <a:srgbClr val="404040"/>
                </a:solidFill>
                <a:latin typeface="Arial"/>
                <a:cs typeface="Arial"/>
              </a:rPr>
              <a:t> </a:t>
            </a:r>
            <a:r>
              <a:rPr sz="2000" b="1" spc="15" dirty="0">
                <a:solidFill>
                  <a:srgbClr val="404040"/>
                </a:solidFill>
                <a:latin typeface="Arial"/>
                <a:cs typeface="Arial"/>
              </a:rPr>
              <a:t>Sy</a:t>
            </a:r>
            <a:r>
              <a:rPr sz="2000" b="1" spc="5" dirty="0">
                <a:solidFill>
                  <a:srgbClr val="404040"/>
                </a:solidFill>
                <a:latin typeface="Arial"/>
                <a:cs typeface="Arial"/>
              </a:rPr>
              <a:t>s</a:t>
            </a:r>
            <a:r>
              <a:rPr sz="2000" b="1" spc="10" dirty="0">
                <a:solidFill>
                  <a:srgbClr val="404040"/>
                </a:solidFill>
                <a:latin typeface="Arial"/>
                <a:cs typeface="Arial"/>
              </a:rPr>
              <a:t>te</a:t>
            </a:r>
            <a:r>
              <a:rPr sz="2000" b="1" spc="90" dirty="0">
                <a:solidFill>
                  <a:srgbClr val="404040"/>
                </a:solidFill>
                <a:latin typeface="Arial"/>
                <a:cs typeface="Arial"/>
              </a:rPr>
              <a:t>m</a:t>
            </a:r>
            <a:r>
              <a:rPr sz="2000" b="1" spc="35" dirty="0">
                <a:solidFill>
                  <a:srgbClr val="404040"/>
                </a:solidFill>
                <a:latin typeface="Arial"/>
                <a:cs typeface="Arial"/>
              </a:rPr>
              <a:t>/</a:t>
            </a:r>
            <a:r>
              <a:rPr sz="2000" b="1" spc="-65" dirty="0">
                <a:solidFill>
                  <a:srgbClr val="404040"/>
                </a:solidFill>
                <a:latin typeface="Arial"/>
                <a:cs typeface="Arial"/>
              </a:rPr>
              <a:t>S</a:t>
            </a:r>
            <a:r>
              <a:rPr sz="2000" b="1" spc="45" dirty="0">
                <a:solidFill>
                  <a:srgbClr val="404040"/>
                </a:solidFill>
                <a:latin typeface="Arial"/>
                <a:cs typeface="Arial"/>
              </a:rPr>
              <a:t>o</a:t>
            </a:r>
            <a:r>
              <a:rPr sz="2000" b="1" spc="-35" dirty="0">
                <a:solidFill>
                  <a:srgbClr val="404040"/>
                </a:solidFill>
                <a:latin typeface="Arial"/>
                <a:cs typeface="Arial"/>
              </a:rPr>
              <a:t>l</a:t>
            </a:r>
            <a:r>
              <a:rPr sz="2000" b="1" spc="-25" dirty="0">
                <a:solidFill>
                  <a:srgbClr val="404040"/>
                </a:solidFill>
                <a:latin typeface="Arial"/>
                <a:cs typeface="Arial"/>
              </a:rPr>
              <a:t>u</a:t>
            </a:r>
            <a:r>
              <a:rPr sz="2000" b="1" spc="5" dirty="0">
                <a:solidFill>
                  <a:srgbClr val="404040"/>
                </a:solidFill>
                <a:latin typeface="Arial"/>
                <a:cs typeface="Arial"/>
              </a:rPr>
              <a:t>t</a:t>
            </a:r>
            <a:r>
              <a:rPr sz="2000" b="1" spc="35" dirty="0">
                <a:solidFill>
                  <a:srgbClr val="404040"/>
                </a:solidFill>
                <a:latin typeface="Arial"/>
                <a:cs typeface="Arial"/>
              </a:rPr>
              <a:t>i</a:t>
            </a:r>
            <a:r>
              <a:rPr sz="2000" b="1" spc="-25" dirty="0">
                <a:solidFill>
                  <a:srgbClr val="404040"/>
                </a:solidFill>
                <a:latin typeface="Arial"/>
                <a:cs typeface="Arial"/>
              </a:rPr>
              <a:t>o</a:t>
            </a:r>
            <a:r>
              <a:rPr sz="2000" b="1" spc="15" dirty="0">
                <a:solidFill>
                  <a:srgbClr val="404040"/>
                </a:solidFill>
                <a:latin typeface="Arial"/>
                <a:cs typeface="Arial"/>
              </a:rPr>
              <a:t>n</a:t>
            </a:r>
            <a:endParaRPr sz="2000">
              <a:latin typeface="Arial"/>
              <a:cs typeface="Arial"/>
            </a:endParaRPr>
          </a:p>
          <a:p>
            <a:pPr marL="317500" indent="-305435">
              <a:lnSpc>
                <a:spcPct val="100000"/>
              </a:lnSpc>
              <a:spcBef>
                <a:spcPts val="1280"/>
              </a:spcBef>
              <a:buClr>
                <a:srgbClr val="1CACE3"/>
              </a:buClr>
              <a:buSzPct val="92500"/>
              <a:buFont typeface="Cambria"/>
              <a:buChar char="◾"/>
              <a:tabLst>
                <a:tab pos="317500" algn="l"/>
                <a:tab pos="318135" algn="l"/>
              </a:tabLst>
            </a:pPr>
            <a:r>
              <a:rPr sz="2000" b="1" spc="15" dirty="0">
                <a:solidFill>
                  <a:srgbClr val="404040"/>
                </a:solidFill>
                <a:latin typeface="Arial"/>
                <a:cs typeface="Arial"/>
              </a:rPr>
              <a:t>Sy</a:t>
            </a:r>
            <a:r>
              <a:rPr sz="2000" b="1" spc="5" dirty="0">
                <a:solidFill>
                  <a:srgbClr val="404040"/>
                </a:solidFill>
                <a:latin typeface="Arial"/>
                <a:cs typeface="Arial"/>
              </a:rPr>
              <a:t>s</a:t>
            </a:r>
            <a:r>
              <a:rPr sz="2000" b="1" spc="15" dirty="0">
                <a:solidFill>
                  <a:srgbClr val="404040"/>
                </a:solidFill>
                <a:latin typeface="Arial"/>
                <a:cs typeface="Arial"/>
              </a:rPr>
              <a:t>tem</a:t>
            </a:r>
            <a:r>
              <a:rPr sz="2000" b="1" spc="-35" dirty="0">
                <a:solidFill>
                  <a:srgbClr val="404040"/>
                </a:solidFill>
                <a:latin typeface="Arial"/>
                <a:cs typeface="Arial"/>
              </a:rPr>
              <a:t> </a:t>
            </a:r>
            <a:r>
              <a:rPr sz="2000" b="1" spc="50" dirty="0">
                <a:solidFill>
                  <a:srgbClr val="404040"/>
                </a:solidFill>
                <a:latin typeface="Arial"/>
                <a:cs typeface="Arial"/>
              </a:rPr>
              <a:t>D</a:t>
            </a:r>
            <a:r>
              <a:rPr sz="2000" b="1" spc="15" dirty="0">
                <a:solidFill>
                  <a:srgbClr val="404040"/>
                </a:solidFill>
                <a:latin typeface="Arial"/>
                <a:cs typeface="Arial"/>
              </a:rPr>
              <a:t>eve</a:t>
            </a:r>
            <a:r>
              <a:rPr sz="2000" b="1" spc="40" dirty="0">
                <a:solidFill>
                  <a:srgbClr val="404040"/>
                </a:solidFill>
                <a:latin typeface="Arial"/>
                <a:cs typeface="Arial"/>
              </a:rPr>
              <a:t>l</a:t>
            </a:r>
            <a:r>
              <a:rPr sz="2000" b="1" spc="50" dirty="0">
                <a:solidFill>
                  <a:srgbClr val="404040"/>
                </a:solidFill>
                <a:latin typeface="Arial"/>
                <a:cs typeface="Arial"/>
              </a:rPr>
              <a:t>o</a:t>
            </a:r>
            <a:r>
              <a:rPr sz="2000" b="1" spc="-25" dirty="0">
                <a:solidFill>
                  <a:srgbClr val="404040"/>
                </a:solidFill>
                <a:latin typeface="Arial"/>
                <a:cs typeface="Arial"/>
              </a:rPr>
              <a:t>p</a:t>
            </a:r>
            <a:r>
              <a:rPr sz="2000" b="1" spc="20" dirty="0">
                <a:solidFill>
                  <a:srgbClr val="404040"/>
                </a:solidFill>
                <a:latin typeface="Arial"/>
                <a:cs typeface="Arial"/>
              </a:rPr>
              <a:t>m</a:t>
            </a:r>
            <a:r>
              <a:rPr sz="2000" b="1" spc="-60" dirty="0">
                <a:solidFill>
                  <a:srgbClr val="404040"/>
                </a:solidFill>
                <a:latin typeface="Arial"/>
                <a:cs typeface="Arial"/>
              </a:rPr>
              <a:t>e</a:t>
            </a:r>
            <a:r>
              <a:rPr sz="2000" b="1" spc="50" dirty="0">
                <a:solidFill>
                  <a:srgbClr val="404040"/>
                </a:solidFill>
                <a:latin typeface="Arial"/>
                <a:cs typeface="Arial"/>
              </a:rPr>
              <a:t>n</a:t>
            </a:r>
            <a:r>
              <a:rPr sz="2000" b="1" spc="5" dirty="0">
                <a:solidFill>
                  <a:srgbClr val="404040"/>
                </a:solidFill>
                <a:latin typeface="Arial"/>
                <a:cs typeface="Arial"/>
              </a:rPr>
              <a:t>t</a:t>
            </a:r>
            <a:r>
              <a:rPr sz="2000" b="1" spc="-254" dirty="0">
                <a:solidFill>
                  <a:srgbClr val="404040"/>
                </a:solidFill>
                <a:latin typeface="Arial"/>
                <a:cs typeface="Arial"/>
              </a:rPr>
              <a:t> </a:t>
            </a:r>
            <a:r>
              <a:rPr sz="2000" b="1" spc="-25" dirty="0">
                <a:solidFill>
                  <a:srgbClr val="404040"/>
                </a:solidFill>
                <a:latin typeface="Arial"/>
                <a:cs typeface="Arial"/>
              </a:rPr>
              <a:t>A</a:t>
            </a:r>
            <a:r>
              <a:rPr sz="2000" b="1" spc="50" dirty="0">
                <a:solidFill>
                  <a:srgbClr val="404040"/>
                </a:solidFill>
                <a:latin typeface="Arial"/>
                <a:cs typeface="Arial"/>
              </a:rPr>
              <a:t>pp</a:t>
            </a:r>
            <a:r>
              <a:rPr sz="2000" b="1" spc="45" dirty="0">
                <a:solidFill>
                  <a:srgbClr val="404040"/>
                </a:solidFill>
                <a:latin typeface="Arial"/>
                <a:cs typeface="Arial"/>
              </a:rPr>
              <a:t>r</a:t>
            </a:r>
            <a:r>
              <a:rPr sz="2000" b="1" spc="50" dirty="0">
                <a:solidFill>
                  <a:srgbClr val="404040"/>
                </a:solidFill>
                <a:latin typeface="Arial"/>
                <a:cs typeface="Arial"/>
              </a:rPr>
              <a:t>o</a:t>
            </a:r>
            <a:r>
              <a:rPr sz="2000" b="1" spc="15" dirty="0">
                <a:solidFill>
                  <a:srgbClr val="404040"/>
                </a:solidFill>
                <a:latin typeface="Arial"/>
                <a:cs typeface="Arial"/>
              </a:rPr>
              <a:t>a</a:t>
            </a:r>
            <a:r>
              <a:rPr sz="2000" b="1" spc="-60" dirty="0">
                <a:solidFill>
                  <a:srgbClr val="404040"/>
                </a:solidFill>
                <a:latin typeface="Arial"/>
                <a:cs typeface="Arial"/>
              </a:rPr>
              <a:t>c</a:t>
            </a:r>
            <a:r>
              <a:rPr sz="2000" b="1" spc="15" dirty="0">
                <a:solidFill>
                  <a:srgbClr val="404040"/>
                </a:solidFill>
                <a:latin typeface="Arial"/>
                <a:cs typeface="Arial"/>
              </a:rPr>
              <a:t>h</a:t>
            </a:r>
            <a:endParaRPr sz="2000">
              <a:latin typeface="Arial"/>
              <a:cs typeface="Arial"/>
            </a:endParaRPr>
          </a:p>
          <a:p>
            <a:pPr marL="317500" indent="-305435">
              <a:lnSpc>
                <a:spcPct val="100000"/>
              </a:lnSpc>
              <a:spcBef>
                <a:spcPts val="1355"/>
              </a:spcBef>
              <a:buClr>
                <a:srgbClr val="1CACE3"/>
              </a:buClr>
              <a:buSzPct val="92500"/>
              <a:buFont typeface="Cambria"/>
              <a:buChar char="◾"/>
              <a:tabLst>
                <a:tab pos="317500" algn="l"/>
                <a:tab pos="318135" algn="l"/>
              </a:tabLst>
            </a:pPr>
            <a:r>
              <a:rPr sz="2000" b="1" spc="-25" dirty="0">
                <a:solidFill>
                  <a:srgbClr val="404040"/>
                </a:solidFill>
                <a:latin typeface="Arial"/>
                <a:cs typeface="Arial"/>
              </a:rPr>
              <a:t>A</a:t>
            </a:r>
            <a:r>
              <a:rPr sz="2000" b="1" spc="35" dirty="0">
                <a:solidFill>
                  <a:srgbClr val="404040"/>
                </a:solidFill>
                <a:latin typeface="Arial"/>
                <a:cs typeface="Arial"/>
              </a:rPr>
              <a:t>l</a:t>
            </a:r>
            <a:r>
              <a:rPr sz="2000" b="1" spc="45" dirty="0">
                <a:solidFill>
                  <a:srgbClr val="404040"/>
                </a:solidFill>
                <a:latin typeface="Arial"/>
                <a:cs typeface="Arial"/>
              </a:rPr>
              <a:t>go</a:t>
            </a:r>
            <a:r>
              <a:rPr sz="2000" b="1" spc="40" dirty="0">
                <a:solidFill>
                  <a:srgbClr val="404040"/>
                </a:solidFill>
                <a:latin typeface="Arial"/>
                <a:cs typeface="Arial"/>
              </a:rPr>
              <a:t>r</a:t>
            </a:r>
            <a:r>
              <a:rPr sz="2000" b="1" spc="35" dirty="0">
                <a:solidFill>
                  <a:srgbClr val="404040"/>
                </a:solidFill>
                <a:latin typeface="Arial"/>
                <a:cs typeface="Arial"/>
              </a:rPr>
              <a:t>i</a:t>
            </a:r>
            <a:r>
              <a:rPr sz="2000" b="1" spc="5" dirty="0">
                <a:solidFill>
                  <a:srgbClr val="404040"/>
                </a:solidFill>
                <a:latin typeface="Arial"/>
                <a:cs typeface="Arial"/>
              </a:rPr>
              <a:t>t</a:t>
            </a:r>
            <a:r>
              <a:rPr sz="2000" b="1" spc="-25" dirty="0">
                <a:solidFill>
                  <a:srgbClr val="404040"/>
                </a:solidFill>
                <a:latin typeface="Arial"/>
                <a:cs typeface="Arial"/>
              </a:rPr>
              <a:t>h</a:t>
            </a:r>
            <a:r>
              <a:rPr sz="2000" b="1" spc="20" dirty="0">
                <a:solidFill>
                  <a:srgbClr val="404040"/>
                </a:solidFill>
                <a:latin typeface="Arial"/>
                <a:cs typeface="Arial"/>
              </a:rPr>
              <a:t>m</a:t>
            </a:r>
            <a:r>
              <a:rPr sz="2000" b="1" spc="-185" dirty="0">
                <a:solidFill>
                  <a:srgbClr val="404040"/>
                </a:solidFill>
                <a:latin typeface="Arial"/>
                <a:cs typeface="Arial"/>
              </a:rPr>
              <a:t> </a:t>
            </a:r>
            <a:r>
              <a:rPr sz="2000" b="1" spc="15" dirty="0">
                <a:solidFill>
                  <a:srgbClr val="404040"/>
                </a:solidFill>
                <a:latin typeface="Arial"/>
                <a:cs typeface="Arial"/>
              </a:rPr>
              <a:t>&amp;</a:t>
            </a:r>
            <a:r>
              <a:rPr sz="2000" b="1" spc="-75" dirty="0">
                <a:solidFill>
                  <a:srgbClr val="404040"/>
                </a:solidFill>
                <a:latin typeface="Arial"/>
                <a:cs typeface="Arial"/>
              </a:rPr>
              <a:t> </a:t>
            </a:r>
            <a:r>
              <a:rPr sz="2000" b="1" spc="45" dirty="0">
                <a:solidFill>
                  <a:srgbClr val="404040"/>
                </a:solidFill>
                <a:latin typeface="Arial"/>
                <a:cs typeface="Arial"/>
              </a:rPr>
              <a:t>D</a:t>
            </a:r>
            <a:r>
              <a:rPr sz="2000" b="1" spc="15" dirty="0">
                <a:solidFill>
                  <a:srgbClr val="404040"/>
                </a:solidFill>
                <a:latin typeface="Arial"/>
                <a:cs typeface="Arial"/>
              </a:rPr>
              <a:t>e</a:t>
            </a:r>
            <a:r>
              <a:rPr sz="2000" b="1" spc="45" dirty="0">
                <a:solidFill>
                  <a:srgbClr val="404040"/>
                </a:solidFill>
                <a:latin typeface="Arial"/>
                <a:cs typeface="Arial"/>
              </a:rPr>
              <a:t>p</a:t>
            </a:r>
            <a:r>
              <a:rPr sz="2000" b="1" spc="35" dirty="0">
                <a:solidFill>
                  <a:srgbClr val="404040"/>
                </a:solidFill>
                <a:latin typeface="Arial"/>
                <a:cs typeface="Arial"/>
              </a:rPr>
              <a:t>l</a:t>
            </a:r>
            <a:r>
              <a:rPr sz="2000" b="1" spc="45" dirty="0">
                <a:solidFill>
                  <a:srgbClr val="404040"/>
                </a:solidFill>
                <a:latin typeface="Arial"/>
                <a:cs typeface="Arial"/>
              </a:rPr>
              <a:t>o</a:t>
            </a:r>
            <a:r>
              <a:rPr sz="2000" b="1" spc="-65" dirty="0">
                <a:solidFill>
                  <a:srgbClr val="404040"/>
                </a:solidFill>
                <a:latin typeface="Arial"/>
                <a:cs typeface="Arial"/>
              </a:rPr>
              <a:t>y</a:t>
            </a:r>
            <a:r>
              <a:rPr sz="2000" b="1" spc="15" dirty="0">
                <a:solidFill>
                  <a:srgbClr val="404040"/>
                </a:solidFill>
                <a:latin typeface="Arial"/>
                <a:cs typeface="Arial"/>
              </a:rPr>
              <a:t>me</a:t>
            </a:r>
            <a:r>
              <a:rPr sz="2000" b="1" spc="45" dirty="0">
                <a:solidFill>
                  <a:srgbClr val="404040"/>
                </a:solidFill>
                <a:latin typeface="Arial"/>
                <a:cs typeface="Arial"/>
              </a:rPr>
              <a:t>n</a:t>
            </a:r>
            <a:r>
              <a:rPr sz="2000" b="1" spc="5" dirty="0">
                <a:solidFill>
                  <a:srgbClr val="404040"/>
                </a:solidFill>
                <a:latin typeface="Arial"/>
                <a:cs typeface="Arial"/>
              </a:rPr>
              <a:t>t</a:t>
            </a:r>
            <a:endParaRPr sz="2000">
              <a:latin typeface="Arial"/>
              <a:cs typeface="Arial"/>
            </a:endParaRPr>
          </a:p>
          <a:p>
            <a:pPr marL="317500" indent="-305435">
              <a:lnSpc>
                <a:spcPct val="100000"/>
              </a:lnSpc>
              <a:spcBef>
                <a:spcPts val="1280"/>
              </a:spcBef>
              <a:buClr>
                <a:srgbClr val="1CACE3"/>
              </a:buClr>
              <a:buSzPct val="92500"/>
              <a:buFont typeface="Cambria"/>
              <a:buChar char="◾"/>
              <a:tabLst>
                <a:tab pos="317500" algn="l"/>
                <a:tab pos="318135" algn="l"/>
              </a:tabLst>
            </a:pPr>
            <a:r>
              <a:rPr sz="2000" b="1" spc="25" dirty="0">
                <a:solidFill>
                  <a:srgbClr val="404040"/>
                </a:solidFill>
                <a:latin typeface="Arial"/>
                <a:cs typeface="Arial"/>
              </a:rPr>
              <a:t>Result</a:t>
            </a:r>
            <a:endParaRPr sz="2000">
              <a:latin typeface="Arial"/>
              <a:cs typeface="Arial"/>
            </a:endParaRPr>
          </a:p>
          <a:p>
            <a:pPr marL="317500" indent="-305435">
              <a:lnSpc>
                <a:spcPct val="100000"/>
              </a:lnSpc>
              <a:spcBef>
                <a:spcPts val="1355"/>
              </a:spcBef>
              <a:buClr>
                <a:srgbClr val="1CACE3"/>
              </a:buClr>
              <a:buSzPct val="92500"/>
              <a:buFont typeface="Cambria"/>
              <a:buChar char="◾"/>
              <a:tabLst>
                <a:tab pos="317500" algn="l"/>
                <a:tab pos="318135" algn="l"/>
              </a:tabLst>
            </a:pPr>
            <a:r>
              <a:rPr sz="2000" b="1" spc="20" dirty="0">
                <a:solidFill>
                  <a:srgbClr val="404040"/>
                </a:solidFill>
                <a:latin typeface="Arial"/>
                <a:cs typeface="Arial"/>
              </a:rPr>
              <a:t>Conclusion</a:t>
            </a:r>
            <a:endParaRPr sz="2000">
              <a:latin typeface="Arial"/>
              <a:cs typeface="Arial"/>
            </a:endParaRPr>
          </a:p>
          <a:p>
            <a:pPr marL="317500" indent="-305435">
              <a:lnSpc>
                <a:spcPct val="100000"/>
              </a:lnSpc>
              <a:spcBef>
                <a:spcPts val="1355"/>
              </a:spcBef>
              <a:buClr>
                <a:srgbClr val="1CACE3"/>
              </a:buClr>
              <a:buSzPct val="92500"/>
              <a:buFont typeface="Cambria"/>
              <a:buChar char="◾"/>
              <a:tabLst>
                <a:tab pos="317500" algn="l"/>
                <a:tab pos="318135" algn="l"/>
              </a:tabLst>
            </a:pPr>
            <a:r>
              <a:rPr sz="2000" b="1" spc="45" dirty="0">
                <a:solidFill>
                  <a:srgbClr val="404040"/>
                </a:solidFill>
                <a:latin typeface="Arial"/>
                <a:cs typeface="Arial"/>
              </a:rPr>
              <a:t>Fu</a:t>
            </a:r>
            <a:r>
              <a:rPr sz="2000" b="1" spc="5" dirty="0">
                <a:solidFill>
                  <a:srgbClr val="404040"/>
                </a:solidFill>
                <a:latin typeface="Arial"/>
                <a:cs typeface="Arial"/>
              </a:rPr>
              <a:t>t</a:t>
            </a:r>
            <a:r>
              <a:rPr sz="2000" b="1" spc="45" dirty="0">
                <a:solidFill>
                  <a:srgbClr val="404040"/>
                </a:solidFill>
                <a:latin typeface="Arial"/>
                <a:cs typeface="Arial"/>
              </a:rPr>
              <a:t>u</a:t>
            </a:r>
            <a:r>
              <a:rPr sz="2000" b="1" spc="40" dirty="0">
                <a:solidFill>
                  <a:srgbClr val="404040"/>
                </a:solidFill>
                <a:latin typeface="Arial"/>
                <a:cs typeface="Arial"/>
              </a:rPr>
              <a:t>r</a:t>
            </a:r>
            <a:r>
              <a:rPr sz="2000" b="1" spc="15" dirty="0">
                <a:solidFill>
                  <a:srgbClr val="404040"/>
                </a:solidFill>
                <a:latin typeface="Arial"/>
                <a:cs typeface="Arial"/>
              </a:rPr>
              <a:t>e</a:t>
            </a:r>
            <a:r>
              <a:rPr sz="2000" b="1" spc="-185" dirty="0">
                <a:solidFill>
                  <a:srgbClr val="404040"/>
                </a:solidFill>
                <a:latin typeface="Arial"/>
                <a:cs typeface="Arial"/>
              </a:rPr>
              <a:t> </a:t>
            </a:r>
            <a:r>
              <a:rPr sz="2000" b="1" spc="15" dirty="0">
                <a:solidFill>
                  <a:srgbClr val="404040"/>
                </a:solidFill>
                <a:latin typeface="Arial"/>
                <a:cs typeface="Arial"/>
              </a:rPr>
              <a:t>Sc</a:t>
            </a:r>
            <a:r>
              <a:rPr sz="2000" b="1" spc="45" dirty="0">
                <a:solidFill>
                  <a:srgbClr val="404040"/>
                </a:solidFill>
                <a:latin typeface="Arial"/>
                <a:cs typeface="Arial"/>
              </a:rPr>
              <a:t>op</a:t>
            </a:r>
            <a:r>
              <a:rPr sz="2000" b="1" spc="15" dirty="0">
                <a:solidFill>
                  <a:srgbClr val="404040"/>
                </a:solidFill>
                <a:latin typeface="Arial"/>
                <a:cs typeface="Arial"/>
              </a:rPr>
              <a:t>e</a:t>
            </a:r>
            <a:endParaRPr sz="2000">
              <a:latin typeface="Arial"/>
              <a:cs typeface="Arial"/>
            </a:endParaRPr>
          </a:p>
          <a:p>
            <a:pPr marL="317500" indent="-305435">
              <a:lnSpc>
                <a:spcPct val="100000"/>
              </a:lnSpc>
              <a:spcBef>
                <a:spcPts val="1280"/>
              </a:spcBef>
              <a:buClr>
                <a:srgbClr val="1CACE3"/>
              </a:buClr>
              <a:buSzPct val="92500"/>
              <a:buFont typeface="Cambria"/>
              <a:buChar char="◾"/>
              <a:tabLst>
                <a:tab pos="317500" algn="l"/>
                <a:tab pos="318135" algn="l"/>
              </a:tabLst>
            </a:pPr>
            <a:r>
              <a:rPr sz="2000" b="1" spc="20" dirty="0">
                <a:solidFill>
                  <a:srgbClr val="404040"/>
                </a:solidFill>
                <a:latin typeface="Arial"/>
                <a:cs typeface="Arial"/>
              </a:rPr>
              <a:t>References</a:t>
            </a:r>
            <a:endParaRPr sz="2000">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5691505" cy="632460"/>
          </a:xfrm>
          <a:prstGeom prst="rect">
            <a:avLst/>
          </a:prstGeom>
        </p:spPr>
        <p:txBody>
          <a:bodyPr vert="horz" wrap="square" lIns="0" tIns="16510" rIns="0" bIns="0" rtlCol="0">
            <a:spAutoFit/>
          </a:bodyPr>
          <a:lstStyle/>
          <a:p>
            <a:pPr marL="12700">
              <a:lnSpc>
                <a:spcPct val="100000"/>
              </a:lnSpc>
              <a:spcBef>
                <a:spcPts val="130"/>
              </a:spcBef>
            </a:pPr>
            <a:r>
              <a:rPr sz="3950" spc="-5" dirty="0">
                <a:solidFill>
                  <a:srgbClr val="1CACE3"/>
                </a:solidFill>
              </a:rPr>
              <a:t>PROBLEM</a:t>
            </a:r>
            <a:r>
              <a:rPr sz="3950" spc="204" dirty="0">
                <a:solidFill>
                  <a:srgbClr val="1CACE3"/>
                </a:solidFill>
              </a:rPr>
              <a:t> </a:t>
            </a:r>
            <a:r>
              <a:rPr sz="3950" spc="-75" dirty="0">
                <a:solidFill>
                  <a:srgbClr val="1CACE3"/>
                </a:solidFill>
              </a:rPr>
              <a:t>STATEMENT</a:t>
            </a:r>
            <a:endParaRPr sz="3950"/>
          </a:p>
        </p:txBody>
      </p:sp>
      <p:sp>
        <p:nvSpPr>
          <p:cNvPr id="3" name="Rectangle 2"/>
          <p:cNvSpPr/>
          <p:nvPr/>
        </p:nvSpPr>
        <p:spPr>
          <a:xfrm>
            <a:off x="533400" y="1997839"/>
            <a:ext cx="9601200" cy="1754326"/>
          </a:xfrm>
          <a:prstGeom prst="rect">
            <a:avLst/>
          </a:prstGeom>
        </p:spPr>
        <p:txBody>
          <a:bodyPr wrap="square">
            <a:spAutoFit/>
          </a:bodyPr>
          <a:lstStyle/>
          <a:p>
            <a:pPr algn="just"/>
            <a:r>
              <a:rPr lang="en-US" dirty="0"/>
              <a:t>Breast cancer is one of the most common cancers among women worldwide, with early detection being crucial for successful treatment. However, traditional diagnostic methods such as mammography can be costly, time-consuming, and may not always be accessible, especially in resource-constrained settings. Therefore, there is a pressing need for an accurate and efficient method for early detection of breast </a:t>
            </a:r>
            <a:r>
              <a:rPr lang="en-US" dirty="0" err="1"/>
              <a:t>cancer.The</a:t>
            </a:r>
            <a:r>
              <a:rPr lang="en-US" dirty="0"/>
              <a:t> aim of this project is to develop a machine learning model that can accurately detect breast cancer using clinical data and imaging </a:t>
            </a:r>
            <a:r>
              <a:rPr lang="en-US" dirty="0" err="1"/>
              <a:t>techniqu</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5643245" cy="632460"/>
          </a:xfrm>
          <a:prstGeom prst="rect">
            <a:avLst/>
          </a:prstGeom>
        </p:spPr>
        <p:txBody>
          <a:bodyPr vert="horz" wrap="square" lIns="0" tIns="16510" rIns="0" bIns="0" rtlCol="0">
            <a:spAutoFit/>
          </a:bodyPr>
          <a:lstStyle/>
          <a:p>
            <a:pPr marL="12700">
              <a:lnSpc>
                <a:spcPct val="100000"/>
              </a:lnSpc>
              <a:spcBef>
                <a:spcPts val="130"/>
              </a:spcBef>
            </a:pPr>
            <a:r>
              <a:rPr sz="3950" spc="-5" dirty="0">
                <a:solidFill>
                  <a:srgbClr val="1CACE3"/>
                </a:solidFill>
              </a:rPr>
              <a:t>PROPOSED</a:t>
            </a:r>
            <a:r>
              <a:rPr sz="3950" spc="254" dirty="0">
                <a:solidFill>
                  <a:srgbClr val="1CACE3"/>
                </a:solidFill>
              </a:rPr>
              <a:t> </a:t>
            </a:r>
            <a:r>
              <a:rPr sz="3950" dirty="0">
                <a:solidFill>
                  <a:srgbClr val="1CACE3"/>
                </a:solidFill>
              </a:rPr>
              <a:t>SOLUTION</a:t>
            </a:r>
            <a:endParaRPr sz="3950"/>
          </a:p>
        </p:txBody>
      </p:sp>
      <p:sp>
        <p:nvSpPr>
          <p:cNvPr id="3" name="Rectangle 2"/>
          <p:cNvSpPr/>
          <p:nvPr/>
        </p:nvSpPr>
        <p:spPr>
          <a:xfrm>
            <a:off x="457200" y="1524000"/>
            <a:ext cx="9525000" cy="1754326"/>
          </a:xfrm>
          <a:prstGeom prst="rect">
            <a:avLst/>
          </a:prstGeom>
        </p:spPr>
        <p:txBody>
          <a:bodyPr wrap="square">
            <a:spAutoFit/>
          </a:bodyPr>
          <a:lstStyle/>
          <a:p>
            <a:pPr algn="just"/>
            <a:r>
              <a:rPr lang="en-US" dirty="0"/>
              <a:t>One proposed solution for breast cancer detection is the use of artificial intelligence and machine learning algorithms to analyze medical imaging data, such as mammograms, to identify suspicious areas or patterns indicative of cancer. These algorithms can assist radiologists in interpreting images more accurately and efficiently, potentially leading to earlier detection and improved outcomes for patients. Additionally, advancements in genomic testing and biomarker analysis offer promising avenues for personalized medicine and targeted therapies in breast cancer detection and treatment.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497205"/>
            <a:ext cx="5242560" cy="632460"/>
          </a:xfrm>
          <a:prstGeom prst="rect">
            <a:avLst/>
          </a:prstGeom>
        </p:spPr>
        <p:txBody>
          <a:bodyPr vert="horz" wrap="square" lIns="0" tIns="16510" rIns="0" bIns="0" rtlCol="0">
            <a:spAutoFit/>
          </a:bodyPr>
          <a:lstStyle/>
          <a:p>
            <a:pPr marL="12700">
              <a:lnSpc>
                <a:spcPct val="100000"/>
              </a:lnSpc>
              <a:spcBef>
                <a:spcPts val="130"/>
              </a:spcBef>
              <a:tabLst>
                <a:tab pos="2366645" algn="l"/>
              </a:tabLst>
            </a:pPr>
            <a:r>
              <a:rPr sz="3950" spc="-5" dirty="0">
                <a:solidFill>
                  <a:srgbClr val="1CACE3"/>
                </a:solidFill>
              </a:rPr>
              <a:t>SYSTEM	</a:t>
            </a:r>
            <a:r>
              <a:rPr sz="3950" spc="-15" dirty="0">
                <a:solidFill>
                  <a:srgbClr val="1CACE3"/>
                </a:solidFill>
              </a:rPr>
              <a:t>APPROACH</a:t>
            </a:r>
            <a:endParaRPr sz="3950"/>
          </a:p>
        </p:txBody>
      </p:sp>
      <p:sp>
        <p:nvSpPr>
          <p:cNvPr id="3" name="Rectangle 2"/>
          <p:cNvSpPr/>
          <p:nvPr/>
        </p:nvSpPr>
        <p:spPr>
          <a:xfrm>
            <a:off x="457200" y="1720840"/>
            <a:ext cx="9296400" cy="2308324"/>
          </a:xfrm>
          <a:prstGeom prst="rect">
            <a:avLst/>
          </a:prstGeom>
        </p:spPr>
        <p:txBody>
          <a:bodyPr wrap="square">
            <a:spAutoFit/>
          </a:bodyPr>
          <a:lstStyle/>
          <a:p>
            <a:r>
              <a:rPr lang="en-US" dirty="0"/>
              <a:t>A systems approach for breast cancer involves considering the disease not just at the level of the tumor itself, but also in the context of the entire biological system of the body. This includes understanding interactions between genes, cells, tissues, organs, and the patient's overall health. It encompasses various aspects such as prevention, early detection, diagnosis, treatment, and survivorship, while taking into account individual differences and personalized medicine approaches. It also involves interdisciplinary collaboration among healthcare professionals, researchers, patients, and caregivers to develop comprehensive strategies for prevention, diagnosis, and treatment.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7243445" cy="632460"/>
          </a:xfrm>
          <a:prstGeom prst="rect">
            <a:avLst/>
          </a:prstGeom>
        </p:spPr>
        <p:txBody>
          <a:bodyPr vert="horz" wrap="square" lIns="0" tIns="16510" rIns="0" bIns="0" rtlCol="0">
            <a:spAutoFit/>
          </a:bodyPr>
          <a:lstStyle/>
          <a:p>
            <a:pPr marL="12700">
              <a:lnSpc>
                <a:spcPct val="100000"/>
              </a:lnSpc>
              <a:spcBef>
                <a:spcPts val="130"/>
              </a:spcBef>
            </a:pPr>
            <a:r>
              <a:rPr sz="3950" spc="-10" dirty="0">
                <a:solidFill>
                  <a:srgbClr val="1CACE3"/>
                </a:solidFill>
              </a:rPr>
              <a:t>ALGORITHM</a:t>
            </a:r>
            <a:r>
              <a:rPr sz="3950" spc="350" dirty="0">
                <a:solidFill>
                  <a:srgbClr val="1CACE3"/>
                </a:solidFill>
              </a:rPr>
              <a:t> </a:t>
            </a:r>
            <a:r>
              <a:rPr sz="3950" spc="20" dirty="0">
                <a:solidFill>
                  <a:srgbClr val="1CACE3"/>
                </a:solidFill>
              </a:rPr>
              <a:t>&amp;</a:t>
            </a:r>
            <a:r>
              <a:rPr sz="3950" spc="-20" dirty="0">
                <a:solidFill>
                  <a:srgbClr val="1CACE3"/>
                </a:solidFill>
              </a:rPr>
              <a:t> </a:t>
            </a:r>
            <a:r>
              <a:rPr sz="3950" spc="5" dirty="0">
                <a:solidFill>
                  <a:srgbClr val="1CACE3"/>
                </a:solidFill>
              </a:rPr>
              <a:t>DEPLOYMENT</a:t>
            </a:r>
            <a:endParaRPr sz="3950"/>
          </a:p>
        </p:txBody>
      </p:sp>
      <p:sp>
        <p:nvSpPr>
          <p:cNvPr id="6" name="TextBox 5">
            <a:extLst>
              <a:ext uri="{FF2B5EF4-FFF2-40B4-BE49-F238E27FC236}">
                <a16:creationId xmlns:a16="http://schemas.microsoft.com/office/drawing/2014/main" id="{88905998-402F-3C32-8F50-1B68F1916087}"/>
              </a:ext>
            </a:extLst>
          </p:cNvPr>
          <p:cNvSpPr txBox="1"/>
          <p:nvPr/>
        </p:nvSpPr>
        <p:spPr>
          <a:xfrm>
            <a:off x="1084957" y="1431428"/>
            <a:ext cx="6098976" cy="5355312"/>
          </a:xfrm>
          <a:prstGeom prst="rect">
            <a:avLst/>
          </a:prstGeom>
          <a:noFill/>
        </p:spPr>
        <p:txBody>
          <a:bodyPr wrap="square">
            <a:spAutoFit/>
          </a:bodyPr>
          <a:lstStyle/>
          <a:p>
            <a:r>
              <a:rPr lang="en-US" dirty="0"/>
              <a:t>Breast cancer detection algorithms typically involve several steps</a:t>
            </a:r>
          </a:p>
          <a:p>
            <a:r>
              <a:rPr lang="en-US" b="1" dirty="0"/>
              <a:t>Data Collection</a:t>
            </a:r>
            <a:r>
              <a:rPr lang="en-US" dirty="0"/>
              <a:t>: Gathering mammogram images or other relevant medical data.</a:t>
            </a:r>
          </a:p>
          <a:p>
            <a:r>
              <a:rPr lang="en-US" b="1" dirty="0"/>
              <a:t>Preprocessing</a:t>
            </a:r>
            <a:r>
              <a:rPr lang="en-US" dirty="0"/>
              <a:t>: Cleaning and preparing the data for analysis. This might involve resizing images, removing noise, or standardizing the format.</a:t>
            </a:r>
          </a:p>
          <a:p>
            <a:r>
              <a:rPr lang="en-US" b="1" dirty="0"/>
              <a:t>Feature Extraction</a:t>
            </a:r>
            <a:r>
              <a:rPr lang="en-US" dirty="0"/>
              <a:t>: Identifying relevant features from the images or data that could indicate the presence of breast cancer. This could include texture analysis, shape analysis, or intensity variations.</a:t>
            </a:r>
          </a:p>
          <a:p>
            <a:r>
              <a:rPr lang="en-US" b="1" dirty="0"/>
              <a:t>Machine Learning Models:</a:t>
            </a:r>
            <a:r>
              <a:rPr lang="en-US" dirty="0"/>
              <a:t> Utilizing machine learning techniques such as logistic regression, support vector machines, or deep learning neural networks to train a model on the extracted features.</a:t>
            </a:r>
          </a:p>
          <a:p>
            <a:r>
              <a:rPr lang="en-US" b="1" dirty="0"/>
              <a:t>Training:</a:t>
            </a:r>
            <a:r>
              <a:rPr lang="en-US" dirty="0"/>
              <a:t> Splitting the data into training and testing sets, then using the training data to teach the algorithm to recognize patterns associated with breast cancer.</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2BAB86C-811F-D1C4-CE0A-11E09DC48B4E}"/>
              </a:ext>
            </a:extLst>
          </p:cNvPr>
          <p:cNvSpPr txBox="1"/>
          <p:nvPr/>
        </p:nvSpPr>
        <p:spPr>
          <a:xfrm>
            <a:off x="924223" y="1397675"/>
            <a:ext cx="6098976" cy="4801314"/>
          </a:xfrm>
          <a:prstGeom prst="rect">
            <a:avLst/>
          </a:prstGeom>
          <a:noFill/>
        </p:spPr>
        <p:txBody>
          <a:bodyPr wrap="square">
            <a:spAutoFit/>
          </a:bodyPr>
          <a:lstStyle/>
          <a:p>
            <a:r>
              <a:rPr lang="en-US" b="1" dirty="0"/>
              <a:t>Validation:</a:t>
            </a:r>
            <a:r>
              <a:rPr lang="en-US" dirty="0"/>
              <a:t> Assessing the performance of the model using the testing data to ensure it generalizes well to new, unseen data.</a:t>
            </a:r>
          </a:p>
          <a:p>
            <a:r>
              <a:rPr lang="en-US" b="1" dirty="0"/>
              <a:t>Optimization: </a:t>
            </a:r>
            <a:r>
              <a:rPr lang="en-US" dirty="0"/>
              <a:t>Fine-tuning the model parameters to improve its performance.</a:t>
            </a:r>
          </a:p>
          <a:p>
            <a:r>
              <a:rPr lang="en-US" b="1" dirty="0"/>
              <a:t>Deployment:</a:t>
            </a:r>
            <a:r>
              <a:rPr lang="en-US" dirty="0"/>
              <a:t> Implementing the algorithm into a system that can be used for breast cancer screening in clinical settings.</a:t>
            </a:r>
          </a:p>
          <a:p>
            <a:r>
              <a:rPr lang="en-US" dirty="0"/>
              <a:t>        </a:t>
            </a:r>
          </a:p>
          <a:p>
            <a:r>
              <a:rPr lang="en-US" dirty="0"/>
              <a:t>             Development of such algorithms involves collaboration between computer scientists, medical professionals, and data scientists to ensure accuracy, reliability, and clinical relevance. Continuous refinement and validation are essential to ensure the algorithm’s effectiveness in real-world scenarios. Additionally, adherence to ethical guidelines and regulations regarding patient data privacy and medical device development is crucial throughout the process.</a:t>
            </a:r>
          </a:p>
          <a:p>
            <a:r>
              <a:rPr lang="en-US" dirty="0"/>
              <a:t>.                          </a:t>
            </a:r>
          </a:p>
          <a:p>
            <a:endParaRPr lang="en-US" dirty="0"/>
          </a:p>
        </p:txBody>
      </p:sp>
    </p:spTree>
    <p:extLst>
      <p:ext uri="{BB962C8B-B14F-4D97-AF65-F5344CB8AC3E}">
        <p14:creationId xmlns:p14="http://schemas.microsoft.com/office/powerpoint/2010/main" val="33574544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1993900" cy="632460"/>
          </a:xfrm>
          <a:prstGeom prst="rect">
            <a:avLst/>
          </a:prstGeom>
        </p:spPr>
        <p:txBody>
          <a:bodyPr vert="horz" wrap="square" lIns="0" tIns="16510" rIns="0" bIns="0" rtlCol="0">
            <a:spAutoFit/>
          </a:bodyPr>
          <a:lstStyle/>
          <a:p>
            <a:pPr marL="12700">
              <a:lnSpc>
                <a:spcPct val="100000"/>
              </a:lnSpc>
              <a:spcBef>
                <a:spcPts val="130"/>
              </a:spcBef>
            </a:pPr>
            <a:r>
              <a:rPr sz="3950" spc="-5" dirty="0">
                <a:solidFill>
                  <a:srgbClr val="1CACE3"/>
                </a:solidFill>
              </a:rPr>
              <a:t>R</a:t>
            </a:r>
            <a:r>
              <a:rPr sz="3950" spc="-10" dirty="0">
                <a:solidFill>
                  <a:srgbClr val="1CACE3"/>
                </a:solidFill>
              </a:rPr>
              <a:t>ES</a:t>
            </a:r>
            <a:r>
              <a:rPr sz="3950" spc="-5" dirty="0">
                <a:solidFill>
                  <a:srgbClr val="1CACE3"/>
                </a:solidFill>
              </a:rPr>
              <a:t>U</a:t>
            </a:r>
            <a:r>
              <a:rPr sz="3950" spc="-315" dirty="0">
                <a:solidFill>
                  <a:srgbClr val="1CACE3"/>
                </a:solidFill>
              </a:rPr>
              <a:t>L</a:t>
            </a:r>
            <a:r>
              <a:rPr sz="3950" spc="20" dirty="0">
                <a:solidFill>
                  <a:srgbClr val="1CACE3"/>
                </a:solidFill>
              </a:rPr>
              <a:t>T</a:t>
            </a:r>
            <a:endParaRPr sz="3950"/>
          </a:p>
        </p:txBody>
      </p:sp>
      <p:pic>
        <p:nvPicPr>
          <p:cNvPr id="3" name="Picture 2">
            <a:extLst>
              <a:ext uri="{FF2B5EF4-FFF2-40B4-BE49-F238E27FC236}">
                <a16:creationId xmlns:a16="http://schemas.microsoft.com/office/drawing/2014/main" id="{ED4E839A-55CD-1BF2-632C-0F5D390B05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0" y="1142999"/>
            <a:ext cx="6096000" cy="45720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25F8D61-BCC3-B6C9-3609-6F4F49A89C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8400" y="1609724"/>
            <a:ext cx="7315200" cy="3638550"/>
          </a:xfrm>
          <a:prstGeom prst="rect">
            <a:avLst/>
          </a:prstGeom>
        </p:spPr>
      </p:pic>
    </p:spTree>
    <p:extLst>
      <p:ext uri="{BB962C8B-B14F-4D97-AF65-F5344CB8AC3E}">
        <p14:creationId xmlns:p14="http://schemas.microsoft.com/office/powerpoint/2010/main" val="3852397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30</TotalTime>
  <Words>780</Words>
  <Application>Microsoft Office PowerPoint</Application>
  <PresentationFormat>Widescreen</PresentationFormat>
  <Paragraphs>34</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CAPSTONE PROJECT</vt:lpstr>
      <vt:lpstr>OUTLINE</vt:lpstr>
      <vt:lpstr>PROBLEM STATEMENT</vt:lpstr>
      <vt:lpstr>PROPOSED SOLUTION</vt:lpstr>
      <vt:lpstr>SYSTEM APPROACH</vt:lpstr>
      <vt:lpstr>ALGORITHM &amp; DEPLOYMENT</vt:lpstr>
      <vt:lpstr>PowerPoint Presentation</vt:lpstr>
      <vt:lpstr>RESULT</vt:lpstr>
      <vt:lpstr>PowerPoint Presentation</vt:lpstr>
      <vt:lpstr>PowerPoint Presentation</vt:lpstr>
      <vt:lpstr>CONCLUSION</vt:lpstr>
      <vt:lpstr>FUTURE SCOPE</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dc:title>
  <dc:creator>Admin</dc:creator>
  <cp:lastModifiedBy>subhashri M</cp:lastModifiedBy>
  <cp:revision>6</cp:revision>
  <dcterms:created xsi:type="dcterms:W3CDTF">2024-04-04T13:53:43Z</dcterms:created>
  <dcterms:modified xsi:type="dcterms:W3CDTF">2024-04-05T08:32:19Z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2024-03-27T00:00:00Z</vt:filetime>
  </property>
  <property fmtid="{D5CDD505-2E9C-101B-9397-08002B2CF9AE}" pid="3" name="LastSaved">
    <vt:filetime>2024-04-04T00:00:00Z</vt:filetime>
  </property>
</Properties>
</file>