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60" r:id="rId4"/>
    <p:sldId id="262" r:id="rId5"/>
    <p:sldId id="264" r:id="rId6"/>
    <p:sldId id="275" r:id="rId7"/>
    <p:sldId id="276" r:id="rId8"/>
    <p:sldId id="274" r:id="rId9"/>
    <p:sldId id="293" r:id="rId10"/>
    <p:sldId id="290" r:id="rId11"/>
    <p:sldId id="291" r:id="rId12"/>
    <p:sldId id="292" r:id="rId13"/>
    <p:sldId id="296" r:id="rId14"/>
    <p:sldId id="295" r:id="rId15"/>
    <p:sldId id="294" r:id="rId16"/>
    <p:sldId id="297" r:id="rId17"/>
    <p:sldId id="299" r:id="rId18"/>
    <p:sldId id="298" r:id="rId19"/>
    <p:sldId id="300" r:id="rId20"/>
    <p:sldId id="289" r:id="rId21"/>
    <p:sldId id="259" r:id="rId22"/>
  </p:sldIdLst>
  <p:sldSz cx="12192000" cy="6858000"/>
  <p:notesSz cx="6858000" cy="9144000"/>
  <p:embeddedFontLst>
    <p:embeddedFont>
      <p:font typeface="Algerian" panose="04020705040A02060702" pitchFamily="82" charset="0"/>
      <p:regular r:id="rId24"/>
    </p:embeddedFont>
    <p:embeddedFont>
      <p:font typeface="Lato Black" panose="020F0502020204030203" pitchFamily="34" charset="0"/>
      <p:bold r:id="rId25"/>
      <p:boldItalic r:id="rId26"/>
    </p:embeddedFont>
    <p:embeddedFont>
      <p:font typeface="Libre Baskerville" panose="02000000000000000000" pitchFamily="2"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Bellale" userId="796d6c0212811607" providerId="LiveId" clId="{D10B65DC-BCE0-48A1-95D6-0BD3094DCB7A}"/>
    <pc:docChg chg="modSld">
      <pc:chgData name="Dinesh Bellale" userId="796d6c0212811607" providerId="LiveId" clId="{D10B65DC-BCE0-48A1-95D6-0BD3094DCB7A}" dt="2024-02-23T09:31:21.110" v="25" actId="20577"/>
      <pc:docMkLst>
        <pc:docMk/>
      </pc:docMkLst>
      <pc:sldChg chg="modSp mod">
        <pc:chgData name="Dinesh Bellale" userId="796d6c0212811607" providerId="LiveId" clId="{D10B65DC-BCE0-48A1-95D6-0BD3094DCB7A}" dt="2024-02-23T09:31:21.110" v="25" actId="20577"/>
        <pc:sldMkLst>
          <pc:docMk/>
          <pc:sldMk cId="0" sldId="257"/>
        </pc:sldMkLst>
        <pc:spChg chg="mod">
          <ac:chgData name="Dinesh Bellale" userId="796d6c0212811607" providerId="LiveId" clId="{D10B65DC-BCE0-48A1-95D6-0BD3094DCB7A}" dt="2024-02-23T09:31:21.110" v="25" actId="20577"/>
          <ac:spMkLst>
            <pc:docMk/>
            <pc:sldMk cId="0" sldId="257"/>
            <ac:spMk id="1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194612"/>
          </a:xfrm>
          <a:prstGeom prst="rect">
            <a:avLst/>
          </a:prstGeom>
          <a:noFill/>
          <a:ln>
            <a:noFill/>
          </a:ln>
        </p:spPr>
      </p:pic>
      <p:sp>
        <p:nvSpPr>
          <p:cNvPr id="3" name="Subtitle 2">
            <a:extLst>
              <a:ext uri="{FF2B5EF4-FFF2-40B4-BE49-F238E27FC236}">
                <a16:creationId xmlns:a16="http://schemas.microsoft.com/office/drawing/2014/main" id="{BEA550D8-C432-C374-9E8D-36CAFE300DA6}"/>
              </a:ext>
            </a:extLst>
          </p:cNvPr>
          <p:cNvSpPr>
            <a:spLocks noGrp="1"/>
          </p:cNvSpPr>
          <p:nvPr>
            <p:ph type="subTitle" idx="1"/>
          </p:nvPr>
        </p:nvSpPr>
        <p:spPr/>
        <p:txBody>
          <a:bodyPr/>
          <a:lstStyle/>
          <a:p>
            <a:r>
              <a:rPr lang="en-US" b="1" dirty="0"/>
              <a:t>EDA Project on AMCAT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9D0D71-DDC4-6435-B782-7BEEDC5A40B7}"/>
              </a:ext>
            </a:extLst>
          </p:cNvPr>
          <p:cNvPicPr>
            <a:picLocks noChangeAspect="1"/>
          </p:cNvPicPr>
          <p:nvPr/>
        </p:nvPicPr>
        <p:blipFill>
          <a:blip r:embed="rId2"/>
          <a:stretch>
            <a:fillRect/>
          </a:stretch>
        </p:blipFill>
        <p:spPr>
          <a:xfrm>
            <a:off x="738978" y="466166"/>
            <a:ext cx="4656902" cy="4401670"/>
          </a:xfrm>
          <a:prstGeom prst="rect">
            <a:avLst/>
          </a:prstGeom>
        </p:spPr>
      </p:pic>
      <p:pic>
        <p:nvPicPr>
          <p:cNvPr id="8" name="Picture 7">
            <a:extLst>
              <a:ext uri="{FF2B5EF4-FFF2-40B4-BE49-F238E27FC236}">
                <a16:creationId xmlns:a16="http://schemas.microsoft.com/office/drawing/2014/main" id="{4C14C650-8FD9-B7BA-3919-407B953B32BF}"/>
              </a:ext>
            </a:extLst>
          </p:cNvPr>
          <p:cNvPicPr>
            <a:picLocks noChangeAspect="1"/>
          </p:cNvPicPr>
          <p:nvPr/>
        </p:nvPicPr>
        <p:blipFill>
          <a:blip r:embed="rId3"/>
          <a:stretch>
            <a:fillRect/>
          </a:stretch>
        </p:blipFill>
        <p:spPr>
          <a:xfrm>
            <a:off x="5387788" y="600635"/>
            <a:ext cx="3218329" cy="4159624"/>
          </a:xfrm>
          <a:prstGeom prst="rect">
            <a:avLst/>
          </a:prstGeom>
        </p:spPr>
      </p:pic>
      <p:pic>
        <p:nvPicPr>
          <p:cNvPr id="10" name="Picture 9">
            <a:extLst>
              <a:ext uri="{FF2B5EF4-FFF2-40B4-BE49-F238E27FC236}">
                <a16:creationId xmlns:a16="http://schemas.microsoft.com/office/drawing/2014/main" id="{4535A28E-5C61-0985-0B74-73D4328FB391}"/>
              </a:ext>
            </a:extLst>
          </p:cNvPr>
          <p:cNvPicPr>
            <a:picLocks noChangeAspect="1"/>
          </p:cNvPicPr>
          <p:nvPr/>
        </p:nvPicPr>
        <p:blipFill>
          <a:blip r:embed="rId4"/>
          <a:stretch>
            <a:fillRect/>
          </a:stretch>
        </p:blipFill>
        <p:spPr>
          <a:xfrm>
            <a:off x="8722659" y="708212"/>
            <a:ext cx="2886635" cy="4159623"/>
          </a:xfrm>
          <a:prstGeom prst="rect">
            <a:avLst/>
          </a:prstGeom>
        </p:spPr>
      </p:pic>
      <p:sp>
        <p:nvSpPr>
          <p:cNvPr id="14" name="TextBox 13">
            <a:extLst>
              <a:ext uri="{FF2B5EF4-FFF2-40B4-BE49-F238E27FC236}">
                <a16:creationId xmlns:a16="http://schemas.microsoft.com/office/drawing/2014/main" id="{357984B3-F240-B3FB-23F4-10D220BC423A}"/>
              </a:ext>
            </a:extLst>
          </p:cNvPr>
          <p:cNvSpPr txBox="1"/>
          <p:nvPr/>
        </p:nvSpPr>
        <p:spPr>
          <a:xfrm>
            <a:off x="1013012" y="5153284"/>
            <a:ext cx="7709647"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histograms represents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English','ComputerScience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and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MechanicalEngg</a:t>
            </a:r>
            <a:r>
              <a:rPr lang="en-US" sz="1600" b="1" i="0" dirty="0">
                <a:solidFill>
                  <a:srgbClr val="000000"/>
                </a:solidFill>
                <a:effectLst/>
                <a:latin typeface="Times New Roman" pitchFamily="18" charset="0"/>
                <a:ea typeface="Calibri" panose="020F0502020204030204" pitchFamily="34" charset="0"/>
                <a:cs typeface="Times New Roman" pitchFamily="18" charset="0"/>
              </a:rPr>
              <a:t>' columns, showcasing the distribution of scores for each subject. Kernel density estimates (KDE) are included to provide smoother representations of the distributions. These visualizations offer insights into the spread and central tendencies of scores in each subject.</a:t>
            </a:r>
          </a:p>
        </p:txBody>
      </p:sp>
    </p:spTree>
    <p:extLst>
      <p:ext uri="{BB962C8B-B14F-4D97-AF65-F5344CB8AC3E}">
        <p14:creationId xmlns:p14="http://schemas.microsoft.com/office/powerpoint/2010/main" val="379554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2B8D06-02F7-CC68-75A7-24D984DEB593}"/>
              </a:ext>
            </a:extLst>
          </p:cNvPr>
          <p:cNvPicPr>
            <a:picLocks noChangeAspect="1"/>
          </p:cNvPicPr>
          <p:nvPr/>
        </p:nvPicPr>
        <p:blipFill>
          <a:blip r:embed="rId2"/>
          <a:stretch>
            <a:fillRect/>
          </a:stretch>
        </p:blipFill>
        <p:spPr>
          <a:xfrm>
            <a:off x="452877" y="1200374"/>
            <a:ext cx="5347288" cy="5092850"/>
          </a:xfrm>
          <a:prstGeom prst="rect">
            <a:avLst/>
          </a:prstGeom>
        </p:spPr>
      </p:pic>
      <p:sp>
        <p:nvSpPr>
          <p:cNvPr id="7" name="TextBox 6">
            <a:extLst>
              <a:ext uri="{FF2B5EF4-FFF2-40B4-BE49-F238E27FC236}">
                <a16:creationId xmlns:a16="http://schemas.microsoft.com/office/drawing/2014/main" id="{3F7EF564-E833-3B04-FC67-15BA7323A51E}"/>
              </a:ext>
            </a:extLst>
          </p:cNvPr>
          <p:cNvSpPr txBox="1"/>
          <p:nvPr/>
        </p:nvSpPr>
        <p:spPr>
          <a:xfrm>
            <a:off x="5800165" y="1535378"/>
            <a:ext cx="6096000" cy="1323439"/>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The boxplot illustrates the distribution of college GPAs, with a median value close to the center of the interquartile range. There are a few outliers on the lower end and some are in upper range, suggesting a relatively normal distribution with some students performing below the median GPA.</a:t>
            </a:r>
          </a:p>
        </p:txBody>
      </p:sp>
    </p:spTree>
    <p:extLst>
      <p:ext uri="{BB962C8B-B14F-4D97-AF65-F5344CB8AC3E}">
        <p14:creationId xmlns:p14="http://schemas.microsoft.com/office/powerpoint/2010/main" val="73743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6B591E-1E03-04D3-4A40-AEA7F95DDC92}"/>
              </a:ext>
            </a:extLst>
          </p:cNvPr>
          <p:cNvPicPr>
            <a:picLocks noChangeAspect="1"/>
          </p:cNvPicPr>
          <p:nvPr/>
        </p:nvPicPr>
        <p:blipFill>
          <a:blip r:embed="rId2"/>
          <a:stretch>
            <a:fillRect/>
          </a:stretch>
        </p:blipFill>
        <p:spPr>
          <a:xfrm>
            <a:off x="758917" y="582826"/>
            <a:ext cx="9612376" cy="5467799"/>
          </a:xfrm>
          <a:prstGeom prst="rect">
            <a:avLst/>
          </a:prstGeom>
        </p:spPr>
      </p:pic>
    </p:spTree>
    <p:extLst>
      <p:ext uri="{BB962C8B-B14F-4D97-AF65-F5344CB8AC3E}">
        <p14:creationId xmlns:p14="http://schemas.microsoft.com/office/powerpoint/2010/main" val="359626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6171C-BBDB-255F-BB7A-D46AFB1D8A1A}"/>
              </a:ext>
            </a:extLst>
          </p:cNvPr>
          <p:cNvPicPr>
            <a:picLocks noChangeAspect="1"/>
          </p:cNvPicPr>
          <p:nvPr/>
        </p:nvPicPr>
        <p:blipFill>
          <a:blip r:embed="rId2"/>
          <a:stretch>
            <a:fillRect/>
          </a:stretch>
        </p:blipFill>
        <p:spPr>
          <a:xfrm>
            <a:off x="0" y="81560"/>
            <a:ext cx="7449671" cy="6776440"/>
          </a:xfrm>
          <a:prstGeom prst="rect">
            <a:avLst/>
          </a:prstGeom>
        </p:spPr>
      </p:pic>
      <p:sp>
        <p:nvSpPr>
          <p:cNvPr id="7" name="TextBox 6">
            <a:extLst>
              <a:ext uri="{FF2B5EF4-FFF2-40B4-BE49-F238E27FC236}">
                <a16:creationId xmlns:a16="http://schemas.microsoft.com/office/drawing/2014/main" id="{03325C8E-991D-CE4F-BC4F-5B17303055FA}"/>
              </a:ext>
            </a:extLst>
          </p:cNvPr>
          <p:cNvSpPr txBox="1"/>
          <p:nvPr/>
        </p:nvSpPr>
        <p:spPr>
          <a:xfrm>
            <a:off x="7512424" y="853624"/>
            <a:ext cx="4500282" cy="3046988"/>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This bar plot illustrates the frequency distribution of the top 20 designations present in the dataset, showcasing the most common job titles. The ‘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JobCity</a:t>
            </a:r>
            <a:r>
              <a:rPr lang="en-US" sz="1600" b="1" i="0" dirty="0">
                <a:solidFill>
                  <a:srgbClr val="000000"/>
                </a:solidFill>
                <a:effectLst/>
                <a:latin typeface="Times New Roman" pitchFamily="18" charset="0"/>
                <a:ea typeface="Calibri" panose="020F0502020204030204" pitchFamily="34" charset="0"/>
                <a:cs typeface="Times New Roman" pitchFamily="18" charset="0"/>
              </a:rPr>
              <a:t>' category 'Frequency' demonstrates a varied distribution, with certain designations appearing more frequently than others, while the horizontal orientation of the x-axis labels aids readability for a larger number of categories. from above bar we can say that the software engineer has the highest frequency followed by software developer.</a:t>
            </a:r>
          </a:p>
        </p:txBody>
      </p:sp>
    </p:spTree>
    <p:extLst>
      <p:ext uri="{BB962C8B-B14F-4D97-AF65-F5344CB8AC3E}">
        <p14:creationId xmlns:p14="http://schemas.microsoft.com/office/powerpoint/2010/main" val="162368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305B7-8BC2-D7A1-B0EA-77ECBC658FCA}"/>
              </a:ext>
            </a:extLst>
          </p:cNvPr>
          <p:cNvPicPr>
            <a:picLocks noChangeAspect="1"/>
          </p:cNvPicPr>
          <p:nvPr/>
        </p:nvPicPr>
        <p:blipFill>
          <a:blip r:embed="rId2"/>
          <a:stretch>
            <a:fillRect/>
          </a:stretch>
        </p:blipFill>
        <p:spPr>
          <a:xfrm>
            <a:off x="315967" y="192933"/>
            <a:ext cx="6073666" cy="5898391"/>
          </a:xfrm>
          <a:prstGeom prst="rect">
            <a:avLst/>
          </a:prstGeom>
        </p:spPr>
      </p:pic>
      <p:sp>
        <p:nvSpPr>
          <p:cNvPr id="7" name="TextBox 6">
            <a:extLst>
              <a:ext uri="{FF2B5EF4-FFF2-40B4-BE49-F238E27FC236}">
                <a16:creationId xmlns:a16="http://schemas.microsoft.com/office/drawing/2014/main" id="{F47AF75E-1FA0-4350-650C-36359A9D7B68}"/>
              </a:ext>
            </a:extLst>
          </p:cNvPr>
          <p:cNvSpPr txBox="1"/>
          <p:nvPr/>
        </p:nvSpPr>
        <p:spPr>
          <a:xfrm>
            <a:off x="6389633" y="1024243"/>
            <a:ext cx="5349727" cy="1815882"/>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Kernel Density Estimation (KDE) plot visually represents the distribution of multiple variables in the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DataFrame</a:t>
            </a:r>
            <a:r>
              <a:rPr lang="en-US" sz="1600" b="1" i="0" dirty="0">
                <a:solidFill>
                  <a:srgbClr val="000000"/>
                </a:solidFill>
                <a:effectLst/>
                <a:latin typeface="Times New Roman" pitchFamily="18" charset="0"/>
                <a:ea typeface="Calibri" panose="020F0502020204030204" pitchFamily="34" charset="0"/>
                <a:cs typeface="Times New Roman" pitchFamily="18" charset="0"/>
              </a:rPr>
              <a:t> </a:t>
            </a:r>
            <a:r>
              <a:rPr lang="en-US" sz="1600" b="1" i="0" dirty="0" err="1">
                <a:solidFill>
                  <a:srgbClr val="000000"/>
                </a:solidFill>
                <a:effectLst/>
                <a:latin typeface="Times New Roman" pitchFamily="18" charset="0"/>
                <a:ea typeface="Calibri" panose="020F0502020204030204" pitchFamily="34" charset="0"/>
                <a:cs typeface="Times New Roman" pitchFamily="18" charset="0"/>
              </a:rPr>
              <a:t>df</a:t>
            </a:r>
            <a:r>
              <a:rPr lang="en-US" sz="1600" b="1" i="0" dirty="0">
                <a:solidFill>
                  <a:srgbClr val="000000"/>
                </a:solidFill>
                <a:effectLst/>
                <a:latin typeface="Times New Roman" pitchFamily="18" charset="0"/>
                <a:ea typeface="Calibri" panose="020F0502020204030204" pitchFamily="34" charset="0"/>
                <a:cs typeface="Times New Roman" pitchFamily="18" charset="0"/>
              </a:rPr>
              <a:t>, highlighting the density of data points across their respective ranges. The shaded areas emphasize regions with higher data density, providing insights into the overall distribution pattern and concentration of values within the dataset.</a:t>
            </a:r>
          </a:p>
        </p:txBody>
      </p:sp>
    </p:spTree>
    <p:extLst>
      <p:ext uri="{BB962C8B-B14F-4D97-AF65-F5344CB8AC3E}">
        <p14:creationId xmlns:p14="http://schemas.microsoft.com/office/powerpoint/2010/main" val="337627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2349DA-306A-8EB8-0475-32C3ABFE3A81}"/>
              </a:ext>
            </a:extLst>
          </p:cNvPr>
          <p:cNvPicPr>
            <a:picLocks noChangeAspect="1"/>
          </p:cNvPicPr>
          <p:nvPr/>
        </p:nvPicPr>
        <p:blipFill>
          <a:blip r:embed="rId2"/>
          <a:stretch>
            <a:fillRect/>
          </a:stretch>
        </p:blipFill>
        <p:spPr>
          <a:xfrm>
            <a:off x="246779" y="472184"/>
            <a:ext cx="6960845" cy="5913632"/>
          </a:xfrm>
          <a:prstGeom prst="rect">
            <a:avLst/>
          </a:prstGeom>
        </p:spPr>
      </p:pic>
      <p:sp>
        <p:nvSpPr>
          <p:cNvPr id="8" name="TextBox 7">
            <a:extLst>
              <a:ext uri="{FF2B5EF4-FFF2-40B4-BE49-F238E27FC236}">
                <a16:creationId xmlns:a16="http://schemas.microsoft.com/office/drawing/2014/main" id="{CBC00CA5-BDC6-AFDF-765A-F718E7C07803}"/>
              </a:ext>
            </a:extLst>
          </p:cNvPr>
          <p:cNvSpPr txBox="1"/>
          <p:nvPr/>
        </p:nvSpPr>
        <p:spPr>
          <a:xfrm>
            <a:off x="7452289" y="2270392"/>
            <a:ext cx="4554070" cy="1569660"/>
          </a:xfrm>
          <a:prstGeom prst="rect">
            <a:avLst/>
          </a:prstGeom>
          <a:noFill/>
        </p:spPr>
        <p:txBody>
          <a:bodyPr wrap="square">
            <a:spAutoFit/>
          </a:bodyPr>
          <a:lstStyle/>
          <a:p>
            <a:pPr algn="l"/>
            <a:r>
              <a:rPr lang="en-US" sz="1600" b="1" i="0" dirty="0" err="1">
                <a:solidFill>
                  <a:srgbClr val="000000"/>
                </a:solidFill>
                <a:effectLst/>
                <a:latin typeface="Times New Roman" pitchFamily="18" charset="0"/>
                <a:ea typeface="Calibri" panose="020F0502020204030204" pitchFamily="34" charset="0"/>
                <a:cs typeface="Times New Roman" pitchFamily="18" charset="0"/>
              </a:rPr>
              <a:t>Observation:This</a:t>
            </a:r>
            <a:r>
              <a:rPr lang="en-US" sz="1600" b="1" i="0" dirty="0">
                <a:solidFill>
                  <a:srgbClr val="000000"/>
                </a:solidFill>
                <a:effectLst/>
                <a:latin typeface="Times New Roman" pitchFamily="18" charset="0"/>
                <a:ea typeface="Calibri" panose="020F0502020204030204" pitchFamily="34" charset="0"/>
                <a:cs typeface="Times New Roman" pitchFamily="18" charset="0"/>
              </a:rPr>
              <a:t> bar plot displays the frequency distribution of the top 20 job cities recorded in the dataset, with 'Designation' on the x-axis and the frequency of occurrences on the y-axis. it represents the city Bangalore has the highest frequency</a:t>
            </a:r>
          </a:p>
        </p:txBody>
      </p:sp>
    </p:spTree>
    <p:extLst>
      <p:ext uri="{BB962C8B-B14F-4D97-AF65-F5344CB8AC3E}">
        <p14:creationId xmlns:p14="http://schemas.microsoft.com/office/powerpoint/2010/main" val="221549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714C1-62D8-4D72-19F6-E1547B6FFAFC}"/>
              </a:ext>
            </a:extLst>
          </p:cNvPr>
          <p:cNvPicPr>
            <a:picLocks noChangeAspect="1"/>
          </p:cNvPicPr>
          <p:nvPr/>
        </p:nvPicPr>
        <p:blipFill>
          <a:blip r:embed="rId2"/>
          <a:stretch>
            <a:fillRect/>
          </a:stretch>
        </p:blipFill>
        <p:spPr>
          <a:xfrm>
            <a:off x="295989" y="238685"/>
            <a:ext cx="5907587" cy="5197290"/>
          </a:xfrm>
          <a:prstGeom prst="rect">
            <a:avLst/>
          </a:prstGeom>
        </p:spPr>
      </p:pic>
      <p:pic>
        <p:nvPicPr>
          <p:cNvPr id="8" name="Picture 7">
            <a:extLst>
              <a:ext uri="{FF2B5EF4-FFF2-40B4-BE49-F238E27FC236}">
                <a16:creationId xmlns:a16="http://schemas.microsoft.com/office/drawing/2014/main" id="{58D8E7E9-E6DE-543D-3473-67E3A4DE0595}"/>
              </a:ext>
            </a:extLst>
          </p:cNvPr>
          <p:cNvPicPr>
            <a:picLocks noChangeAspect="1"/>
          </p:cNvPicPr>
          <p:nvPr/>
        </p:nvPicPr>
        <p:blipFill>
          <a:blip r:embed="rId3"/>
          <a:stretch>
            <a:fillRect/>
          </a:stretch>
        </p:blipFill>
        <p:spPr>
          <a:xfrm>
            <a:off x="6203576" y="238685"/>
            <a:ext cx="5988424" cy="4961067"/>
          </a:xfrm>
          <a:prstGeom prst="rect">
            <a:avLst/>
          </a:prstGeom>
        </p:spPr>
      </p:pic>
      <p:sp>
        <p:nvSpPr>
          <p:cNvPr id="12" name="TextBox 11">
            <a:extLst>
              <a:ext uri="{FF2B5EF4-FFF2-40B4-BE49-F238E27FC236}">
                <a16:creationId xmlns:a16="http://schemas.microsoft.com/office/drawing/2014/main" id="{3F29D06D-CDB8-CC46-08C3-77EA4CDF671F}"/>
              </a:ext>
            </a:extLst>
          </p:cNvPr>
          <p:cNvSpPr txBox="1"/>
          <p:nvPr/>
        </p:nvSpPr>
        <p:spPr>
          <a:xfrm>
            <a:off x="2734949" y="5411699"/>
            <a:ext cx="6096000" cy="954107"/>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Observation:Look</a:t>
            </a:r>
            <a:r>
              <a:rPr lang="en-US" b="1" i="0" dirty="0">
                <a:solidFill>
                  <a:srgbClr val="000000"/>
                </a:solidFill>
                <a:effectLst/>
                <a:latin typeface="Times New Roman" pitchFamily="18" charset="0"/>
                <a:ea typeface="Calibri" panose="020F0502020204030204" pitchFamily="34" charset="0"/>
                <a:cs typeface="Times New Roman" pitchFamily="18" charset="0"/>
              </a:rPr>
              <a:t> for significant differences in the median salary between genders. A higher or lower median might indicate gender disparities. as we can observes that the gender male as the highest salary outliers as compare to the female</a:t>
            </a:r>
          </a:p>
        </p:txBody>
      </p:sp>
    </p:spTree>
    <p:extLst>
      <p:ext uri="{BB962C8B-B14F-4D97-AF65-F5344CB8AC3E}">
        <p14:creationId xmlns:p14="http://schemas.microsoft.com/office/powerpoint/2010/main" val="3306188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2A973-3A54-8675-0247-64BC44230E8B}"/>
              </a:ext>
            </a:extLst>
          </p:cNvPr>
          <p:cNvPicPr>
            <a:picLocks noChangeAspect="1"/>
          </p:cNvPicPr>
          <p:nvPr/>
        </p:nvPicPr>
        <p:blipFill>
          <a:blip r:embed="rId2"/>
          <a:stretch>
            <a:fillRect/>
          </a:stretch>
        </p:blipFill>
        <p:spPr>
          <a:xfrm>
            <a:off x="306453" y="505810"/>
            <a:ext cx="8405588" cy="5685013"/>
          </a:xfrm>
          <a:prstGeom prst="rect">
            <a:avLst/>
          </a:prstGeom>
        </p:spPr>
      </p:pic>
      <p:sp>
        <p:nvSpPr>
          <p:cNvPr id="7" name="TextBox 6">
            <a:extLst>
              <a:ext uri="{FF2B5EF4-FFF2-40B4-BE49-F238E27FC236}">
                <a16:creationId xmlns:a16="http://schemas.microsoft.com/office/drawing/2014/main" id="{C002C22D-2658-845A-4BD0-3B6B84786A49}"/>
              </a:ext>
            </a:extLst>
          </p:cNvPr>
          <p:cNvSpPr txBox="1"/>
          <p:nvPr/>
        </p:nvSpPr>
        <p:spPr>
          <a:xfrm>
            <a:off x="8588187" y="1150041"/>
            <a:ext cx="3361765" cy="1169551"/>
          </a:xfrm>
          <a:prstGeom prst="rect">
            <a:avLst/>
          </a:prstGeom>
          <a:noFill/>
        </p:spPr>
        <p:txBody>
          <a:bodyPr wrap="square">
            <a:spAutoFit/>
          </a:bodyPr>
          <a:lstStyle/>
          <a:p>
            <a:pPr algn="l"/>
            <a:r>
              <a:rPr lang="en-US" b="1" i="0" dirty="0" err="1">
                <a:solidFill>
                  <a:srgbClr val="000000"/>
                </a:solidFill>
                <a:effectLst/>
                <a:latin typeface="Times New Roman" pitchFamily="18" charset="0"/>
                <a:ea typeface="Calibri" panose="020F0502020204030204" pitchFamily="34" charset="0"/>
                <a:cs typeface="Times New Roman" pitchFamily="18" charset="0"/>
              </a:rPr>
              <a:t>Observation:the</a:t>
            </a:r>
            <a:r>
              <a:rPr lang="en-US" b="1" i="0" dirty="0">
                <a:solidFill>
                  <a:srgbClr val="000000"/>
                </a:solidFill>
                <a:effectLst/>
                <a:latin typeface="Times New Roman" pitchFamily="18" charset="0"/>
                <a:ea typeface="Calibri" panose="020F0502020204030204" pitchFamily="34" charset="0"/>
                <a:cs typeface="Times New Roman" pitchFamily="18" charset="0"/>
              </a:rPr>
              <a:t> above bar plot represents the </a:t>
            </a:r>
            <a:r>
              <a:rPr lang="en-US" b="1" i="0" dirty="0" err="1">
                <a:solidFill>
                  <a:srgbClr val="000000"/>
                </a:solidFill>
                <a:effectLst/>
                <a:latin typeface="Times New Roman" pitchFamily="18" charset="0"/>
                <a:ea typeface="Calibri" panose="020F0502020204030204" pitchFamily="34" charset="0"/>
                <a:cs typeface="Times New Roman" pitchFamily="18" charset="0"/>
              </a:rPr>
              <a:t>the</a:t>
            </a:r>
            <a:r>
              <a:rPr lang="en-US" b="1" i="0" dirty="0">
                <a:solidFill>
                  <a:srgbClr val="000000"/>
                </a:solidFill>
                <a:effectLst/>
                <a:latin typeface="Times New Roman" pitchFamily="18" charset="0"/>
                <a:ea typeface="Calibri" panose="020F0502020204030204" pitchFamily="34" charset="0"/>
                <a:cs typeface="Times New Roman" pitchFamily="18" charset="0"/>
              </a:rPr>
              <a:t> top 20 Dates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as we can see on present on this date has the highest number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r>
              <a:rPr lang="en-US" b="1" i="0" dirty="0">
                <a:solidFill>
                  <a:srgbClr val="000000"/>
                </a:solidFill>
                <a:effectLst/>
                <a:latin typeface="Times New Roman" pitchFamily="18" charset="0"/>
                <a:ea typeface="Calibri" panose="020F0502020204030204" pitchFamily="34" charset="0"/>
                <a:cs typeface="Times New Roman" pitchFamily="18" charset="0"/>
              </a:rPr>
              <a:t> similarly 4/1/15 is the second highest date of </a:t>
            </a:r>
            <a:r>
              <a:rPr lang="en-US" b="1" i="0" dirty="0" err="1">
                <a:solidFill>
                  <a:srgbClr val="000000"/>
                </a:solidFill>
                <a:effectLst/>
                <a:latin typeface="Times New Roman" pitchFamily="18" charset="0"/>
                <a:ea typeface="Calibri" panose="020F0502020204030204" pitchFamily="34" charset="0"/>
                <a:cs typeface="Times New Roman" pitchFamily="18" charset="0"/>
              </a:rPr>
              <a:t>lossing</a:t>
            </a:r>
            <a:endParaRPr lang="en-US" b="1" i="0" dirty="0">
              <a:solidFill>
                <a:srgbClr val="000000"/>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2778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DAEC4-A8A6-6602-C02A-BEA30B47B124}"/>
              </a:ext>
            </a:extLst>
          </p:cNvPr>
          <p:cNvPicPr>
            <a:picLocks noChangeAspect="1"/>
          </p:cNvPicPr>
          <p:nvPr/>
        </p:nvPicPr>
        <p:blipFill>
          <a:blip r:embed="rId2"/>
          <a:stretch>
            <a:fillRect/>
          </a:stretch>
        </p:blipFill>
        <p:spPr>
          <a:xfrm>
            <a:off x="287858" y="352536"/>
            <a:ext cx="8245555" cy="5940687"/>
          </a:xfrm>
          <a:prstGeom prst="rect">
            <a:avLst/>
          </a:prstGeom>
        </p:spPr>
      </p:pic>
      <p:sp>
        <p:nvSpPr>
          <p:cNvPr id="7" name="TextBox 6">
            <a:extLst>
              <a:ext uri="{FF2B5EF4-FFF2-40B4-BE49-F238E27FC236}">
                <a16:creationId xmlns:a16="http://schemas.microsoft.com/office/drawing/2014/main" id="{7D780CEA-7A86-74CC-734C-1FA0A3993AFB}"/>
              </a:ext>
            </a:extLst>
          </p:cNvPr>
          <p:cNvSpPr txBox="1"/>
          <p:nvPr/>
        </p:nvSpPr>
        <p:spPr>
          <a:xfrm>
            <a:off x="8533412" y="880228"/>
            <a:ext cx="3370729" cy="3970318"/>
          </a:xfrm>
          <a:prstGeom prst="rect">
            <a:avLst/>
          </a:prstGeom>
          <a:noFill/>
        </p:spPr>
        <p:txBody>
          <a:bodyPr wrap="square">
            <a:spAutoFit/>
          </a:bodyPr>
          <a:lstStyle/>
          <a:p>
            <a:pPr algn="l"/>
            <a:r>
              <a:rPr lang="en-US" b="1" i="0" dirty="0">
                <a:solidFill>
                  <a:srgbClr val="000000"/>
                </a:solidFill>
                <a:effectLst/>
                <a:latin typeface="Times New Roman" pitchFamily="18" charset="0"/>
                <a:ea typeface="Calibri" panose="020F0502020204030204" pitchFamily="34" charset="0"/>
                <a:cs typeface="Times New Roman" pitchFamily="18" charset="0"/>
              </a:rPr>
              <a:t>Observation: The stacked bar plot illustrates the distribution of degree types across genders. It highlights the gender-wise breakdown of degree categories, showcasing the relative frequencies of each degree type among males and females. The plot reveals the gender disparities in educational backgrounds, with certain degrees being more prevalent among one gender compared to the other. here we can observe that number of males has the has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the male who are completed MCA has second highest number, in female also most of the female completed degree in </a:t>
            </a:r>
            <a:r>
              <a:rPr lang="en-US" b="1" i="0" dirty="0" err="1">
                <a:solidFill>
                  <a:srgbClr val="000000"/>
                </a:solidFill>
                <a:effectLst/>
                <a:latin typeface="Times New Roman" pitchFamily="18" charset="0"/>
                <a:ea typeface="Calibri" panose="020F0502020204030204" pitchFamily="34" charset="0"/>
                <a:cs typeface="Times New Roman" pitchFamily="18" charset="0"/>
              </a:rPr>
              <a:t>B.Tech</a:t>
            </a:r>
            <a:r>
              <a:rPr lang="en-US" b="1" i="0" dirty="0">
                <a:solidFill>
                  <a:srgbClr val="000000"/>
                </a:solidFill>
                <a:effectLst/>
                <a:latin typeface="Times New Roman" pitchFamily="18" charset="0"/>
                <a:ea typeface="Calibri" panose="020F0502020204030204" pitchFamily="34" charset="0"/>
                <a:cs typeface="Times New Roman" pitchFamily="18" charset="0"/>
              </a:rPr>
              <a:t>/B.E and few has done MCA </a:t>
            </a:r>
            <a:r>
              <a:rPr lang="en-US" b="1" i="0" dirty="0" err="1">
                <a:solidFill>
                  <a:srgbClr val="000000"/>
                </a:solidFill>
                <a:effectLst/>
                <a:latin typeface="Times New Roman" pitchFamily="18" charset="0"/>
                <a:ea typeface="Calibri" panose="020F0502020204030204" pitchFamily="34" charset="0"/>
                <a:cs typeface="Times New Roman" pitchFamily="18" charset="0"/>
              </a:rPr>
              <a:t>andd</a:t>
            </a:r>
            <a:r>
              <a:rPr lang="en-US" b="1" i="0" dirty="0">
                <a:solidFill>
                  <a:srgbClr val="000000"/>
                </a:solidFill>
                <a:effectLst/>
                <a:latin typeface="Times New Roman" pitchFamily="18" charset="0"/>
                <a:ea typeface="Calibri" panose="020F0502020204030204" pitchFamily="34" charset="0"/>
                <a:cs typeface="Times New Roman" pitchFamily="18" charset="0"/>
              </a:rPr>
              <a:t> very few has completed M.SC.(Tech.)</a:t>
            </a:r>
          </a:p>
        </p:txBody>
      </p:sp>
    </p:spTree>
    <p:extLst>
      <p:ext uri="{BB962C8B-B14F-4D97-AF65-F5344CB8AC3E}">
        <p14:creationId xmlns:p14="http://schemas.microsoft.com/office/powerpoint/2010/main" val="285212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2E81B-76B9-0BF1-ABD4-2D7BEAE53952}"/>
              </a:ext>
            </a:extLst>
          </p:cNvPr>
          <p:cNvPicPr>
            <a:picLocks noChangeAspect="1"/>
          </p:cNvPicPr>
          <p:nvPr/>
        </p:nvPicPr>
        <p:blipFill>
          <a:blip r:embed="rId2"/>
          <a:stretch>
            <a:fillRect/>
          </a:stretch>
        </p:blipFill>
        <p:spPr>
          <a:xfrm>
            <a:off x="521397" y="346483"/>
            <a:ext cx="11276156" cy="4198624"/>
          </a:xfrm>
          <a:prstGeom prst="rect">
            <a:avLst/>
          </a:prstGeom>
        </p:spPr>
      </p:pic>
      <p:sp>
        <p:nvSpPr>
          <p:cNvPr id="9" name="TextBox 8">
            <a:extLst>
              <a:ext uri="{FF2B5EF4-FFF2-40B4-BE49-F238E27FC236}">
                <a16:creationId xmlns:a16="http://schemas.microsoft.com/office/drawing/2014/main" id="{35811DF6-39E2-5FBD-4860-254590EF80A2}"/>
              </a:ext>
            </a:extLst>
          </p:cNvPr>
          <p:cNvSpPr txBox="1"/>
          <p:nvPr/>
        </p:nvSpPr>
        <p:spPr>
          <a:xfrm>
            <a:off x="761999" y="4545107"/>
            <a:ext cx="7377953" cy="1815882"/>
          </a:xfrm>
          <a:prstGeom prst="rect">
            <a:avLst/>
          </a:prstGeom>
          <a:noFill/>
        </p:spPr>
        <p:txBody>
          <a:bodyPr wrap="square">
            <a:spAutoFit/>
          </a:bodyPr>
          <a:lstStyle/>
          <a:p>
            <a:pPr algn="l"/>
            <a:r>
              <a:rPr lang="en-US" b="1" i="0" dirty="0">
                <a:solidFill>
                  <a:srgbClr val="000000"/>
                </a:solidFill>
                <a:effectLst/>
                <a:latin typeface="Times New Roman" pitchFamily="18" charset="0"/>
                <a:cs typeface="Times New Roman" pitchFamily="18" charset="0"/>
              </a:rPr>
              <a:t>Observation: The strip plot between gender and specialization displays the distribution of different specializations across genders. It reveals the clustering of various specializations based on gender, highlighting potential gender-based preferences or trends in educational pursuits.</a:t>
            </a:r>
          </a:p>
          <a:p>
            <a:pPr algn="l"/>
            <a:r>
              <a:rPr lang="en-US" b="1" i="0" dirty="0">
                <a:solidFill>
                  <a:srgbClr val="000000"/>
                </a:solidFill>
                <a:effectLst/>
                <a:latin typeface="Times New Roman" pitchFamily="18" charset="0"/>
                <a:cs typeface="Times New Roman" pitchFamily="18" charset="0"/>
              </a:rPr>
              <a:t>The bar plot illustrates the total salary aggregated by degree types, providing insights into the overall earning potential associated with different degrees. It enables comparison of the total salary earned across various degree categories, aiding in identifying degrees that contribute more significantly to overall earnings.</a:t>
            </a:r>
          </a:p>
        </p:txBody>
      </p:sp>
    </p:spTree>
    <p:extLst>
      <p:ext uri="{BB962C8B-B14F-4D97-AF65-F5344CB8AC3E}">
        <p14:creationId xmlns:p14="http://schemas.microsoft.com/office/powerpoint/2010/main" val="201440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98067" y="1280319"/>
            <a:ext cx="9989892" cy="3139281"/>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1800"/>
              <a:buFont typeface="Arial"/>
              <a:buChar char="•"/>
            </a:pP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IN" sz="1800" dirty="0">
                <a:solidFill>
                  <a:schemeClr val="dk1"/>
                </a:solidFill>
                <a:latin typeface="Times New Roman" pitchFamily="18" charset="0"/>
                <a:ea typeface="Calibri"/>
                <a:cs typeface="Times New Roman" pitchFamily="18" charset="0"/>
                <a:sym typeface="Calibri"/>
              </a:rPr>
              <a:t>I’m Subhash </a:t>
            </a:r>
            <a:r>
              <a:rPr lang="en-IN" sz="1800" dirty="0" err="1">
                <a:solidFill>
                  <a:schemeClr val="dk1"/>
                </a:solidFill>
                <a:latin typeface="Times New Roman" pitchFamily="18" charset="0"/>
                <a:ea typeface="Calibri"/>
                <a:cs typeface="Times New Roman" pitchFamily="18" charset="0"/>
                <a:sym typeface="Calibri"/>
              </a:rPr>
              <a:t>Veerla</a:t>
            </a:r>
            <a:r>
              <a:rPr lang="en-IN" sz="1800" dirty="0">
                <a:solidFill>
                  <a:schemeClr val="tx1"/>
                </a:solidFill>
                <a:latin typeface="Times New Roman" pitchFamily="18" charset="0"/>
                <a:ea typeface="Calibri"/>
                <a:cs typeface="Times New Roman" pitchFamily="18" charset="0"/>
                <a:sym typeface="Calibri"/>
              </a:rPr>
              <a:t>. </a:t>
            </a:r>
            <a:r>
              <a:rPr lang="en-IN" sz="1800" dirty="0">
                <a:solidFill>
                  <a:schemeClr val="dk1"/>
                </a:solidFill>
                <a:latin typeface="Times New Roman" pitchFamily="18" charset="0"/>
                <a:ea typeface="Calibri"/>
                <a:cs typeface="Times New Roman" pitchFamily="18" charset="0"/>
                <a:sym typeface="Calibri"/>
              </a:rPr>
              <a:t>I have completed my graduation in </a:t>
            </a:r>
            <a:r>
              <a:rPr lang="en-IN" sz="1800" dirty="0" err="1">
                <a:solidFill>
                  <a:schemeClr val="dk1"/>
                </a:solidFill>
                <a:latin typeface="Times New Roman" pitchFamily="18" charset="0"/>
                <a:ea typeface="Calibri"/>
                <a:cs typeface="Times New Roman" pitchFamily="18" charset="0"/>
                <a:sym typeface="Calibri"/>
              </a:rPr>
              <a:t>Btech</a:t>
            </a:r>
            <a:endParaRPr lang="en-IN" sz="1800" dirty="0">
              <a:solidFill>
                <a:schemeClr val="dk1"/>
              </a:solidFill>
              <a:latin typeface="Times New Roman" pitchFamily="18" charset="0"/>
              <a:ea typeface="Calibri"/>
              <a:cs typeface="Times New Roman" pitchFamily="18" charset="0"/>
              <a:sym typeface="Calibri"/>
            </a:endParaRPr>
          </a:p>
          <a:p>
            <a:pPr marL="285750" indent="-285750">
              <a:lnSpc>
                <a:spcPct val="150000"/>
              </a:lnSpc>
              <a:buClr>
                <a:schemeClr val="dk1"/>
              </a:buClr>
              <a:buSzPts val="1800"/>
              <a:buFont typeface="Arial"/>
              <a:buChar char="•"/>
            </a:pPr>
            <a:r>
              <a:rPr lang="en-US" sz="1800" dirty="0">
                <a:latin typeface="Times New Roman" pitchFamily="18" charset="0"/>
                <a:cs typeface="Times New Roman" pitchFamily="18" charset="0"/>
              </a:rPr>
              <a:t>I’m a passionate individual with an insatiable curiosity for data science. My enthusiasm drives me to explore the intricacies of data analysis, machine learning, and predictive modeling. I thrive on uncovering meaningful insights from complex datasets, constantly seeking to expand my knowledge and skills in this dynamic field through data-driven decision-making.</a:t>
            </a:r>
          </a:p>
          <a:p>
            <a:br>
              <a:rPr lang="en-US" sz="1800" dirty="0">
                <a:latin typeface="Times New Roman" pitchFamily="18" charset="0"/>
                <a:cs typeface="Times New Roman" pitchFamily="18" charset="0"/>
              </a:rPr>
            </a:br>
            <a:endParaRPr sz="1800" b="1" i="0" u="none" strike="noStrike" cap="none" dirty="0">
              <a:solidFill>
                <a:schemeClr val="dk1"/>
              </a:solidFill>
              <a:latin typeface="Times New Roman" pitchFamily="18" charset="0"/>
              <a:ea typeface="Calibri"/>
              <a:cs typeface="Times New Roman" pitchFamily="18" charset="0"/>
              <a:sym typeface="Calibri"/>
            </a:endParaRPr>
          </a:p>
        </p:txBody>
      </p:sp>
      <p:sp>
        <p:nvSpPr>
          <p:cNvPr id="105" name="Google Shape;105;p3"/>
          <p:cNvSpPr txBox="1"/>
          <p:nvPr/>
        </p:nvSpPr>
        <p:spPr>
          <a:xfrm>
            <a:off x="898067" y="454261"/>
            <a:ext cx="6099463" cy="63397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400" b="0" i="0" u="none" strike="noStrike" cap="none" dirty="0">
                <a:solidFill>
                  <a:schemeClr val="tx1"/>
                </a:solidFill>
                <a:latin typeface="Algerian" pitchFamily="82" charset="0"/>
                <a:ea typeface="Lato Black"/>
                <a:cs typeface="Times New Roman" panose="02020603050405020304" pitchFamily="18" charset="0"/>
                <a:sym typeface="Lato Black"/>
              </a:rPr>
              <a:t>About </a:t>
            </a:r>
            <a:r>
              <a:rPr lang="en-IN" sz="4400" dirty="0">
                <a:solidFill>
                  <a:schemeClr val="tx1"/>
                </a:solidFill>
                <a:latin typeface="Algerian" pitchFamily="82" charset="0"/>
                <a:ea typeface="Lato Black"/>
                <a:cs typeface="Times New Roman" panose="02020603050405020304" pitchFamily="18" charset="0"/>
                <a:sym typeface="Lato Black"/>
              </a:rPr>
              <a:t>me:-</a:t>
            </a:r>
            <a:endParaRPr sz="4400" b="0" i="0" u="none" strike="noStrike" cap="none" dirty="0">
              <a:solidFill>
                <a:schemeClr val="tx1"/>
              </a:solidFill>
              <a:latin typeface="Algerian" pitchFamily="82"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623C-A917-4809-25DE-857FF0A1605B}"/>
              </a:ext>
            </a:extLst>
          </p:cNvPr>
          <p:cNvSpPr>
            <a:spLocks noGrp="1"/>
          </p:cNvSpPr>
          <p:nvPr>
            <p:ph type="title"/>
          </p:nvPr>
        </p:nvSpPr>
        <p:spPr>
          <a:xfrm>
            <a:off x="838200" y="365126"/>
            <a:ext cx="10515600" cy="1194734"/>
          </a:xfrm>
        </p:spPr>
        <p:txBody>
          <a:bodyPr/>
          <a:lstStyle/>
          <a:p>
            <a:r>
              <a:rPr lang="en-US" dirty="0">
                <a:solidFill>
                  <a:schemeClr val="tx1"/>
                </a:solidFill>
                <a:latin typeface="Algerian" pitchFamily="82" charset="0"/>
              </a:rPr>
              <a:t> Conclusion:</a:t>
            </a:r>
            <a:endParaRPr lang="en-IN" dirty="0">
              <a:solidFill>
                <a:schemeClr val="tx1"/>
              </a:solidFill>
              <a:latin typeface="Algerian" pitchFamily="82" charset="0"/>
            </a:endParaRPr>
          </a:p>
        </p:txBody>
      </p:sp>
      <p:sp>
        <p:nvSpPr>
          <p:cNvPr id="3" name="Text Placeholder 2">
            <a:extLst>
              <a:ext uri="{FF2B5EF4-FFF2-40B4-BE49-F238E27FC236}">
                <a16:creationId xmlns:a16="http://schemas.microsoft.com/office/drawing/2014/main" id="{8F0F0115-CBC1-932D-75D6-C412B8D9E7CC}"/>
              </a:ext>
            </a:extLst>
          </p:cNvPr>
          <p:cNvSpPr>
            <a:spLocks noGrp="1"/>
          </p:cNvSpPr>
          <p:nvPr>
            <p:ph type="body" idx="1"/>
          </p:nvPr>
        </p:nvSpPr>
        <p:spPr/>
        <p:txBody>
          <a:bodyPr/>
          <a:lstStyle/>
          <a:p>
            <a:r>
              <a:rPr lang="en-US" b="0" i="0" dirty="0">
                <a:solidFill>
                  <a:schemeClr val="tx1"/>
                </a:solidFill>
                <a:effectLst/>
                <a:latin typeface="Times New Roman" pitchFamily="18" charset="0"/>
                <a:ea typeface="Calibri" panose="020F0502020204030204" pitchFamily="34" charset="0"/>
                <a:cs typeface="Times New Roman" pitchFamily="18" charset="0"/>
              </a:rPr>
              <a:t>In conclusion, the extensive data analysis yields several notable discoveries about the factors impacting pay levels in dataset. </a:t>
            </a:r>
            <a:r>
              <a:rPr lang="en-US" dirty="0">
                <a:solidFill>
                  <a:schemeClr val="tx1"/>
                </a:solidFill>
                <a:latin typeface="Times New Roman" pitchFamily="18" charset="0"/>
                <a:ea typeface="Calibri" panose="020F0502020204030204" pitchFamily="34" charset="0"/>
                <a:cs typeface="Times New Roman" pitchFamily="18" charset="0"/>
              </a:rPr>
              <a:t>While certain criteria such as tenure and college level, have a strong link with compensation, others such as gender and academic performance have no relationship. After removing outliers. Age does not appear to be a determining factor in compensation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1171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054-6634-7F81-FDA7-3041E4A668A8}"/>
              </a:ext>
            </a:extLst>
          </p:cNvPr>
          <p:cNvSpPr>
            <a:spLocks noGrp="1"/>
          </p:cNvSpPr>
          <p:nvPr>
            <p:ph type="title"/>
          </p:nvPr>
        </p:nvSpPr>
        <p:spPr>
          <a:xfrm>
            <a:off x="1056685" y="348941"/>
            <a:ext cx="10515600" cy="1325563"/>
          </a:xfrm>
        </p:spPr>
        <p:txBody>
          <a:bodyPr>
            <a:normAutofit/>
          </a:bodyPr>
          <a:lstStyle/>
          <a:p>
            <a:r>
              <a:rPr lang="en-US" sz="4000" dirty="0" err="1">
                <a:solidFill>
                  <a:schemeClr val="tx1"/>
                </a:solidFill>
                <a:latin typeface="Algerian" pitchFamily="82" charset="0"/>
                <a:cs typeface="Times New Roman" panose="02020603050405020304" pitchFamily="18" charset="0"/>
              </a:rPr>
              <a:t>ObjectiveS</a:t>
            </a:r>
            <a:r>
              <a:rPr lang="en-US" sz="4000" dirty="0">
                <a:solidFill>
                  <a:schemeClr val="tx1"/>
                </a:solidFill>
                <a:latin typeface="Algerian" pitchFamily="82" charset="0"/>
                <a:cs typeface="Times New Roman" panose="02020603050405020304" pitchFamily="18" charset="0"/>
              </a:rPr>
              <a:t> of the Project:</a:t>
            </a:r>
            <a:endParaRPr lang="en-IN" sz="4000" dirty="0">
              <a:solidFill>
                <a:schemeClr val="tx1"/>
              </a:solidFill>
              <a:latin typeface="Algerian" pitchFamily="82"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48C94E-0BAC-F69C-1F72-E4A1E3626E9F}"/>
              </a:ext>
            </a:extLst>
          </p:cNvPr>
          <p:cNvSpPr>
            <a:spLocks noGrp="1"/>
          </p:cNvSpPr>
          <p:nvPr>
            <p:ph type="body" idx="1"/>
          </p:nvPr>
        </p:nvSpPr>
        <p:spPr/>
        <p:txBody>
          <a:bodyPr>
            <a:normAutofit/>
          </a:bodyPr>
          <a:lstStyle/>
          <a:p>
            <a:pPr>
              <a:buFont typeface="Arial" pitchFamily="34" charset="0"/>
              <a:buChar char="•"/>
            </a:pPr>
            <a:r>
              <a:rPr lang="en-US" sz="2400" dirty="0">
                <a:latin typeface="Times New Roman" pitchFamily="18" charset="0"/>
                <a:cs typeface="Times New Roman" pitchFamily="18" charset="0"/>
              </a:rPr>
              <a:t>To analyze the given dataset.</a:t>
            </a:r>
          </a:p>
          <a:p>
            <a:r>
              <a:rPr lang="en-US" sz="2400" dirty="0">
                <a:latin typeface="Times New Roman" pitchFamily="18" charset="0"/>
                <a:cs typeface="Times New Roman" pitchFamily="18" charset="0"/>
              </a:rPr>
              <a:t>The analysis aims to gain insights and understanding from the provided dataset. </a:t>
            </a:r>
          </a:p>
          <a:p>
            <a:r>
              <a:rPr lang="en-US" sz="2400" dirty="0">
                <a:latin typeface="Times New Roman" pitchFamily="18" charset="0"/>
                <a:cs typeface="Times New Roman" pitchFamily="18" charset="0"/>
              </a:rPr>
              <a:t>Focusing on the relationship between various features and the target variable which is salary.</a:t>
            </a:r>
          </a:p>
          <a:p>
            <a:r>
              <a:rPr lang="en-IN" sz="2400" dirty="0">
                <a:latin typeface="Times New Roman" pitchFamily="18" charset="0"/>
                <a:cs typeface="Times New Roman" pitchFamily="18" charset="0"/>
              </a:rPr>
              <a:t>To come up with a conclusion and insight.</a:t>
            </a:r>
          </a:p>
        </p:txBody>
      </p:sp>
    </p:spTree>
    <p:extLst>
      <p:ext uri="{BB962C8B-B14F-4D97-AF65-F5344CB8AC3E}">
        <p14:creationId xmlns:p14="http://schemas.microsoft.com/office/powerpoint/2010/main" val="28148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981-CA32-BDF2-7977-BA98BABBEBBE}"/>
              </a:ext>
            </a:extLst>
          </p:cNvPr>
          <p:cNvSpPr>
            <a:spLocks noGrp="1"/>
          </p:cNvSpPr>
          <p:nvPr>
            <p:ph type="title"/>
          </p:nvPr>
        </p:nvSpPr>
        <p:spPr>
          <a:xfrm>
            <a:off x="1051965" y="348940"/>
            <a:ext cx="10657884" cy="1325563"/>
          </a:xfrm>
        </p:spPr>
        <p:txBody>
          <a:bodyPr>
            <a:normAutofit/>
          </a:bodyPr>
          <a:lstStyle/>
          <a:p>
            <a:br>
              <a:rPr lang="en-US" sz="4000" dirty="0">
                <a:solidFill>
                  <a:schemeClr val="tx1"/>
                </a:solidFill>
                <a:latin typeface="Algerian" pitchFamily="82" charset="0"/>
              </a:rPr>
            </a:br>
            <a:r>
              <a:rPr lang="en-US" sz="4000" dirty="0">
                <a:solidFill>
                  <a:schemeClr val="tx1"/>
                </a:solidFill>
                <a:latin typeface="Algerian" pitchFamily="82" charset="0"/>
              </a:rPr>
              <a:t>Summary of the data:</a:t>
            </a:r>
            <a:endParaRPr lang="en-IN" sz="4000" dirty="0">
              <a:solidFill>
                <a:schemeClr val="tx1"/>
              </a:solidFill>
              <a:latin typeface="Algerian" pitchFamily="82" charset="0"/>
            </a:endParaRPr>
          </a:p>
        </p:txBody>
      </p:sp>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p:txBody>
          <a:bodyPr>
            <a:normAutofit/>
          </a:bodyPr>
          <a:lstStyle/>
          <a:p>
            <a:endParaRPr 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The Aspiring Mind Employment Outcome 2015(AMEO) dataset , released by Aspiring Minds, focuses on employment outcomes for engineering graduates. It includes dependent variables such as Salary, Job Titles ,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IN" sz="2400" dirty="0">
              <a:solidFill>
                <a:schemeClr val="tx1"/>
              </a:solidFill>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6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1209-DFB1-9B55-BEE4-090322F38559}"/>
              </a:ext>
            </a:extLst>
          </p:cNvPr>
          <p:cNvSpPr>
            <a:spLocks noGrp="1"/>
          </p:cNvSpPr>
          <p:nvPr>
            <p:ph type="title"/>
          </p:nvPr>
        </p:nvSpPr>
        <p:spPr/>
        <p:txBody>
          <a:bodyPr>
            <a:noAutofit/>
          </a:bodyPr>
          <a:lstStyle/>
          <a:p>
            <a:r>
              <a:rPr lang="en-IN" sz="4000" dirty="0">
                <a:solidFill>
                  <a:schemeClr val="tx1"/>
                </a:solidFill>
                <a:latin typeface="Algerian" pitchFamily="82" charset="0"/>
                <a:cs typeface="Times New Roman" panose="02020603050405020304" pitchFamily="18" charset="0"/>
              </a:rPr>
              <a:t>Steps for Data Cleaning:</a:t>
            </a:r>
          </a:p>
        </p:txBody>
      </p:sp>
      <p:sp>
        <p:nvSpPr>
          <p:cNvPr id="3" name="Text Placeholder 2">
            <a:extLst>
              <a:ext uri="{FF2B5EF4-FFF2-40B4-BE49-F238E27FC236}">
                <a16:creationId xmlns:a16="http://schemas.microsoft.com/office/drawing/2014/main" id="{C4AF1813-8E2A-9104-71DF-51B46559166A}"/>
              </a:ext>
            </a:extLst>
          </p:cNvPr>
          <p:cNvSpPr>
            <a:spLocks noGrp="1"/>
          </p:cNvSpPr>
          <p:nvPr>
            <p:ph type="body" idx="1"/>
          </p:nvPr>
        </p:nvSpPr>
        <p:spPr/>
        <p:txBody>
          <a:bodyPr>
            <a:normAutofit lnSpcReduction="10000"/>
          </a:bodyPr>
          <a:lstStyle/>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effectLst/>
                <a:latin typeface="Times New Roman" pitchFamily="18" charset="0"/>
                <a:ea typeface="Calibri" panose="020F0502020204030204" pitchFamily="34" charset="0"/>
                <a:cs typeface="Times New Roman" pitchFamily="18" charset="0"/>
              </a:rPr>
              <a:t>Understanding the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Handle missing values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Dealt with duplicates</a:t>
            </a:r>
            <a:r>
              <a:rPr lang="en-US" sz="3000" dirty="0">
                <a:latin typeface="Times New Roman" pitchFamily="18" charset="0"/>
                <a:ea typeface="Calibri" panose="020F0502020204030204" pitchFamily="34" charset="0"/>
                <a:cs typeface="Times New Roman" pitchFamily="18" charset="0"/>
              </a:rPr>
              <a:t> and handled outliers</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Used statistical methods to clean the data when required</a:t>
            </a:r>
          </a:p>
          <a:p>
            <a:pPr marL="114300" indent="0" algn="l">
              <a:buFont typeface="Arial" pitchFamily="34" charset="0"/>
              <a:buChar char="•"/>
            </a:pPr>
            <a:r>
              <a:rPr lang="en-US" sz="3000" dirty="0">
                <a:effectLst/>
                <a:latin typeface="Times New Roman" pitchFamily="18" charset="0"/>
                <a:ea typeface="Calibri" panose="020F0502020204030204" pitchFamily="34" charset="0"/>
                <a:cs typeface="Times New Roman" pitchFamily="18" charset="0"/>
              </a:rPr>
              <a:t> Validated the data and tested the cleaned data</a:t>
            </a:r>
          </a:p>
          <a:p>
            <a:pPr marL="114300" indent="0" algn="l">
              <a:buFont typeface="Arial" pitchFamily="34" charset="0"/>
              <a:buChar char="•"/>
            </a:pPr>
            <a:r>
              <a:rPr lang="en-US" sz="3000" dirty="0">
                <a:latin typeface="Times New Roman" pitchFamily="18" charset="0"/>
                <a:ea typeface="Calibri" panose="020F0502020204030204" pitchFamily="34" charset="0"/>
                <a:cs typeface="Times New Roman" pitchFamily="18" charset="0"/>
              </a:rPr>
              <a:t> </a:t>
            </a:r>
            <a:r>
              <a:rPr lang="en-US" sz="3000" dirty="0">
                <a:latin typeface="Times New Roman" pitchFamily="18" charset="0"/>
                <a:cs typeface="Times New Roman" pitchFamily="18" charset="0"/>
              </a:rPr>
              <a:t>Imported required libraries</a:t>
            </a:r>
          </a:p>
          <a:p>
            <a:pPr marL="114300" indent="0" algn="l">
              <a:buFont typeface="Arial" pitchFamily="34" charset="0"/>
              <a:buChar char="•"/>
            </a:pPr>
            <a:r>
              <a:rPr lang="en-US" sz="3000" dirty="0">
                <a:latin typeface="Times New Roman" pitchFamily="18" charset="0"/>
                <a:cs typeface="Times New Roman" pitchFamily="18" charset="0"/>
              </a:rPr>
              <a:t> </a:t>
            </a:r>
            <a:r>
              <a:rPr lang="en-IN" sz="3000" dirty="0">
                <a:latin typeface="Times New Roman" pitchFamily="18" charset="0"/>
                <a:cs typeface="Times New Roman" pitchFamily="18" charset="0"/>
              </a:rPr>
              <a:t>Read the data, selecting columns, filtering the data</a:t>
            </a:r>
          </a:p>
          <a:p>
            <a:pPr marL="114300" indent="0" algn="l">
              <a:buFont typeface="Arial" pitchFamily="34" charset="0"/>
              <a:buChar char="•"/>
            </a:pPr>
            <a:r>
              <a:rPr lang="en-IN" sz="3000" dirty="0">
                <a:latin typeface="Times New Roman" pitchFamily="18" charset="0"/>
                <a:cs typeface="Times New Roman" pitchFamily="18" charset="0"/>
              </a:rPr>
              <a:t> Creating and dropping columns/rows</a:t>
            </a:r>
          </a:p>
          <a:p>
            <a:pPr marL="114300" indent="0" algn="l">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2090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ABD880-31B9-F9F6-A3D4-1A5A0D8E82AC}"/>
              </a:ext>
            </a:extLst>
          </p:cNvPr>
          <p:cNvSpPr>
            <a:spLocks noGrp="1"/>
          </p:cNvSpPr>
          <p:nvPr>
            <p:ph type="body" idx="1"/>
          </p:nvPr>
        </p:nvSpPr>
        <p:spPr>
          <a:xfrm>
            <a:off x="838200" y="212436"/>
            <a:ext cx="10515600" cy="6520873"/>
          </a:xfrm>
        </p:spPr>
        <p:txBody>
          <a:bodyPr/>
          <a:lstStyle/>
          <a:p>
            <a:pPr>
              <a:buNone/>
            </a:pPr>
            <a:r>
              <a:rPr lang="en-IN" dirty="0"/>
              <a:t>     </a:t>
            </a:r>
            <a:r>
              <a:rPr lang="en-IN" sz="4000" dirty="0">
                <a:latin typeface="Algerian" pitchFamily="82" charset="0"/>
              </a:rPr>
              <a:t>Given Data:</a:t>
            </a:r>
          </a:p>
          <a:p>
            <a:pPr>
              <a:buNone/>
            </a:pPr>
            <a:endParaRPr lang="en-IN" sz="4000" dirty="0">
              <a:latin typeface="Algerian" pitchFamily="82" charset="0"/>
            </a:endParaRPr>
          </a:p>
          <a:p>
            <a:pPr>
              <a:buNone/>
            </a:pPr>
            <a:endParaRPr lang="en-IN" sz="4000" dirty="0">
              <a:latin typeface="Algerian" pitchFamily="82" charset="0"/>
            </a:endParaRPr>
          </a:p>
          <a:p>
            <a:pPr>
              <a:buNone/>
            </a:pPr>
            <a:endParaRPr lang="en-IN" sz="4000" dirty="0">
              <a:latin typeface="Algerian" pitchFamily="82" charset="0"/>
            </a:endParaRPr>
          </a:p>
        </p:txBody>
      </p:sp>
      <p:pic>
        <p:nvPicPr>
          <p:cNvPr id="4" name="Picture 3">
            <a:extLst>
              <a:ext uri="{FF2B5EF4-FFF2-40B4-BE49-F238E27FC236}">
                <a16:creationId xmlns:a16="http://schemas.microsoft.com/office/drawing/2014/main" id="{89A6CA9C-605A-0F58-32E2-6A838E1891BD}"/>
              </a:ext>
            </a:extLst>
          </p:cNvPr>
          <p:cNvPicPr>
            <a:picLocks noChangeAspect="1"/>
          </p:cNvPicPr>
          <p:nvPr/>
        </p:nvPicPr>
        <p:blipFill>
          <a:blip r:embed="rId2"/>
          <a:stretch>
            <a:fillRect/>
          </a:stretch>
        </p:blipFill>
        <p:spPr>
          <a:xfrm>
            <a:off x="1331751" y="1198268"/>
            <a:ext cx="9220999" cy="4911219"/>
          </a:xfrm>
          <a:prstGeom prst="rect">
            <a:avLst/>
          </a:prstGeom>
        </p:spPr>
      </p:pic>
    </p:spTree>
    <p:extLst>
      <p:ext uri="{BB962C8B-B14F-4D97-AF65-F5344CB8AC3E}">
        <p14:creationId xmlns:p14="http://schemas.microsoft.com/office/powerpoint/2010/main" val="173625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88598-BAE2-47CC-95F9-AE95BD3B03D8}"/>
              </a:ext>
            </a:extLst>
          </p:cNvPr>
          <p:cNvPicPr>
            <a:picLocks noChangeAspect="1"/>
          </p:cNvPicPr>
          <p:nvPr/>
        </p:nvPicPr>
        <p:blipFill>
          <a:blip r:embed="rId2"/>
          <a:stretch>
            <a:fillRect/>
          </a:stretch>
        </p:blipFill>
        <p:spPr>
          <a:xfrm>
            <a:off x="815788" y="870369"/>
            <a:ext cx="10375497" cy="4947804"/>
          </a:xfrm>
          <a:prstGeom prst="rect">
            <a:avLst/>
          </a:prstGeom>
        </p:spPr>
      </p:pic>
    </p:spTree>
    <p:extLst>
      <p:ext uri="{BB962C8B-B14F-4D97-AF65-F5344CB8AC3E}">
        <p14:creationId xmlns:p14="http://schemas.microsoft.com/office/powerpoint/2010/main" val="389249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083B-9E5A-7648-C302-F1D1F3D8A384}"/>
              </a:ext>
            </a:extLst>
          </p:cNvPr>
          <p:cNvSpPr>
            <a:spLocks noGrp="1"/>
          </p:cNvSpPr>
          <p:nvPr>
            <p:ph type="title"/>
          </p:nvPr>
        </p:nvSpPr>
        <p:spPr/>
        <p:txBody>
          <a:bodyPr/>
          <a:lstStyle/>
          <a:p>
            <a:r>
              <a:rPr lang="en-US" dirty="0">
                <a:latin typeface="Algerian" pitchFamily="82" charset="0"/>
              </a:rPr>
              <a:t>Data </a:t>
            </a:r>
            <a:r>
              <a:rPr lang="en-US" dirty="0" err="1">
                <a:latin typeface="Algerian" pitchFamily="82" charset="0"/>
              </a:rPr>
              <a:t>Visualisation</a:t>
            </a:r>
            <a:r>
              <a:rPr lang="en-US" dirty="0">
                <a:latin typeface="Algerian" pitchFamily="82" charset="0"/>
              </a:rPr>
              <a:t>:</a:t>
            </a:r>
            <a:endParaRPr lang="en-IN" dirty="0">
              <a:latin typeface="Algerian" pitchFamily="82" charset="0"/>
            </a:endParaRPr>
          </a:p>
        </p:txBody>
      </p:sp>
      <p:sp>
        <p:nvSpPr>
          <p:cNvPr id="3" name="Text Placeholder 2">
            <a:extLst>
              <a:ext uri="{FF2B5EF4-FFF2-40B4-BE49-F238E27FC236}">
                <a16:creationId xmlns:a16="http://schemas.microsoft.com/office/drawing/2014/main" id="{078615BC-8522-7625-A92E-CFC5F88F9876}"/>
              </a:ext>
            </a:extLst>
          </p:cNvPr>
          <p:cNvSpPr>
            <a:spLocks noGrp="1"/>
          </p:cNvSpPr>
          <p:nvPr>
            <p:ph type="body" idx="1"/>
          </p:nvPr>
        </p:nvSpPr>
        <p:spPr/>
        <p:txBody>
          <a:bodyPr/>
          <a:lstStyle/>
          <a:p>
            <a:endParaRPr lang="en-US" dirty="0">
              <a:solidFill>
                <a:schemeClr val="tx1"/>
              </a:solidFill>
              <a:latin typeface="Times New Roman" pitchFamily="18" charset="0"/>
              <a:cs typeface="Times New Roman" pitchFamily="18" charset="0"/>
            </a:endParaRPr>
          </a:p>
          <a:p>
            <a:r>
              <a:rPr lang="en-US" dirty="0" err="1">
                <a:solidFill>
                  <a:schemeClr val="tx1"/>
                </a:solidFill>
                <a:latin typeface="Times New Roman" pitchFamily="18" charset="0"/>
                <a:cs typeface="Times New Roman" pitchFamily="18" charset="0"/>
              </a:rPr>
              <a:t>Univariate</a:t>
            </a:r>
            <a:r>
              <a:rPr lang="en-US" dirty="0">
                <a:solidFill>
                  <a:schemeClr val="tx1"/>
                </a:solidFill>
                <a:latin typeface="Times New Roman" pitchFamily="18" charset="0"/>
                <a:cs typeface="Times New Roman" pitchFamily="18" charset="0"/>
              </a:rPr>
              <a:t> Analysis Steps </a:t>
            </a:r>
          </a:p>
          <a:p>
            <a:r>
              <a:rPr lang="en-US" dirty="0">
                <a:solidFill>
                  <a:schemeClr val="tx1"/>
                </a:solidFill>
                <a:latin typeface="Times New Roman" pitchFamily="18" charset="0"/>
                <a:cs typeface="Times New Roman" pitchFamily="18" charset="0"/>
              </a:rPr>
              <a:t>Bivariate Analysis Steps and </a:t>
            </a:r>
          </a:p>
          <a:p>
            <a:r>
              <a:rPr lang="en-US" dirty="0">
                <a:solidFill>
                  <a:schemeClr val="tx1"/>
                </a:solidFill>
                <a:latin typeface="Times New Roman" pitchFamily="18" charset="0"/>
                <a:cs typeface="Times New Roman" pitchFamily="18" charset="0"/>
              </a:rPr>
              <a:t>Multivariate Analysis Steps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026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E9A75-CCA5-8BE5-FD6D-BF772B05E568}"/>
              </a:ext>
            </a:extLst>
          </p:cNvPr>
          <p:cNvPicPr>
            <a:picLocks noChangeAspect="1"/>
          </p:cNvPicPr>
          <p:nvPr/>
        </p:nvPicPr>
        <p:blipFill>
          <a:blip r:embed="rId2"/>
          <a:stretch>
            <a:fillRect/>
          </a:stretch>
        </p:blipFill>
        <p:spPr>
          <a:xfrm>
            <a:off x="775305" y="627529"/>
            <a:ext cx="8171471" cy="5789826"/>
          </a:xfrm>
          <a:prstGeom prst="rect">
            <a:avLst/>
          </a:prstGeom>
        </p:spPr>
      </p:pic>
      <p:sp>
        <p:nvSpPr>
          <p:cNvPr id="7" name="TextBox 6">
            <a:extLst>
              <a:ext uri="{FF2B5EF4-FFF2-40B4-BE49-F238E27FC236}">
                <a16:creationId xmlns:a16="http://schemas.microsoft.com/office/drawing/2014/main" id="{955EE422-DEC8-C4A8-074F-01D983D91FD1}"/>
              </a:ext>
            </a:extLst>
          </p:cNvPr>
          <p:cNvSpPr txBox="1"/>
          <p:nvPr/>
        </p:nvSpPr>
        <p:spPr>
          <a:xfrm>
            <a:off x="8668870" y="2736503"/>
            <a:ext cx="3218329" cy="2800767"/>
          </a:xfrm>
          <a:prstGeom prst="rect">
            <a:avLst/>
          </a:prstGeom>
          <a:noFill/>
        </p:spPr>
        <p:txBody>
          <a:bodyPr wrap="square">
            <a:spAutoFit/>
          </a:bodyPr>
          <a:lstStyle/>
          <a:p>
            <a:pPr algn="l"/>
            <a:r>
              <a:rPr lang="en-US" sz="1600" b="1" i="0" dirty="0">
                <a:solidFill>
                  <a:srgbClr val="000000"/>
                </a:solidFill>
                <a:effectLst/>
                <a:latin typeface="Times New Roman" pitchFamily="18" charset="0"/>
                <a:ea typeface="Calibri" panose="020F0502020204030204" pitchFamily="34" charset="0"/>
                <a:cs typeface="Times New Roman" pitchFamily="18" charset="0"/>
              </a:rPr>
              <a:t>Observation : The boxplot visualizes the distribution of salary values, indicating a wide range of salaries with several outliers towards the higher end. The median salary lies within the lower quartile, suggesting a potential skewness towards lower incomes, while the upper whisker denotes considerable variability in higher salary ranges.</a:t>
            </a:r>
          </a:p>
        </p:txBody>
      </p:sp>
    </p:spTree>
    <p:extLst>
      <p:ext uri="{BB962C8B-B14F-4D97-AF65-F5344CB8AC3E}">
        <p14:creationId xmlns:p14="http://schemas.microsoft.com/office/powerpoint/2010/main" val="26402402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1004</Words>
  <Application>Microsoft Office PowerPoint</Application>
  <PresentationFormat>Widescreen</PresentationFormat>
  <Paragraphs>45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Söhne</vt:lpstr>
      <vt:lpstr>Calibri</vt:lpstr>
      <vt:lpstr>Libre Baskerville</vt:lpstr>
      <vt:lpstr>Times New Roman</vt:lpstr>
      <vt:lpstr>Algerian</vt:lpstr>
      <vt:lpstr>Lato Black</vt:lpstr>
      <vt:lpstr>Office Theme</vt:lpstr>
      <vt:lpstr>PowerPoint Presentation</vt:lpstr>
      <vt:lpstr>PowerPoint Presentation</vt:lpstr>
      <vt:lpstr>ObjectiveS of the Project:</vt:lpstr>
      <vt:lpstr> Summary of the data:</vt:lpstr>
      <vt:lpstr>Steps for Data Cleaning:</vt:lpstr>
      <vt:lpstr>PowerPoint Presentation</vt:lpstr>
      <vt:lpstr>PowerPoint Presentation</vt:lpstr>
      <vt:lpstr>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subhash bannu</cp:lastModifiedBy>
  <cp:revision>25</cp:revision>
  <dcterms:created xsi:type="dcterms:W3CDTF">2021-02-16T05:19:01Z</dcterms:created>
  <dcterms:modified xsi:type="dcterms:W3CDTF">2024-09-30T11:48:16Z</dcterms:modified>
</cp:coreProperties>
</file>