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75" r:id="rId11"/>
    <p:sldId id="276" r:id="rId12"/>
    <p:sldId id="283" r:id="rId13"/>
    <p:sldId id="284" r:id="rId14"/>
    <p:sldId id="285" r:id="rId15"/>
    <p:sldId id="282" r:id="rId16"/>
    <p:sldId id="286" r:id="rId17"/>
    <p:sldId id="287" r:id="rId18"/>
    <p:sldId id="288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  <p14:sldId id="283"/>
            <p14:sldId id="284"/>
            <p14:sldId id="285"/>
            <p14:sldId id="282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45"/>
    <a:srgbClr val="D24726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11/19/2023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tm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48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48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  <a:br>
              <a:rPr lang="en-IN" sz="48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IN" sz="12300" dirty="0">
                <a:solidFill>
                  <a:srgbClr val="FFFF00"/>
                </a:solidFill>
                <a:latin typeface="Lato Black" panose="020F0A02020204030203" pitchFamily="34" charset="0"/>
              </a:rPr>
              <a:t>  BANK LOAN ANALYSIS</a:t>
            </a:r>
          </a:p>
          <a:p>
            <a:pPr algn="ctr"/>
            <a:r>
              <a:rPr lang="en-IN" sz="123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  <a:p>
            <a:pPr algn="ctr"/>
            <a:endParaRPr lang="en-IN" sz="4000" dirty="0">
              <a:solidFill>
                <a:srgbClr val="FFFF00"/>
              </a:solidFill>
              <a:latin typeface="Lato Black" panose="020F0A0202020403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851" y="459203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82" y="441865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A8380C-3298-4128-8FB8-ED405A41BC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700" y="502663"/>
            <a:ext cx="1953559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 b="1" dirty="0">
                <a:solidFill>
                  <a:schemeClr val="bg1"/>
                </a:solidFill>
              </a:rPr>
              <a:t>TABLEAU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17CC47-E1B1-45C1-A6CE-1CB0C8E0844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011" y="476467"/>
            <a:ext cx="1099529" cy="561256"/>
          </a:xfrm>
          <a:prstGeom prst="rect">
            <a:avLst/>
          </a:prstGeom>
        </p:spPr>
      </p:pic>
      <p:pic>
        <p:nvPicPr>
          <p:cNvPr id="10" name="Picture 9" descr="Tableau - FINANCIAL LOAN">
            <a:extLst>
              <a:ext uri="{FF2B5EF4-FFF2-40B4-BE49-F238E27FC236}">
                <a16:creationId xmlns:a16="http://schemas.microsoft.com/office/drawing/2014/main" id="{FF2F4A87-46A2-4078-A57D-3B9F85A97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03" t="13172" r="12095" b="10858"/>
          <a:stretch/>
        </p:blipFill>
        <p:spPr>
          <a:xfrm>
            <a:off x="995083" y="1212535"/>
            <a:ext cx="10018058" cy="516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7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9B461E18-2108-43A7-ABF6-1B40415490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700" y="502663"/>
            <a:ext cx="2114924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 b="1" dirty="0">
                <a:solidFill>
                  <a:schemeClr val="bg1"/>
                </a:solidFill>
              </a:rPr>
              <a:t>TABLEAU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A272B-2FA4-4476-895E-55F6B840667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011" y="476467"/>
            <a:ext cx="1099529" cy="561256"/>
          </a:xfrm>
          <a:prstGeom prst="rect">
            <a:avLst/>
          </a:prstGeom>
        </p:spPr>
      </p:pic>
      <p:pic>
        <p:nvPicPr>
          <p:cNvPr id="6" name="Picture 5" descr="Tableau - FINANCIAL LOAN">
            <a:extLst>
              <a:ext uri="{FF2B5EF4-FFF2-40B4-BE49-F238E27FC236}">
                <a16:creationId xmlns:a16="http://schemas.microsoft.com/office/drawing/2014/main" id="{5BBFC3D7-73C6-45F8-9746-31FC93C42E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24" t="13171" r="12206" b="11065"/>
          <a:stretch/>
        </p:blipFill>
        <p:spPr>
          <a:xfrm>
            <a:off x="860612" y="1293216"/>
            <a:ext cx="10784541" cy="521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9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A9098FC-8496-44BD-BC8D-5A6BCC7A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19" y="443753"/>
            <a:ext cx="6876288" cy="805748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  <a:br>
              <a:rPr lang="en-IN" b="1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endParaRPr lang="en-IN" dirty="0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467419" y="862306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12CC4D-5901-4043-8D63-BD93ECDDA69F}"/>
              </a:ext>
            </a:extLst>
          </p:cNvPr>
          <p:cNvSpPr/>
          <p:nvPr/>
        </p:nvSpPr>
        <p:spPr>
          <a:xfrm>
            <a:off x="467419" y="1249501"/>
            <a:ext cx="11413684" cy="5404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521208" y="1062398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521208" y="1524063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6549559" y="2108838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309562" y="4052363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5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521208" y="1088136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DC5F46-B9B1-4674-BD22-41B04861546B}"/>
              </a:ext>
            </a:extLst>
          </p:cNvPr>
          <p:cNvSpPr/>
          <p:nvPr/>
        </p:nvSpPr>
        <p:spPr>
          <a:xfrm>
            <a:off x="367553" y="1549801"/>
            <a:ext cx="11456893" cy="505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165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521208" y="1088136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EEF873-EE0B-4797-A9E0-1DBAFE53CCD8}"/>
              </a:ext>
            </a:extLst>
          </p:cNvPr>
          <p:cNvSpPr/>
          <p:nvPr/>
        </p:nvSpPr>
        <p:spPr>
          <a:xfrm>
            <a:off x="521208" y="2009357"/>
            <a:ext cx="11285310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b="1" kern="100" dirty="0"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i="1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kern="100" dirty="0"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11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98B0FA-15A4-4E9B-93FD-65F8C4BA10A7}"/>
              </a:ext>
            </a:extLst>
          </p:cNvPr>
          <p:cNvSpPr/>
          <p:nvPr/>
        </p:nvSpPr>
        <p:spPr>
          <a:xfrm>
            <a:off x="521207" y="1368496"/>
            <a:ext cx="95775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r>
              <a:rPr lang="en-IN" sz="36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36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r>
              <a:rPr lang="en-IN" sz="36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TABLEAU-</a:t>
            </a:r>
            <a:r>
              <a:rPr lang="en-IN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2023.1</a:t>
            </a:r>
            <a:endParaRPr lang="en-IN" sz="36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06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424" y="474950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255" y="448056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521206" y="1461774"/>
            <a:ext cx="19664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A1607B-157B-4200-9A6D-AEA027492C44}"/>
              </a:ext>
            </a:extLst>
          </p:cNvPr>
          <p:cNvSpPr/>
          <p:nvPr/>
        </p:nvSpPr>
        <p:spPr>
          <a:xfrm>
            <a:off x="2487705" y="1468024"/>
            <a:ext cx="1546413" cy="6400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accent5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ECAE30-E826-4061-AA18-B7D2AA9A98C6}"/>
              </a:ext>
            </a:extLst>
          </p:cNvPr>
          <p:cNvSpPr/>
          <p:nvPr/>
        </p:nvSpPr>
        <p:spPr>
          <a:xfrm>
            <a:off x="521207" y="2460812"/>
            <a:ext cx="3533316" cy="293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81" y="2358591"/>
            <a:ext cx="3746548" cy="38568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x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2543" y="1266574"/>
            <a:ext cx="6222520" cy="536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D13407-387B-4B09-B4C2-4A40621A6083}"/>
              </a:ext>
            </a:extLst>
          </p:cNvPr>
          <p:cNvSpPr/>
          <p:nvPr/>
        </p:nvSpPr>
        <p:spPr>
          <a:xfrm>
            <a:off x="504955" y="608711"/>
            <a:ext cx="3640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rgbClr val="D24726"/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26" name="Picture 25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930" y="440930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61" y="376856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0E22B2-6AEA-4DA3-A3D6-52438034023C}"/>
              </a:ext>
            </a:extLst>
          </p:cNvPr>
          <p:cNvSpPr/>
          <p:nvPr/>
        </p:nvSpPr>
        <p:spPr>
          <a:xfrm>
            <a:off x="647129" y="2843128"/>
            <a:ext cx="3419717" cy="312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647129" y="1271671"/>
            <a:ext cx="253982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31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3186952" y="1271671"/>
            <a:ext cx="87989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pic>
        <p:nvPicPr>
          <p:cNvPr id="41" name="Picture 40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24" y="3130965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QLQuery1.sql - LAPTOP-534LLV3M\SQLEXPRESS.BANK_LOAN (LAPTOP-534LLV3M\HP (54))* - Microsoft SQL Server Management Studio">
            <a:extLst>
              <a:ext uri="{FF2B5EF4-FFF2-40B4-BE49-F238E27FC236}">
                <a16:creationId xmlns:a16="http://schemas.microsoft.com/office/drawing/2014/main" id="{AA9BA709-25B3-402D-BEF1-97F1CBCBCC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632" t="14995"/>
          <a:stretch/>
        </p:blipFill>
        <p:spPr>
          <a:xfrm>
            <a:off x="4337247" y="1156109"/>
            <a:ext cx="7576848" cy="544639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2197ABD-1A2F-487F-8146-317A43DF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MS SQL SERVER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A0F4AA-5CA1-4E85-8761-D2032420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MS SQL SERVER</a:t>
            </a:r>
            <a:endParaRPr lang="en-IN" sz="4000" dirty="0"/>
          </a:p>
        </p:txBody>
      </p:sp>
      <p:pic>
        <p:nvPicPr>
          <p:cNvPr id="8" name="Picture 7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742" y="578561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467" y="578561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521208" y="1229664"/>
            <a:ext cx="223543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5B4BC7-4BD7-470C-98A9-41031354A200}"/>
              </a:ext>
            </a:extLst>
          </p:cNvPr>
          <p:cNvSpPr/>
          <p:nvPr/>
        </p:nvSpPr>
        <p:spPr>
          <a:xfrm>
            <a:off x="2756647" y="1229664"/>
            <a:ext cx="2180246" cy="64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pic>
        <p:nvPicPr>
          <p:cNvPr id="14" name="Picture 13" descr="FINANCIAL LOAN.sql - LAPTOP-534LLV3M\SQLEXPRESS.BANK_LOAN (LAPTOP-534LLV3M\HP (62)) - Microsoft SQL Server Management Studio">
            <a:extLst>
              <a:ext uri="{FF2B5EF4-FFF2-40B4-BE49-F238E27FC236}">
                <a16:creationId xmlns:a16="http://schemas.microsoft.com/office/drawing/2014/main" id="{FD4307C4-5AE8-47E8-8796-36D5714D2C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036" t="14258"/>
          <a:stretch/>
        </p:blipFill>
        <p:spPr>
          <a:xfrm>
            <a:off x="295835" y="2011272"/>
            <a:ext cx="11658600" cy="461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53084CE-13FA-4D12-AAFC-3CAF14328F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681869"/>
              </p:ext>
            </p:extLst>
          </p:nvPr>
        </p:nvGraphicFramePr>
        <p:xfrm>
          <a:off x="5351929" y="637994"/>
          <a:ext cx="5553635" cy="5827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5743558" imgH="8713456" progId="Word.Document.12">
                  <p:embed/>
                </p:oleObj>
              </mc:Choice>
              <mc:Fallback>
                <p:oleObj name="Document" r:id="rId3" imgW="5743558" imgH="87134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51929" y="637994"/>
                        <a:ext cx="5553635" cy="5827993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F382177-00D0-4EA1-873B-D4FA5FCA147C}"/>
              </a:ext>
            </a:extLst>
          </p:cNvPr>
          <p:cNvSpPr/>
          <p:nvPr/>
        </p:nvSpPr>
        <p:spPr>
          <a:xfrm>
            <a:off x="521208" y="466617"/>
            <a:ext cx="4021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MS SQL SERVER</a:t>
            </a:r>
            <a:endParaRPr lang="en-IN" sz="3600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EE79D4B-1ED1-42D3-934A-1A18FDCF15A2}"/>
              </a:ext>
            </a:extLst>
          </p:cNvPr>
          <p:cNvSpPr txBox="1"/>
          <p:nvPr/>
        </p:nvSpPr>
        <p:spPr>
          <a:xfrm>
            <a:off x="521208" y="1229664"/>
            <a:ext cx="223543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AD92C9-EFE6-47CB-AE2E-DF19FE796EF9}"/>
              </a:ext>
            </a:extLst>
          </p:cNvPr>
          <p:cNvSpPr/>
          <p:nvPr/>
        </p:nvSpPr>
        <p:spPr>
          <a:xfrm>
            <a:off x="2756647" y="1229664"/>
            <a:ext cx="2180246" cy="64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448056"/>
            <a:ext cx="1818580" cy="64008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040" y="448056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7BC651-322D-42B6-AF8F-76506CEA4D63}"/>
              </a:ext>
            </a:extLst>
          </p:cNvPr>
          <p:cNvSpPr/>
          <p:nvPr/>
        </p:nvSpPr>
        <p:spPr>
          <a:xfrm>
            <a:off x="237565" y="1290482"/>
            <a:ext cx="116092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  <a:p>
            <a:r>
              <a:rPr lang="en-IN" sz="3200" b="1" dirty="0">
                <a:solidFill>
                  <a:srgbClr val="FFFF00"/>
                </a:solidFill>
              </a:rPr>
              <a:t>COMPARING RESULTS WITH TABLEAU and EXCEL</a:t>
            </a:r>
          </a:p>
          <a:p>
            <a:pPr algn="ctr"/>
            <a:endParaRPr lang="en-IN" sz="3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 descr="FINANCIAL LOAN.sql - LAPTOP-534LLV3M\SQLEXPRESS.BANK_LOAN (LAPTOP-534LLV3M\HP (62)) - Microsoft SQL Server Management Studio">
            <a:extLst>
              <a:ext uri="{FF2B5EF4-FFF2-40B4-BE49-F238E27FC236}">
                <a16:creationId xmlns:a16="http://schemas.microsoft.com/office/drawing/2014/main" id="{DEE09BA6-FF50-4913-ABA5-17AF9DFCD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91" t="13948"/>
          <a:stretch/>
        </p:blipFill>
        <p:spPr>
          <a:xfrm>
            <a:off x="237566" y="2245660"/>
            <a:ext cx="1171687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72B36E8-75BB-48A5-844B-D35DEF01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1" y="595974"/>
            <a:ext cx="11231521" cy="64008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40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  <a:br>
              <a:rPr lang="en-IN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FBBEED-42B1-464F-A22B-C48E74C9F124}"/>
              </a:ext>
            </a:extLst>
          </p:cNvPr>
          <p:cNvSpPr/>
          <p:nvPr/>
        </p:nvSpPr>
        <p:spPr>
          <a:xfrm>
            <a:off x="1035424" y="1236054"/>
            <a:ext cx="105155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81E760-5AEE-4A26-B69B-EC8E81C0524D}"/>
              </a:ext>
            </a:extLst>
          </p:cNvPr>
          <p:cNvSpPr/>
          <p:nvPr/>
        </p:nvSpPr>
        <p:spPr>
          <a:xfrm>
            <a:off x="4621504" y="2101334"/>
            <a:ext cx="26275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800" dirty="0">
                <a:solidFill>
                  <a:schemeClr val="bg1"/>
                </a:solidFill>
                <a:latin typeface="Lato Black" panose="020F0A02020204030203" pitchFamily="34" charset="0"/>
              </a:rPr>
              <a:t>TABLEAU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375ED2-CDD1-0F6B-4795-AECD6331B7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282" y="3647036"/>
            <a:ext cx="4545106" cy="249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8">
            <a:extLst>
              <a:ext uri="{FF2B5EF4-FFF2-40B4-BE49-F238E27FC236}">
                <a16:creationId xmlns:a16="http://schemas.microsoft.com/office/drawing/2014/main" id="{105B791A-4265-ACD2-ED42-7D2A386E758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TABLEAU</a:t>
            </a:r>
            <a:endParaRPr lang="en-IN" dirty="0"/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521208" y="1182264"/>
            <a:ext cx="417181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4693023" y="1195711"/>
            <a:ext cx="392654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23" name="Picture 2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" y="2288498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3809551" y="1922723"/>
            <a:ext cx="1636507" cy="3510451"/>
          </a:xfrm>
          <a:prstGeom prst="rect">
            <a:avLst/>
          </a:prstGeom>
          <a:solidFill>
            <a:srgbClr val="FFC000"/>
          </a:solidFill>
          <a:ex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18FE194-73FF-7709-61A1-4310D851057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995" y="2741840"/>
            <a:ext cx="3137138" cy="1764641"/>
          </a:xfrm>
          <a:prstGeom prst="rect">
            <a:avLst/>
          </a:prstGeom>
        </p:spPr>
      </p:pic>
      <p:pic>
        <p:nvPicPr>
          <p:cNvPr id="25" name="Picture 2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418064" y="1922722"/>
            <a:ext cx="1327880" cy="3510451"/>
          </a:xfrm>
          <a:prstGeom prst="rect">
            <a:avLst/>
          </a:prstGeom>
          <a:solidFill>
            <a:srgbClr val="FFC000"/>
          </a:solidFill>
          <a:extLst/>
        </p:spPr>
      </p:pic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503361"/>
            <a:ext cx="2127863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 b="1" dirty="0">
                <a:solidFill>
                  <a:schemeClr val="bg1"/>
                </a:solidFill>
              </a:rPr>
              <a:t>TABLEAU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A7BAF-E124-8EEC-FCA1-92D0A1AECD2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011" y="476467"/>
            <a:ext cx="1099529" cy="561256"/>
          </a:xfrm>
          <a:prstGeom prst="rect">
            <a:avLst/>
          </a:prstGeom>
        </p:spPr>
      </p:pic>
      <p:pic>
        <p:nvPicPr>
          <p:cNvPr id="6" name="Picture 5" descr="Tableau - FINANCIAL LOAN">
            <a:extLst>
              <a:ext uri="{FF2B5EF4-FFF2-40B4-BE49-F238E27FC236}">
                <a16:creationId xmlns:a16="http://schemas.microsoft.com/office/drawing/2014/main" id="{E4F87C96-9F08-47CE-B4D7-F1C8635210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03" t="13171" r="12206" b="12722"/>
          <a:stretch/>
        </p:blipFill>
        <p:spPr>
          <a:xfrm>
            <a:off x="1210236" y="1347004"/>
            <a:ext cx="10031506" cy="503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4020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718</Words>
  <Application>Microsoft Office PowerPoint</Application>
  <PresentationFormat>Widescreen</PresentationFormat>
  <Paragraphs>75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Century Gothic</vt:lpstr>
      <vt:lpstr>Lato Black</vt:lpstr>
      <vt:lpstr>Segoe UI</vt:lpstr>
      <vt:lpstr>Segoe UI Light</vt:lpstr>
      <vt:lpstr>Times New Roman</vt:lpstr>
      <vt:lpstr>WelcomeDoc</vt:lpstr>
      <vt:lpstr>Microsoft Word Document</vt:lpstr>
      <vt:lpstr>DATA ANALYST PORTFOLIO PROJECT </vt:lpstr>
      <vt:lpstr>MS SQL SERVER</vt:lpstr>
      <vt:lpstr>MS SQL SERVER</vt:lpstr>
      <vt:lpstr>MS SQL SERVER</vt:lpstr>
      <vt:lpstr>PowerPoint Presentation</vt:lpstr>
      <vt:lpstr>SQL</vt:lpstr>
      <vt:lpstr>DATA ANALYST PORTFOLIO PROJECT </vt:lpstr>
      <vt:lpstr>TABLEAU</vt:lpstr>
      <vt:lpstr>TABLEAU</vt:lpstr>
      <vt:lpstr>TABLEAU</vt:lpstr>
      <vt:lpstr>TABLEAU</vt:lpstr>
      <vt:lpstr>PROBLEM STATEMENT </vt:lpstr>
      <vt:lpstr>PROBLEM STATEMENT</vt:lpstr>
      <vt:lpstr>PROBLEM STATEMENT</vt:lpstr>
      <vt:lpstr>PROBLEM STATEMENT</vt:lpstr>
      <vt:lpstr>SOFTWARE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2023-11-17T05:06:18Z</dcterms:created>
  <dcterms:modified xsi:type="dcterms:W3CDTF">2023-11-19T11:25:03Z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