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4"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1" d="100"/>
          <a:sy n="71" d="100"/>
        </p:scale>
        <p:origin x="7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D582B-1111-40A6-B862-25AE681FF30F}" type="datetimeFigureOut">
              <a:rPr lang="en-US" smtClean="0"/>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93930-64D4-45E3-A490-E624E70B7AFA}" type="slidenum">
              <a:rPr lang="en-US" smtClean="0"/>
              <a:t>‹#›</a:t>
            </a:fld>
            <a:endParaRPr lang="en-US"/>
          </a:p>
        </p:txBody>
      </p:sp>
    </p:spTree>
    <p:extLst>
      <p:ext uri="{BB962C8B-B14F-4D97-AF65-F5344CB8AC3E}">
        <p14:creationId xmlns:p14="http://schemas.microsoft.com/office/powerpoint/2010/main" val="400782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393930-64D4-45E3-A490-E624E70B7AFA}" type="slidenum">
              <a:rPr lang="en-US" smtClean="0"/>
              <a:t>16</a:t>
            </a:fld>
            <a:endParaRPr lang="en-US"/>
          </a:p>
        </p:txBody>
      </p:sp>
    </p:spTree>
    <p:extLst>
      <p:ext uri="{BB962C8B-B14F-4D97-AF65-F5344CB8AC3E}">
        <p14:creationId xmlns:p14="http://schemas.microsoft.com/office/powerpoint/2010/main" val="2832755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3FB13E-91B7-426E-8039-3C85121D2088}"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494FF-7E1C-4FEB-B57B-4FC483ACFD36}" type="slidenum">
              <a:rPr lang="en-US" smtClean="0"/>
              <a:t>‹#›</a:t>
            </a:fld>
            <a:endParaRPr lang="en-US"/>
          </a:p>
        </p:txBody>
      </p:sp>
    </p:spTree>
    <p:extLst>
      <p:ext uri="{BB962C8B-B14F-4D97-AF65-F5344CB8AC3E}">
        <p14:creationId xmlns:p14="http://schemas.microsoft.com/office/powerpoint/2010/main" val="3879158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FB13E-91B7-426E-8039-3C85121D2088}"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494FF-7E1C-4FEB-B57B-4FC483ACFD36}" type="slidenum">
              <a:rPr lang="en-US" smtClean="0"/>
              <a:t>‹#›</a:t>
            </a:fld>
            <a:endParaRPr lang="en-US"/>
          </a:p>
        </p:txBody>
      </p:sp>
    </p:spTree>
    <p:extLst>
      <p:ext uri="{BB962C8B-B14F-4D97-AF65-F5344CB8AC3E}">
        <p14:creationId xmlns:p14="http://schemas.microsoft.com/office/powerpoint/2010/main" val="271809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FB13E-91B7-426E-8039-3C85121D2088}"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494FF-7E1C-4FEB-B57B-4FC483ACFD36}" type="slidenum">
              <a:rPr lang="en-US" smtClean="0"/>
              <a:t>‹#›</a:t>
            </a:fld>
            <a:endParaRPr lang="en-US"/>
          </a:p>
        </p:txBody>
      </p:sp>
    </p:spTree>
    <p:extLst>
      <p:ext uri="{BB962C8B-B14F-4D97-AF65-F5344CB8AC3E}">
        <p14:creationId xmlns:p14="http://schemas.microsoft.com/office/powerpoint/2010/main" val="351775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FB13E-91B7-426E-8039-3C85121D2088}"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494FF-7E1C-4FEB-B57B-4FC483ACFD36}" type="slidenum">
              <a:rPr lang="en-US" smtClean="0"/>
              <a:t>‹#›</a:t>
            </a:fld>
            <a:endParaRPr lang="en-US"/>
          </a:p>
        </p:txBody>
      </p:sp>
    </p:spTree>
    <p:extLst>
      <p:ext uri="{BB962C8B-B14F-4D97-AF65-F5344CB8AC3E}">
        <p14:creationId xmlns:p14="http://schemas.microsoft.com/office/powerpoint/2010/main" val="607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3FB13E-91B7-426E-8039-3C85121D2088}"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494FF-7E1C-4FEB-B57B-4FC483ACFD36}" type="slidenum">
              <a:rPr lang="en-US" smtClean="0"/>
              <a:t>‹#›</a:t>
            </a:fld>
            <a:endParaRPr lang="en-US"/>
          </a:p>
        </p:txBody>
      </p:sp>
    </p:spTree>
    <p:extLst>
      <p:ext uri="{BB962C8B-B14F-4D97-AF65-F5344CB8AC3E}">
        <p14:creationId xmlns:p14="http://schemas.microsoft.com/office/powerpoint/2010/main" val="165632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3FB13E-91B7-426E-8039-3C85121D2088}"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B494FF-7E1C-4FEB-B57B-4FC483ACFD36}" type="slidenum">
              <a:rPr lang="en-US" smtClean="0"/>
              <a:t>‹#›</a:t>
            </a:fld>
            <a:endParaRPr lang="en-US"/>
          </a:p>
        </p:txBody>
      </p:sp>
    </p:spTree>
    <p:extLst>
      <p:ext uri="{BB962C8B-B14F-4D97-AF65-F5344CB8AC3E}">
        <p14:creationId xmlns:p14="http://schemas.microsoft.com/office/powerpoint/2010/main" val="418977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3FB13E-91B7-426E-8039-3C85121D2088}"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B494FF-7E1C-4FEB-B57B-4FC483ACFD36}" type="slidenum">
              <a:rPr lang="en-US" smtClean="0"/>
              <a:t>‹#›</a:t>
            </a:fld>
            <a:endParaRPr lang="en-US"/>
          </a:p>
        </p:txBody>
      </p:sp>
    </p:spTree>
    <p:extLst>
      <p:ext uri="{BB962C8B-B14F-4D97-AF65-F5344CB8AC3E}">
        <p14:creationId xmlns:p14="http://schemas.microsoft.com/office/powerpoint/2010/main" val="130924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3FB13E-91B7-426E-8039-3C85121D2088}"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B494FF-7E1C-4FEB-B57B-4FC483ACFD36}" type="slidenum">
              <a:rPr lang="en-US" smtClean="0"/>
              <a:t>‹#›</a:t>
            </a:fld>
            <a:endParaRPr lang="en-US"/>
          </a:p>
        </p:txBody>
      </p:sp>
    </p:spTree>
    <p:extLst>
      <p:ext uri="{BB962C8B-B14F-4D97-AF65-F5344CB8AC3E}">
        <p14:creationId xmlns:p14="http://schemas.microsoft.com/office/powerpoint/2010/main" val="626012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FB13E-91B7-426E-8039-3C85121D2088}" type="datetimeFigureOut">
              <a:rPr lang="en-US" smtClean="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B494FF-7E1C-4FEB-B57B-4FC483ACFD36}" type="slidenum">
              <a:rPr lang="en-US" smtClean="0"/>
              <a:t>‹#›</a:t>
            </a:fld>
            <a:endParaRPr lang="en-US"/>
          </a:p>
        </p:txBody>
      </p:sp>
    </p:spTree>
    <p:extLst>
      <p:ext uri="{BB962C8B-B14F-4D97-AF65-F5344CB8AC3E}">
        <p14:creationId xmlns:p14="http://schemas.microsoft.com/office/powerpoint/2010/main" val="161630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FB13E-91B7-426E-8039-3C85121D2088}"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B494FF-7E1C-4FEB-B57B-4FC483ACFD36}" type="slidenum">
              <a:rPr lang="en-US" smtClean="0"/>
              <a:t>‹#›</a:t>
            </a:fld>
            <a:endParaRPr lang="en-US"/>
          </a:p>
        </p:txBody>
      </p:sp>
    </p:spTree>
    <p:extLst>
      <p:ext uri="{BB962C8B-B14F-4D97-AF65-F5344CB8AC3E}">
        <p14:creationId xmlns:p14="http://schemas.microsoft.com/office/powerpoint/2010/main" val="9459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FB13E-91B7-426E-8039-3C85121D2088}"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B494FF-7E1C-4FEB-B57B-4FC483ACFD36}" type="slidenum">
              <a:rPr lang="en-US" smtClean="0"/>
              <a:t>‹#›</a:t>
            </a:fld>
            <a:endParaRPr lang="en-US"/>
          </a:p>
        </p:txBody>
      </p:sp>
    </p:spTree>
    <p:extLst>
      <p:ext uri="{BB962C8B-B14F-4D97-AF65-F5344CB8AC3E}">
        <p14:creationId xmlns:p14="http://schemas.microsoft.com/office/powerpoint/2010/main" val="45366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FB13E-91B7-426E-8039-3C85121D2088}" type="datetimeFigureOut">
              <a:rPr lang="en-US" smtClean="0"/>
              <a:t>3/15/2023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494FF-7E1C-4FEB-B57B-4FC483ACFD36}" type="slidenum">
              <a:rPr lang="en-US" smtClean="0"/>
              <a:t>‹#›</a:t>
            </a:fld>
            <a:endParaRPr lang="en-US"/>
          </a:p>
        </p:txBody>
      </p:sp>
    </p:spTree>
    <p:extLst>
      <p:ext uri="{BB962C8B-B14F-4D97-AF65-F5344CB8AC3E}">
        <p14:creationId xmlns:p14="http://schemas.microsoft.com/office/powerpoint/2010/main" val="898267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6.png"/><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668"/>
            <a:ext cx="9144000" cy="2387600"/>
          </a:xfrm>
        </p:spPr>
        <p:txBody>
          <a:bodyPr>
            <a:normAutofit fontScale="90000"/>
          </a:bodyPr>
          <a:lstStyle/>
          <a:p>
            <a:r>
              <a:rPr lang="en-US" dirty="0" smtClean="0">
                <a:solidFill>
                  <a:srgbClr val="FF0000"/>
                </a:solidFill>
              </a:rPr>
              <a:t>Machine Learning Capstone Project</a:t>
            </a:r>
            <a:r>
              <a:rPr lang="en-US" dirty="0" smtClean="0"/>
              <a:t/>
            </a:r>
            <a:br>
              <a:rPr lang="en-US" dirty="0" smtClean="0"/>
            </a:br>
            <a:r>
              <a:rPr lang="en-US" sz="5300" dirty="0" smtClean="0">
                <a:solidFill>
                  <a:schemeClr val="bg1"/>
                </a:solidFill>
              </a:rPr>
              <a:t>Unsupervised Learning: Clustering</a:t>
            </a:r>
            <a:endParaRPr lang="en-US" sz="5300" dirty="0">
              <a:solidFill>
                <a:schemeClr val="bg1"/>
              </a:solidFill>
            </a:endParaRPr>
          </a:p>
        </p:txBody>
      </p:sp>
      <p:sp>
        <p:nvSpPr>
          <p:cNvPr id="3" name="Subtitle 2"/>
          <p:cNvSpPr>
            <a:spLocks noGrp="1"/>
          </p:cNvSpPr>
          <p:nvPr>
            <p:ph type="subTitle" idx="1"/>
          </p:nvPr>
        </p:nvSpPr>
        <p:spPr>
          <a:xfrm>
            <a:off x="1524000" y="5202238"/>
            <a:ext cx="9144000" cy="1655762"/>
          </a:xfrm>
          <a:solidFill>
            <a:schemeClr val="tx1"/>
          </a:solidFill>
        </p:spPr>
        <p:txBody>
          <a:bodyPr>
            <a:normAutofit fontScale="92500" lnSpcReduction="20000"/>
          </a:bodyPr>
          <a:lstStyle/>
          <a:p>
            <a:r>
              <a:rPr lang="en-US" sz="3200" dirty="0" smtClean="0">
                <a:solidFill>
                  <a:srgbClr val="C00000"/>
                </a:solidFill>
              </a:rPr>
              <a:t>Topic- Netflix Movies and TV Shows Clustering</a:t>
            </a:r>
          </a:p>
          <a:p>
            <a:endParaRPr lang="en-US" sz="3200" dirty="0" smtClean="0">
              <a:solidFill>
                <a:srgbClr val="C00000"/>
              </a:solidFill>
            </a:endParaRPr>
          </a:p>
          <a:p>
            <a:r>
              <a:rPr lang="en-US" dirty="0" smtClean="0">
                <a:solidFill>
                  <a:srgbClr val="F5EFEF"/>
                </a:solidFill>
              </a:rPr>
              <a:t>Submitted by- Subhasis Chattopadhyay</a:t>
            </a:r>
          </a:p>
          <a:p>
            <a:r>
              <a:rPr lang="en-US" dirty="0" smtClean="0">
                <a:solidFill>
                  <a:srgbClr val="F5EFEF"/>
                </a:solidFill>
              </a:rPr>
              <a:t>E-mail id : subhasischattopadhyaydbb@gmail.com</a:t>
            </a:r>
            <a:endParaRPr lang="en-US" dirty="0">
              <a:solidFill>
                <a:srgbClr val="F5EFEF"/>
              </a:solidFill>
            </a:endParaRPr>
          </a:p>
        </p:txBody>
      </p:sp>
      <p:pic>
        <p:nvPicPr>
          <p:cNvPr id="4" name="Picture 3"/>
          <p:cNvPicPr>
            <a:picLocks noChangeAspect="1"/>
          </p:cNvPicPr>
          <p:nvPr/>
        </p:nvPicPr>
        <p:blipFill>
          <a:blip r:embed="rId2"/>
          <a:stretch>
            <a:fillRect/>
          </a:stretch>
        </p:blipFill>
        <p:spPr>
          <a:xfrm>
            <a:off x="11338561" y="0"/>
            <a:ext cx="853440" cy="897693"/>
          </a:xfrm>
          <a:prstGeom prst="rect">
            <a:avLst/>
          </a:prstGeom>
        </p:spPr>
      </p:pic>
      <p:pic>
        <p:nvPicPr>
          <p:cNvPr id="6" name="Picture 5"/>
          <p:cNvPicPr>
            <a:picLocks noChangeAspect="1"/>
          </p:cNvPicPr>
          <p:nvPr/>
        </p:nvPicPr>
        <p:blipFill>
          <a:blip r:embed="rId3"/>
          <a:stretch>
            <a:fillRect/>
          </a:stretch>
        </p:blipFill>
        <p:spPr>
          <a:xfrm>
            <a:off x="3391333" y="2159489"/>
            <a:ext cx="5409333" cy="3042749"/>
          </a:xfrm>
          <a:prstGeom prst="rect">
            <a:avLst/>
          </a:prstGeom>
        </p:spPr>
      </p:pic>
    </p:spTree>
    <p:extLst>
      <p:ext uri="{BB962C8B-B14F-4D97-AF65-F5344CB8AC3E}">
        <p14:creationId xmlns:p14="http://schemas.microsoft.com/office/powerpoint/2010/main" val="858081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74663" y="-166195"/>
            <a:ext cx="11147464" cy="1754326"/>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Analysis of Movies and TV Shows added over time</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stretch>
            <a:fillRect/>
          </a:stretch>
        </p:blipFill>
        <p:spPr>
          <a:xfrm>
            <a:off x="11265328" y="0"/>
            <a:ext cx="926672" cy="963251"/>
          </a:xfrm>
          <a:prstGeom prst="rect">
            <a:avLst/>
          </a:prstGeom>
        </p:spPr>
      </p:pic>
      <p:pic>
        <p:nvPicPr>
          <p:cNvPr id="6" name="Picture 5"/>
          <p:cNvPicPr>
            <a:picLocks noChangeAspect="1"/>
          </p:cNvPicPr>
          <p:nvPr/>
        </p:nvPicPr>
        <p:blipFill>
          <a:blip r:embed="rId3"/>
          <a:stretch>
            <a:fillRect/>
          </a:stretch>
        </p:blipFill>
        <p:spPr>
          <a:xfrm>
            <a:off x="-174663" y="1373043"/>
            <a:ext cx="3600621" cy="2265480"/>
          </a:xfrm>
          <a:prstGeom prst="rect">
            <a:avLst/>
          </a:prstGeom>
        </p:spPr>
      </p:pic>
      <p:pic>
        <p:nvPicPr>
          <p:cNvPr id="7" name="Picture 6"/>
          <p:cNvPicPr>
            <a:picLocks noChangeAspect="1"/>
          </p:cNvPicPr>
          <p:nvPr/>
        </p:nvPicPr>
        <p:blipFill>
          <a:blip r:embed="rId4"/>
          <a:stretch>
            <a:fillRect/>
          </a:stretch>
        </p:blipFill>
        <p:spPr>
          <a:xfrm>
            <a:off x="8754141" y="1373043"/>
            <a:ext cx="3550911" cy="2265480"/>
          </a:xfrm>
          <a:prstGeom prst="rect">
            <a:avLst/>
          </a:prstGeom>
        </p:spPr>
      </p:pic>
      <p:pic>
        <p:nvPicPr>
          <p:cNvPr id="8" name="Picture 7"/>
          <p:cNvPicPr>
            <a:picLocks noChangeAspect="1"/>
          </p:cNvPicPr>
          <p:nvPr/>
        </p:nvPicPr>
        <p:blipFill>
          <a:blip r:embed="rId5"/>
          <a:stretch>
            <a:fillRect/>
          </a:stretch>
        </p:blipFill>
        <p:spPr>
          <a:xfrm>
            <a:off x="3279981" y="1588131"/>
            <a:ext cx="5620138" cy="3710831"/>
          </a:xfrm>
          <a:prstGeom prst="rect">
            <a:avLst/>
          </a:prstGeom>
        </p:spPr>
      </p:pic>
      <p:sp>
        <p:nvSpPr>
          <p:cNvPr id="2" name="Rectangle 1"/>
          <p:cNvSpPr/>
          <p:nvPr/>
        </p:nvSpPr>
        <p:spPr>
          <a:xfrm>
            <a:off x="1202318" y="5392849"/>
            <a:ext cx="9775464" cy="1323439"/>
          </a:xfrm>
          <a:prstGeom prst="rect">
            <a:avLst/>
          </a:prstGeom>
          <a:noFill/>
        </p:spPr>
        <p:txBody>
          <a:bodyPr wrap="square" lIns="91440" tIns="45720" rIns="91440" bIns="45720">
            <a:spAutoFit/>
          </a:bodyPr>
          <a:lstStyle/>
          <a:p>
            <a:r>
              <a:rPr lang="en-US" sz="2000" dirty="0"/>
              <a:t>Based on </a:t>
            </a:r>
            <a:r>
              <a:rPr lang="en-US" sz="2000" dirty="0" smtClean="0"/>
              <a:t>these line graphs, </a:t>
            </a:r>
            <a:r>
              <a:rPr lang="en-US" sz="2000" dirty="0"/>
              <a:t>we can see that </a:t>
            </a:r>
            <a:r>
              <a:rPr lang="en-US" sz="2000" dirty="0" smtClean="0"/>
              <a:t>Netflix started </a:t>
            </a:r>
            <a:r>
              <a:rPr lang="en-US" sz="2000" dirty="0"/>
              <a:t>gaining </a:t>
            </a:r>
            <a:r>
              <a:rPr lang="en-US" sz="2000" dirty="0" smtClean="0"/>
              <a:t>popularity </a:t>
            </a:r>
            <a:r>
              <a:rPr lang="en-US" sz="2000" dirty="0"/>
              <a:t>after 2014. Since then, the amount of content added has been </a:t>
            </a:r>
            <a:r>
              <a:rPr lang="en-US" sz="2000" dirty="0" smtClean="0"/>
              <a:t>increasing multi-fold.</a:t>
            </a:r>
            <a:endParaRPr lang="en-US" sz="2000" dirty="0"/>
          </a:p>
          <a:p>
            <a:r>
              <a:rPr lang="en-US" sz="2000" dirty="0"/>
              <a:t>But after 2019, </a:t>
            </a:r>
            <a:r>
              <a:rPr lang="en-US" sz="2000" dirty="0" smtClean="0"/>
              <a:t>the no. of contents added per year to streaming platform is </a:t>
            </a:r>
            <a:r>
              <a:rPr lang="en-US" sz="2000" dirty="0"/>
              <a:t>going down. May be this due the world </a:t>
            </a:r>
            <a:r>
              <a:rPr lang="en-US" sz="2000" dirty="0" err="1"/>
              <a:t>pandamic</a:t>
            </a:r>
            <a:r>
              <a:rPr lang="en-US" sz="2000" dirty="0"/>
              <a:t> (</a:t>
            </a:r>
            <a:r>
              <a:rPr lang="en-US" sz="2000" dirty="0" smtClean="0"/>
              <a:t>covid-19</a:t>
            </a:r>
            <a:r>
              <a:rPr lang="en-US" sz="2000" dirty="0"/>
              <a:t>).</a:t>
            </a:r>
          </a:p>
        </p:txBody>
      </p:sp>
    </p:spTree>
    <p:extLst>
      <p:ext uri="{BB962C8B-B14F-4D97-AF65-F5344CB8AC3E}">
        <p14:creationId xmlns:p14="http://schemas.microsoft.com/office/powerpoint/2010/main" val="3539023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745588" y="86088"/>
            <a:ext cx="10758891" cy="1754326"/>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Countries with highest content creation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stretch>
            <a:fillRect/>
          </a:stretch>
        </p:blipFill>
        <p:spPr>
          <a:xfrm>
            <a:off x="11265328" y="0"/>
            <a:ext cx="926672" cy="963251"/>
          </a:xfrm>
          <a:prstGeom prst="rect">
            <a:avLst/>
          </a:prstGeom>
        </p:spPr>
      </p:pic>
      <p:pic>
        <p:nvPicPr>
          <p:cNvPr id="6" name="Picture 5"/>
          <p:cNvPicPr>
            <a:picLocks noChangeAspect="1"/>
          </p:cNvPicPr>
          <p:nvPr/>
        </p:nvPicPr>
        <p:blipFill>
          <a:blip r:embed="rId3"/>
          <a:stretch>
            <a:fillRect/>
          </a:stretch>
        </p:blipFill>
        <p:spPr>
          <a:xfrm>
            <a:off x="2307102" y="1716259"/>
            <a:ext cx="7567090" cy="5141742"/>
          </a:xfrm>
          <a:prstGeom prst="rect">
            <a:avLst/>
          </a:prstGeom>
        </p:spPr>
      </p:pic>
    </p:spTree>
    <p:extLst>
      <p:ext uri="{BB962C8B-B14F-4D97-AF65-F5344CB8AC3E}">
        <p14:creationId xmlns:p14="http://schemas.microsoft.com/office/powerpoint/2010/main" val="2167613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87617" y="280405"/>
            <a:ext cx="5486310"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Analysis on Genres</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stretch>
            <a:fillRect/>
          </a:stretch>
        </p:blipFill>
        <p:spPr>
          <a:xfrm>
            <a:off x="11265328" y="0"/>
            <a:ext cx="926672" cy="963251"/>
          </a:xfrm>
          <a:prstGeom prst="rect">
            <a:avLst/>
          </a:prstGeom>
        </p:spPr>
      </p:pic>
      <p:pic>
        <p:nvPicPr>
          <p:cNvPr id="6" name="Picture 5"/>
          <p:cNvPicPr>
            <a:picLocks noChangeAspect="1"/>
          </p:cNvPicPr>
          <p:nvPr/>
        </p:nvPicPr>
        <p:blipFill>
          <a:blip r:embed="rId3"/>
          <a:stretch>
            <a:fillRect/>
          </a:stretch>
        </p:blipFill>
        <p:spPr>
          <a:xfrm>
            <a:off x="2424335" y="1083212"/>
            <a:ext cx="7299008" cy="5774788"/>
          </a:xfrm>
          <a:prstGeom prst="rect">
            <a:avLst/>
          </a:prstGeom>
        </p:spPr>
      </p:pic>
    </p:spTree>
    <p:extLst>
      <p:ext uri="{BB962C8B-B14F-4D97-AF65-F5344CB8AC3E}">
        <p14:creationId xmlns:p14="http://schemas.microsoft.com/office/powerpoint/2010/main" val="3503398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229543" y="167865"/>
            <a:ext cx="720312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Analysis on Top Directors</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stretch>
            <a:fillRect/>
          </a:stretch>
        </p:blipFill>
        <p:spPr>
          <a:xfrm>
            <a:off x="11265328" y="0"/>
            <a:ext cx="926672" cy="963251"/>
          </a:xfrm>
          <a:prstGeom prst="rect">
            <a:avLst/>
          </a:prstGeom>
        </p:spPr>
      </p:pic>
      <p:pic>
        <p:nvPicPr>
          <p:cNvPr id="6" name="Picture 5"/>
          <p:cNvPicPr>
            <a:picLocks noChangeAspect="1"/>
          </p:cNvPicPr>
          <p:nvPr/>
        </p:nvPicPr>
        <p:blipFill>
          <a:blip r:embed="rId3"/>
          <a:stretch>
            <a:fillRect/>
          </a:stretch>
        </p:blipFill>
        <p:spPr>
          <a:xfrm>
            <a:off x="2419642" y="1089012"/>
            <a:ext cx="7168507" cy="5768988"/>
          </a:xfrm>
          <a:prstGeom prst="rect">
            <a:avLst/>
          </a:prstGeom>
        </p:spPr>
      </p:pic>
    </p:spTree>
    <p:extLst>
      <p:ext uri="{BB962C8B-B14F-4D97-AF65-F5344CB8AC3E}">
        <p14:creationId xmlns:p14="http://schemas.microsoft.com/office/powerpoint/2010/main" val="138914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74388" y="1161533"/>
            <a:ext cx="7230793" cy="5718327"/>
          </a:xfrm>
          <a:prstGeom prst="rect">
            <a:avLst/>
          </a:prstGeom>
        </p:spPr>
      </p:pic>
      <p:sp>
        <p:nvSpPr>
          <p:cNvPr id="5" name="Rectangle 4"/>
          <p:cNvSpPr/>
          <p:nvPr/>
        </p:nvSpPr>
        <p:spPr>
          <a:xfrm>
            <a:off x="160345" y="238203"/>
            <a:ext cx="644118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Analysis on Top Actors</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3"/>
          <a:stretch>
            <a:fillRect/>
          </a:stretch>
        </p:blipFill>
        <p:spPr>
          <a:xfrm>
            <a:off x="11265328" y="0"/>
            <a:ext cx="926672" cy="963251"/>
          </a:xfrm>
          <a:prstGeom prst="rect">
            <a:avLst/>
          </a:prstGeom>
        </p:spPr>
      </p:pic>
    </p:spTree>
    <p:extLst>
      <p:ext uri="{BB962C8B-B14F-4D97-AF65-F5344CB8AC3E}">
        <p14:creationId xmlns:p14="http://schemas.microsoft.com/office/powerpoint/2010/main" val="2845969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7921"/>
            <a:ext cx="10515600" cy="1325563"/>
          </a:xfrm>
        </p:spPr>
        <p:txBody>
          <a:bodyPr/>
          <a:lstStyle/>
          <a:p>
            <a:r>
              <a:rPr lang="en-US" dirty="0" smtClean="0">
                <a:solidFill>
                  <a:srgbClr val="FF0000"/>
                </a:solidFill>
              </a:rPr>
              <a:t>Data Pre-processing</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11265328" y="-3243"/>
            <a:ext cx="926672" cy="9632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3091"/>
            <a:ext cx="5087060" cy="211599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6631" y="763091"/>
            <a:ext cx="4814494" cy="1116876"/>
          </a:xfrm>
          <a:prstGeom prst="rect">
            <a:avLst/>
          </a:prstGeom>
        </p:spPr>
      </p:pic>
      <p:pic>
        <p:nvPicPr>
          <p:cNvPr id="8" name="Picture 7"/>
          <p:cNvPicPr>
            <a:picLocks noChangeAspect="1"/>
          </p:cNvPicPr>
          <p:nvPr/>
        </p:nvPicPr>
        <p:blipFill>
          <a:blip r:embed="rId5"/>
          <a:stretch>
            <a:fillRect/>
          </a:stretch>
        </p:blipFill>
        <p:spPr>
          <a:xfrm>
            <a:off x="0" y="2906515"/>
            <a:ext cx="5627077" cy="4024544"/>
          </a:xfrm>
          <a:prstGeom prst="rect">
            <a:avLst/>
          </a:prstGeom>
        </p:spPr>
      </p:pic>
      <p:pic>
        <p:nvPicPr>
          <p:cNvPr id="9" name="Picture 8"/>
          <p:cNvPicPr>
            <a:picLocks noChangeAspect="1"/>
          </p:cNvPicPr>
          <p:nvPr/>
        </p:nvPicPr>
        <p:blipFill>
          <a:blip r:embed="rId6"/>
          <a:stretch>
            <a:fillRect/>
          </a:stretch>
        </p:blipFill>
        <p:spPr>
          <a:xfrm>
            <a:off x="5726722" y="2906515"/>
            <a:ext cx="5627078" cy="402454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6631" y="1730326"/>
            <a:ext cx="4814494" cy="1148758"/>
          </a:xfrm>
          <a:prstGeom prst="rect">
            <a:avLst/>
          </a:prstGeom>
        </p:spPr>
      </p:pic>
      <p:sp>
        <p:nvSpPr>
          <p:cNvPr id="12" name="Rectangle 11"/>
          <p:cNvSpPr/>
          <p:nvPr/>
        </p:nvSpPr>
        <p:spPr>
          <a:xfrm>
            <a:off x="10920144" y="960008"/>
            <a:ext cx="1302543" cy="2554545"/>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Doing PCA on Movies and TV Shows Dataframe  and Visualising them</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69090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1157"/>
            <a:ext cx="10515600" cy="1325563"/>
          </a:xfrm>
        </p:spPr>
        <p:txBody>
          <a:bodyPr/>
          <a:lstStyle/>
          <a:p>
            <a:r>
              <a:rPr lang="en-US" dirty="0" smtClean="0">
                <a:solidFill>
                  <a:srgbClr val="FF0000"/>
                </a:solidFill>
              </a:rPr>
              <a:t>Clustering</a:t>
            </a:r>
            <a:endParaRPr lang="en-US" dirty="0">
              <a:solidFill>
                <a:srgbClr val="FF0000"/>
              </a:solidFill>
            </a:endParaRPr>
          </a:p>
        </p:txBody>
      </p:sp>
      <p:pic>
        <p:nvPicPr>
          <p:cNvPr id="4" name="Picture 3"/>
          <p:cNvPicPr>
            <a:picLocks noChangeAspect="1"/>
          </p:cNvPicPr>
          <p:nvPr/>
        </p:nvPicPr>
        <p:blipFill>
          <a:blip r:embed="rId3"/>
          <a:stretch>
            <a:fillRect/>
          </a:stretch>
        </p:blipFill>
        <p:spPr>
          <a:xfrm>
            <a:off x="11265328" y="0"/>
            <a:ext cx="926672" cy="963251"/>
          </a:xfrm>
          <a:prstGeom prst="rect">
            <a:avLst/>
          </a:prstGeom>
        </p:spPr>
      </p:pic>
      <p:sp>
        <p:nvSpPr>
          <p:cNvPr id="5" name="Rectangle 4"/>
          <p:cNvSpPr/>
          <p:nvPr/>
        </p:nvSpPr>
        <p:spPr>
          <a:xfrm>
            <a:off x="282320" y="963251"/>
            <a:ext cx="4994572" cy="830997"/>
          </a:xfrm>
          <a:prstGeom prst="rect">
            <a:avLst/>
          </a:prstGeom>
          <a:noFill/>
        </p:spPr>
        <p:txBody>
          <a:bodyPr wrap="none" lIns="91440" tIns="45720" rIns="91440" bIns="45720">
            <a:spAutoFit/>
          </a:bodyPr>
          <a:lstStyle/>
          <a:p>
            <a:pPr algn="ctr"/>
            <a:r>
              <a:rPr lang="en-US" sz="4800" dirty="0" smtClean="0">
                <a:ln w="0"/>
                <a:effectLst>
                  <a:outerShdw blurRad="38100" dist="19050" dir="2700000" algn="tl" rotWithShape="0">
                    <a:schemeClr val="dk1">
                      <a:alpha val="40000"/>
                    </a:schemeClr>
                  </a:outerShdw>
                </a:effectLst>
              </a:rPr>
              <a:t>K-means Clustering</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97449" y="2167935"/>
            <a:ext cx="5294773" cy="3539430"/>
          </a:xfrm>
          <a:prstGeom prst="rect">
            <a:avLst/>
          </a:prstGeom>
          <a:noFill/>
        </p:spPr>
        <p:txBody>
          <a:bodyPr wrap="square" lIns="91440" tIns="45720" rIns="91440" bIns="45720">
            <a:spAutoFit/>
          </a:bodyPr>
          <a:lstStyle/>
          <a:p>
            <a:r>
              <a:rPr lang="en-US" sz="2800" dirty="0"/>
              <a:t>K-means clustering is </a:t>
            </a:r>
            <a:r>
              <a:rPr lang="en-US" sz="2800" b="1" dirty="0"/>
              <a:t>a method used for </a:t>
            </a:r>
            <a:r>
              <a:rPr lang="en-US" sz="2800" b="1" dirty="0" smtClean="0"/>
              <a:t> clustering </a:t>
            </a:r>
            <a:r>
              <a:rPr lang="en-US" sz="2800" b="1" dirty="0"/>
              <a:t>analysis, especially in data mining and statistics</a:t>
            </a:r>
            <a:r>
              <a:rPr lang="en-US" sz="2800" dirty="0"/>
              <a:t>. It aims to partition a set of observations into a number of clusters (k), resulting </a:t>
            </a:r>
            <a:r>
              <a:rPr lang="en-US" sz="2800" dirty="0" smtClean="0"/>
              <a:t>in the </a:t>
            </a:r>
            <a:r>
              <a:rPr lang="en-US" sz="2800" dirty="0"/>
              <a:t>partitioning of the data into Voronoi cells.</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4"/>
          <a:stretch>
            <a:fillRect/>
          </a:stretch>
        </p:blipFill>
        <p:spPr>
          <a:xfrm>
            <a:off x="6725660" y="1325563"/>
            <a:ext cx="5412414" cy="3796768"/>
          </a:xfrm>
          <a:prstGeom prst="rect">
            <a:avLst/>
          </a:prstGeom>
        </p:spPr>
      </p:pic>
    </p:spTree>
    <p:extLst>
      <p:ext uri="{BB962C8B-B14F-4D97-AF65-F5344CB8AC3E}">
        <p14:creationId xmlns:p14="http://schemas.microsoft.com/office/powerpoint/2010/main" val="936136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75000"/>
              </a:schemeClr>
            </a:gs>
            <a:gs pos="83000">
              <a:schemeClr val="bg1">
                <a:lumMod val="65000"/>
              </a:schemeClr>
            </a:gs>
            <a:gs pos="100000">
              <a:schemeClr val="bg1">
                <a:lumMod val="7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1157"/>
            <a:ext cx="10515600" cy="1325563"/>
          </a:xfrm>
        </p:spPr>
        <p:txBody>
          <a:bodyPr/>
          <a:lstStyle/>
          <a:p>
            <a:r>
              <a:rPr lang="en-US" dirty="0" smtClean="0">
                <a:solidFill>
                  <a:srgbClr val="FF0000"/>
                </a:solidFill>
              </a:rPr>
              <a:t>Silhouette Analysis</a:t>
            </a:r>
            <a:endParaRPr lang="en-US" dirty="0">
              <a:solidFill>
                <a:srgbClr val="FF0000"/>
              </a:solidFill>
            </a:endParaRPr>
          </a:p>
        </p:txBody>
      </p:sp>
      <p:sp>
        <p:nvSpPr>
          <p:cNvPr id="3" name="Content Placeholder 2"/>
          <p:cNvSpPr>
            <a:spLocks noGrp="1"/>
          </p:cNvSpPr>
          <p:nvPr>
            <p:ph idx="1"/>
          </p:nvPr>
        </p:nvSpPr>
        <p:spPr>
          <a:xfrm>
            <a:off x="174812" y="1144405"/>
            <a:ext cx="6405282" cy="6063219"/>
          </a:xfrm>
        </p:spPr>
        <p:txBody>
          <a:bodyPr>
            <a:normAutofit fontScale="77500" lnSpcReduction="20000"/>
          </a:bodyPr>
          <a:lstStyle/>
          <a:p>
            <a:r>
              <a:rPr lang="en-US" b="1" dirty="0" smtClean="0"/>
              <a:t>What is Silhouette score?</a:t>
            </a:r>
          </a:p>
          <a:p>
            <a:pPr marL="0" indent="0">
              <a:buNone/>
            </a:pPr>
            <a:r>
              <a:rPr lang="en-US" dirty="0"/>
              <a:t>Silhouette Coefficient or silhouette score is a metric used to calculate the goodness of a clustering technique. Its value ranges from -1 to 1. 1: Means clusters are well apart from each other and clearly distinguished</a:t>
            </a:r>
            <a:r>
              <a:rPr lang="en-US" dirty="0" smtClean="0"/>
              <a:t>.</a:t>
            </a:r>
          </a:p>
          <a:p>
            <a:r>
              <a:rPr lang="en-US" b="1" dirty="0" smtClean="0"/>
              <a:t>How is Silhouette Score calculated?</a:t>
            </a:r>
          </a:p>
          <a:p>
            <a:pPr marL="0" indent="0">
              <a:buNone/>
            </a:pPr>
            <a:r>
              <a:rPr lang="en-US" dirty="0"/>
              <a:t>The Silhouette Coefficient is calculated using the mean intra-cluster distance ( a ) and the mean nearest-cluster distance ( b ) for each sample. The Silhouette Coefficient for a sample is (b - a) / max(a, b) . To clarify, b is the distance between a sample and the nearest cluster that the sample is not a part of</a:t>
            </a:r>
            <a:r>
              <a:rPr lang="en-US" dirty="0" smtClean="0"/>
              <a:t>.</a:t>
            </a:r>
          </a:p>
          <a:p>
            <a:r>
              <a:rPr lang="en-US" b="1" dirty="0" smtClean="0"/>
              <a:t>What is a good Silhouette Score?</a:t>
            </a:r>
          </a:p>
          <a:p>
            <a:pPr marL="0" indent="0">
              <a:buNone/>
            </a:pPr>
            <a:r>
              <a:rPr lang="en-US" dirty="0"/>
              <a:t>The value of the silhouette coefﬁcient is between [-1, 1]. A score of 1 denotes the best, meaning that the data point </a:t>
            </a:r>
            <a:r>
              <a:rPr lang="en-US" dirty="0" err="1"/>
              <a:t>i</a:t>
            </a:r>
            <a:r>
              <a:rPr lang="en-US" dirty="0"/>
              <a:t> is very compact within the cluster to which it belongs and far away from the other clusters. The worst value is -1. Values near 0 denote overlapping clusters</a:t>
            </a:r>
          </a:p>
        </p:txBody>
      </p:sp>
      <p:pic>
        <p:nvPicPr>
          <p:cNvPr id="4" name="Picture 3"/>
          <p:cNvPicPr>
            <a:picLocks noChangeAspect="1"/>
          </p:cNvPicPr>
          <p:nvPr/>
        </p:nvPicPr>
        <p:blipFill>
          <a:blip r:embed="rId2"/>
          <a:stretch>
            <a:fillRect/>
          </a:stretch>
        </p:blipFill>
        <p:spPr>
          <a:xfrm>
            <a:off x="11265328" y="0"/>
            <a:ext cx="926672" cy="963251"/>
          </a:xfrm>
          <a:prstGeom prst="rect">
            <a:avLst/>
          </a:prstGeom>
        </p:spPr>
      </p:pic>
      <p:pic>
        <p:nvPicPr>
          <p:cNvPr id="7" name="Picture 6"/>
          <p:cNvPicPr>
            <a:picLocks noChangeAspect="1"/>
          </p:cNvPicPr>
          <p:nvPr/>
        </p:nvPicPr>
        <p:blipFill>
          <a:blip r:embed="rId3"/>
          <a:stretch>
            <a:fillRect/>
          </a:stretch>
        </p:blipFill>
        <p:spPr>
          <a:xfrm>
            <a:off x="6515214" y="1763245"/>
            <a:ext cx="5676785" cy="3077696"/>
          </a:xfrm>
          <a:prstGeom prst="rect">
            <a:avLst/>
          </a:prstGeom>
        </p:spPr>
      </p:pic>
    </p:spTree>
    <p:extLst>
      <p:ext uri="{BB962C8B-B14F-4D97-AF65-F5344CB8AC3E}">
        <p14:creationId xmlns:p14="http://schemas.microsoft.com/office/powerpoint/2010/main" val="2306070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629567" y="0"/>
            <a:ext cx="5466433"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Silhouette 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stretch>
            <a:fillRect/>
          </a:stretch>
        </p:blipFill>
        <p:spPr>
          <a:xfrm>
            <a:off x="11265328" y="-19961"/>
            <a:ext cx="926672" cy="963251"/>
          </a:xfrm>
          <a:prstGeom prst="rect">
            <a:avLst/>
          </a:prstGeom>
        </p:spPr>
      </p:pic>
      <p:sp>
        <p:nvSpPr>
          <p:cNvPr id="6" name="Rectangle 5"/>
          <p:cNvSpPr/>
          <p:nvPr/>
        </p:nvSpPr>
        <p:spPr>
          <a:xfrm>
            <a:off x="417102" y="1130080"/>
            <a:ext cx="10848226" cy="523220"/>
          </a:xfrm>
          <a:prstGeom prst="rect">
            <a:avLst/>
          </a:prstGeom>
          <a:noFill/>
        </p:spPr>
        <p:txBody>
          <a:bodyPr wrap="none" lIns="91440" tIns="45720" rIns="91440" bIns="45720">
            <a:spAutoFit/>
          </a:bodyPr>
          <a:lstStyle/>
          <a:p>
            <a:pPr algn="ctr"/>
            <a:r>
              <a:rPr lang="en-US" sz="2800" dirty="0"/>
              <a:t>For </a:t>
            </a:r>
            <a:r>
              <a:rPr lang="en-US" sz="2800" dirty="0" err="1"/>
              <a:t>n_clusters</a:t>
            </a:r>
            <a:r>
              <a:rPr lang="en-US" sz="2800" dirty="0"/>
              <a:t> = 2 The average </a:t>
            </a:r>
            <a:r>
              <a:rPr lang="en-US" sz="2800" dirty="0" err="1"/>
              <a:t>silhouette_score</a:t>
            </a:r>
            <a:r>
              <a:rPr lang="en-US" sz="2800" dirty="0"/>
              <a:t> is : 0.7967445091683506</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3"/>
          <a:stretch>
            <a:fillRect/>
          </a:stretch>
        </p:blipFill>
        <p:spPr>
          <a:xfrm>
            <a:off x="2010608" y="1701933"/>
            <a:ext cx="9254719" cy="5183945"/>
          </a:xfrm>
          <a:prstGeom prst="rect">
            <a:avLst/>
          </a:prstGeom>
        </p:spPr>
      </p:pic>
      <p:pic>
        <p:nvPicPr>
          <p:cNvPr id="9" name="Picture 8"/>
          <p:cNvPicPr>
            <a:picLocks noChangeAspect="1"/>
          </p:cNvPicPr>
          <p:nvPr/>
        </p:nvPicPr>
        <p:blipFill>
          <a:blip r:embed="rId4"/>
          <a:stretch>
            <a:fillRect/>
          </a:stretch>
        </p:blipFill>
        <p:spPr>
          <a:xfrm>
            <a:off x="998806" y="1697603"/>
            <a:ext cx="5387391" cy="5213729"/>
          </a:xfrm>
          <a:prstGeom prst="rect">
            <a:avLst/>
          </a:prstGeom>
        </p:spPr>
      </p:pic>
    </p:spTree>
    <p:extLst>
      <p:ext uri="{BB962C8B-B14F-4D97-AF65-F5344CB8AC3E}">
        <p14:creationId xmlns:p14="http://schemas.microsoft.com/office/powerpoint/2010/main" val="3256904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54177" y="216589"/>
            <a:ext cx="760708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Silhouette Analysis(</a:t>
            </a:r>
            <a:r>
              <a:rPr lang="en-US" sz="5400" b="0" cap="none" spc="0" dirty="0" err="1" smtClean="0">
                <a:ln w="0"/>
                <a:solidFill>
                  <a:schemeClr val="tx1"/>
                </a:solidFill>
                <a:effectLst>
                  <a:outerShdw blurRad="38100" dist="19050" dir="2700000" algn="tl" rotWithShape="0">
                    <a:schemeClr val="dk1">
                      <a:alpha val="40000"/>
                    </a:schemeClr>
                  </a:outerShdw>
                </a:effectLst>
              </a:rPr>
              <a:t>cont</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531205" y="1419889"/>
            <a:ext cx="10848226" cy="523220"/>
          </a:xfrm>
          <a:prstGeom prst="rect">
            <a:avLst/>
          </a:prstGeom>
          <a:noFill/>
        </p:spPr>
        <p:txBody>
          <a:bodyPr wrap="none" lIns="91440" tIns="45720" rIns="91440" bIns="45720">
            <a:spAutoFit/>
          </a:bodyPr>
          <a:lstStyle/>
          <a:p>
            <a:pPr algn="ctr"/>
            <a:r>
              <a:rPr lang="en-US" sz="2800" dirty="0"/>
              <a:t>For </a:t>
            </a:r>
            <a:r>
              <a:rPr lang="en-US" sz="2800" dirty="0" err="1"/>
              <a:t>n_clusters</a:t>
            </a:r>
            <a:r>
              <a:rPr lang="en-US" sz="2800" dirty="0"/>
              <a:t> = 3 The average </a:t>
            </a:r>
            <a:r>
              <a:rPr lang="en-US" sz="2800" dirty="0" err="1"/>
              <a:t>silhouette_score</a:t>
            </a:r>
            <a:r>
              <a:rPr lang="en-US" sz="2800" dirty="0"/>
              <a:t> is : 0.7211450864309327</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stretch>
            <a:fillRect/>
          </a:stretch>
        </p:blipFill>
        <p:spPr>
          <a:xfrm>
            <a:off x="1454366" y="1938794"/>
            <a:ext cx="9547889" cy="4919206"/>
          </a:xfrm>
          <a:prstGeom prst="rect">
            <a:avLst/>
          </a:prstGeom>
        </p:spPr>
      </p:pic>
      <p:pic>
        <p:nvPicPr>
          <p:cNvPr id="7" name="Picture 6"/>
          <p:cNvPicPr>
            <a:picLocks noChangeAspect="1"/>
          </p:cNvPicPr>
          <p:nvPr/>
        </p:nvPicPr>
        <p:blipFill>
          <a:blip r:embed="rId3"/>
          <a:stretch>
            <a:fillRect/>
          </a:stretch>
        </p:blipFill>
        <p:spPr>
          <a:xfrm>
            <a:off x="925098" y="1938794"/>
            <a:ext cx="5303212" cy="4919206"/>
          </a:xfrm>
          <a:prstGeom prst="rect">
            <a:avLst/>
          </a:prstGeom>
        </p:spPr>
      </p:pic>
      <p:pic>
        <p:nvPicPr>
          <p:cNvPr id="8" name="Picture 7"/>
          <p:cNvPicPr>
            <a:picLocks noChangeAspect="1"/>
          </p:cNvPicPr>
          <p:nvPr/>
        </p:nvPicPr>
        <p:blipFill>
          <a:blip r:embed="rId4"/>
          <a:stretch>
            <a:fillRect/>
          </a:stretch>
        </p:blipFill>
        <p:spPr>
          <a:xfrm>
            <a:off x="11265328" y="0"/>
            <a:ext cx="926672" cy="963251"/>
          </a:xfrm>
          <a:prstGeom prst="rect">
            <a:avLst/>
          </a:prstGeom>
        </p:spPr>
      </p:pic>
    </p:spTree>
    <p:extLst>
      <p:ext uri="{BB962C8B-B14F-4D97-AF65-F5344CB8AC3E}">
        <p14:creationId xmlns:p14="http://schemas.microsoft.com/office/powerpoint/2010/main" val="3069374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11650"/>
            <a:ext cx="10515600" cy="1325563"/>
          </a:xfrm>
        </p:spPr>
        <p:txBody>
          <a:bodyPr/>
          <a:lstStyle/>
          <a:p>
            <a:r>
              <a:rPr lang="en-US" dirty="0" smtClean="0">
                <a:solidFill>
                  <a:srgbClr val="FF0000"/>
                </a:solidFill>
              </a:rPr>
              <a:t>What is Clustering?</a:t>
            </a:r>
            <a:endParaRPr lang="en-US" dirty="0">
              <a:solidFill>
                <a:srgbClr val="FF0000"/>
              </a:solidFill>
            </a:endParaRPr>
          </a:p>
        </p:txBody>
      </p:sp>
      <p:sp>
        <p:nvSpPr>
          <p:cNvPr id="3" name="Content Placeholder 2"/>
          <p:cNvSpPr>
            <a:spLocks noGrp="1"/>
          </p:cNvSpPr>
          <p:nvPr>
            <p:ph idx="1"/>
          </p:nvPr>
        </p:nvSpPr>
        <p:spPr>
          <a:xfrm>
            <a:off x="0" y="1452832"/>
            <a:ext cx="8249528" cy="5630251"/>
          </a:xfrm>
        </p:spPr>
        <p:txBody>
          <a:bodyPr>
            <a:normAutofit fontScale="92500" lnSpcReduction="20000"/>
          </a:bodyPr>
          <a:lstStyle/>
          <a:p>
            <a:r>
              <a:rPr lang="en-US" dirty="0">
                <a:solidFill>
                  <a:schemeClr val="bg1"/>
                </a:solidFill>
              </a:rPr>
              <a:t>Clustering or cluster analysis is a machine learning technique, which groups the </a:t>
            </a:r>
            <a:r>
              <a:rPr lang="en-US" dirty="0" smtClean="0">
                <a:solidFill>
                  <a:schemeClr val="bg1"/>
                </a:solidFill>
              </a:rPr>
              <a:t>unlabeled </a:t>
            </a:r>
            <a:r>
              <a:rPr lang="en-US" dirty="0">
                <a:solidFill>
                  <a:schemeClr val="bg1"/>
                </a:solidFill>
              </a:rPr>
              <a:t>dataset. It can be defined as </a:t>
            </a:r>
            <a:r>
              <a:rPr lang="en-US" b="1" i="1" dirty="0">
                <a:solidFill>
                  <a:schemeClr val="bg1"/>
                </a:solidFill>
              </a:rPr>
              <a:t>"A way of grouping the data points into different clusters, consisting of similar data points. The objects with the possible similarities remain in a group that has less or no similarities with another group."</a:t>
            </a:r>
            <a:endParaRPr lang="en-US" dirty="0">
              <a:solidFill>
                <a:schemeClr val="bg1"/>
              </a:solidFill>
            </a:endParaRPr>
          </a:p>
          <a:p>
            <a:r>
              <a:rPr lang="en-US" dirty="0">
                <a:solidFill>
                  <a:schemeClr val="bg1"/>
                </a:solidFill>
              </a:rPr>
              <a:t>It does it by finding some similar patterns in the unlabelled dataset such as shape, size, </a:t>
            </a:r>
            <a:r>
              <a:rPr lang="en-US" dirty="0" err="1" smtClean="0">
                <a:solidFill>
                  <a:schemeClr val="bg1"/>
                </a:solidFill>
              </a:rPr>
              <a:t>colour</a:t>
            </a:r>
            <a:r>
              <a:rPr lang="en-US" dirty="0">
                <a:solidFill>
                  <a:schemeClr val="bg1"/>
                </a:solidFill>
              </a:rPr>
              <a:t>, behavior, etc., and divides them as per the presence and absence of those similar patterns.</a:t>
            </a:r>
          </a:p>
          <a:p>
            <a:r>
              <a:rPr lang="en-US" dirty="0">
                <a:solidFill>
                  <a:schemeClr val="bg1"/>
                </a:solidFill>
              </a:rPr>
              <a:t>It is an unsupervised learning method, hence no supervision is provided to the </a:t>
            </a:r>
            <a:r>
              <a:rPr lang="en-US" dirty="0" smtClean="0">
                <a:solidFill>
                  <a:schemeClr val="bg1"/>
                </a:solidFill>
              </a:rPr>
              <a:t>algorithm</a:t>
            </a:r>
            <a:r>
              <a:rPr lang="en-US" dirty="0">
                <a:solidFill>
                  <a:schemeClr val="bg1"/>
                </a:solidFill>
              </a:rPr>
              <a:t>, and it deals with the unlabeled </a:t>
            </a:r>
            <a:r>
              <a:rPr lang="en-US" dirty="0" smtClean="0">
                <a:solidFill>
                  <a:schemeClr val="bg1"/>
                </a:solidFill>
              </a:rPr>
              <a:t>dataset.</a:t>
            </a:r>
          </a:p>
          <a:p>
            <a:r>
              <a:rPr lang="en-US" dirty="0" smtClean="0">
                <a:solidFill>
                  <a:schemeClr val="bg1"/>
                </a:solidFill>
              </a:rPr>
              <a:t>After </a:t>
            </a:r>
            <a:r>
              <a:rPr lang="en-US" dirty="0">
                <a:solidFill>
                  <a:schemeClr val="bg1"/>
                </a:solidFill>
              </a:rPr>
              <a:t>applying this clustering technique, each cluster or group is provided with a cluster-ID. ML system can use this id to simplify the processing of large and complex datasets.</a:t>
            </a:r>
          </a:p>
          <a:p>
            <a:endParaRPr lang="en-US" dirty="0"/>
          </a:p>
        </p:txBody>
      </p:sp>
      <p:pic>
        <p:nvPicPr>
          <p:cNvPr id="4" name="Picture 3"/>
          <p:cNvPicPr>
            <a:picLocks noChangeAspect="1"/>
          </p:cNvPicPr>
          <p:nvPr/>
        </p:nvPicPr>
        <p:blipFill>
          <a:blip r:embed="rId2"/>
          <a:stretch>
            <a:fillRect/>
          </a:stretch>
        </p:blipFill>
        <p:spPr>
          <a:xfrm>
            <a:off x="11309662" y="-1"/>
            <a:ext cx="897652" cy="942535"/>
          </a:xfrm>
          <a:prstGeom prst="rect">
            <a:avLst/>
          </a:prstGeom>
        </p:spPr>
      </p:pic>
      <p:pic>
        <p:nvPicPr>
          <p:cNvPr id="6" name="Picture 5"/>
          <p:cNvPicPr>
            <a:picLocks noChangeAspect="1"/>
          </p:cNvPicPr>
          <p:nvPr/>
        </p:nvPicPr>
        <p:blipFill>
          <a:blip r:embed="rId3"/>
          <a:stretch>
            <a:fillRect/>
          </a:stretch>
        </p:blipFill>
        <p:spPr>
          <a:xfrm>
            <a:off x="8249528" y="1043076"/>
            <a:ext cx="4245000" cy="2850657"/>
          </a:xfrm>
          <a:prstGeom prst="rect">
            <a:avLst/>
          </a:prstGeom>
        </p:spPr>
      </p:pic>
      <p:pic>
        <p:nvPicPr>
          <p:cNvPr id="7" name="Picture 6"/>
          <p:cNvPicPr>
            <a:picLocks noChangeAspect="1"/>
          </p:cNvPicPr>
          <p:nvPr/>
        </p:nvPicPr>
        <p:blipFill>
          <a:blip r:embed="rId4"/>
          <a:stretch>
            <a:fillRect/>
          </a:stretch>
        </p:blipFill>
        <p:spPr>
          <a:xfrm>
            <a:off x="8249528" y="3822895"/>
            <a:ext cx="4628232" cy="3035105"/>
          </a:xfrm>
          <a:prstGeom prst="rect">
            <a:avLst/>
          </a:prstGeom>
        </p:spPr>
      </p:pic>
    </p:spTree>
    <p:extLst>
      <p:ext uri="{BB962C8B-B14F-4D97-AF65-F5344CB8AC3E}">
        <p14:creationId xmlns:p14="http://schemas.microsoft.com/office/powerpoint/2010/main" val="1859655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54170" y="0"/>
            <a:ext cx="760708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Silhouette Analysis(</a:t>
            </a:r>
            <a:r>
              <a:rPr lang="en-US" sz="5400" b="0" cap="none" spc="0" dirty="0" err="1" smtClean="0">
                <a:ln w="0"/>
                <a:solidFill>
                  <a:schemeClr val="tx1"/>
                </a:solidFill>
                <a:effectLst>
                  <a:outerShdw blurRad="38100" dist="19050" dir="2700000" algn="tl" rotWithShape="0">
                    <a:schemeClr val="dk1">
                      <a:alpha val="40000"/>
                    </a:schemeClr>
                  </a:outerShdw>
                </a:effectLst>
              </a:rPr>
              <a:t>cont</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505574" y="1112867"/>
            <a:ext cx="10848226" cy="523220"/>
          </a:xfrm>
          <a:prstGeom prst="rect">
            <a:avLst/>
          </a:prstGeom>
          <a:noFill/>
        </p:spPr>
        <p:txBody>
          <a:bodyPr wrap="none" lIns="91440" tIns="45720" rIns="91440" bIns="45720">
            <a:spAutoFit/>
          </a:bodyPr>
          <a:lstStyle/>
          <a:p>
            <a:pPr algn="ctr"/>
            <a:r>
              <a:rPr lang="en-US" sz="2800" dirty="0"/>
              <a:t>For </a:t>
            </a:r>
            <a:r>
              <a:rPr lang="en-US" sz="2800" dirty="0" err="1"/>
              <a:t>n_clusters</a:t>
            </a:r>
            <a:r>
              <a:rPr lang="en-US" sz="2800" dirty="0"/>
              <a:t> = 4 The average </a:t>
            </a:r>
            <a:r>
              <a:rPr lang="en-US" sz="2800" dirty="0" err="1"/>
              <a:t>silhouette_score</a:t>
            </a:r>
            <a:r>
              <a:rPr lang="en-US" sz="2800" dirty="0"/>
              <a:t> is : 0.6941973569972131</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stretch>
            <a:fillRect/>
          </a:stretch>
        </p:blipFill>
        <p:spPr>
          <a:xfrm>
            <a:off x="2452811" y="1636087"/>
            <a:ext cx="9563374" cy="5221913"/>
          </a:xfrm>
          <a:prstGeom prst="rect">
            <a:avLst/>
          </a:prstGeom>
        </p:spPr>
      </p:pic>
      <p:pic>
        <p:nvPicPr>
          <p:cNvPr id="7" name="Picture 6"/>
          <p:cNvPicPr>
            <a:picLocks noChangeAspect="1"/>
          </p:cNvPicPr>
          <p:nvPr/>
        </p:nvPicPr>
        <p:blipFill>
          <a:blip r:embed="rId3"/>
          <a:stretch>
            <a:fillRect/>
          </a:stretch>
        </p:blipFill>
        <p:spPr>
          <a:xfrm>
            <a:off x="154170" y="1636087"/>
            <a:ext cx="6875252" cy="5221913"/>
          </a:xfrm>
          <a:prstGeom prst="rect">
            <a:avLst/>
          </a:prstGeom>
        </p:spPr>
      </p:pic>
      <p:pic>
        <p:nvPicPr>
          <p:cNvPr id="8" name="Picture 7"/>
          <p:cNvPicPr>
            <a:picLocks noChangeAspect="1"/>
          </p:cNvPicPr>
          <p:nvPr/>
        </p:nvPicPr>
        <p:blipFill>
          <a:blip r:embed="rId4"/>
          <a:stretch>
            <a:fillRect/>
          </a:stretch>
        </p:blipFill>
        <p:spPr>
          <a:xfrm>
            <a:off x="11276071" y="0"/>
            <a:ext cx="926672" cy="963251"/>
          </a:xfrm>
          <a:prstGeom prst="rect">
            <a:avLst/>
          </a:prstGeom>
        </p:spPr>
      </p:pic>
    </p:spTree>
    <p:extLst>
      <p:ext uri="{BB962C8B-B14F-4D97-AF65-F5344CB8AC3E}">
        <p14:creationId xmlns:p14="http://schemas.microsoft.com/office/powerpoint/2010/main" val="2731529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505574" y="1096332"/>
            <a:ext cx="10848226" cy="523220"/>
          </a:xfrm>
          <a:prstGeom prst="rect">
            <a:avLst/>
          </a:prstGeom>
          <a:noFill/>
        </p:spPr>
        <p:txBody>
          <a:bodyPr wrap="none" lIns="91440" tIns="45720" rIns="91440" bIns="45720">
            <a:spAutoFit/>
          </a:bodyPr>
          <a:lstStyle/>
          <a:p>
            <a:pPr algn="ctr"/>
            <a:r>
              <a:rPr lang="en-US" sz="2800" dirty="0"/>
              <a:t>For </a:t>
            </a:r>
            <a:r>
              <a:rPr lang="en-US" sz="2800" dirty="0" err="1"/>
              <a:t>n_clusters</a:t>
            </a:r>
            <a:r>
              <a:rPr lang="en-US" sz="2800" dirty="0"/>
              <a:t> = 5 The average </a:t>
            </a:r>
            <a:r>
              <a:rPr lang="en-US" sz="2800" dirty="0" err="1"/>
              <a:t>silhouette_score</a:t>
            </a:r>
            <a:r>
              <a:rPr lang="en-US" sz="2800" dirty="0"/>
              <a:t> is : 0.6820107017566107</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280775" y="0"/>
            <a:ext cx="7607082" cy="1754326"/>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Silhouette Analysis(</a:t>
            </a:r>
            <a:r>
              <a:rPr lang="en-US" sz="5400" b="0" cap="none" spc="0" dirty="0" err="1" smtClean="0">
                <a:ln w="0"/>
                <a:solidFill>
                  <a:schemeClr val="tx1"/>
                </a:solidFill>
                <a:effectLst>
                  <a:outerShdw blurRad="38100" dist="19050" dir="2700000" algn="tl" rotWithShape="0">
                    <a:schemeClr val="dk1">
                      <a:alpha val="40000"/>
                    </a:schemeClr>
                  </a:outerShdw>
                </a:effectLst>
              </a:rPr>
              <a:t>cont</a:t>
            </a:r>
            <a:r>
              <a:rPr lang="en-US" sz="5400" b="0" cap="none" spc="0" dirty="0" smtClean="0">
                <a:ln w="0"/>
                <a:solidFill>
                  <a:schemeClr val="tx1"/>
                </a:solidFill>
                <a:effectLst>
                  <a:outerShdw blurRad="38100" dist="19050" dir="2700000" algn="tl" rotWithShape="0">
                    <a:schemeClr val="dk1">
                      <a:alpha val="40000"/>
                    </a:schemeClr>
                  </a:outerShdw>
                </a:effectLst>
              </a:rPr>
              <a:t>…)</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stretch>
            <a:fillRect/>
          </a:stretch>
        </p:blipFill>
        <p:spPr>
          <a:xfrm>
            <a:off x="2328202" y="1754327"/>
            <a:ext cx="9214339" cy="5103673"/>
          </a:xfrm>
          <a:prstGeom prst="rect">
            <a:avLst/>
          </a:prstGeom>
        </p:spPr>
      </p:pic>
      <p:pic>
        <p:nvPicPr>
          <p:cNvPr id="7" name="Picture 6"/>
          <p:cNvPicPr>
            <a:picLocks noChangeAspect="1"/>
          </p:cNvPicPr>
          <p:nvPr/>
        </p:nvPicPr>
        <p:blipFill>
          <a:blip r:embed="rId3"/>
          <a:stretch>
            <a:fillRect/>
          </a:stretch>
        </p:blipFill>
        <p:spPr>
          <a:xfrm>
            <a:off x="614844" y="1754326"/>
            <a:ext cx="6320528" cy="5103674"/>
          </a:xfrm>
          <a:prstGeom prst="rect">
            <a:avLst/>
          </a:prstGeom>
        </p:spPr>
      </p:pic>
      <p:pic>
        <p:nvPicPr>
          <p:cNvPr id="8" name="Picture 7"/>
          <p:cNvPicPr>
            <a:picLocks noChangeAspect="1"/>
          </p:cNvPicPr>
          <p:nvPr/>
        </p:nvPicPr>
        <p:blipFill>
          <a:blip r:embed="rId4"/>
          <a:stretch>
            <a:fillRect/>
          </a:stretch>
        </p:blipFill>
        <p:spPr>
          <a:xfrm>
            <a:off x="11265328" y="-1694"/>
            <a:ext cx="926672" cy="963251"/>
          </a:xfrm>
          <a:prstGeom prst="rect">
            <a:avLst/>
          </a:prstGeom>
        </p:spPr>
      </p:pic>
    </p:spTree>
    <p:extLst>
      <p:ext uri="{BB962C8B-B14F-4D97-AF65-F5344CB8AC3E}">
        <p14:creationId xmlns:p14="http://schemas.microsoft.com/office/powerpoint/2010/main" val="76546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294847" y="0"/>
            <a:ext cx="760708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Silhouette Analysis(</a:t>
            </a:r>
            <a:r>
              <a:rPr lang="en-US" sz="5400" b="0" cap="none" spc="0" dirty="0" err="1" smtClean="0">
                <a:ln w="0"/>
                <a:solidFill>
                  <a:schemeClr val="tx1"/>
                </a:solidFill>
                <a:effectLst>
                  <a:outerShdw blurRad="38100" dist="19050" dir="2700000" algn="tl" rotWithShape="0">
                    <a:schemeClr val="dk1">
                      <a:alpha val="40000"/>
                    </a:schemeClr>
                  </a:outerShdw>
                </a:effectLst>
              </a:rPr>
              <a:t>cont</a:t>
            </a:r>
            <a:r>
              <a:rPr lang="en-US" sz="5400" b="0" cap="none" spc="0" dirty="0" smtClean="0">
                <a:ln w="0"/>
                <a:solidFill>
                  <a:schemeClr val="tx1"/>
                </a:solidFill>
                <a:effectLst>
                  <a:outerShdw blurRad="38100" dist="19050" dir="2700000" algn="tl" rotWithShape="0">
                    <a:schemeClr val="dk1">
                      <a:alpha val="40000"/>
                    </a:schemeClr>
                  </a:outerShdw>
                </a:effectLst>
              </a:rPr>
              <a:t>…)</a:t>
            </a:r>
          </a:p>
        </p:txBody>
      </p:sp>
      <p:pic>
        <p:nvPicPr>
          <p:cNvPr id="5" name="Picture 4"/>
          <p:cNvPicPr>
            <a:picLocks noChangeAspect="1"/>
          </p:cNvPicPr>
          <p:nvPr/>
        </p:nvPicPr>
        <p:blipFill>
          <a:blip r:embed="rId2"/>
          <a:stretch>
            <a:fillRect/>
          </a:stretch>
        </p:blipFill>
        <p:spPr>
          <a:xfrm>
            <a:off x="11265328" y="0"/>
            <a:ext cx="926672" cy="963251"/>
          </a:xfrm>
          <a:prstGeom prst="rect">
            <a:avLst/>
          </a:prstGeom>
        </p:spPr>
      </p:pic>
      <p:sp>
        <p:nvSpPr>
          <p:cNvPr id="6" name="Rectangle 5"/>
          <p:cNvSpPr/>
          <p:nvPr/>
        </p:nvSpPr>
        <p:spPr>
          <a:xfrm>
            <a:off x="585915" y="1138535"/>
            <a:ext cx="10848226" cy="523220"/>
          </a:xfrm>
          <a:prstGeom prst="rect">
            <a:avLst/>
          </a:prstGeom>
          <a:noFill/>
        </p:spPr>
        <p:txBody>
          <a:bodyPr wrap="none" lIns="91440" tIns="45720" rIns="91440" bIns="45720">
            <a:spAutoFit/>
          </a:bodyPr>
          <a:lstStyle/>
          <a:p>
            <a:pPr algn="ctr"/>
            <a:r>
              <a:rPr lang="en-US" sz="2800" dirty="0"/>
              <a:t>For </a:t>
            </a:r>
            <a:r>
              <a:rPr lang="en-US" sz="2800" dirty="0" err="1"/>
              <a:t>n_clusters</a:t>
            </a:r>
            <a:r>
              <a:rPr lang="en-US" sz="2800" dirty="0"/>
              <a:t> = 6 The average </a:t>
            </a:r>
            <a:r>
              <a:rPr lang="en-US" sz="2800" dirty="0" err="1"/>
              <a:t>silhouette_score</a:t>
            </a:r>
            <a:r>
              <a:rPr lang="en-US" sz="2800" dirty="0"/>
              <a:t> is : 0.6190910305200903</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3"/>
          <a:stretch>
            <a:fillRect/>
          </a:stretch>
        </p:blipFill>
        <p:spPr>
          <a:xfrm>
            <a:off x="1992315" y="1856999"/>
            <a:ext cx="9273013" cy="5020961"/>
          </a:xfrm>
          <a:prstGeom prst="rect">
            <a:avLst/>
          </a:prstGeom>
        </p:spPr>
      </p:pic>
      <p:pic>
        <p:nvPicPr>
          <p:cNvPr id="9" name="Picture 8"/>
          <p:cNvPicPr>
            <a:picLocks noChangeAspect="1"/>
          </p:cNvPicPr>
          <p:nvPr/>
        </p:nvPicPr>
        <p:blipFill>
          <a:blip r:embed="rId4"/>
          <a:stretch>
            <a:fillRect/>
          </a:stretch>
        </p:blipFill>
        <p:spPr>
          <a:xfrm>
            <a:off x="585915" y="1876960"/>
            <a:ext cx="5995777" cy="4981040"/>
          </a:xfrm>
          <a:prstGeom prst="rect">
            <a:avLst/>
          </a:prstGeom>
        </p:spPr>
      </p:pic>
    </p:spTree>
    <p:extLst>
      <p:ext uri="{BB962C8B-B14F-4D97-AF65-F5344CB8AC3E}">
        <p14:creationId xmlns:p14="http://schemas.microsoft.com/office/powerpoint/2010/main" val="830354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618399" y="0"/>
            <a:ext cx="7607082" cy="1754326"/>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Silhouette Analysis(</a:t>
            </a:r>
            <a:r>
              <a:rPr lang="en-US" sz="5400" b="0" cap="none" spc="0" dirty="0" err="1" smtClean="0">
                <a:ln w="0"/>
                <a:solidFill>
                  <a:schemeClr val="tx1"/>
                </a:solidFill>
                <a:effectLst>
                  <a:outerShdw blurRad="38100" dist="19050" dir="2700000" algn="tl" rotWithShape="0">
                    <a:schemeClr val="dk1">
                      <a:alpha val="40000"/>
                    </a:schemeClr>
                  </a:outerShdw>
                </a:effectLst>
              </a:rPr>
              <a:t>cont</a:t>
            </a:r>
            <a:r>
              <a:rPr lang="en-US" sz="5400" b="0" cap="none" spc="0" dirty="0" smtClean="0">
                <a:ln w="0"/>
                <a:solidFill>
                  <a:schemeClr val="tx1"/>
                </a:solidFill>
                <a:effectLst>
                  <a:outerShdw blurRad="38100" dist="19050" dir="2700000" algn="tl" rotWithShape="0">
                    <a:schemeClr val="dk1">
                      <a:alpha val="40000"/>
                    </a:schemeClr>
                  </a:outerShdw>
                </a:effectLst>
              </a:rPr>
              <a:t>…)</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618399" y="1068197"/>
            <a:ext cx="10848226" cy="523220"/>
          </a:xfrm>
          <a:prstGeom prst="rect">
            <a:avLst/>
          </a:prstGeom>
          <a:noFill/>
        </p:spPr>
        <p:txBody>
          <a:bodyPr wrap="none" lIns="91440" tIns="45720" rIns="91440" bIns="45720">
            <a:spAutoFit/>
          </a:bodyPr>
          <a:lstStyle/>
          <a:p>
            <a:pPr algn="ctr"/>
            <a:r>
              <a:rPr lang="en-US" sz="2800" dirty="0"/>
              <a:t>For </a:t>
            </a:r>
            <a:r>
              <a:rPr lang="en-US" sz="2800" dirty="0" err="1"/>
              <a:t>n_clusters</a:t>
            </a:r>
            <a:r>
              <a:rPr lang="en-US" sz="2800" dirty="0"/>
              <a:t> = 7 The average </a:t>
            </a:r>
            <a:r>
              <a:rPr lang="en-US" sz="2800" dirty="0" err="1"/>
              <a:t>silhouette_score</a:t>
            </a:r>
            <a:r>
              <a:rPr lang="en-US" sz="2800" dirty="0"/>
              <a:t> is : 0.5796102431170737</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stretch>
            <a:fillRect/>
          </a:stretch>
        </p:blipFill>
        <p:spPr>
          <a:xfrm>
            <a:off x="2348517" y="1697292"/>
            <a:ext cx="9118108" cy="5160708"/>
          </a:xfrm>
          <a:prstGeom prst="rect">
            <a:avLst/>
          </a:prstGeom>
        </p:spPr>
      </p:pic>
      <p:pic>
        <p:nvPicPr>
          <p:cNvPr id="7" name="Picture 6"/>
          <p:cNvPicPr>
            <a:picLocks noChangeAspect="1"/>
          </p:cNvPicPr>
          <p:nvPr/>
        </p:nvPicPr>
        <p:blipFill>
          <a:blip r:embed="rId3"/>
          <a:stretch>
            <a:fillRect/>
          </a:stretch>
        </p:blipFill>
        <p:spPr>
          <a:xfrm>
            <a:off x="673820" y="1697292"/>
            <a:ext cx="6114822" cy="5160708"/>
          </a:xfrm>
          <a:prstGeom prst="rect">
            <a:avLst/>
          </a:prstGeom>
        </p:spPr>
      </p:pic>
      <p:pic>
        <p:nvPicPr>
          <p:cNvPr id="8" name="Picture 7"/>
          <p:cNvPicPr>
            <a:picLocks noChangeAspect="1"/>
          </p:cNvPicPr>
          <p:nvPr/>
        </p:nvPicPr>
        <p:blipFill>
          <a:blip r:embed="rId4"/>
          <a:stretch>
            <a:fillRect/>
          </a:stretch>
        </p:blipFill>
        <p:spPr>
          <a:xfrm>
            <a:off x="11265328" y="-929"/>
            <a:ext cx="926672" cy="963251"/>
          </a:xfrm>
          <a:prstGeom prst="rect">
            <a:avLst/>
          </a:prstGeom>
        </p:spPr>
      </p:pic>
    </p:spTree>
    <p:extLst>
      <p:ext uri="{BB962C8B-B14F-4D97-AF65-F5344CB8AC3E}">
        <p14:creationId xmlns:p14="http://schemas.microsoft.com/office/powerpoint/2010/main" val="1281494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838200" y="0"/>
            <a:ext cx="431881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Elbow Method</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stretch>
            <a:fillRect/>
          </a:stretch>
        </p:blipFill>
        <p:spPr>
          <a:xfrm>
            <a:off x="6449850" y="1269313"/>
            <a:ext cx="5571026" cy="3883492"/>
          </a:xfrm>
          <a:prstGeom prst="rect">
            <a:avLst/>
          </a:prstGeom>
        </p:spPr>
      </p:pic>
      <p:sp>
        <p:nvSpPr>
          <p:cNvPr id="6" name="Rectangle 5"/>
          <p:cNvSpPr/>
          <p:nvPr/>
        </p:nvSpPr>
        <p:spPr>
          <a:xfrm>
            <a:off x="6288039" y="5152805"/>
            <a:ext cx="5894649" cy="1384995"/>
          </a:xfrm>
          <a:prstGeom prst="rect">
            <a:avLst/>
          </a:prstGeom>
          <a:noFill/>
        </p:spPr>
        <p:txBody>
          <a:bodyPr wrap="square" lIns="91440" tIns="45720" rIns="91440" bIns="45720">
            <a:spAutoFit/>
          </a:bodyPr>
          <a:lstStyle/>
          <a:p>
            <a:pPr algn="ctr"/>
            <a:r>
              <a:rPr lang="en-US" sz="2800" dirty="0"/>
              <a:t>This method </a:t>
            </a:r>
            <a:r>
              <a:rPr lang="en-US" sz="2800" dirty="0" smtClean="0"/>
              <a:t>is</a:t>
            </a:r>
            <a:r>
              <a:rPr lang="en-US" sz="2800" dirty="0"/>
              <a:t> suggesting the optimum number of clusters as </a:t>
            </a:r>
            <a:r>
              <a:rPr lang="en-US" sz="2800" dirty="0" smtClean="0"/>
              <a:t>3.</a:t>
            </a:r>
            <a:r>
              <a:rPr lang="en-US" sz="2800" dirty="0"/>
              <a:t> </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3"/>
          <a:stretch>
            <a:fillRect/>
          </a:stretch>
        </p:blipFill>
        <p:spPr>
          <a:xfrm>
            <a:off x="11265328" y="0"/>
            <a:ext cx="926672" cy="963251"/>
          </a:xfrm>
          <a:prstGeom prst="rect">
            <a:avLst/>
          </a:prstGeom>
        </p:spPr>
      </p:pic>
      <p:sp>
        <p:nvSpPr>
          <p:cNvPr id="2" name="Rectangle 1"/>
          <p:cNvSpPr/>
          <p:nvPr/>
        </p:nvSpPr>
        <p:spPr>
          <a:xfrm>
            <a:off x="525748" y="1269313"/>
            <a:ext cx="4503452" cy="4401205"/>
          </a:xfrm>
          <a:prstGeom prst="rect">
            <a:avLst/>
          </a:prstGeom>
          <a:noFill/>
        </p:spPr>
        <p:txBody>
          <a:bodyPr wrap="square" lIns="91440" tIns="45720" rIns="91440" bIns="45720">
            <a:spAutoFit/>
          </a:bodyPr>
          <a:lstStyle/>
          <a:p>
            <a:r>
              <a:rPr lang="en-US" sz="2000" dirty="0"/>
              <a:t>The elbow method </a:t>
            </a:r>
            <a:r>
              <a:rPr lang="en-US" sz="2000" b="1" dirty="0"/>
              <a:t>runs k-means clustering on the dataset for a range of values for k </a:t>
            </a:r>
            <a:r>
              <a:rPr lang="en-US" sz="2000" b="1" dirty="0" smtClean="0"/>
              <a:t>and </a:t>
            </a:r>
            <a:r>
              <a:rPr lang="en-US" sz="2000" b="1" dirty="0"/>
              <a:t>then for each value of k computes an average score for all clusters</a:t>
            </a:r>
            <a:r>
              <a:rPr lang="en-US" sz="2000" dirty="0"/>
              <a:t>. By default, the distortion score is computed, the sum of square distances from each point to its assigned center</a:t>
            </a:r>
            <a:r>
              <a:rPr lang="en-US" sz="2000" dirty="0" smtClean="0"/>
              <a:t>.</a:t>
            </a:r>
          </a:p>
          <a:p>
            <a:r>
              <a:rPr lang="en-US" sz="2000" dirty="0"/>
              <a:t>T</a:t>
            </a:r>
            <a:r>
              <a:rPr lang="en-US" sz="2000" dirty="0" smtClean="0"/>
              <a:t>he </a:t>
            </a:r>
            <a:r>
              <a:rPr lang="en-US" sz="2000" dirty="0"/>
              <a:t>elbow method is </a:t>
            </a:r>
            <a:r>
              <a:rPr lang="en-US" sz="2000" b="1" dirty="0"/>
              <a:t>a heuristic used in determining the number of clusters in a data set</a:t>
            </a:r>
            <a:r>
              <a:rPr lang="en-US" sz="2000" dirty="0"/>
              <a:t>. </a:t>
            </a:r>
            <a:r>
              <a:rPr lang="en-US" sz="2000" dirty="0" smtClean="0"/>
              <a:t>This </a:t>
            </a:r>
            <a:r>
              <a:rPr lang="en-US" sz="2000" dirty="0"/>
              <a:t>method consists of plotting the explained variation as a function of the number of clusters and picking the elbow of the curve as the number of clusters to use.</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84035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838200" y="0"/>
            <a:ext cx="6188489" cy="1754326"/>
          </a:xfrm>
          <a:prstGeom prst="rect">
            <a:avLst/>
          </a:prstGeom>
          <a:noFill/>
        </p:spPr>
        <p:txBody>
          <a:bodyPr wrap="none" lIns="91440" tIns="45720" rIns="91440" bIns="45720">
            <a:spAutoFit/>
          </a:bodyPr>
          <a:lstStyle/>
          <a:p>
            <a:pPr algn="ctr"/>
            <a:r>
              <a:rPr lang="en-US" sz="5400" dirty="0" err="1" smtClean="0"/>
              <a:t>Hierarchial</a:t>
            </a:r>
            <a:r>
              <a:rPr lang="en-US" sz="5400" dirty="0"/>
              <a:t> Clustering</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2" y="1277272"/>
            <a:ext cx="5936564" cy="5693866"/>
          </a:xfrm>
          <a:prstGeom prst="rect">
            <a:avLst/>
          </a:prstGeom>
          <a:noFill/>
        </p:spPr>
        <p:txBody>
          <a:bodyPr wrap="square" lIns="91440" tIns="45720" rIns="91440" bIns="45720">
            <a:spAutoFit/>
          </a:bodyPr>
          <a:lstStyle/>
          <a:p>
            <a:r>
              <a:rPr lang="en-US" sz="2800" dirty="0"/>
              <a:t>The agglomerative hierarchical clustering algorithm is a popular example of HCA. To group the datasets into clusters, it follows the </a:t>
            </a:r>
            <a:r>
              <a:rPr lang="en-US" sz="2800" b="1" dirty="0"/>
              <a:t>bottom-up approach</a:t>
            </a:r>
            <a:r>
              <a:rPr lang="en-US" sz="2800" dirty="0"/>
              <a:t>. It means, this algorithm considers each dataset as a single cluster at the beginning, and then start combining the closest pair of clusters together. It does this until all the clusters are merged into a single cluster that contains all the datasets.</a:t>
            </a:r>
          </a:p>
          <a:p>
            <a:r>
              <a:rPr lang="en-US" sz="2800" dirty="0"/>
              <a:t>This hierarchy of clusters is represented in the form of the </a:t>
            </a:r>
            <a:r>
              <a:rPr lang="en-US" sz="2800" dirty="0" err="1"/>
              <a:t>dendrogram</a:t>
            </a:r>
            <a:r>
              <a:rPr lang="en-US" sz="2800" dirty="0"/>
              <a:t>.</a:t>
            </a:r>
          </a:p>
        </p:txBody>
      </p:sp>
      <p:pic>
        <p:nvPicPr>
          <p:cNvPr id="6" name="Picture 5"/>
          <p:cNvPicPr>
            <a:picLocks noChangeAspect="1"/>
          </p:cNvPicPr>
          <p:nvPr/>
        </p:nvPicPr>
        <p:blipFill>
          <a:blip r:embed="rId2"/>
          <a:stretch>
            <a:fillRect/>
          </a:stretch>
        </p:blipFill>
        <p:spPr>
          <a:xfrm>
            <a:off x="5547851" y="1929902"/>
            <a:ext cx="6742623" cy="3626836"/>
          </a:xfrm>
          <a:prstGeom prst="rect">
            <a:avLst/>
          </a:prstGeom>
        </p:spPr>
      </p:pic>
      <p:pic>
        <p:nvPicPr>
          <p:cNvPr id="7" name="Picture 6"/>
          <p:cNvPicPr>
            <a:picLocks noChangeAspect="1"/>
          </p:cNvPicPr>
          <p:nvPr/>
        </p:nvPicPr>
        <p:blipFill>
          <a:blip r:embed="rId3"/>
          <a:stretch>
            <a:fillRect/>
          </a:stretch>
        </p:blipFill>
        <p:spPr>
          <a:xfrm>
            <a:off x="11226018" y="0"/>
            <a:ext cx="965982" cy="1004113"/>
          </a:xfrm>
          <a:prstGeom prst="rect">
            <a:avLst/>
          </a:prstGeom>
        </p:spPr>
      </p:pic>
    </p:spTree>
    <p:extLst>
      <p:ext uri="{BB962C8B-B14F-4D97-AF65-F5344CB8AC3E}">
        <p14:creationId xmlns:p14="http://schemas.microsoft.com/office/powerpoint/2010/main" val="1177215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443699" y="0"/>
            <a:ext cx="9897839" cy="923330"/>
          </a:xfrm>
          <a:prstGeom prst="rect">
            <a:avLst/>
          </a:prstGeom>
          <a:noFill/>
        </p:spPr>
        <p:txBody>
          <a:bodyPr wrap="none" lIns="91440" tIns="45720" rIns="91440" bIns="45720">
            <a:spAutoFit/>
          </a:bodyPr>
          <a:lstStyle/>
          <a:p>
            <a:pPr algn="ctr"/>
            <a:r>
              <a:rPr lang="en-US" sz="5400" dirty="0" err="1" smtClean="0"/>
              <a:t>Hierarchial</a:t>
            </a:r>
            <a:r>
              <a:rPr lang="en-US" sz="5400" dirty="0" smtClean="0"/>
              <a:t> Clustering </a:t>
            </a:r>
            <a:r>
              <a:rPr lang="en-US" sz="5400" dirty="0" err="1" smtClean="0"/>
              <a:t>Visualisation</a:t>
            </a:r>
            <a:endParaRPr lang="en-US" sz="5400" dirty="0"/>
          </a:p>
        </p:txBody>
      </p:sp>
      <p:pic>
        <p:nvPicPr>
          <p:cNvPr id="5" name="Picture 4"/>
          <p:cNvPicPr>
            <a:picLocks noChangeAspect="1"/>
          </p:cNvPicPr>
          <p:nvPr/>
        </p:nvPicPr>
        <p:blipFill>
          <a:blip r:embed="rId2"/>
          <a:stretch>
            <a:fillRect/>
          </a:stretch>
        </p:blipFill>
        <p:spPr>
          <a:xfrm>
            <a:off x="5444196" y="1107164"/>
            <a:ext cx="6747803" cy="5750835"/>
          </a:xfrm>
          <a:prstGeom prst="rect">
            <a:avLst/>
          </a:prstGeom>
        </p:spPr>
      </p:pic>
      <p:pic>
        <p:nvPicPr>
          <p:cNvPr id="6" name="Picture 5"/>
          <p:cNvPicPr>
            <a:picLocks noChangeAspect="1"/>
          </p:cNvPicPr>
          <p:nvPr/>
        </p:nvPicPr>
        <p:blipFill>
          <a:blip r:embed="rId3"/>
          <a:stretch>
            <a:fillRect/>
          </a:stretch>
        </p:blipFill>
        <p:spPr>
          <a:xfrm>
            <a:off x="11228748" y="0"/>
            <a:ext cx="963251" cy="1005927"/>
          </a:xfrm>
          <a:prstGeom prst="rect">
            <a:avLst/>
          </a:prstGeom>
        </p:spPr>
      </p:pic>
      <p:sp>
        <p:nvSpPr>
          <p:cNvPr id="7" name="Rectangle 6"/>
          <p:cNvSpPr/>
          <p:nvPr/>
        </p:nvSpPr>
        <p:spPr>
          <a:xfrm>
            <a:off x="0" y="2911064"/>
            <a:ext cx="5444196" cy="1815882"/>
          </a:xfrm>
          <a:prstGeom prst="rect">
            <a:avLst/>
          </a:prstGeom>
          <a:noFill/>
        </p:spPr>
        <p:txBody>
          <a:bodyPr wrap="square" lIns="91440" tIns="45720" rIns="91440" bIns="45720">
            <a:spAutoFit/>
          </a:bodyPr>
          <a:lstStyle/>
          <a:p>
            <a:r>
              <a:rPr lang="en-US" sz="2800" dirty="0"/>
              <a:t>Again, we are getting the number of clusters as 3.</a:t>
            </a:r>
          </a:p>
          <a:p>
            <a:r>
              <a:rPr lang="en-US" sz="2800" dirty="0"/>
              <a:t>So, all the methods are suggesting 3 clusters for best results.</a:t>
            </a:r>
          </a:p>
        </p:txBody>
      </p:sp>
    </p:spTree>
    <p:extLst>
      <p:ext uri="{BB962C8B-B14F-4D97-AF65-F5344CB8AC3E}">
        <p14:creationId xmlns:p14="http://schemas.microsoft.com/office/powerpoint/2010/main" val="3769251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7921"/>
            <a:ext cx="10515600" cy="1325563"/>
          </a:xfrm>
        </p:spPr>
        <p:txBody>
          <a:bodyPr/>
          <a:lstStyle/>
          <a:p>
            <a:r>
              <a:rPr lang="en-US" dirty="0" smtClean="0">
                <a:solidFill>
                  <a:srgbClr val="FF0000"/>
                </a:solidFill>
              </a:rPr>
              <a:t>Recommendation System</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11228749" y="0"/>
            <a:ext cx="963251" cy="10059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76" y="776288"/>
            <a:ext cx="4544059" cy="27531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0369" y="2580973"/>
            <a:ext cx="8651631" cy="4277027"/>
          </a:xfrm>
          <a:prstGeom prst="rect">
            <a:avLst/>
          </a:prstGeom>
        </p:spPr>
      </p:pic>
    </p:spTree>
    <p:extLst>
      <p:ext uri="{BB962C8B-B14F-4D97-AF65-F5344CB8AC3E}">
        <p14:creationId xmlns:p14="http://schemas.microsoft.com/office/powerpoint/2010/main" val="4133603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5379"/>
            <a:ext cx="10515600" cy="1325563"/>
          </a:xfrm>
        </p:spPr>
        <p:txBody>
          <a:bodyPr/>
          <a:lstStyle/>
          <a:p>
            <a:r>
              <a:rPr lang="en-US" dirty="0" smtClean="0">
                <a:solidFill>
                  <a:srgbClr val="FF0000"/>
                </a:solidFill>
              </a:rPr>
              <a:t>Recommendation System Evaluation</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51" y="772100"/>
            <a:ext cx="3787348" cy="30543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945" y="749372"/>
            <a:ext cx="3508735" cy="30543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2526" y="749373"/>
            <a:ext cx="3256934" cy="305431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1581" y="3803686"/>
            <a:ext cx="4049940" cy="3266081"/>
          </a:xfrm>
          <a:prstGeom prst="rect">
            <a:avLst/>
          </a:prstGeom>
        </p:spPr>
      </p:pic>
      <p:sp>
        <p:nvSpPr>
          <p:cNvPr id="8" name="Rectangle 7"/>
          <p:cNvSpPr/>
          <p:nvPr/>
        </p:nvSpPr>
        <p:spPr>
          <a:xfrm>
            <a:off x="258751" y="4272677"/>
            <a:ext cx="3474994" cy="2585323"/>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 think it is working good…….</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9" name="Picture 8"/>
          <p:cNvPicPr>
            <a:picLocks noChangeAspect="1"/>
          </p:cNvPicPr>
          <p:nvPr/>
        </p:nvPicPr>
        <p:blipFill>
          <a:blip r:embed="rId6"/>
          <a:stretch>
            <a:fillRect/>
          </a:stretch>
        </p:blipFill>
        <p:spPr>
          <a:xfrm>
            <a:off x="11228749" y="0"/>
            <a:ext cx="963251" cy="1005927"/>
          </a:xfrm>
          <a:prstGeom prst="rect">
            <a:avLst/>
          </a:prstGeom>
        </p:spPr>
      </p:pic>
    </p:spTree>
    <p:extLst>
      <p:ext uri="{BB962C8B-B14F-4D97-AF65-F5344CB8AC3E}">
        <p14:creationId xmlns:p14="http://schemas.microsoft.com/office/powerpoint/2010/main" val="15479425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9726" y="-141312"/>
            <a:ext cx="10515600" cy="1325563"/>
          </a:xfrm>
        </p:spPr>
        <p:txBody>
          <a:bodyPr/>
          <a:lstStyle/>
          <a:p>
            <a:r>
              <a:rPr lang="en-US" dirty="0" smtClean="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a:xfrm>
            <a:off x="0" y="3920836"/>
            <a:ext cx="12095018" cy="3186545"/>
          </a:xfrm>
        </p:spPr>
        <p:txBody>
          <a:bodyPr>
            <a:normAutofit fontScale="85000" lnSpcReduction="20000"/>
          </a:bodyPr>
          <a:lstStyle/>
          <a:p>
            <a:r>
              <a:rPr lang="en-US" dirty="0">
                <a:solidFill>
                  <a:schemeClr val="bg1"/>
                </a:solidFill>
              </a:rPr>
              <a:t>It's evident that Netflix has grown over the years by many folds. We can see it from the data that the company took certain approaches in their marketing strategy to break into new markets around the world. Based on an article from Business Insider, Netflix had about 158 million subscribers worldwide with 60 million from the US alone and almost 98 million internationally. Netflix's original subscriber base used to be from the United States solely following its IPO. A large part of its success was due to the decision to expand to international markets especially countries like India which is a huge market and has a high purchasing power. We can see the dominance of Indian Actors and Directors as a major chunk of the top Actors and Directors are based in India. The popular markets prioritizes what content the company will release. In this case, we can see that a good amount of international movies and TV shows were added over the years as part of Netflix's global </a:t>
            </a:r>
            <a:r>
              <a:rPr lang="en-US" dirty="0" smtClean="0">
                <a:solidFill>
                  <a:schemeClr val="bg1"/>
                </a:solidFill>
              </a:rPr>
              <a:t>expansion.</a:t>
            </a:r>
            <a:endParaRPr lang="en-US" dirty="0">
              <a:solidFill>
                <a:schemeClr val="bg1"/>
              </a:solidFill>
            </a:endParaRPr>
          </a:p>
        </p:txBody>
      </p:sp>
      <p:pic>
        <p:nvPicPr>
          <p:cNvPr id="4" name="Picture 3"/>
          <p:cNvPicPr>
            <a:picLocks noChangeAspect="1"/>
          </p:cNvPicPr>
          <p:nvPr/>
        </p:nvPicPr>
        <p:blipFill>
          <a:blip r:embed="rId3"/>
          <a:stretch>
            <a:fillRect/>
          </a:stretch>
        </p:blipFill>
        <p:spPr>
          <a:xfrm>
            <a:off x="11228749" y="0"/>
            <a:ext cx="963251" cy="1005927"/>
          </a:xfrm>
          <a:prstGeom prst="rect">
            <a:avLst/>
          </a:prstGeom>
        </p:spPr>
      </p:pic>
    </p:spTree>
    <p:extLst>
      <p:ext uri="{BB962C8B-B14F-4D97-AF65-F5344CB8AC3E}">
        <p14:creationId xmlns:p14="http://schemas.microsoft.com/office/powerpoint/2010/main" val="1093979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4745"/>
            <a:ext cx="10515600" cy="1325563"/>
          </a:xfrm>
          <a:noFill/>
        </p:spPr>
        <p:txBody>
          <a:bodyPr/>
          <a:lstStyle/>
          <a:p>
            <a:pPr algn="ctr"/>
            <a:r>
              <a:rPr lang="en-US" dirty="0" smtClean="0">
                <a:solidFill>
                  <a:srgbClr val="FF0000"/>
                </a:solidFill>
              </a:rPr>
              <a:t>Topics to discuss:</a:t>
            </a:r>
            <a:endParaRPr lang="en-US" dirty="0">
              <a:solidFill>
                <a:srgbClr val="FF0000"/>
              </a:solidFill>
            </a:endParaRPr>
          </a:p>
        </p:txBody>
      </p:sp>
      <p:sp>
        <p:nvSpPr>
          <p:cNvPr id="3" name="Content Placeholder 2"/>
          <p:cNvSpPr>
            <a:spLocks noGrp="1"/>
          </p:cNvSpPr>
          <p:nvPr>
            <p:ph idx="1"/>
          </p:nvPr>
        </p:nvSpPr>
        <p:spPr>
          <a:xfrm>
            <a:off x="5433646" y="1529210"/>
            <a:ext cx="4962379" cy="5328790"/>
          </a:xfrm>
        </p:spPr>
        <p:txBody>
          <a:bodyPr>
            <a:normAutofit/>
          </a:bodyPr>
          <a:lstStyle/>
          <a:p>
            <a:r>
              <a:rPr lang="en-US" dirty="0" smtClean="0">
                <a:solidFill>
                  <a:schemeClr val="bg1"/>
                </a:solidFill>
              </a:rPr>
              <a:t>Problem Statement</a:t>
            </a:r>
          </a:p>
          <a:p>
            <a:r>
              <a:rPr lang="en-US" dirty="0" smtClean="0">
                <a:solidFill>
                  <a:schemeClr val="bg1"/>
                </a:solidFill>
              </a:rPr>
              <a:t>Data description</a:t>
            </a:r>
          </a:p>
          <a:p>
            <a:r>
              <a:rPr lang="en-US" dirty="0" smtClean="0">
                <a:solidFill>
                  <a:schemeClr val="bg1"/>
                </a:solidFill>
              </a:rPr>
              <a:t>Data summary</a:t>
            </a:r>
          </a:p>
          <a:p>
            <a:r>
              <a:rPr lang="en-US" dirty="0" smtClean="0">
                <a:solidFill>
                  <a:schemeClr val="bg1"/>
                </a:solidFill>
              </a:rPr>
              <a:t>Exploratory Data Analysis</a:t>
            </a:r>
          </a:p>
          <a:p>
            <a:r>
              <a:rPr lang="en-US" dirty="0" smtClean="0">
                <a:solidFill>
                  <a:schemeClr val="bg1"/>
                </a:solidFill>
              </a:rPr>
              <a:t>Data pre-processing</a:t>
            </a:r>
          </a:p>
          <a:p>
            <a:r>
              <a:rPr lang="en-US" dirty="0" smtClean="0">
                <a:solidFill>
                  <a:schemeClr val="bg1"/>
                </a:solidFill>
              </a:rPr>
              <a:t>Clustering</a:t>
            </a:r>
          </a:p>
          <a:p>
            <a:r>
              <a:rPr lang="en-US" dirty="0" smtClean="0">
                <a:solidFill>
                  <a:schemeClr val="bg1"/>
                </a:solidFill>
              </a:rPr>
              <a:t>Parameters Evaluation</a:t>
            </a:r>
          </a:p>
          <a:p>
            <a:r>
              <a:rPr lang="en-US" dirty="0" smtClean="0">
                <a:solidFill>
                  <a:schemeClr val="bg1"/>
                </a:solidFill>
              </a:rPr>
              <a:t>Recommendation System</a:t>
            </a:r>
          </a:p>
          <a:p>
            <a:r>
              <a:rPr lang="en-US" dirty="0" smtClean="0">
                <a:solidFill>
                  <a:schemeClr val="bg1"/>
                </a:solidFill>
              </a:rPr>
              <a:t>Conclusion</a:t>
            </a:r>
          </a:p>
          <a:p>
            <a:endParaRPr lang="en-US" dirty="0"/>
          </a:p>
        </p:txBody>
      </p:sp>
      <p:pic>
        <p:nvPicPr>
          <p:cNvPr id="4" name="Picture 3"/>
          <p:cNvPicPr>
            <a:picLocks noChangeAspect="1"/>
          </p:cNvPicPr>
          <p:nvPr/>
        </p:nvPicPr>
        <p:blipFill>
          <a:blip r:embed="rId2"/>
          <a:stretch>
            <a:fillRect/>
          </a:stretch>
        </p:blipFill>
        <p:spPr>
          <a:xfrm>
            <a:off x="11289714" y="0"/>
            <a:ext cx="902286" cy="944962"/>
          </a:xfrm>
          <a:prstGeom prst="rect">
            <a:avLst/>
          </a:prstGeom>
        </p:spPr>
      </p:pic>
      <p:pic>
        <p:nvPicPr>
          <p:cNvPr id="5" name="Picture 4"/>
          <p:cNvPicPr>
            <a:picLocks noChangeAspect="1"/>
          </p:cNvPicPr>
          <p:nvPr/>
        </p:nvPicPr>
        <p:blipFill>
          <a:blip r:embed="rId3"/>
          <a:stretch>
            <a:fillRect/>
          </a:stretch>
        </p:blipFill>
        <p:spPr>
          <a:xfrm>
            <a:off x="195996" y="944962"/>
            <a:ext cx="4924968" cy="5909961"/>
          </a:xfrm>
          <a:prstGeom prst="rect">
            <a:avLst/>
          </a:prstGeom>
        </p:spPr>
      </p:pic>
    </p:spTree>
    <p:extLst>
      <p:ext uri="{BB962C8B-B14F-4D97-AF65-F5344CB8AC3E}">
        <p14:creationId xmlns:p14="http://schemas.microsoft.com/office/powerpoint/2010/main" val="3283118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1929" y="-211650"/>
            <a:ext cx="10515600" cy="1325563"/>
          </a:xfrm>
        </p:spPr>
        <p:txBody>
          <a:bodyPr/>
          <a:lstStyle/>
          <a:p>
            <a:r>
              <a:rPr lang="en-US" dirty="0" smtClean="0">
                <a:solidFill>
                  <a:srgbClr val="FF0000"/>
                </a:solidFill>
              </a:rPr>
              <a:t>Problem Statement</a:t>
            </a:r>
            <a:endParaRPr lang="en-US" dirty="0">
              <a:solidFill>
                <a:srgbClr val="FF0000"/>
              </a:solidFill>
            </a:endParaRPr>
          </a:p>
        </p:txBody>
      </p:sp>
      <p:sp>
        <p:nvSpPr>
          <p:cNvPr id="3" name="Content Placeholder 2"/>
          <p:cNvSpPr>
            <a:spLocks noGrp="1"/>
          </p:cNvSpPr>
          <p:nvPr>
            <p:ph idx="1"/>
          </p:nvPr>
        </p:nvSpPr>
        <p:spPr>
          <a:xfrm>
            <a:off x="154745" y="1113913"/>
            <a:ext cx="8102991" cy="5633757"/>
          </a:xfrm>
        </p:spPr>
        <p:txBody>
          <a:bodyPr>
            <a:normAutofit fontScale="85000" lnSpcReduction="10000"/>
          </a:bodyPr>
          <a:lstStyle/>
          <a:p>
            <a:r>
              <a:rPr lang="en-US" dirty="0">
                <a:solidFill>
                  <a:schemeClr val="bg1"/>
                </a:solidFill>
              </a:rPr>
              <a:t>This Dataset consists of TV shows and movies available on Netflix as of 2019. The dataset is collected from Flixable which is a third party Netflix search engine. In 2018, they released an interesting report which shows that the number of TV shows has recently tripled, while the number of movies has decreased by more than 2000 titles since 2010. It will be interesting to explore what all other insights can be obtained from the same Dataset. Integrating this Dataset with other external datasets such as IMDB ratings, rotten tomatoes can also provide many interesting findings. In this project, you are required to do</a:t>
            </a:r>
          </a:p>
          <a:p>
            <a:r>
              <a:rPr lang="en-US" dirty="0">
                <a:solidFill>
                  <a:schemeClr val="bg1"/>
                </a:solidFill>
              </a:rPr>
              <a:t>EDA</a:t>
            </a:r>
          </a:p>
          <a:p>
            <a:r>
              <a:rPr lang="en-US" dirty="0">
                <a:solidFill>
                  <a:schemeClr val="bg1"/>
                </a:solidFill>
              </a:rPr>
              <a:t>Understanding what type content is available in different countries</a:t>
            </a:r>
          </a:p>
          <a:p>
            <a:r>
              <a:rPr lang="en-US" dirty="0">
                <a:solidFill>
                  <a:schemeClr val="bg1"/>
                </a:solidFill>
              </a:rPr>
              <a:t>If Netflix is increasingly focusing on TV rather that movies in recent years</a:t>
            </a:r>
          </a:p>
          <a:p>
            <a:r>
              <a:rPr lang="en-US" dirty="0">
                <a:solidFill>
                  <a:schemeClr val="bg1"/>
                </a:solidFill>
              </a:rPr>
              <a:t>Clustering similar content by matching text-based features</a:t>
            </a:r>
          </a:p>
          <a:p>
            <a:endParaRPr lang="en-US" dirty="0"/>
          </a:p>
        </p:txBody>
      </p:sp>
      <p:pic>
        <p:nvPicPr>
          <p:cNvPr id="5" name="Picture 4"/>
          <p:cNvPicPr>
            <a:picLocks noChangeAspect="1"/>
          </p:cNvPicPr>
          <p:nvPr/>
        </p:nvPicPr>
        <p:blipFill>
          <a:blip r:embed="rId2"/>
          <a:stretch>
            <a:fillRect/>
          </a:stretch>
        </p:blipFill>
        <p:spPr>
          <a:xfrm>
            <a:off x="7262447" y="1592286"/>
            <a:ext cx="5717345" cy="4288009"/>
          </a:xfrm>
          <a:prstGeom prst="rect">
            <a:avLst/>
          </a:prstGeom>
        </p:spPr>
      </p:pic>
      <p:pic>
        <p:nvPicPr>
          <p:cNvPr id="6" name="Picture 5"/>
          <p:cNvPicPr>
            <a:picLocks noChangeAspect="1"/>
          </p:cNvPicPr>
          <p:nvPr/>
        </p:nvPicPr>
        <p:blipFill>
          <a:blip r:embed="rId3"/>
          <a:stretch>
            <a:fillRect/>
          </a:stretch>
        </p:blipFill>
        <p:spPr>
          <a:xfrm>
            <a:off x="11258212" y="-21350"/>
            <a:ext cx="933788" cy="977954"/>
          </a:xfrm>
          <a:prstGeom prst="rect">
            <a:avLst/>
          </a:prstGeom>
        </p:spPr>
      </p:pic>
    </p:spTree>
    <p:extLst>
      <p:ext uri="{BB962C8B-B14F-4D97-AF65-F5344CB8AC3E}">
        <p14:creationId xmlns:p14="http://schemas.microsoft.com/office/powerpoint/2010/main" val="66023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solidFill>
                  <a:srgbClr val="FF0000"/>
                </a:solidFill>
              </a:rPr>
              <a:t>Data description</a:t>
            </a:r>
            <a:endParaRPr lang="en-US" dirty="0">
              <a:solidFill>
                <a:srgbClr val="FF0000"/>
              </a:solidFill>
            </a:endParaRPr>
          </a:p>
        </p:txBody>
      </p:sp>
      <p:sp>
        <p:nvSpPr>
          <p:cNvPr id="3" name="Content Placeholder 2"/>
          <p:cNvSpPr>
            <a:spLocks noGrp="1"/>
          </p:cNvSpPr>
          <p:nvPr>
            <p:ph idx="1"/>
          </p:nvPr>
        </p:nvSpPr>
        <p:spPr>
          <a:xfrm>
            <a:off x="275493" y="1480966"/>
            <a:ext cx="10515600" cy="5377034"/>
          </a:xfrm>
        </p:spPr>
        <p:txBody>
          <a:bodyPr>
            <a:normAutofit fontScale="92500" lnSpcReduction="10000"/>
          </a:bodyPr>
          <a:lstStyle/>
          <a:p>
            <a:r>
              <a:rPr lang="en-US" dirty="0" err="1">
                <a:solidFill>
                  <a:schemeClr val="bg1"/>
                </a:solidFill>
              </a:rPr>
              <a:t>Show_id</a:t>
            </a:r>
            <a:r>
              <a:rPr lang="en-US" dirty="0">
                <a:solidFill>
                  <a:schemeClr val="bg1"/>
                </a:solidFill>
              </a:rPr>
              <a:t>- Unique ID for each movie or TV show</a:t>
            </a:r>
          </a:p>
          <a:p>
            <a:r>
              <a:rPr lang="en-US" dirty="0">
                <a:solidFill>
                  <a:schemeClr val="bg1"/>
                </a:solidFill>
              </a:rPr>
              <a:t>type- Identifier-A movie or a TV show</a:t>
            </a:r>
          </a:p>
          <a:p>
            <a:r>
              <a:rPr lang="en-US" dirty="0">
                <a:solidFill>
                  <a:schemeClr val="bg1"/>
                </a:solidFill>
              </a:rPr>
              <a:t>title- Title of the movie or TV show</a:t>
            </a:r>
          </a:p>
          <a:p>
            <a:r>
              <a:rPr lang="en-US" dirty="0">
                <a:solidFill>
                  <a:schemeClr val="bg1"/>
                </a:solidFill>
              </a:rPr>
              <a:t>director- Director of the show</a:t>
            </a:r>
          </a:p>
          <a:p>
            <a:r>
              <a:rPr lang="en-US" dirty="0">
                <a:solidFill>
                  <a:schemeClr val="bg1"/>
                </a:solidFill>
              </a:rPr>
              <a:t>cast- Actors involved</a:t>
            </a:r>
          </a:p>
          <a:p>
            <a:r>
              <a:rPr lang="en-US" dirty="0">
                <a:solidFill>
                  <a:schemeClr val="bg1"/>
                </a:solidFill>
              </a:rPr>
              <a:t>Country- Country of production</a:t>
            </a:r>
          </a:p>
          <a:p>
            <a:r>
              <a:rPr lang="en-US" dirty="0" err="1">
                <a:solidFill>
                  <a:schemeClr val="bg1"/>
                </a:solidFill>
              </a:rPr>
              <a:t>date_added</a:t>
            </a:r>
            <a:r>
              <a:rPr lang="en-US" dirty="0">
                <a:solidFill>
                  <a:schemeClr val="bg1"/>
                </a:solidFill>
              </a:rPr>
              <a:t>- Date it was added on Netflix</a:t>
            </a:r>
          </a:p>
          <a:p>
            <a:r>
              <a:rPr lang="en-US" dirty="0" err="1">
                <a:solidFill>
                  <a:schemeClr val="bg1"/>
                </a:solidFill>
              </a:rPr>
              <a:t>release_year</a:t>
            </a:r>
            <a:r>
              <a:rPr lang="en-US" dirty="0">
                <a:solidFill>
                  <a:schemeClr val="bg1"/>
                </a:solidFill>
              </a:rPr>
              <a:t>- Actual release year of the show</a:t>
            </a:r>
          </a:p>
          <a:p>
            <a:r>
              <a:rPr lang="en-US" dirty="0">
                <a:solidFill>
                  <a:schemeClr val="bg1"/>
                </a:solidFill>
              </a:rPr>
              <a:t>rating- TV rating of the show</a:t>
            </a:r>
          </a:p>
          <a:p>
            <a:r>
              <a:rPr lang="en-US" dirty="0">
                <a:solidFill>
                  <a:schemeClr val="bg1"/>
                </a:solidFill>
              </a:rPr>
              <a:t>duration- Total duration in minutes or number of seasons</a:t>
            </a:r>
          </a:p>
          <a:p>
            <a:r>
              <a:rPr lang="en-US" dirty="0" err="1">
                <a:solidFill>
                  <a:schemeClr val="bg1"/>
                </a:solidFill>
              </a:rPr>
              <a:t>listed_in</a:t>
            </a:r>
            <a:r>
              <a:rPr lang="en-US" dirty="0">
                <a:solidFill>
                  <a:schemeClr val="bg1"/>
                </a:solidFill>
              </a:rPr>
              <a:t>- Genre</a:t>
            </a:r>
          </a:p>
          <a:p>
            <a:r>
              <a:rPr lang="en-US" dirty="0">
                <a:solidFill>
                  <a:schemeClr val="bg1"/>
                </a:solidFill>
              </a:rPr>
              <a:t>description- The summary description</a:t>
            </a:r>
          </a:p>
          <a:p>
            <a:endParaRPr lang="en-US" dirty="0"/>
          </a:p>
        </p:txBody>
      </p:sp>
      <p:pic>
        <p:nvPicPr>
          <p:cNvPr id="4" name="Picture 3"/>
          <p:cNvPicPr>
            <a:picLocks noChangeAspect="1"/>
          </p:cNvPicPr>
          <p:nvPr/>
        </p:nvPicPr>
        <p:blipFill>
          <a:blip r:embed="rId2"/>
          <a:stretch>
            <a:fillRect/>
          </a:stretch>
        </p:blipFill>
        <p:spPr>
          <a:xfrm>
            <a:off x="11268222" y="-14179"/>
            <a:ext cx="923778" cy="967470"/>
          </a:xfrm>
          <a:prstGeom prst="rect">
            <a:avLst/>
          </a:prstGeom>
        </p:spPr>
      </p:pic>
    </p:spTree>
    <p:extLst>
      <p:ext uri="{BB962C8B-B14F-4D97-AF65-F5344CB8AC3E}">
        <p14:creationId xmlns:p14="http://schemas.microsoft.com/office/powerpoint/2010/main" val="585071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057"/>
            <a:ext cx="10515600" cy="1325563"/>
          </a:xfrm>
        </p:spPr>
        <p:txBody>
          <a:bodyPr/>
          <a:lstStyle/>
          <a:p>
            <a:r>
              <a:rPr lang="en-US" dirty="0" smtClean="0">
                <a:solidFill>
                  <a:srgbClr val="FF0000"/>
                </a:solidFill>
              </a:rPr>
              <a:t>Data Summary</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11265328" y="0"/>
            <a:ext cx="926672" cy="9632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3376" y="959101"/>
            <a:ext cx="7618623" cy="27506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28318"/>
            <a:ext cx="8382688" cy="320984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0052" y="3715405"/>
            <a:ext cx="2378612" cy="2234849"/>
          </a:xfrm>
          <a:prstGeom prst="rect">
            <a:avLst/>
          </a:prstGeom>
        </p:spPr>
      </p:pic>
      <p:sp>
        <p:nvSpPr>
          <p:cNvPr id="8" name="Rectangle 7"/>
          <p:cNvSpPr/>
          <p:nvPr/>
        </p:nvSpPr>
        <p:spPr>
          <a:xfrm>
            <a:off x="1484068" y="2067302"/>
            <a:ext cx="3089307" cy="523220"/>
          </a:xfrm>
          <a:prstGeom prst="rect">
            <a:avLst/>
          </a:prstGeom>
          <a:noFill/>
        </p:spPr>
        <p:txBody>
          <a:bodyPr wrap="none" lIns="91440" tIns="45720" rIns="91440" bIns="45720">
            <a:spAutoFit/>
          </a:bodyPr>
          <a:lstStyle/>
          <a:p>
            <a:pPr algn="ctr"/>
            <a:r>
              <a:rPr lang="en-US" sz="2800" b="0" cap="none" spc="0" dirty="0" smtClean="0">
                <a:ln w="0"/>
                <a:solidFill>
                  <a:schemeClr val="bg1"/>
                </a:solidFill>
                <a:effectLst>
                  <a:outerShdw blurRad="38100" dist="19050" dir="2700000" algn="tl" rotWithShape="0">
                    <a:schemeClr val="dk1">
                      <a:alpha val="40000"/>
                    </a:schemeClr>
                  </a:outerShdw>
                </a:effectLst>
              </a:rPr>
              <a:t>Loading the Dataset</a:t>
            </a:r>
            <a:endParaRPr lang="en-US" sz="2800" b="0" cap="none" spc="0" dirty="0">
              <a:ln w="0"/>
              <a:solidFill>
                <a:schemeClr val="bg1"/>
              </a:solidFill>
              <a:effectLst>
                <a:outerShdw blurRad="38100" dist="19050" dir="2700000" algn="tl" rotWithShape="0">
                  <a:schemeClr val="dk1">
                    <a:alpha val="40000"/>
                  </a:schemeClr>
                </a:outerShdw>
              </a:effectLst>
            </a:endParaRPr>
          </a:p>
        </p:txBody>
      </p:sp>
      <p:sp>
        <p:nvSpPr>
          <p:cNvPr id="9" name="Rectangle 8"/>
          <p:cNvSpPr/>
          <p:nvPr/>
        </p:nvSpPr>
        <p:spPr>
          <a:xfrm>
            <a:off x="9172049" y="5871919"/>
            <a:ext cx="2734617" cy="954107"/>
          </a:xfrm>
          <a:prstGeom prst="rect">
            <a:avLst/>
          </a:prstGeom>
          <a:noFill/>
        </p:spPr>
        <p:txBody>
          <a:bodyPr wrap="square" lIns="91440" tIns="45720" rIns="91440" bIns="45720">
            <a:spAutoFit/>
          </a:bodyPr>
          <a:lstStyle/>
          <a:p>
            <a:pPr algn="ctr"/>
            <a:r>
              <a:rPr lang="en-US" sz="2800" dirty="0" smtClean="0">
                <a:ln w="0"/>
                <a:solidFill>
                  <a:schemeClr val="bg1"/>
                </a:solidFill>
                <a:effectLst>
                  <a:outerShdw blurRad="38100" dist="19050" dir="2700000" algn="tl" rotWithShape="0">
                    <a:schemeClr val="dk1">
                      <a:alpha val="40000"/>
                    </a:schemeClr>
                  </a:outerShdw>
                </a:effectLst>
              </a:rPr>
              <a:t>Shape and Size of Dataset</a:t>
            </a:r>
            <a:endParaRPr lang="en-US" sz="28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86502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7583"/>
            <a:ext cx="10515600" cy="1325563"/>
          </a:xfrm>
        </p:spPr>
        <p:txBody>
          <a:bodyPr/>
          <a:lstStyle/>
          <a:p>
            <a:r>
              <a:rPr lang="en-US" dirty="0" smtClean="0">
                <a:solidFill>
                  <a:srgbClr val="FF0000"/>
                </a:solidFill>
              </a:rPr>
              <a:t>Data Summary(</a:t>
            </a:r>
            <a:r>
              <a:rPr lang="en-US" dirty="0" err="1" smtClean="0">
                <a:solidFill>
                  <a:srgbClr val="FF0000"/>
                </a:solidFill>
              </a:rPr>
              <a:t>Cont</a:t>
            </a:r>
            <a:r>
              <a:rPr lang="en-US" dirty="0" smtClean="0">
                <a:solidFill>
                  <a:srgbClr val="FF0000"/>
                </a:solidFill>
              </a:rPr>
              <a:t>…)</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11265328" y="-16428"/>
            <a:ext cx="926672" cy="9632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 y="946822"/>
            <a:ext cx="7013775" cy="161349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6209" y="946823"/>
            <a:ext cx="3835791" cy="409438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5" y="3927109"/>
            <a:ext cx="3044014" cy="2930891"/>
          </a:xfrm>
          <a:prstGeom prst="rect">
            <a:avLst/>
          </a:prstGeom>
        </p:spPr>
      </p:pic>
      <p:sp>
        <p:nvSpPr>
          <p:cNvPr id="8" name="Rectangle 7"/>
          <p:cNvSpPr/>
          <p:nvPr/>
        </p:nvSpPr>
        <p:spPr>
          <a:xfrm>
            <a:off x="0" y="2452180"/>
            <a:ext cx="5486400" cy="954107"/>
          </a:xfrm>
          <a:prstGeom prst="rect">
            <a:avLst/>
          </a:prstGeom>
          <a:noFill/>
        </p:spPr>
        <p:txBody>
          <a:bodyPr wrap="square" lIns="91440" tIns="45720" rIns="91440" bIns="45720">
            <a:spAutoFit/>
          </a:bodyPr>
          <a:lstStyle/>
          <a:p>
            <a:pPr algn="ctr"/>
            <a:r>
              <a:rPr lang="en-US" sz="2800" b="0" cap="none" spc="0" dirty="0" smtClean="0">
                <a:ln w="0"/>
                <a:solidFill>
                  <a:schemeClr val="bg1"/>
                </a:solidFill>
                <a:effectLst>
                  <a:outerShdw blurRad="38100" dist="19050" dir="2700000" algn="tl" rotWithShape="0">
                    <a:schemeClr val="dk1">
                      <a:alpha val="40000"/>
                    </a:schemeClr>
                  </a:outerShdw>
                </a:effectLst>
              </a:rPr>
              <a:t>.columns is used to get names of each columns</a:t>
            </a:r>
            <a:endParaRPr lang="en-US" sz="2800" b="0" cap="none" spc="0" dirty="0">
              <a:ln w="0"/>
              <a:solidFill>
                <a:schemeClr val="bg1"/>
              </a:solidFill>
              <a:effectLst>
                <a:outerShdw blurRad="38100" dist="19050" dir="2700000" algn="tl" rotWithShape="0">
                  <a:schemeClr val="dk1">
                    <a:alpha val="40000"/>
                  </a:schemeClr>
                </a:outerShdw>
              </a:effectLst>
            </a:endParaRPr>
          </a:p>
        </p:txBody>
      </p:sp>
      <p:sp>
        <p:nvSpPr>
          <p:cNvPr id="9" name="Rectangle 8"/>
          <p:cNvSpPr/>
          <p:nvPr/>
        </p:nvSpPr>
        <p:spPr>
          <a:xfrm>
            <a:off x="2925728" y="5248771"/>
            <a:ext cx="4556888" cy="1384995"/>
          </a:xfrm>
          <a:prstGeom prst="rect">
            <a:avLst/>
          </a:prstGeom>
          <a:noFill/>
        </p:spPr>
        <p:txBody>
          <a:bodyPr wrap="square" lIns="91440" tIns="45720" rIns="91440" bIns="45720">
            <a:spAutoFit/>
          </a:bodyPr>
          <a:lstStyle/>
          <a:p>
            <a:pPr algn="ctr"/>
            <a:r>
              <a:rPr lang="en-US" sz="2800" b="0" cap="none" spc="0" dirty="0" smtClean="0">
                <a:ln w="0"/>
                <a:solidFill>
                  <a:schemeClr val="bg1"/>
                </a:solidFill>
                <a:effectLst>
                  <a:outerShdw blurRad="38100" dist="19050" dir="2700000" algn="tl" rotWithShape="0">
                    <a:schemeClr val="dk1">
                      <a:alpha val="40000"/>
                    </a:schemeClr>
                  </a:outerShdw>
                </a:effectLst>
              </a:rPr>
              <a:t>.</a:t>
            </a:r>
            <a:r>
              <a:rPr lang="en-US" sz="2800" b="0" cap="none" spc="0" dirty="0" err="1" smtClean="0">
                <a:ln w="0"/>
                <a:solidFill>
                  <a:schemeClr val="bg1"/>
                </a:solidFill>
                <a:effectLst>
                  <a:outerShdw blurRad="38100" dist="19050" dir="2700000" algn="tl" rotWithShape="0">
                    <a:schemeClr val="dk1">
                      <a:alpha val="40000"/>
                    </a:schemeClr>
                  </a:outerShdw>
                </a:effectLst>
              </a:rPr>
              <a:t>isna</a:t>
            </a:r>
            <a:r>
              <a:rPr lang="en-US" sz="2800" b="0" cap="none" spc="0" dirty="0" smtClean="0">
                <a:ln w="0"/>
                <a:solidFill>
                  <a:schemeClr val="bg1"/>
                </a:solidFill>
                <a:effectLst>
                  <a:outerShdw blurRad="38100" dist="19050" dir="2700000" algn="tl" rotWithShape="0">
                    <a:schemeClr val="dk1">
                      <a:alpha val="40000"/>
                    </a:schemeClr>
                  </a:outerShdw>
                </a:effectLst>
              </a:rPr>
              <a:t>().sum() is used to obtain the number to </a:t>
            </a:r>
            <a:r>
              <a:rPr lang="en-US" sz="2800" b="0" cap="none" spc="0" dirty="0" err="1" smtClean="0">
                <a:ln w="0"/>
                <a:solidFill>
                  <a:schemeClr val="bg1"/>
                </a:solidFill>
                <a:effectLst>
                  <a:outerShdw blurRad="38100" dist="19050" dir="2700000" algn="tl" rotWithShape="0">
                    <a:schemeClr val="dk1">
                      <a:alpha val="40000"/>
                    </a:schemeClr>
                  </a:outerShdw>
                </a:effectLst>
              </a:rPr>
              <a:t>NaN</a:t>
            </a:r>
            <a:r>
              <a:rPr lang="en-US" sz="2800" b="0" cap="none" spc="0" dirty="0" smtClean="0">
                <a:ln w="0"/>
                <a:solidFill>
                  <a:schemeClr val="bg1"/>
                </a:solidFill>
                <a:effectLst>
                  <a:outerShdw blurRad="38100" dist="19050" dir="2700000" algn="tl" rotWithShape="0">
                    <a:schemeClr val="dk1">
                      <a:alpha val="40000"/>
                    </a:schemeClr>
                  </a:outerShdw>
                </a:effectLst>
              </a:rPr>
              <a:t> values in each columns</a:t>
            </a:r>
            <a:endParaRPr lang="en-US" sz="2800" b="0" cap="none" spc="0" dirty="0">
              <a:ln w="0"/>
              <a:solidFill>
                <a:schemeClr val="bg1"/>
              </a:solidFill>
              <a:effectLst>
                <a:outerShdw blurRad="38100" dist="19050" dir="2700000" algn="tl" rotWithShape="0">
                  <a:schemeClr val="dk1">
                    <a:alpha val="40000"/>
                  </a:schemeClr>
                </a:outerShdw>
              </a:effectLst>
            </a:endParaRPr>
          </a:p>
        </p:txBody>
      </p:sp>
      <p:sp>
        <p:nvSpPr>
          <p:cNvPr id="10" name="Rectangle 9"/>
          <p:cNvSpPr/>
          <p:nvPr/>
        </p:nvSpPr>
        <p:spPr>
          <a:xfrm>
            <a:off x="8347232" y="5041207"/>
            <a:ext cx="4104873" cy="1384995"/>
          </a:xfrm>
          <a:prstGeom prst="rect">
            <a:avLst/>
          </a:prstGeom>
          <a:noFill/>
        </p:spPr>
        <p:txBody>
          <a:bodyPr wrap="square" lIns="91440" tIns="45720" rIns="91440" bIns="45720">
            <a:spAutoFit/>
          </a:bodyPr>
          <a:lstStyle/>
          <a:p>
            <a:pPr algn="ctr"/>
            <a:r>
              <a:rPr lang="en-US" sz="2800" b="0" cap="none" spc="0" dirty="0" smtClean="0">
                <a:ln w="0"/>
                <a:solidFill>
                  <a:schemeClr val="bg1"/>
                </a:solidFill>
                <a:effectLst>
                  <a:outerShdw blurRad="38100" dist="19050" dir="2700000" algn="tl" rotWithShape="0">
                    <a:schemeClr val="dk1">
                      <a:alpha val="40000"/>
                    </a:schemeClr>
                  </a:outerShdw>
                </a:effectLst>
              </a:rPr>
              <a:t>.info() is used to obtain information about each columns</a:t>
            </a:r>
            <a:endParaRPr lang="en-US" sz="28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32352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9728" y="-207365"/>
            <a:ext cx="10515600" cy="1325563"/>
          </a:xfrm>
        </p:spPr>
        <p:txBody>
          <a:bodyPr/>
          <a:lstStyle/>
          <a:p>
            <a:pPr algn="ctr"/>
            <a:r>
              <a:rPr lang="en-US" dirty="0" smtClean="0">
                <a:solidFill>
                  <a:srgbClr val="FF0000"/>
                </a:solidFill>
              </a:rPr>
              <a:t>Exploratory Data Analysis(EDA)</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11265328" y="-16428"/>
            <a:ext cx="926672" cy="963251"/>
          </a:xfrm>
          <a:prstGeom prst="rect">
            <a:avLst/>
          </a:prstGeom>
        </p:spPr>
      </p:pic>
      <p:pic>
        <p:nvPicPr>
          <p:cNvPr id="5" name="Picture 4"/>
          <p:cNvPicPr>
            <a:picLocks noChangeAspect="1"/>
          </p:cNvPicPr>
          <p:nvPr/>
        </p:nvPicPr>
        <p:blipFill>
          <a:blip r:embed="rId3"/>
          <a:stretch>
            <a:fillRect/>
          </a:stretch>
        </p:blipFill>
        <p:spPr>
          <a:xfrm>
            <a:off x="1" y="1996515"/>
            <a:ext cx="5404496" cy="3855646"/>
          </a:xfrm>
          <a:prstGeom prst="rect">
            <a:avLst/>
          </a:prstGeom>
        </p:spPr>
      </p:pic>
      <p:pic>
        <p:nvPicPr>
          <p:cNvPr id="6" name="Picture 5"/>
          <p:cNvPicPr>
            <a:picLocks noChangeAspect="1"/>
          </p:cNvPicPr>
          <p:nvPr/>
        </p:nvPicPr>
        <p:blipFill>
          <a:blip r:embed="rId4"/>
          <a:stretch>
            <a:fillRect/>
          </a:stretch>
        </p:blipFill>
        <p:spPr>
          <a:xfrm>
            <a:off x="7524458" y="1137760"/>
            <a:ext cx="4667542" cy="4793383"/>
          </a:xfrm>
          <a:prstGeom prst="rect">
            <a:avLst/>
          </a:prstGeom>
        </p:spPr>
      </p:pic>
      <p:sp>
        <p:nvSpPr>
          <p:cNvPr id="7" name="Rectangle 6"/>
          <p:cNvSpPr/>
          <p:nvPr/>
        </p:nvSpPr>
        <p:spPr>
          <a:xfrm>
            <a:off x="-590844" y="946823"/>
            <a:ext cx="5995341"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Analysis on Type</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8525" y="5775254"/>
            <a:ext cx="3836011" cy="1082746"/>
          </a:xfrm>
          <a:prstGeom prst="rect">
            <a:avLst/>
          </a:prstGeom>
        </p:spPr>
      </p:pic>
    </p:spTree>
    <p:extLst>
      <p:ext uri="{BB962C8B-B14F-4D97-AF65-F5344CB8AC3E}">
        <p14:creationId xmlns:p14="http://schemas.microsoft.com/office/powerpoint/2010/main" val="2352700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lumMod val="65000"/>
              </a:schemeClr>
            </a:gs>
            <a:gs pos="83000">
              <a:schemeClr val="bg1">
                <a:lumMod val="7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0" y="481625"/>
            <a:ext cx="527420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Analysis on Rating</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stretch>
            <a:fillRect/>
          </a:stretch>
        </p:blipFill>
        <p:spPr>
          <a:xfrm>
            <a:off x="11265328" y="0"/>
            <a:ext cx="926672" cy="963251"/>
          </a:xfrm>
          <a:prstGeom prst="rect">
            <a:avLst/>
          </a:prstGeom>
        </p:spPr>
      </p:pic>
      <p:pic>
        <p:nvPicPr>
          <p:cNvPr id="6" name="Picture 5"/>
          <p:cNvPicPr>
            <a:picLocks noChangeAspect="1"/>
          </p:cNvPicPr>
          <p:nvPr/>
        </p:nvPicPr>
        <p:blipFill>
          <a:blip r:embed="rId3"/>
          <a:stretch>
            <a:fillRect/>
          </a:stretch>
        </p:blipFill>
        <p:spPr>
          <a:xfrm>
            <a:off x="0" y="1585734"/>
            <a:ext cx="6196435" cy="4172405"/>
          </a:xfrm>
          <a:prstGeom prst="rect">
            <a:avLst/>
          </a:prstGeom>
        </p:spPr>
      </p:pic>
      <p:pic>
        <p:nvPicPr>
          <p:cNvPr id="7" name="Picture 6"/>
          <p:cNvPicPr>
            <a:picLocks noChangeAspect="1"/>
          </p:cNvPicPr>
          <p:nvPr/>
        </p:nvPicPr>
        <p:blipFill>
          <a:blip r:embed="rId4"/>
          <a:stretch>
            <a:fillRect/>
          </a:stretch>
        </p:blipFill>
        <p:spPr>
          <a:xfrm>
            <a:off x="6053000" y="1585735"/>
            <a:ext cx="6196436" cy="4172404"/>
          </a:xfrm>
          <a:prstGeom prst="rect">
            <a:avLst/>
          </a:prstGeom>
        </p:spPr>
      </p:pic>
      <p:sp>
        <p:nvSpPr>
          <p:cNvPr id="2" name="Rectangle 1"/>
          <p:cNvSpPr/>
          <p:nvPr/>
        </p:nvSpPr>
        <p:spPr>
          <a:xfrm>
            <a:off x="959299" y="5842337"/>
            <a:ext cx="10503831" cy="1015663"/>
          </a:xfrm>
          <a:prstGeom prst="rect">
            <a:avLst/>
          </a:prstGeom>
          <a:noFill/>
        </p:spPr>
        <p:txBody>
          <a:bodyPr wrap="square" lIns="91440" tIns="45720" rIns="91440" bIns="45720">
            <a:spAutoFit/>
          </a:bodyPr>
          <a:lstStyle/>
          <a:p>
            <a:pPr algn="ctr"/>
            <a:r>
              <a:rPr lang="en-US" sz="2000" b="1" dirty="0"/>
              <a:t>Most of the Movies and </a:t>
            </a:r>
            <a:r>
              <a:rPr lang="en-US" sz="2000" b="1" dirty="0" smtClean="0"/>
              <a:t>T</a:t>
            </a:r>
            <a:r>
              <a:rPr lang="en-US" sz="2000" b="1" dirty="0"/>
              <a:t>V</a:t>
            </a:r>
            <a:r>
              <a:rPr lang="en-US" sz="2000" b="1" dirty="0" smtClean="0"/>
              <a:t> </a:t>
            </a:r>
            <a:r>
              <a:rPr lang="en-US" sz="2000" b="1" dirty="0"/>
              <a:t>shows have rating of TV-MA (Mature Audience), However, for the younger audience (under the age of 17), it is the opposite, there are slightly more TV shows than there are movies.</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1056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8816</TotalTime>
  <Words>807</Words>
  <Application>Microsoft Office PowerPoint</Application>
  <PresentationFormat>Widescreen</PresentationFormat>
  <Paragraphs>97</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Machine Learning Capstone Project Unsupervised Learning: Clustering</vt:lpstr>
      <vt:lpstr>What is Clustering?</vt:lpstr>
      <vt:lpstr>Topics to discuss:</vt:lpstr>
      <vt:lpstr>Problem Statement</vt:lpstr>
      <vt:lpstr>Data description</vt:lpstr>
      <vt:lpstr>Data Summary</vt:lpstr>
      <vt:lpstr>Data Summary(Cont…)</vt:lpstr>
      <vt:lpstr>Exploratory Data Analysis(EDA)</vt:lpstr>
      <vt:lpstr>PowerPoint Presentation</vt:lpstr>
      <vt:lpstr>PowerPoint Presentation</vt:lpstr>
      <vt:lpstr>PowerPoint Presentation</vt:lpstr>
      <vt:lpstr>PowerPoint Presentation</vt:lpstr>
      <vt:lpstr>PowerPoint Presentation</vt:lpstr>
      <vt:lpstr>PowerPoint Presentation</vt:lpstr>
      <vt:lpstr>Data Pre-processing</vt:lpstr>
      <vt:lpstr>Clustering</vt:lpstr>
      <vt:lpstr>Silhouette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 System</vt:lpstr>
      <vt:lpstr>Recommendation System Evaluation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SUBHASIS</dc:creator>
  <cp:lastModifiedBy>SUBHASIS</cp:lastModifiedBy>
  <cp:revision>56</cp:revision>
  <dcterms:created xsi:type="dcterms:W3CDTF">2022-12-23T06:20:35Z</dcterms:created>
  <dcterms:modified xsi:type="dcterms:W3CDTF">2023-03-15T15:56:52Z</dcterms:modified>
</cp:coreProperties>
</file>