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0745B4-8AD8-4EAE-AC9F-F1CBADD601E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3213241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745B4-8AD8-4EAE-AC9F-F1CBADD601E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207996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745B4-8AD8-4EAE-AC9F-F1CBADD601E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132540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745B4-8AD8-4EAE-AC9F-F1CBADD601E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404833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0745B4-8AD8-4EAE-AC9F-F1CBADD601E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31025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0745B4-8AD8-4EAE-AC9F-F1CBADD601E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407007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0745B4-8AD8-4EAE-AC9F-F1CBADD601EE}" type="datetimeFigureOut">
              <a:rPr lang="en-US" smtClean="0"/>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63029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0745B4-8AD8-4EAE-AC9F-F1CBADD601EE}" type="datetimeFigureOut">
              <a:rPr lang="en-US" smtClean="0"/>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24487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745B4-8AD8-4EAE-AC9F-F1CBADD601EE}" type="datetimeFigureOut">
              <a:rPr lang="en-US" smtClean="0"/>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128974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0745B4-8AD8-4EAE-AC9F-F1CBADD601E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253380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0745B4-8AD8-4EAE-AC9F-F1CBADD601E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98965-B8D8-4CE1-8125-65EBF895646A}" type="slidenum">
              <a:rPr lang="en-US" smtClean="0"/>
              <a:t>‹#›</a:t>
            </a:fld>
            <a:endParaRPr lang="en-US"/>
          </a:p>
        </p:txBody>
      </p:sp>
    </p:spTree>
    <p:extLst>
      <p:ext uri="{BB962C8B-B14F-4D97-AF65-F5344CB8AC3E}">
        <p14:creationId xmlns:p14="http://schemas.microsoft.com/office/powerpoint/2010/main" val="320554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745B4-8AD8-4EAE-AC9F-F1CBADD601EE}" type="datetimeFigureOut">
              <a:rPr lang="en-US" smtClean="0"/>
              <a:t>3/5/2023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98965-B8D8-4CE1-8125-65EBF895646A}" type="slidenum">
              <a:rPr lang="en-US" smtClean="0"/>
              <a:t>‹#›</a:t>
            </a:fld>
            <a:endParaRPr lang="en-US"/>
          </a:p>
        </p:txBody>
      </p:sp>
    </p:spTree>
    <p:extLst>
      <p:ext uri="{BB962C8B-B14F-4D97-AF65-F5344CB8AC3E}">
        <p14:creationId xmlns:p14="http://schemas.microsoft.com/office/powerpoint/2010/main" val="285692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282"/>
            <a:ext cx="9144000" cy="2387600"/>
          </a:xfrm>
        </p:spPr>
        <p:txBody>
          <a:bodyPr>
            <a:normAutofit fontScale="90000"/>
          </a:bodyPr>
          <a:lstStyle/>
          <a:p>
            <a:r>
              <a:rPr lang="en-US" dirty="0" smtClean="0">
                <a:solidFill>
                  <a:srgbClr val="FF0000"/>
                </a:solidFill>
              </a:rPr>
              <a:t>Machine Learning Capstone Project</a:t>
            </a:r>
            <a:br>
              <a:rPr lang="en-US" dirty="0" smtClean="0">
                <a:solidFill>
                  <a:srgbClr val="FF0000"/>
                </a:solidFill>
              </a:rPr>
            </a:br>
            <a:r>
              <a:rPr lang="en-US" dirty="0" smtClean="0">
                <a:solidFill>
                  <a:srgbClr val="002060"/>
                </a:solidFill>
              </a:rPr>
              <a:t>Supervised Learning: Regression</a:t>
            </a:r>
            <a:endParaRPr lang="en-US" dirty="0">
              <a:solidFill>
                <a:srgbClr val="002060"/>
              </a:solidFill>
            </a:endParaRPr>
          </a:p>
        </p:txBody>
      </p:sp>
      <p:sp>
        <p:nvSpPr>
          <p:cNvPr id="3" name="Subtitle 2"/>
          <p:cNvSpPr>
            <a:spLocks noGrp="1"/>
          </p:cNvSpPr>
          <p:nvPr>
            <p:ph type="subTitle" idx="1"/>
          </p:nvPr>
        </p:nvSpPr>
        <p:spPr>
          <a:xfrm>
            <a:off x="1524000" y="5276648"/>
            <a:ext cx="9144000" cy="1655762"/>
          </a:xfrm>
        </p:spPr>
        <p:txBody>
          <a:bodyPr>
            <a:normAutofit/>
          </a:bodyPr>
          <a:lstStyle/>
          <a:p>
            <a:r>
              <a:rPr lang="en-US" sz="3200" dirty="0" smtClean="0">
                <a:solidFill>
                  <a:srgbClr val="C00000"/>
                </a:solidFill>
              </a:rPr>
              <a:t>Topic: Seoul Bike Sharing Demand Prediction</a:t>
            </a:r>
            <a:endParaRPr lang="en-US" dirty="0"/>
          </a:p>
          <a:p>
            <a:r>
              <a:rPr lang="en-US" dirty="0" smtClean="0"/>
              <a:t>Submitted by:- </a:t>
            </a:r>
            <a:r>
              <a:rPr lang="en-US" dirty="0" err="1" smtClean="0"/>
              <a:t>Subhasis</a:t>
            </a:r>
            <a:r>
              <a:rPr lang="en-US" dirty="0" smtClean="0"/>
              <a:t> </a:t>
            </a:r>
            <a:r>
              <a:rPr lang="en-US" dirty="0" err="1" smtClean="0"/>
              <a:t>Chattopadhyay</a:t>
            </a:r>
            <a:endParaRPr lang="en-US" dirty="0" smtClean="0"/>
          </a:p>
          <a:p>
            <a:r>
              <a:rPr lang="en-US" dirty="0" smtClean="0"/>
              <a:t>E-mail id: subhasischattopadhyaydbb@gmail.com</a:t>
            </a:r>
            <a:endParaRPr lang="en-US" dirty="0"/>
          </a:p>
        </p:txBody>
      </p:sp>
      <p:pic>
        <p:nvPicPr>
          <p:cNvPr id="4" name="Picture 3"/>
          <p:cNvPicPr>
            <a:picLocks noChangeAspect="1"/>
          </p:cNvPicPr>
          <p:nvPr/>
        </p:nvPicPr>
        <p:blipFill>
          <a:blip r:embed="rId2"/>
          <a:stretch>
            <a:fillRect/>
          </a:stretch>
        </p:blipFill>
        <p:spPr>
          <a:xfrm>
            <a:off x="11368969" y="0"/>
            <a:ext cx="823031" cy="865707"/>
          </a:xfrm>
          <a:prstGeom prst="rect">
            <a:avLst/>
          </a:prstGeom>
        </p:spPr>
      </p:pic>
      <p:pic>
        <p:nvPicPr>
          <p:cNvPr id="5" name="Picture 4"/>
          <p:cNvPicPr>
            <a:picLocks noChangeAspect="1"/>
          </p:cNvPicPr>
          <p:nvPr/>
        </p:nvPicPr>
        <p:blipFill>
          <a:blip r:embed="rId3"/>
          <a:stretch>
            <a:fillRect/>
          </a:stretch>
        </p:blipFill>
        <p:spPr>
          <a:xfrm>
            <a:off x="3165487" y="2196318"/>
            <a:ext cx="5861025" cy="3160356"/>
          </a:xfrm>
          <a:prstGeom prst="rect">
            <a:avLst/>
          </a:prstGeom>
        </p:spPr>
      </p:pic>
    </p:spTree>
    <p:extLst>
      <p:ext uri="{BB962C8B-B14F-4D97-AF65-F5344CB8AC3E}">
        <p14:creationId xmlns:p14="http://schemas.microsoft.com/office/powerpoint/2010/main" val="183966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3515"/>
            <a:ext cx="10515600" cy="1325563"/>
          </a:xfrm>
        </p:spPr>
        <p:txBody>
          <a:bodyPr/>
          <a:lstStyle/>
          <a:p>
            <a:r>
              <a:rPr lang="en-US" dirty="0" smtClean="0">
                <a:solidFill>
                  <a:srgbClr val="002060"/>
                </a:solidFill>
              </a:rPr>
              <a:t>Temperature</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11253135" y="-14553"/>
            <a:ext cx="938865" cy="987638"/>
          </a:xfrm>
          <a:prstGeom prst="rect">
            <a:avLst/>
          </a:prstGeom>
        </p:spPr>
      </p:pic>
      <p:pic>
        <p:nvPicPr>
          <p:cNvPr id="5" name="Picture 4"/>
          <p:cNvPicPr>
            <a:picLocks noChangeAspect="1"/>
          </p:cNvPicPr>
          <p:nvPr/>
        </p:nvPicPr>
        <p:blipFill>
          <a:blip r:embed="rId3"/>
          <a:stretch>
            <a:fillRect/>
          </a:stretch>
        </p:blipFill>
        <p:spPr>
          <a:xfrm>
            <a:off x="493981" y="1142048"/>
            <a:ext cx="5886450" cy="3019425"/>
          </a:xfrm>
          <a:prstGeom prst="rect">
            <a:avLst/>
          </a:prstGeom>
        </p:spPr>
      </p:pic>
      <p:pic>
        <p:nvPicPr>
          <p:cNvPr id="6" name="Picture 5"/>
          <p:cNvPicPr>
            <a:picLocks noChangeAspect="1"/>
          </p:cNvPicPr>
          <p:nvPr/>
        </p:nvPicPr>
        <p:blipFill>
          <a:blip r:embed="rId4"/>
          <a:stretch>
            <a:fillRect/>
          </a:stretch>
        </p:blipFill>
        <p:spPr>
          <a:xfrm>
            <a:off x="1" y="4278111"/>
            <a:ext cx="12192000" cy="2645355"/>
          </a:xfrm>
          <a:prstGeom prst="rect">
            <a:avLst/>
          </a:prstGeom>
        </p:spPr>
      </p:pic>
      <p:sp>
        <p:nvSpPr>
          <p:cNvPr id="7" name="Rectangle 6"/>
          <p:cNvSpPr/>
          <p:nvPr/>
        </p:nvSpPr>
        <p:spPr>
          <a:xfrm>
            <a:off x="6247616" y="2095139"/>
            <a:ext cx="1300484" cy="523220"/>
          </a:xfrm>
          <a:prstGeom prst="rect">
            <a:avLst/>
          </a:prstGeom>
          <a:noFill/>
        </p:spPr>
        <p:txBody>
          <a:bodyPr wrap="none" lIns="91440" tIns="45720" rIns="91440" bIns="45720">
            <a:spAutoFit/>
          </a:bodyPr>
          <a:lstStyle/>
          <a:p>
            <a:pPr algn="ctr"/>
            <a:r>
              <a:rPr lang="en-US" sz="2800" b="0" cap="none" spc="0" dirty="0" err="1" smtClean="0">
                <a:ln w="0"/>
                <a:solidFill>
                  <a:schemeClr val="tx1"/>
                </a:solidFill>
                <a:effectLst>
                  <a:outerShdw blurRad="38100" dist="19050" dir="2700000" algn="tl" rotWithShape="0">
                    <a:schemeClr val="dk1">
                      <a:alpha val="40000"/>
                    </a:schemeClr>
                  </a:outerShdw>
                </a:effectLst>
              </a:rPr>
              <a:t>Regplot</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293754" y="3846774"/>
            <a:ext cx="1364476" cy="523220"/>
          </a:xfrm>
          <a:prstGeom prst="rect">
            <a:avLst/>
          </a:prstGeom>
        </p:spPr>
        <p:txBody>
          <a:bodyPr wrap="none">
            <a:spAutoFit/>
          </a:bodyPr>
          <a:lstStyle/>
          <a:p>
            <a:pPr algn="ctr"/>
            <a:r>
              <a:rPr lang="en-US" sz="2800" dirty="0" err="1" smtClean="0">
                <a:ln w="0"/>
                <a:effectLst>
                  <a:outerShdw blurRad="38100" dist="19050" dir="2700000" algn="tl" rotWithShape="0">
                    <a:schemeClr val="dk1">
                      <a:alpha val="40000"/>
                    </a:schemeClr>
                  </a:outerShdw>
                </a:effectLst>
              </a:rPr>
              <a:t>Lineplot</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07484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Humidity                                Wind Speed</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0" y="2186573"/>
            <a:ext cx="6035040" cy="3095643"/>
          </a:xfrm>
          <a:prstGeom prst="rect">
            <a:avLst/>
          </a:prstGeom>
        </p:spPr>
      </p:pic>
      <p:pic>
        <p:nvPicPr>
          <p:cNvPr id="5" name="Picture 4"/>
          <p:cNvPicPr>
            <a:picLocks noChangeAspect="1"/>
          </p:cNvPicPr>
          <p:nvPr/>
        </p:nvPicPr>
        <p:blipFill>
          <a:blip r:embed="rId3"/>
          <a:stretch>
            <a:fillRect/>
          </a:stretch>
        </p:blipFill>
        <p:spPr>
          <a:xfrm>
            <a:off x="6156961" y="2186573"/>
            <a:ext cx="6035039" cy="3095643"/>
          </a:xfrm>
          <a:prstGeom prst="rect">
            <a:avLst/>
          </a:prstGeom>
        </p:spPr>
      </p:pic>
      <p:pic>
        <p:nvPicPr>
          <p:cNvPr id="6" name="Picture 5"/>
          <p:cNvPicPr>
            <a:picLocks noChangeAspect="1"/>
          </p:cNvPicPr>
          <p:nvPr/>
        </p:nvPicPr>
        <p:blipFill>
          <a:blip r:embed="rId4"/>
          <a:stretch>
            <a:fillRect/>
          </a:stretch>
        </p:blipFill>
        <p:spPr>
          <a:xfrm>
            <a:off x="11253135" y="0"/>
            <a:ext cx="938865" cy="987638"/>
          </a:xfrm>
          <a:prstGeom prst="rect">
            <a:avLst/>
          </a:prstGeom>
        </p:spPr>
      </p:pic>
      <p:sp>
        <p:nvSpPr>
          <p:cNvPr id="7" name="Rectangle 6"/>
          <p:cNvSpPr/>
          <p:nvPr/>
        </p:nvSpPr>
        <p:spPr>
          <a:xfrm>
            <a:off x="1139922" y="5254881"/>
            <a:ext cx="3755195"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VS Humidity</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352073" y="5211143"/>
            <a:ext cx="4155946"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VS Wind speed</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31313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Visibility                                  Solar Radiation</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0" y="2130302"/>
            <a:ext cx="6131424" cy="3145083"/>
          </a:xfrm>
          <a:prstGeom prst="rect">
            <a:avLst/>
          </a:prstGeom>
        </p:spPr>
      </p:pic>
      <p:pic>
        <p:nvPicPr>
          <p:cNvPr id="5" name="Picture 4"/>
          <p:cNvPicPr>
            <a:picLocks noChangeAspect="1"/>
          </p:cNvPicPr>
          <p:nvPr/>
        </p:nvPicPr>
        <p:blipFill>
          <a:blip r:embed="rId3"/>
          <a:stretch>
            <a:fillRect/>
          </a:stretch>
        </p:blipFill>
        <p:spPr>
          <a:xfrm>
            <a:off x="6131424" y="2130301"/>
            <a:ext cx="6131426" cy="3145084"/>
          </a:xfrm>
          <a:prstGeom prst="rect">
            <a:avLst/>
          </a:prstGeom>
        </p:spPr>
      </p:pic>
      <p:pic>
        <p:nvPicPr>
          <p:cNvPr id="6" name="Picture 5"/>
          <p:cNvPicPr>
            <a:picLocks noChangeAspect="1"/>
          </p:cNvPicPr>
          <p:nvPr/>
        </p:nvPicPr>
        <p:blipFill>
          <a:blip r:embed="rId4"/>
          <a:stretch>
            <a:fillRect/>
          </a:stretch>
        </p:blipFill>
        <p:spPr>
          <a:xfrm>
            <a:off x="11253135" y="-4787"/>
            <a:ext cx="938865" cy="987638"/>
          </a:xfrm>
          <a:prstGeom prst="rect">
            <a:avLst/>
          </a:prstGeom>
        </p:spPr>
      </p:pic>
      <p:sp>
        <p:nvSpPr>
          <p:cNvPr id="7" name="Rectangle 6"/>
          <p:cNvSpPr/>
          <p:nvPr/>
        </p:nvSpPr>
        <p:spPr>
          <a:xfrm>
            <a:off x="1417968" y="5275385"/>
            <a:ext cx="3644587"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VS Visibility</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101878" y="5241899"/>
            <a:ext cx="4620689"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VS Solar Radiation</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500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0064" y="-197583"/>
            <a:ext cx="10515600" cy="1325563"/>
          </a:xfrm>
        </p:spPr>
        <p:txBody>
          <a:bodyPr/>
          <a:lstStyle/>
          <a:p>
            <a:pPr algn="ctr"/>
            <a:r>
              <a:rPr lang="en-US" dirty="0" smtClean="0">
                <a:solidFill>
                  <a:srgbClr val="002060"/>
                </a:solidFill>
              </a:rPr>
              <a:t>Dew Point Temperature</a:t>
            </a:r>
            <a:endParaRPr lang="en-US" dirty="0">
              <a:solidFill>
                <a:srgbClr val="002060"/>
              </a:solidFill>
            </a:endParaRPr>
          </a:p>
        </p:txBody>
      </p:sp>
      <p:pic>
        <p:nvPicPr>
          <p:cNvPr id="4" name="Content Placeholder 3"/>
          <p:cNvPicPr>
            <a:picLocks noGrp="1" noChangeAspect="1"/>
          </p:cNvPicPr>
          <p:nvPr>
            <p:ph idx="1"/>
          </p:nvPr>
        </p:nvPicPr>
        <p:blipFill>
          <a:blip r:embed="rId2"/>
          <a:stretch>
            <a:fillRect/>
          </a:stretch>
        </p:blipFill>
        <p:spPr>
          <a:xfrm>
            <a:off x="1410634" y="1282725"/>
            <a:ext cx="8948701" cy="4546055"/>
          </a:xfrm>
          <a:prstGeom prst="rect">
            <a:avLst/>
          </a:prstGeom>
        </p:spPr>
      </p:pic>
      <p:sp>
        <p:nvSpPr>
          <p:cNvPr id="5" name="Rectangle 4"/>
          <p:cNvSpPr/>
          <p:nvPr/>
        </p:nvSpPr>
        <p:spPr>
          <a:xfrm>
            <a:off x="3235737" y="5828780"/>
            <a:ext cx="5861220"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VS Dew Point Temperature</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3"/>
          <a:stretch>
            <a:fillRect/>
          </a:stretch>
        </p:blipFill>
        <p:spPr>
          <a:xfrm>
            <a:off x="11253135" y="0"/>
            <a:ext cx="938865" cy="987638"/>
          </a:xfrm>
          <a:prstGeom prst="rect">
            <a:avLst/>
          </a:prstGeom>
        </p:spPr>
      </p:pic>
    </p:spTree>
    <p:extLst>
      <p:ext uri="{BB962C8B-B14F-4D97-AF65-F5344CB8AC3E}">
        <p14:creationId xmlns:p14="http://schemas.microsoft.com/office/powerpoint/2010/main" val="258706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Rainfall                                    Snowfall</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0" y="1825625"/>
            <a:ext cx="6121498" cy="3099864"/>
          </a:xfrm>
          <a:prstGeom prst="rect">
            <a:avLst/>
          </a:prstGeom>
        </p:spPr>
      </p:pic>
      <p:pic>
        <p:nvPicPr>
          <p:cNvPr id="5" name="Picture 4"/>
          <p:cNvPicPr>
            <a:picLocks noChangeAspect="1"/>
          </p:cNvPicPr>
          <p:nvPr/>
        </p:nvPicPr>
        <p:blipFill>
          <a:blip r:embed="rId3"/>
          <a:stretch>
            <a:fillRect/>
          </a:stretch>
        </p:blipFill>
        <p:spPr>
          <a:xfrm>
            <a:off x="6096000" y="1825625"/>
            <a:ext cx="6121498" cy="3099864"/>
          </a:xfrm>
          <a:prstGeom prst="rect">
            <a:avLst/>
          </a:prstGeom>
        </p:spPr>
      </p:pic>
      <p:pic>
        <p:nvPicPr>
          <p:cNvPr id="6" name="Picture 5"/>
          <p:cNvPicPr>
            <a:picLocks noChangeAspect="1"/>
          </p:cNvPicPr>
          <p:nvPr/>
        </p:nvPicPr>
        <p:blipFill>
          <a:blip r:embed="rId4"/>
          <a:stretch>
            <a:fillRect/>
          </a:stretch>
        </p:blipFill>
        <p:spPr>
          <a:xfrm>
            <a:off x="11253135" y="0"/>
            <a:ext cx="938865" cy="987638"/>
          </a:xfrm>
          <a:prstGeom prst="rect">
            <a:avLst/>
          </a:prstGeom>
        </p:spPr>
      </p:pic>
      <p:sp>
        <p:nvSpPr>
          <p:cNvPr id="7" name="Rectangle 6"/>
          <p:cNvSpPr/>
          <p:nvPr/>
        </p:nvSpPr>
        <p:spPr>
          <a:xfrm>
            <a:off x="1314341" y="4925489"/>
            <a:ext cx="3492816"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VS Rainfall</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596686" y="4925489"/>
            <a:ext cx="3656449"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VS Snowfall</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33093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27245"/>
            <a:ext cx="10515600" cy="1325563"/>
          </a:xfrm>
        </p:spPr>
        <p:txBody>
          <a:bodyPr/>
          <a:lstStyle/>
          <a:p>
            <a:pPr algn="ctr"/>
            <a:r>
              <a:rPr lang="en-US" dirty="0" smtClean="0">
                <a:solidFill>
                  <a:srgbClr val="002060"/>
                </a:solidFill>
              </a:rPr>
              <a:t>Seasons</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2045309" y="1310860"/>
            <a:ext cx="8101379" cy="4575051"/>
          </a:xfrm>
          <a:prstGeom prst="rect">
            <a:avLst/>
          </a:prstGeom>
        </p:spPr>
      </p:pic>
      <p:pic>
        <p:nvPicPr>
          <p:cNvPr id="5" name="Picture 4"/>
          <p:cNvPicPr>
            <a:picLocks noChangeAspect="1"/>
          </p:cNvPicPr>
          <p:nvPr/>
        </p:nvPicPr>
        <p:blipFill>
          <a:blip r:embed="rId3"/>
          <a:stretch>
            <a:fillRect/>
          </a:stretch>
        </p:blipFill>
        <p:spPr>
          <a:xfrm>
            <a:off x="11253135" y="0"/>
            <a:ext cx="938865" cy="987638"/>
          </a:xfrm>
          <a:prstGeom prst="rect">
            <a:avLst/>
          </a:prstGeom>
        </p:spPr>
      </p:pic>
      <p:sp>
        <p:nvSpPr>
          <p:cNvPr id="6" name="Rectangle 5"/>
          <p:cNvSpPr/>
          <p:nvPr/>
        </p:nvSpPr>
        <p:spPr>
          <a:xfrm>
            <a:off x="4309005" y="5736843"/>
            <a:ext cx="4671279"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Total Bike Counts every Season</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2125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solidFill>
                  <a:srgbClr val="002060"/>
                </a:solidFill>
              </a:rPr>
              <a:t>Holiday</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2697977" y="1941343"/>
            <a:ext cx="6796045" cy="4008778"/>
          </a:xfrm>
          <a:prstGeom prst="rect">
            <a:avLst/>
          </a:prstGeom>
        </p:spPr>
      </p:pic>
      <p:pic>
        <p:nvPicPr>
          <p:cNvPr id="5" name="Picture 4"/>
          <p:cNvPicPr>
            <a:picLocks noChangeAspect="1"/>
          </p:cNvPicPr>
          <p:nvPr/>
        </p:nvPicPr>
        <p:blipFill>
          <a:blip r:embed="rId3"/>
          <a:stretch>
            <a:fillRect/>
          </a:stretch>
        </p:blipFill>
        <p:spPr>
          <a:xfrm>
            <a:off x="11253135" y="0"/>
            <a:ext cx="938865" cy="987638"/>
          </a:xfrm>
          <a:prstGeom prst="rect">
            <a:avLst/>
          </a:prstGeom>
        </p:spPr>
      </p:pic>
      <p:sp>
        <p:nvSpPr>
          <p:cNvPr id="6" name="Rectangle 5"/>
          <p:cNvSpPr/>
          <p:nvPr/>
        </p:nvSpPr>
        <p:spPr>
          <a:xfrm>
            <a:off x="3166264" y="5851212"/>
            <a:ext cx="6327758" cy="523220"/>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Bike Counts on Holidays and Non-Holidays</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06237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3176"/>
            <a:ext cx="10515600" cy="1325563"/>
          </a:xfrm>
        </p:spPr>
        <p:txBody>
          <a:bodyPr/>
          <a:lstStyle/>
          <a:p>
            <a:pPr algn="ctr"/>
            <a:r>
              <a:rPr lang="en-US" dirty="0" smtClean="0">
                <a:solidFill>
                  <a:srgbClr val="002060"/>
                </a:solidFill>
              </a:rPr>
              <a:t>Day</a:t>
            </a:r>
            <a:endParaRPr lang="en-US" dirty="0">
              <a:solidFill>
                <a:srgbClr val="002060"/>
              </a:solidFill>
            </a:endParaRPr>
          </a:p>
        </p:txBody>
      </p:sp>
      <p:pic>
        <p:nvPicPr>
          <p:cNvPr id="4" name="Content Placeholder 3"/>
          <p:cNvPicPr>
            <a:picLocks noGrp="1" noChangeAspect="1"/>
          </p:cNvPicPr>
          <p:nvPr>
            <p:ph idx="1"/>
          </p:nvPr>
        </p:nvPicPr>
        <p:blipFill>
          <a:blip r:embed="rId2"/>
          <a:stretch>
            <a:fillRect/>
          </a:stretch>
        </p:blipFill>
        <p:spPr>
          <a:xfrm>
            <a:off x="506436" y="1674055"/>
            <a:ext cx="10593017" cy="3643532"/>
          </a:xfrm>
          <a:prstGeom prst="rect">
            <a:avLst/>
          </a:prstGeom>
        </p:spPr>
      </p:pic>
      <p:pic>
        <p:nvPicPr>
          <p:cNvPr id="5" name="Picture 4"/>
          <p:cNvPicPr>
            <a:picLocks noChangeAspect="1"/>
          </p:cNvPicPr>
          <p:nvPr/>
        </p:nvPicPr>
        <p:blipFill>
          <a:blip r:embed="rId3"/>
          <a:stretch>
            <a:fillRect/>
          </a:stretch>
        </p:blipFill>
        <p:spPr>
          <a:xfrm>
            <a:off x="11253135" y="0"/>
            <a:ext cx="938865" cy="987638"/>
          </a:xfrm>
          <a:prstGeom prst="rect">
            <a:avLst/>
          </a:prstGeom>
        </p:spPr>
      </p:pic>
      <p:sp>
        <p:nvSpPr>
          <p:cNvPr id="6" name="Rectangle 5"/>
          <p:cNvSpPr/>
          <p:nvPr/>
        </p:nvSpPr>
        <p:spPr>
          <a:xfrm>
            <a:off x="3654401" y="5317587"/>
            <a:ext cx="5192704"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on Every days of week</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21797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solidFill>
                  <a:srgbClr val="002060"/>
                </a:solidFill>
              </a:rPr>
              <a:t>Month</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589028" y="1607218"/>
            <a:ext cx="10764772" cy="3773585"/>
          </a:xfrm>
          <a:prstGeom prst="rect">
            <a:avLst/>
          </a:prstGeom>
        </p:spPr>
      </p:pic>
      <p:pic>
        <p:nvPicPr>
          <p:cNvPr id="5" name="Picture 4"/>
          <p:cNvPicPr>
            <a:picLocks noChangeAspect="1"/>
          </p:cNvPicPr>
          <p:nvPr/>
        </p:nvPicPr>
        <p:blipFill>
          <a:blip r:embed="rId3"/>
          <a:stretch>
            <a:fillRect/>
          </a:stretch>
        </p:blipFill>
        <p:spPr>
          <a:xfrm>
            <a:off x="11253135" y="0"/>
            <a:ext cx="938865" cy="987638"/>
          </a:xfrm>
          <a:prstGeom prst="rect">
            <a:avLst/>
          </a:prstGeom>
        </p:spPr>
      </p:pic>
      <p:sp>
        <p:nvSpPr>
          <p:cNvPr id="6" name="Rectangle 5"/>
          <p:cNvSpPr/>
          <p:nvPr/>
        </p:nvSpPr>
        <p:spPr>
          <a:xfrm>
            <a:off x="3751800" y="5380803"/>
            <a:ext cx="5391797"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on every Month of Year</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9974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solidFill>
                  <a:srgbClr val="002060"/>
                </a:solidFill>
              </a:rPr>
              <a:t>Quarter</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409998" y="1210701"/>
            <a:ext cx="10943802" cy="3966210"/>
          </a:xfrm>
          <a:prstGeom prst="rect">
            <a:avLst/>
          </a:prstGeom>
        </p:spPr>
      </p:pic>
      <p:sp>
        <p:nvSpPr>
          <p:cNvPr id="5" name="Rectangle 4"/>
          <p:cNvSpPr/>
          <p:nvPr/>
        </p:nvSpPr>
        <p:spPr>
          <a:xfrm>
            <a:off x="3485452" y="5176911"/>
            <a:ext cx="5502467"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Bike Counts on every quarter of year</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3"/>
          <a:stretch>
            <a:fillRect/>
          </a:stretch>
        </p:blipFill>
        <p:spPr>
          <a:xfrm>
            <a:off x="11253135" y="0"/>
            <a:ext cx="938865" cy="987638"/>
          </a:xfrm>
          <a:prstGeom prst="rect">
            <a:avLst/>
          </a:prstGeom>
        </p:spPr>
      </p:pic>
    </p:spTree>
    <p:extLst>
      <p:ext uri="{BB962C8B-B14F-4D97-AF65-F5344CB8AC3E}">
        <p14:creationId xmlns:p14="http://schemas.microsoft.com/office/powerpoint/2010/main" val="754933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726" y="-180950"/>
            <a:ext cx="10515600" cy="1325563"/>
          </a:xfrm>
        </p:spPr>
        <p:txBody>
          <a:bodyPr/>
          <a:lstStyle/>
          <a:p>
            <a:r>
              <a:rPr lang="en-US" dirty="0" smtClean="0">
                <a:solidFill>
                  <a:srgbClr val="FF0000"/>
                </a:solidFill>
              </a:rPr>
              <a:t>What is Regression?</a:t>
            </a:r>
            <a:endParaRPr lang="en-US" dirty="0">
              <a:solidFill>
                <a:srgbClr val="FF0000"/>
              </a:solidFill>
            </a:endParaRPr>
          </a:p>
        </p:txBody>
      </p:sp>
      <p:sp>
        <p:nvSpPr>
          <p:cNvPr id="3" name="Content Placeholder 2"/>
          <p:cNvSpPr>
            <a:spLocks noGrp="1"/>
          </p:cNvSpPr>
          <p:nvPr>
            <p:ph idx="1"/>
          </p:nvPr>
        </p:nvSpPr>
        <p:spPr>
          <a:xfrm>
            <a:off x="0" y="1198319"/>
            <a:ext cx="7785296" cy="5897539"/>
          </a:xfrm>
        </p:spPr>
        <p:txBody>
          <a:bodyPr>
            <a:normAutofit fontScale="85000" lnSpcReduction="20000"/>
          </a:bodyPr>
          <a:lstStyle/>
          <a:p>
            <a:pPr fontAlgn="base"/>
            <a:r>
              <a:rPr lang="en-US" dirty="0"/>
              <a:t>Regression is defined as a statistical method that helps us to analyze and understand the relationship between two or more variables of interest. The process that is adapted to perform regression analysis helps to understand which factors are important, which factors can be ignored, and how they are influencing each other.</a:t>
            </a:r>
          </a:p>
          <a:p>
            <a:pPr fontAlgn="base"/>
            <a:r>
              <a:rPr lang="en-US" dirty="0"/>
              <a:t>In regression, we normally have one dependent variable and one or more independent variables. Here we try to “regress” the value of the dependent variable “Y” with the help of the independent variables. In other words, we are trying to understand, how the value of ‘Y’ changes w.r.t change in ‘X’.</a:t>
            </a:r>
          </a:p>
          <a:p>
            <a:pPr fontAlgn="base"/>
            <a:r>
              <a:rPr lang="en-US" dirty="0"/>
              <a:t>For the regression analysis is be a successful method, we understand the following terms:</a:t>
            </a:r>
          </a:p>
          <a:p>
            <a:pPr fontAlgn="base"/>
            <a:r>
              <a:rPr lang="en-US" b="1" dirty="0"/>
              <a:t>Dependent Variable: </a:t>
            </a:r>
            <a:r>
              <a:rPr lang="en-US" dirty="0"/>
              <a:t>This is the variable that we are trying to understand or forecast.</a:t>
            </a:r>
          </a:p>
          <a:p>
            <a:pPr fontAlgn="base"/>
            <a:r>
              <a:rPr lang="en-US" b="1" dirty="0"/>
              <a:t>Independent Variable:</a:t>
            </a:r>
            <a:r>
              <a:rPr lang="en-US" dirty="0"/>
              <a:t> These are factors that influence the analysis or target variable and provide us with information regarding the relationship of the variables with the target variable.</a:t>
            </a:r>
          </a:p>
          <a:p>
            <a:endParaRPr lang="en-US" dirty="0"/>
          </a:p>
        </p:txBody>
      </p:sp>
      <p:pic>
        <p:nvPicPr>
          <p:cNvPr id="4" name="Picture 3"/>
          <p:cNvPicPr>
            <a:picLocks noChangeAspect="1"/>
          </p:cNvPicPr>
          <p:nvPr/>
        </p:nvPicPr>
        <p:blipFill>
          <a:blip r:embed="rId2"/>
          <a:stretch>
            <a:fillRect/>
          </a:stretch>
        </p:blipFill>
        <p:spPr>
          <a:xfrm>
            <a:off x="7785296" y="4874123"/>
            <a:ext cx="4406704" cy="1983877"/>
          </a:xfrm>
          <a:prstGeom prst="rect">
            <a:avLst/>
          </a:prstGeom>
        </p:spPr>
      </p:pic>
      <p:pic>
        <p:nvPicPr>
          <p:cNvPr id="5" name="Picture 4"/>
          <p:cNvPicPr>
            <a:picLocks noChangeAspect="1"/>
          </p:cNvPicPr>
          <p:nvPr/>
        </p:nvPicPr>
        <p:blipFill>
          <a:blip r:embed="rId3"/>
          <a:stretch>
            <a:fillRect/>
          </a:stretch>
        </p:blipFill>
        <p:spPr>
          <a:xfrm>
            <a:off x="7785296" y="998835"/>
            <a:ext cx="4406704" cy="3821582"/>
          </a:xfrm>
          <a:prstGeom prst="rect">
            <a:avLst/>
          </a:prstGeom>
        </p:spPr>
      </p:pic>
      <p:pic>
        <p:nvPicPr>
          <p:cNvPr id="6" name="Picture 5"/>
          <p:cNvPicPr>
            <a:picLocks noChangeAspect="1"/>
          </p:cNvPicPr>
          <p:nvPr/>
        </p:nvPicPr>
        <p:blipFill>
          <a:blip r:embed="rId4"/>
          <a:stretch>
            <a:fillRect/>
          </a:stretch>
        </p:blipFill>
        <p:spPr>
          <a:xfrm>
            <a:off x="11255326" y="0"/>
            <a:ext cx="936674" cy="985243"/>
          </a:xfrm>
          <a:prstGeom prst="rect">
            <a:avLst/>
          </a:prstGeom>
        </p:spPr>
      </p:pic>
    </p:spTree>
    <p:extLst>
      <p:ext uri="{BB962C8B-B14F-4D97-AF65-F5344CB8AC3E}">
        <p14:creationId xmlns:p14="http://schemas.microsoft.com/office/powerpoint/2010/main" val="1327482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3853"/>
            <a:ext cx="10515600" cy="1325563"/>
          </a:xfrm>
        </p:spPr>
        <p:txBody>
          <a:bodyPr/>
          <a:lstStyle/>
          <a:p>
            <a:pPr algn="ctr"/>
            <a:r>
              <a:rPr lang="en-US" dirty="0" err="1" smtClean="0">
                <a:solidFill>
                  <a:srgbClr val="002060"/>
                </a:solidFill>
              </a:rPr>
              <a:t>Heatmap</a:t>
            </a:r>
            <a:r>
              <a:rPr lang="en-US" dirty="0" smtClean="0">
                <a:solidFill>
                  <a:srgbClr val="002060"/>
                </a:solidFill>
              </a:rPr>
              <a:t> and Multi co-linearity</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0" y="824352"/>
            <a:ext cx="8271803" cy="60795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391" y="1071710"/>
            <a:ext cx="3878609" cy="4479168"/>
          </a:xfrm>
          <a:prstGeom prst="rect">
            <a:avLst/>
          </a:prstGeom>
        </p:spPr>
      </p:pic>
      <p:pic>
        <p:nvPicPr>
          <p:cNvPr id="6" name="Picture 5"/>
          <p:cNvPicPr>
            <a:picLocks noChangeAspect="1"/>
          </p:cNvPicPr>
          <p:nvPr/>
        </p:nvPicPr>
        <p:blipFill>
          <a:blip r:embed="rId4"/>
          <a:stretch>
            <a:fillRect/>
          </a:stretch>
        </p:blipFill>
        <p:spPr>
          <a:xfrm>
            <a:off x="11275963" y="0"/>
            <a:ext cx="938865" cy="987638"/>
          </a:xfrm>
          <a:prstGeom prst="rect">
            <a:avLst/>
          </a:prstGeom>
        </p:spPr>
      </p:pic>
    </p:spTree>
    <p:extLst>
      <p:ext uri="{BB962C8B-B14F-4D97-AF65-F5344CB8AC3E}">
        <p14:creationId xmlns:p14="http://schemas.microsoft.com/office/powerpoint/2010/main" val="1314028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0334" y="-320357"/>
            <a:ext cx="10515600" cy="1325563"/>
          </a:xfrm>
        </p:spPr>
        <p:txBody>
          <a:bodyPr/>
          <a:lstStyle/>
          <a:p>
            <a:pPr algn="ctr"/>
            <a:r>
              <a:rPr lang="en-US" dirty="0" smtClean="0">
                <a:solidFill>
                  <a:srgbClr val="FF0000"/>
                </a:solidFill>
              </a:rPr>
              <a:t>Data Pre-processing</a:t>
            </a:r>
            <a:endParaRPr lang="en-US"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99402"/>
            <a:ext cx="12236268" cy="2982350"/>
          </a:xfrm>
        </p:spPr>
      </p:pic>
      <p:pic>
        <p:nvPicPr>
          <p:cNvPr id="4" name="Picture 3"/>
          <p:cNvPicPr>
            <a:picLocks noChangeAspect="1"/>
          </p:cNvPicPr>
          <p:nvPr/>
        </p:nvPicPr>
        <p:blipFill>
          <a:blip r:embed="rId3"/>
          <a:stretch>
            <a:fillRect/>
          </a:stretch>
        </p:blipFill>
        <p:spPr>
          <a:xfrm>
            <a:off x="11253135" y="-14553"/>
            <a:ext cx="938865" cy="987638"/>
          </a:xfrm>
          <a:prstGeom prst="rect">
            <a:avLst/>
          </a:prstGeom>
        </p:spPr>
      </p:pic>
      <p:sp>
        <p:nvSpPr>
          <p:cNvPr id="6" name="Rectangle 5"/>
          <p:cNvSpPr/>
          <p:nvPr/>
        </p:nvSpPr>
        <p:spPr>
          <a:xfrm>
            <a:off x="-246108" y="3681752"/>
            <a:ext cx="12684216"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Defining Target Variable, Independent Variable and Splitting them into Test and Train Dataset</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143417"/>
            <a:ext cx="6901305" cy="2714583"/>
          </a:xfrm>
          <a:prstGeom prst="rect">
            <a:avLst/>
          </a:prstGeom>
        </p:spPr>
      </p:pic>
      <p:sp>
        <p:nvSpPr>
          <p:cNvPr id="8" name="Rectangle 7"/>
          <p:cNvSpPr/>
          <p:nvPr/>
        </p:nvSpPr>
        <p:spPr>
          <a:xfrm>
            <a:off x="6901304" y="5267349"/>
            <a:ext cx="4933071" cy="954107"/>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Label encoding of Seasons and Holidays</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2902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12"/>
            <a:ext cx="10515600" cy="1325563"/>
          </a:xfrm>
        </p:spPr>
        <p:txBody>
          <a:bodyPr/>
          <a:lstStyle/>
          <a:p>
            <a:pPr algn="ctr"/>
            <a:r>
              <a:rPr lang="en-US" dirty="0" smtClean="0">
                <a:solidFill>
                  <a:srgbClr val="FF0000"/>
                </a:solidFill>
              </a:rPr>
              <a:t>Machine Learning Model Implementation</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202095" y="1528762"/>
            <a:ext cx="11781604" cy="4590684"/>
          </a:xfrm>
          <a:prstGeom prst="rect">
            <a:avLst/>
          </a:prstGeom>
        </p:spPr>
      </p:pic>
      <p:pic>
        <p:nvPicPr>
          <p:cNvPr id="5" name="Picture 4"/>
          <p:cNvPicPr>
            <a:picLocks noChangeAspect="1"/>
          </p:cNvPicPr>
          <p:nvPr/>
        </p:nvPicPr>
        <p:blipFill>
          <a:blip r:embed="rId3"/>
          <a:stretch>
            <a:fillRect/>
          </a:stretch>
        </p:blipFill>
        <p:spPr>
          <a:xfrm>
            <a:off x="11253135" y="0"/>
            <a:ext cx="938865" cy="987638"/>
          </a:xfrm>
          <a:prstGeom prst="rect">
            <a:avLst/>
          </a:prstGeom>
        </p:spPr>
      </p:pic>
    </p:spTree>
    <p:extLst>
      <p:ext uri="{BB962C8B-B14F-4D97-AF65-F5344CB8AC3E}">
        <p14:creationId xmlns:p14="http://schemas.microsoft.com/office/powerpoint/2010/main" val="2916495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7925"/>
            <a:ext cx="10515600" cy="1325563"/>
          </a:xfrm>
        </p:spPr>
        <p:txBody>
          <a:bodyPr/>
          <a:lstStyle/>
          <a:p>
            <a:r>
              <a:rPr lang="en-US" dirty="0" smtClean="0">
                <a:solidFill>
                  <a:srgbClr val="FF0000"/>
                </a:solidFill>
              </a:rPr>
              <a:t>Linear Regression</a:t>
            </a:r>
            <a:endParaRPr lang="en-US" dirty="0">
              <a:solidFill>
                <a:srgbClr val="FF0000"/>
              </a:solidFill>
            </a:endParaRPr>
          </a:p>
        </p:txBody>
      </p:sp>
      <p:sp>
        <p:nvSpPr>
          <p:cNvPr id="3" name="Content Placeholder 2"/>
          <p:cNvSpPr>
            <a:spLocks noGrp="1"/>
          </p:cNvSpPr>
          <p:nvPr>
            <p:ph idx="1"/>
          </p:nvPr>
        </p:nvSpPr>
        <p:spPr>
          <a:xfrm>
            <a:off x="1" y="1115206"/>
            <a:ext cx="6485206" cy="6115588"/>
          </a:xfrm>
        </p:spPr>
        <p:txBody>
          <a:bodyPr>
            <a:normAutofit fontScale="92500" lnSpcReduction="20000"/>
          </a:bodyPr>
          <a:lstStyle/>
          <a:p>
            <a:r>
              <a:rPr lang="en-US"/>
              <a:t>Linear regression is a basic and commonly used type of predictive analysis.  </a:t>
            </a:r>
            <a:r>
              <a:rPr lang="en-US" dirty="0"/>
              <a:t>The overall idea of regression is to examine two things: (1) does a set of predictor variables do a good job in predicting an outcome (dependent) variable?  (2) Which variables in particular are significant predictors of the outcome variable, and in what way do they–indicated by the magnitude and sign of the beta estimates–impact the outcome variable?  These regression estimates are used to explain the relationship between one dependent variable and one or more independent variables.  The simplest form of the regression equation with one dependent and one independent variable is defined by the formula y = c + b*x, where y = estimated dependent variable score, c = constant, b = regression coefficient, and x = score on the independent variable.</a:t>
            </a:r>
          </a:p>
        </p:txBody>
      </p:sp>
      <p:pic>
        <p:nvPicPr>
          <p:cNvPr id="4" name="Picture 3"/>
          <p:cNvPicPr>
            <a:picLocks noChangeAspect="1"/>
          </p:cNvPicPr>
          <p:nvPr/>
        </p:nvPicPr>
        <p:blipFill>
          <a:blip r:embed="rId2"/>
          <a:stretch>
            <a:fillRect/>
          </a:stretch>
        </p:blipFill>
        <p:spPr>
          <a:xfrm>
            <a:off x="11253135" y="0"/>
            <a:ext cx="938865" cy="987638"/>
          </a:xfrm>
          <a:prstGeom prst="rect">
            <a:avLst/>
          </a:prstGeom>
        </p:spPr>
      </p:pic>
      <p:pic>
        <p:nvPicPr>
          <p:cNvPr id="5" name="Picture 4"/>
          <p:cNvPicPr>
            <a:picLocks noChangeAspect="1"/>
          </p:cNvPicPr>
          <p:nvPr/>
        </p:nvPicPr>
        <p:blipFill>
          <a:blip r:embed="rId3"/>
          <a:stretch>
            <a:fillRect/>
          </a:stretch>
        </p:blipFill>
        <p:spPr>
          <a:xfrm>
            <a:off x="6566007" y="1115206"/>
            <a:ext cx="5625993" cy="3527132"/>
          </a:xfrm>
          <a:prstGeom prst="rect">
            <a:avLst/>
          </a:prstGeom>
        </p:spPr>
      </p:pic>
    </p:spTree>
    <p:extLst>
      <p:ext uri="{BB962C8B-B14F-4D97-AF65-F5344CB8AC3E}">
        <p14:creationId xmlns:p14="http://schemas.microsoft.com/office/powerpoint/2010/main" val="1008943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3515"/>
            <a:ext cx="10515600" cy="1325563"/>
          </a:xfrm>
        </p:spPr>
        <p:txBody>
          <a:bodyPr/>
          <a:lstStyle/>
          <a:p>
            <a:r>
              <a:rPr lang="en-US" dirty="0" smtClean="0">
                <a:solidFill>
                  <a:srgbClr val="FF0000"/>
                </a:solidFill>
              </a:rPr>
              <a:t>Model Evaluation</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2048"/>
            <a:ext cx="4353533" cy="4620270"/>
          </a:xfrm>
          <a:prstGeom prst="rect">
            <a:avLst/>
          </a:prstGeom>
        </p:spPr>
      </p:pic>
      <p:pic>
        <p:nvPicPr>
          <p:cNvPr id="5" name="Picture 4"/>
          <p:cNvPicPr>
            <a:picLocks noChangeAspect="1"/>
          </p:cNvPicPr>
          <p:nvPr/>
        </p:nvPicPr>
        <p:blipFill>
          <a:blip r:embed="rId3"/>
          <a:stretch>
            <a:fillRect/>
          </a:stretch>
        </p:blipFill>
        <p:spPr>
          <a:xfrm>
            <a:off x="5740373" y="1405700"/>
            <a:ext cx="6295669" cy="4092966"/>
          </a:xfrm>
          <a:prstGeom prst="rect">
            <a:avLst/>
          </a:prstGeom>
        </p:spPr>
      </p:pic>
      <p:pic>
        <p:nvPicPr>
          <p:cNvPr id="6" name="Picture 5"/>
          <p:cNvPicPr>
            <a:picLocks noChangeAspect="1"/>
          </p:cNvPicPr>
          <p:nvPr/>
        </p:nvPicPr>
        <p:blipFill>
          <a:blip r:embed="rId4"/>
          <a:stretch>
            <a:fillRect/>
          </a:stretch>
        </p:blipFill>
        <p:spPr>
          <a:xfrm>
            <a:off x="11253135" y="0"/>
            <a:ext cx="938865" cy="987638"/>
          </a:xfrm>
          <a:prstGeom prst="rect">
            <a:avLst/>
          </a:prstGeom>
        </p:spPr>
      </p:pic>
    </p:spTree>
    <p:extLst>
      <p:ext uri="{BB962C8B-B14F-4D97-AF65-F5344CB8AC3E}">
        <p14:creationId xmlns:p14="http://schemas.microsoft.com/office/powerpoint/2010/main" val="1019026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5975"/>
            <a:ext cx="10515600" cy="1325563"/>
          </a:xfrm>
        </p:spPr>
        <p:txBody>
          <a:bodyPr>
            <a:normAutofit fontScale="90000"/>
          </a:bodyPr>
          <a:lstStyle/>
          <a:p>
            <a:r>
              <a:rPr lang="en-US" sz="4900" dirty="0" smtClean="0">
                <a:solidFill>
                  <a:srgbClr val="FF0000"/>
                </a:solidFill>
              </a:rPr>
              <a:t>Regularised Linear Regression</a:t>
            </a:r>
            <a:r>
              <a:rPr lang="en-US" dirty="0" smtClean="0">
                <a:solidFill>
                  <a:srgbClr val="FF0000"/>
                </a:solidFill>
              </a:rPr>
              <a:t/>
            </a:r>
            <a:br>
              <a:rPr lang="en-US" dirty="0" smtClean="0">
                <a:solidFill>
                  <a:srgbClr val="FF0000"/>
                </a:solidFill>
              </a:rPr>
            </a:br>
            <a:r>
              <a:rPr lang="en-US" dirty="0">
                <a:solidFill>
                  <a:srgbClr val="FF0000"/>
                </a:solidFill>
              </a:rPr>
              <a:t/>
            </a:r>
            <a:br>
              <a:rPr lang="en-US" dirty="0">
                <a:solidFill>
                  <a:srgbClr val="FF0000"/>
                </a:solidFill>
              </a:rPr>
            </a:br>
            <a:r>
              <a:rPr lang="en-US" sz="4000" dirty="0" smtClean="0">
                <a:solidFill>
                  <a:srgbClr val="002060"/>
                </a:solidFill>
              </a:rPr>
              <a:t>Lasso Regression</a:t>
            </a:r>
            <a:endParaRPr lang="en-US" sz="4000" dirty="0">
              <a:solidFill>
                <a:srgbClr val="002060"/>
              </a:solidFill>
            </a:endParaRPr>
          </a:p>
        </p:txBody>
      </p:sp>
      <p:sp>
        <p:nvSpPr>
          <p:cNvPr id="3" name="Content Placeholder 2"/>
          <p:cNvSpPr>
            <a:spLocks noGrp="1"/>
          </p:cNvSpPr>
          <p:nvPr>
            <p:ph idx="1"/>
          </p:nvPr>
        </p:nvSpPr>
        <p:spPr>
          <a:xfrm>
            <a:off x="0" y="1716259"/>
            <a:ext cx="8918916" cy="5303520"/>
          </a:xfrm>
        </p:spPr>
        <p:txBody>
          <a:bodyPr>
            <a:normAutofit fontScale="85000" lnSpcReduction="10000"/>
          </a:bodyPr>
          <a:lstStyle/>
          <a:p>
            <a:r>
              <a:rPr lang="en-US" b="1" dirty="0"/>
              <a:t>Lasso regression</a:t>
            </a:r>
            <a:r>
              <a:rPr lang="en-US" dirty="0"/>
              <a:t> is a type of </a:t>
            </a:r>
            <a:r>
              <a:rPr lang="en-US" b="1" dirty="0"/>
              <a:t>linear regression </a:t>
            </a:r>
            <a:r>
              <a:rPr lang="en-US" dirty="0"/>
              <a:t>that uses shrinkage. Shrinkage is where data values are shrunk towards a central point, like the mean. The lasso procedure encourages simple, sparse models (i.e. models with fewer parameters). This particular type of regression is well-suited for models showing high levels of muticollinearity or when you want to automate certain parts of model selection, like variable selection/parameter elimination.</a:t>
            </a:r>
          </a:p>
          <a:p>
            <a:r>
              <a:rPr lang="en-US" dirty="0"/>
              <a:t>The acronym “LASSO” stands for </a:t>
            </a:r>
            <a:r>
              <a:rPr lang="en-US" b="1" dirty="0"/>
              <a:t>L</a:t>
            </a:r>
            <a:r>
              <a:rPr lang="en-US" dirty="0"/>
              <a:t>east </a:t>
            </a:r>
            <a:r>
              <a:rPr lang="en-US" b="1" dirty="0"/>
              <a:t>A</a:t>
            </a:r>
            <a:r>
              <a:rPr lang="en-US" dirty="0"/>
              <a:t>bsolute </a:t>
            </a:r>
            <a:r>
              <a:rPr lang="en-US" b="1" dirty="0"/>
              <a:t>S</a:t>
            </a:r>
            <a:r>
              <a:rPr lang="en-US" dirty="0"/>
              <a:t>hrinkage and </a:t>
            </a:r>
            <a:r>
              <a:rPr lang="en-US" b="1" dirty="0"/>
              <a:t>S</a:t>
            </a:r>
            <a:r>
              <a:rPr lang="en-US" dirty="0"/>
              <a:t>election </a:t>
            </a:r>
            <a:r>
              <a:rPr lang="en-US" b="1" dirty="0"/>
              <a:t>O</a:t>
            </a:r>
            <a:r>
              <a:rPr lang="en-US" dirty="0"/>
              <a:t>perator.</a:t>
            </a:r>
          </a:p>
          <a:p>
            <a:r>
              <a:rPr lang="en-US" dirty="0"/>
              <a:t>L1 Regularization</a:t>
            </a:r>
          </a:p>
          <a:p>
            <a:r>
              <a:rPr lang="en-US" dirty="0"/>
              <a:t>Lasso regression performs L1 regularization, which adds a penalty equal to the absolute value of the magnitude of coefficients. This type of regularization can result in sparse models with few coefficients; Some coefficients can become zero and eliminated from the model. Larger penalties result in coefficient values closer to zero, which is the ideal for producing simpler models.</a:t>
            </a:r>
          </a:p>
          <a:p>
            <a:endParaRPr lang="en-US" dirty="0"/>
          </a:p>
        </p:txBody>
      </p:sp>
      <p:pic>
        <p:nvPicPr>
          <p:cNvPr id="4" name="Picture 3"/>
          <p:cNvPicPr>
            <a:picLocks noChangeAspect="1"/>
          </p:cNvPicPr>
          <p:nvPr/>
        </p:nvPicPr>
        <p:blipFill>
          <a:blip r:embed="rId2"/>
          <a:stretch>
            <a:fillRect/>
          </a:stretch>
        </p:blipFill>
        <p:spPr>
          <a:xfrm>
            <a:off x="8589527" y="2422207"/>
            <a:ext cx="3602473" cy="2993853"/>
          </a:xfrm>
          <a:prstGeom prst="rect">
            <a:avLst/>
          </a:prstGeom>
        </p:spPr>
      </p:pic>
      <p:pic>
        <p:nvPicPr>
          <p:cNvPr id="5" name="Picture 4"/>
          <p:cNvPicPr>
            <a:picLocks noChangeAspect="1"/>
          </p:cNvPicPr>
          <p:nvPr/>
        </p:nvPicPr>
        <p:blipFill>
          <a:blip r:embed="rId3"/>
          <a:stretch>
            <a:fillRect/>
          </a:stretch>
        </p:blipFill>
        <p:spPr>
          <a:xfrm>
            <a:off x="11253135" y="0"/>
            <a:ext cx="938865" cy="987638"/>
          </a:xfrm>
          <a:prstGeom prst="rect">
            <a:avLst/>
          </a:prstGeom>
        </p:spPr>
      </p:pic>
    </p:spTree>
    <p:extLst>
      <p:ext uri="{BB962C8B-B14F-4D97-AF65-F5344CB8AC3E}">
        <p14:creationId xmlns:p14="http://schemas.microsoft.com/office/powerpoint/2010/main" val="2249726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5718"/>
            <a:ext cx="10515600" cy="1325563"/>
          </a:xfrm>
        </p:spPr>
        <p:txBody>
          <a:bodyPr/>
          <a:lstStyle/>
          <a:p>
            <a:r>
              <a:rPr lang="en-US" dirty="0" smtClean="0">
                <a:solidFill>
                  <a:srgbClr val="FF0000"/>
                </a:solidFill>
              </a:rPr>
              <a:t>Model Evaluation</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76" y="1099844"/>
            <a:ext cx="4758133" cy="4949263"/>
          </a:xfrm>
          <a:prstGeom prst="rect">
            <a:avLst/>
          </a:prstGeom>
        </p:spPr>
      </p:pic>
      <p:pic>
        <p:nvPicPr>
          <p:cNvPr id="5" name="Picture 4"/>
          <p:cNvPicPr>
            <a:picLocks noChangeAspect="1"/>
          </p:cNvPicPr>
          <p:nvPr/>
        </p:nvPicPr>
        <p:blipFill>
          <a:blip r:embed="rId3"/>
          <a:stretch>
            <a:fillRect/>
          </a:stretch>
        </p:blipFill>
        <p:spPr>
          <a:xfrm>
            <a:off x="5401464" y="1367130"/>
            <a:ext cx="6790536" cy="4414691"/>
          </a:xfrm>
          <a:prstGeom prst="rect">
            <a:avLst/>
          </a:prstGeom>
        </p:spPr>
      </p:pic>
      <p:pic>
        <p:nvPicPr>
          <p:cNvPr id="6" name="Picture 5"/>
          <p:cNvPicPr>
            <a:picLocks noChangeAspect="1"/>
          </p:cNvPicPr>
          <p:nvPr/>
        </p:nvPicPr>
        <p:blipFill>
          <a:blip r:embed="rId4"/>
          <a:stretch>
            <a:fillRect/>
          </a:stretch>
        </p:blipFill>
        <p:spPr>
          <a:xfrm>
            <a:off x="11253135" y="0"/>
            <a:ext cx="938865" cy="987638"/>
          </a:xfrm>
          <a:prstGeom prst="rect">
            <a:avLst/>
          </a:prstGeom>
        </p:spPr>
      </p:pic>
    </p:spTree>
    <p:extLst>
      <p:ext uri="{BB962C8B-B14F-4D97-AF65-F5344CB8AC3E}">
        <p14:creationId xmlns:p14="http://schemas.microsoft.com/office/powerpoint/2010/main" val="1365993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9447"/>
            <a:ext cx="10515600" cy="1325563"/>
          </a:xfrm>
        </p:spPr>
        <p:txBody>
          <a:bodyPr>
            <a:normAutofit/>
          </a:bodyPr>
          <a:lstStyle/>
          <a:p>
            <a:r>
              <a:rPr lang="en-US" sz="3600" dirty="0" smtClean="0">
                <a:solidFill>
                  <a:srgbClr val="002060"/>
                </a:solidFill>
              </a:rPr>
              <a:t>Ridge Regression</a:t>
            </a:r>
            <a:endParaRPr lang="en-US" sz="3600" dirty="0">
              <a:solidFill>
                <a:srgbClr val="002060"/>
              </a:solidFill>
            </a:endParaRPr>
          </a:p>
        </p:txBody>
      </p:sp>
      <p:sp>
        <p:nvSpPr>
          <p:cNvPr id="3" name="Content Placeholder 2"/>
          <p:cNvSpPr>
            <a:spLocks noGrp="1"/>
          </p:cNvSpPr>
          <p:nvPr>
            <p:ph idx="1"/>
          </p:nvPr>
        </p:nvSpPr>
        <p:spPr>
          <a:xfrm>
            <a:off x="177018" y="846625"/>
            <a:ext cx="7335129" cy="6440439"/>
          </a:xfrm>
        </p:spPr>
        <p:txBody>
          <a:bodyPr>
            <a:normAutofit fontScale="92500" lnSpcReduction="20000"/>
          </a:bodyPr>
          <a:lstStyle/>
          <a:p>
            <a:r>
              <a:rPr lang="en-US" dirty="0"/>
              <a:t>Ridge regression is a model tuning method that is used to </a:t>
            </a:r>
            <a:r>
              <a:rPr lang="en-US" dirty="0" smtClean="0"/>
              <a:t>analyze </a:t>
            </a:r>
            <a:r>
              <a:rPr lang="en-US" dirty="0"/>
              <a:t>any data that suffers from multicollinearity. This method performs L2 regularization. When the issue of multicollinearity occurs, least-squares are unbiased, and variances are large, this results in predicted values being far away from the actual values</a:t>
            </a:r>
            <a:r>
              <a:rPr lang="en-US" dirty="0" smtClean="0"/>
              <a:t>.</a:t>
            </a:r>
          </a:p>
          <a:p>
            <a:pPr fontAlgn="base"/>
            <a:r>
              <a:rPr lang="en-US" dirty="0"/>
              <a:t>The cost function for ridge regression:</a:t>
            </a:r>
          </a:p>
          <a:p>
            <a:pPr fontAlgn="base"/>
            <a:r>
              <a:rPr lang="en-US" b="1" i="1" dirty="0"/>
              <a:t>Min(||Y – X(theta)||^2 + λ||theta||^2)</a:t>
            </a:r>
            <a:endParaRPr lang="en-US" dirty="0"/>
          </a:p>
          <a:p>
            <a:pPr fontAlgn="base"/>
            <a:r>
              <a:rPr lang="en-US" dirty="0"/>
              <a:t>Lambda is the penalty term. λ given here is denoted by an alpha parameter in the ridge function. So, by changing the values of alpha, we are controlling the penalty term. The higher the values of alpha, the bigger is the penalty and therefore the magnitude of coefficients is reduced.</a:t>
            </a:r>
          </a:p>
          <a:p>
            <a:pPr fontAlgn="base"/>
            <a:r>
              <a:rPr lang="en-US" dirty="0"/>
              <a:t>It shrinks the parameters. Therefore, it is used to prevent multicollinearity</a:t>
            </a:r>
          </a:p>
          <a:p>
            <a:pPr fontAlgn="base"/>
            <a:r>
              <a:rPr lang="en-US" dirty="0"/>
              <a:t>It reduces the model complexity by coefficient shrinkage</a:t>
            </a:r>
          </a:p>
          <a:p>
            <a:pPr marL="0" indent="0">
              <a:buNone/>
            </a:pPr>
            <a:r>
              <a:rPr lang="en-US" dirty="0"/>
              <a:t> </a:t>
            </a:r>
          </a:p>
        </p:txBody>
      </p:sp>
      <p:pic>
        <p:nvPicPr>
          <p:cNvPr id="4" name="Picture 3"/>
          <p:cNvPicPr>
            <a:picLocks noChangeAspect="1"/>
          </p:cNvPicPr>
          <p:nvPr/>
        </p:nvPicPr>
        <p:blipFill>
          <a:blip r:embed="rId2"/>
          <a:stretch>
            <a:fillRect/>
          </a:stretch>
        </p:blipFill>
        <p:spPr>
          <a:xfrm>
            <a:off x="11253135" y="-485"/>
            <a:ext cx="938865" cy="987638"/>
          </a:xfrm>
          <a:prstGeom prst="rect">
            <a:avLst/>
          </a:prstGeom>
        </p:spPr>
      </p:pic>
      <p:pic>
        <p:nvPicPr>
          <p:cNvPr id="5" name="Picture 4"/>
          <p:cNvPicPr>
            <a:picLocks noChangeAspect="1"/>
          </p:cNvPicPr>
          <p:nvPr/>
        </p:nvPicPr>
        <p:blipFill>
          <a:blip r:embed="rId3"/>
          <a:stretch>
            <a:fillRect/>
          </a:stretch>
        </p:blipFill>
        <p:spPr>
          <a:xfrm>
            <a:off x="7258003" y="2351867"/>
            <a:ext cx="4933997" cy="3429953"/>
          </a:xfrm>
          <a:prstGeom prst="rect">
            <a:avLst/>
          </a:prstGeom>
        </p:spPr>
      </p:pic>
    </p:spTree>
    <p:extLst>
      <p:ext uri="{BB962C8B-B14F-4D97-AF65-F5344CB8AC3E}">
        <p14:creationId xmlns:p14="http://schemas.microsoft.com/office/powerpoint/2010/main" val="20371541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3515"/>
            <a:ext cx="10515600" cy="1325563"/>
          </a:xfrm>
        </p:spPr>
        <p:txBody>
          <a:bodyPr/>
          <a:lstStyle/>
          <a:p>
            <a:r>
              <a:rPr lang="en-US" dirty="0" smtClean="0">
                <a:solidFill>
                  <a:srgbClr val="FF0000"/>
                </a:solidFill>
              </a:rPr>
              <a:t>Model Evaluation</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95" y="1142048"/>
            <a:ext cx="4505954" cy="4677428"/>
          </a:xfrm>
          <a:prstGeom prst="rect">
            <a:avLst/>
          </a:prstGeom>
        </p:spPr>
      </p:pic>
      <p:pic>
        <p:nvPicPr>
          <p:cNvPr id="5" name="Picture 4"/>
          <p:cNvPicPr>
            <a:picLocks noChangeAspect="1"/>
          </p:cNvPicPr>
          <p:nvPr/>
        </p:nvPicPr>
        <p:blipFill>
          <a:blip r:embed="rId3"/>
          <a:stretch>
            <a:fillRect/>
          </a:stretch>
        </p:blipFill>
        <p:spPr>
          <a:xfrm>
            <a:off x="5379826" y="1266383"/>
            <a:ext cx="6812174" cy="4428758"/>
          </a:xfrm>
          <a:prstGeom prst="rect">
            <a:avLst/>
          </a:prstGeom>
        </p:spPr>
      </p:pic>
      <p:pic>
        <p:nvPicPr>
          <p:cNvPr id="6" name="Picture 5"/>
          <p:cNvPicPr>
            <a:picLocks noChangeAspect="1"/>
          </p:cNvPicPr>
          <p:nvPr/>
        </p:nvPicPr>
        <p:blipFill>
          <a:blip r:embed="rId4"/>
          <a:stretch>
            <a:fillRect/>
          </a:stretch>
        </p:blipFill>
        <p:spPr>
          <a:xfrm>
            <a:off x="11253135" y="-14553"/>
            <a:ext cx="938865" cy="987638"/>
          </a:xfrm>
          <a:prstGeom prst="rect">
            <a:avLst/>
          </a:prstGeom>
        </p:spPr>
      </p:pic>
    </p:spTree>
    <p:extLst>
      <p:ext uri="{BB962C8B-B14F-4D97-AF65-F5344CB8AC3E}">
        <p14:creationId xmlns:p14="http://schemas.microsoft.com/office/powerpoint/2010/main" val="1348457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5718"/>
            <a:ext cx="10515600" cy="1325563"/>
          </a:xfrm>
        </p:spPr>
        <p:txBody>
          <a:bodyPr/>
          <a:lstStyle/>
          <a:p>
            <a:r>
              <a:rPr lang="en-US" dirty="0" smtClean="0">
                <a:solidFill>
                  <a:srgbClr val="FF0000"/>
                </a:solidFill>
              </a:rPr>
              <a:t>Random Forest</a:t>
            </a:r>
            <a:endParaRPr lang="en-US" dirty="0">
              <a:solidFill>
                <a:srgbClr val="FF0000"/>
              </a:solidFill>
            </a:endParaRPr>
          </a:p>
        </p:txBody>
      </p:sp>
      <p:sp>
        <p:nvSpPr>
          <p:cNvPr id="3" name="Content Placeholder 2"/>
          <p:cNvSpPr>
            <a:spLocks noGrp="1"/>
          </p:cNvSpPr>
          <p:nvPr>
            <p:ph idx="1"/>
          </p:nvPr>
        </p:nvSpPr>
        <p:spPr>
          <a:xfrm>
            <a:off x="317695" y="1420837"/>
            <a:ext cx="6322255" cy="6114465"/>
          </a:xfrm>
        </p:spPr>
        <p:txBody>
          <a:bodyPr>
            <a:normAutofit/>
          </a:bodyPr>
          <a:lstStyle/>
          <a:p>
            <a:r>
              <a:rPr lang="en-US" b="1" dirty="0"/>
              <a:t>Random forests</a:t>
            </a:r>
            <a:r>
              <a:rPr lang="en-US" dirty="0"/>
              <a:t> or </a:t>
            </a:r>
            <a:r>
              <a:rPr lang="en-US" b="1" dirty="0"/>
              <a:t>random decision forests</a:t>
            </a:r>
            <a:r>
              <a:rPr lang="en-US" dirty="0"/>
              <a:t> is an ensemble learning method for classification, regression and other tasks that operates by constructing a multitude of decision trees at training time. For classification tasks, the output of the random forest is the class selected by most trees. For regression tasks, the mean or average prediction of the individual trees is </a:t>
            </a:r>
            <a:r>
              <a:rPr lang="en-US" dirty="0" smtClean="0"/>
              <a:t>returned.</a:t>
            </a:r>
            <a:r>
              <a:rPr lang="en-US" baseline="30000" dirty="0"/>
              <a:t> </a:t>
            </a:r>
            <a:r>
              <a:rPr lang="en-US" dirty="0" smtClean="0"/>
              <a:t>Random </a:t>
            </a:r>
            <a:r>
              <a:rPr lang="en-US" dirty="0"/>
              <a:t>decision forests correct for decision trees' habit of overfitting to their training set</a:t>
            </a:r>
            <a:r>
              <a:rPr lang="en-US" dirty="0" smtClean="0"/>
              <a:t>.</a:t>
            </a:r>
            <a:r>
              <a:rPr lang="en-US" dirty="0"/>
              <a:t> </a:t>
            </a:r>
          </a:p>
        </p:txBody>
      </p:sp>
      <p:pic>
        <p:nvPicPr>
          <p:cNvPr id="4" name="Picture 3"/>
          <p:cNvPicPr>
            <a:picLocks noChangeAspect="1"/>
          </p:cNvPicPr>
          <p:nvPr/>
        </p:nvPicPr>
        <p:blipFill>
          <a:blip r:embed="rId2"/>
          <a:stretch>
            <a:fillRect/>
          </a:stretch>
        </p:blipFill>
        <p:spPr>
          <a:xfrm>
            <a:off x="6639950" y="1834159"/>
            <a:ext cx="5552050" cy="4158678"/>
          </a:xfrm>
          <a:prstGeom prst="rect">
            <a:avLst/>
          </a:prstGeom>
        </p:spPr>
      </p:pic>
      <p:pic>
        <p:nvPicPr>
          <p:cNvPr id="5" name="Picture 4"/>
          <p:cNvPicPr>
            <a:picLocks noChangeAspect="1"/>
          </p:cNvPicPr>
          <p:nvPr/>
        </p:nvPicPr>
        <p:blipFill>
          <a:blip r:embed="rId3"/>
          <a:stretch>
            <a:fillRect/>
          </a:stretch>
        </p:blipFill>
        <p:spPr>
          <a:xfrm>
            <a:off x="11253135" y="0"/>
            <a:ext cx="938865" cy="987638"/>
          </a:xfrm>
          <a:prstGeom prst="rect">
            <a:avLst/>
          </a:prstGeom>
        </p:spPr>
      </p:pic>
    </p:spTree>
    <p:extLst>
      <p:ext uri="{BB962C8B-B14F-4D97-AF65-F5344CB8AC3E}">
        <p14:creationId xmlns:p14="http://schemas.microsoft.com/office/powerpoint/2010/main" val="3993599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08871" y="0"/>
            <a:ext cx="10515600" cy="1325563"/>
          </a:xfrm>
        </p:spPr>
        <p:txBody>
          <a:bodyPr/>
          <a:lstStyle/>
          <a:p>
            <a:pPr algn="ctr"/>
            <a:r>
              <a:rPr lang="en-US" dirty="0" smtClean="0">
                <a:solidFill>
                  <a:srgbClr val="FF0000"/>
                </a:solidFill>
              </a:rPr>
              <a:t>Topics to Discuss:</a:t>
            </a:r>
            <a:endParaRPr lang="en-US" dirty="0">
              <a:solidFill>
                <a:srgbClr val="FF0000"/>
              </a:solidFill>
            </a:endParaRPr>
          </a:p>
        </p:txBody>
      </p:sp>
      <p:sp>
        <p:nvSpPr>
          <p:cNvPr id="3" name="Content Placeholder 2"/>
          <p:cNvSpPr>
            <a:spLocks noGrp="1"/>
          </p:cNvSpPr>
          <p:nvPr>
            <p:ph idx="1"/>
          </p:nvPr>
        </p:nvSpPr>
        <p:spPr>
          <a:xfrm>
            <a:off x="5785338" y="1727151"/>
            <a:ext cx="6406662" cy="4351338"/>
          </a:xfrm>
        </p:spPr>
        <p:txBody>
          <a:bodyPr/>
          <a:lstStyle/>
          <a:p>
            <a:r>
              <a:rPr lang="en-US" dirty="0" smtClean="0"/>
              <a:t>Problem Statement</a:t>
            </a:r>
          </a:p>
          <a:p>
            <a:r>
              <a:rPr lang="en-US" dirty="0" smtClean="0"/>
              <a:t>Data description</a:t>
            </a:r>
          </a:p>
          <a:p>
            <a:r>
              <a:rPr lang="en-US" dirty="0" smtClean="0"/>
              <a:t>Data summary</a:t>
            </a:r>
          </a:p>
          <a:p>
            <a:r>
              <a:rPr lang="en-US" dirty="0" smtClean="0"/>
              <a:t>Exploratory Data Analysis</a:t>
            </a:r>
          </a:p>
          <a:p>
            <a:r>
              <a:rPr lang="en-US" dirty="0" smtClean="0"/>
              <a:t>Data pre-processing</a:t>
            </a:r>
          </a:p>
          <a:p>
            <a:r>
              <a:rPr lang="en-US" dirty="0" smtClean="0"/>
              <a:t>Machine Learning model implementation</a:t>
            </a:r>
          </a:p>
          <a:p>
            <a:r>
              <a:rPr lang="en-US" dirty="0" smtClean="0"/>
              <a:t>Model Evaluation</a:t>
            </a:r>
          </a:p>
          <a:p>
            <a:r>
              <a:rPr lang="en-US" dirty="0" smtClean="0"/>
              <a:t>Conclusion</a:t>
            </a:r>
          </a:p>
          <a:p>
            <a:endParaRPr lang="en-US" dirty="0"/>
          </a:p>
        </p:txBody>
      </p:sp>
      <p:pic>
        <p:nvPicPr>
          <p:cNvPr id="4" name="Picture 3"/>
          <p:cNvPicPr>
            <a:picLocks noChangeAspect="1"/>
          </p:cNvPicPr>
          <p:nvPr/>
        </p:nvPicPr>
        <p:blipFill>
          <a:blip r:embed="rId2"/>
          <a:stretch>
            <a:fillRect/>
          </a:stretch>
        </p:blipFill>
        <p:spPr>
          <a:xfrm>
            <a:off x="0" y="1927274"/>
            <a:ext cx="5828478" cy="3642799"/>
          </a:xfrm>
          <a:prstGeom prst="rect">
            <a:avLst/>
          </a:prstGeom>
        </p:spPr>
      </p:pic>
      <p:pic>
        <p:nvPicPr>
          <p:cNvPr id="5" name="Picture 4"/>
          <p:cNvPicPr>
            <a:picLocks noChangeAspect="1"/>
          </p:cNvPicPr>
          <p:nvPr/>
        </p:nvPicPr>
        <p:blipFill>
          <a:blip r:embed="rId3"/>
          <a:stretch>
            <a:fillRect/>
          </a:stretch>
        </p:blipFill>
        <p:spPr>
          <a:xfrm>
            <a:off x="11253135" y="0"/>
            <a:ext cx="938865" cy="987638"/>
          </a:xfrm>
          <a:prstGeom prst="rect">
            <a:avLst/>
          </a:prstGeom>
        </p:spPr>
      </p:pic>
    </p:spTree>
    <p:extLst>
      <p:ext uri="{BB962C8B-B14F-4D97-AF65-F5344CB8AC3E}">
        <p14:creationId xmlns:p14="http://schemas.microsoft.com/office/powerpoint/2010/main" val="4170774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7582"/>
            <a:ext cx="10515600" cy="1325563"/>
          </a:xfrm>
        </p:spPr>
        <p:txBody>
          <a:bodyPr/>
          <a:lstStyle/>
          <a:p>
            <a:pPr algn="ctr"/>
            <a:r>
              <a:rPr lang="en-US" dirty="0" smtClean="0">
                <a:solidFill>
                  <a:srgbClr val="FF0000"/>
                </a:solidFill>
              </a:rPr>
              <a:t>Model Evaluation</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1253135" y="0"/>
            <a:ext cx="938865" cy="9876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3" y="284178"/>
            <a:ext cx="3613967" cy="3977093"/>
          </a:xfrm>
          <a:prstGeom prst="rect">
            <a:avLst/>
          </a:prstGeom>
        </p:spPr>
      </p:pic>
      <p:pic>
        <p:nvPicPr>
          <p:cNvPr id="6" name="Picture 5"/>
          <p:cNvPicPr>
            <a:picLocks noChangeAspect="1"/>
          </p:cNvPicPr>
          <p:nvPr/>
        </p:nvPicPr>
        <p:blipFill>
          <a:blip r:embed="rId4"/>
          <a:stretch>
            <a:fillRect/>
          </a:stretch>
        </p:blipFill>
        <p:spPr>
          <a:xfrm>
            <a:off x="1991293" y="3943497"/>
            <a:ext cx="4506991" cy="2989446"/>
          </a:xfrm>
          <a:prstGeom prst="rect">
            <a:avLst/>
          </a:prstGeom>
        </p:spPr>
      </p:pic>
      <p:pic>
        <p:nvPicPr>
          <p:cNvPr id="7" name="Picture 6"/>
          <p:cNvPicPr>
            <a:picLocks noChangeAspect="1"/>
          </p:cNvPicPr>
          <p:nvPr/>
        </p:nvPicPr>
        <p:blipFill>
          <a:blip r:embed="rId5"/>
          <a:stretch>
            <a:fillRect/>
          </a:stretch>
        </p:blipFill>
        <p:spPr>
          <a:xfrm>
            <a:off x="6096000" y="979367"/>
            <a:ext cx="6007748" cy="5907452"/>
          </a:xfrm>
          <a:prstGeom prst="rect">
            <a:avLst/>
          </a:prstGeom>
        </p:spPr>
      </p:pic>
    </p:spTree>
    <p:extLst>
      <p:ext uri="{BB962C8B-B14F-4D97-AF65-F5344CB8AC3E}">
        <p14:creationId xmlns:p14="http://schemas.microsoft.com/office/powerpoint/2010/main" val="4016430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2403" y="-222519"/>
            <a:ext cx="10515600" cy="1325563"/>
          </a:xfrm>
        </p:spPr>
        <p:txBody>
          <a:bodyPr/>
          <a:lstStyle/>
          <a:p>
            <a:pPr algn="ctr"/>
            <a:r>
              <a:rPr lang="en-US" dirty="0" smtClean="0">
                <a:solidFill>
                  <a:srgbClr val="FF0000"/>
                </a:solidFill>
              </a:rPr>
              <a:t>XGBoost</a:t>
            </a:r>
            <a:endParaRPr lang="en-US" dirty="0">
              <a:solidFill>
                <a:srgbClr val="FF0000"/>
              </a:solidFill>
            </a:endParaRPr>
          </a:p>
        </p:txBody>
      </p:sp>
      <p:sp>
        <p:nvSpPr>
          <p:cNvPr id="3" name="Content Placeholder 2"/>
          <p:cNvSpPr>
            <a:spLocks noGrp="1"/>
          </p:cNvSpPr>
          <p:nvPr>
            <p:ph idx="1"/>
          </p:nvPr>
        </p:nvSpPr>
        <p:spPr>
          <a:xfrm>
            <a:off x="0" y="973236"/>
            <a:ext cx="8145194" cy="6356032"/>
          </a:xfrm>
        </p:spPr>
        <p:txBody>
          <a:bodyPr>
            <a:normAutofit fontScale="92500" lnSpcReduction="20000"/>
          </a:bodyPr>
          <a:lstStyle/>
          <a:p>
            <a:r>
              <a:rPr lang="en-US" dirty="0"/>
              <a:t>XGBoost is a popular and efficient open-source implementation of the gradient boosted trees algorithm. Gradient boosting is a supervised learning algorithm, which attempts to accurately predict a target variable by combining the estimates of a set of simpler, weaker models.</a:t>
            </a:r>
          </a:p>
          <a:p>
            <a:r>
              <a:rPr lang="en-US" dirty="0"/>
              <a:t>When using gradient boosting for regression, the weak learners are regression trees, and each regression tree maps an input data point to one of its leafs that contains a continuous score. XGBoost minimizes a regularized (L1 and L2) objective function that combines a convex loss function (based on the difference between the predicted and target outputs) and a penalty term for model complexity (in other words, the regression tree functions). The training proceeds iteratively, adding new trees that predict the residuals or errors of prior trees that are then combined with previous trees to make the final prediction. It's called gradient boosting because it uses a gradient descent algorithm to minimize the loss when adding new models.</a:t>
            </a:r>
          </a:p>
          <a:p>
            <a:endParaRPr lang="en-US" dirty="0"/>
          </a:p>
        </p:txBody>
      </p:sp>
      <p:pic>
        <p:nvPicPr>
          <p:cNvPr id="4" name="Picture 3"/>
          <p:cNvPicPr>
            <a:picLocks noChangeAspect="1"/>
          </p:cNvPicPr>
          <p:nvPr/>
        </p:nvPicPr>
        <p:blipFill>
          <a:blip r:embed="rId2"/>
          <a:stretch>
            <a:fillRect/>
          </a:stretch>
        </p:blipFill>
        <p:spPr>
          <a:xfrm>
            <a:off x="7926931" y="2926079"/>
            <a:ext cx="4265069" cy="2236763"/>
          </a:xfrm>
          <a:prstGeom prst="rect">
            <a:avLst/>
          </a:prstGeom>
        </p:spPr>
      </p:pic>
      <p:pic>
        <p:nvPicPr>
          <p:cNvPr id="5" name="Picture 4"/>
          <p:cNvPicPr>
            <a:picLocks noChangeAspect="1"/>
          </p:cNvPicPr>
          <p:nvPr/>
        </p:nvPicPr>
        <p:blipFill>
          <a:blip r:embed="rId3"/>
          <a:stretch>
            <a:fillRect/>
          </a:stretch>
        </p:blipFill>
        <p:spPr>
          <a:xfrm>
            <a:off x="11253135" y="-14402"/>
            <a:ext cx="938865" cy="987638"/>
          </a:xfrm>
          <a:prstGeom prst="rect">
            <a:avLst/>
          </a:prstGeom>
        </p:spPr>
      </p:pic>
    </p:spTree>
    <p:extLst>
      <p:ext uri="{BB962C8B-B14F-4D97-AF65-F5344CB8AC3E}">
        <p14:creationId xmlns:p14="http://schemas.microsoft.com/office/powerpoint/2010/main" val="2542213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7921"/>
            <a:ext cx="10515600" cy="1325563"/>
          </a:xfrm>
        </p:spPr>
        <p:txBody>
          <a:bodyPr/>
          <a:lstStyle/>
          <a:p>
            <a:pPr algn="ctr"/>
            <a:r>
              <a:rPr lang="en-US" dirty="0" smtClean="0">
                <a:solidFill>
                  <a:srgbClr val="FF0000"/>
                </a:solidFill>
              </a:rPr>
              <a:t>Model Evaluation</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298"/>
            <a:ext cx="3516923" cy="3845468"/>
          </a:xfrm>
          <a:prstGeom prst="rect">
            <a:avLst/>
          </a:prstGeom>
        </p:spPr>
      </p:pic>
      <p:pic>
        <p:nvPicPr>
          <p:cNvPr id="5" name="Picture 4"/>
          <p:cNvPicPr>
            <a:picLocks noChangeAspect="1"/>
          </p:cNvPicPr>
          <p:nvPr/>
        </p:nvPicPr>
        <p:blipFill>
          <a:blip r:embed="rId3"/>
          <a:stretch>
            <a:fillRect/>
          </a:stretch>
        </p:blipFill>
        <p:spPr>
          <a:xfrm>
            <a:off x="6486525" y="919700"/>
            <a:ext cx="5705475" cy="5610225"/>
          </a:xfrm>
          <a:prstGeom prst="rect">
            <a:avLst/>
          </a:prstGeom>
        </p:spPr>
      </p:pic>
      <p:pic>
        <p:nvPicPr>
          <p:cNvPr id="6" name="Picture 5"/>
          <p:cNvPicPr>
            <a:picLocks noChangeAspect="1"/>
          </p:cNvPicPr>
          <p:nvPr/>
        </p:nvPicPr>
        <p:blipFill>
          <a:blip r:embed="rId4"/>
          <a:stretch>
            <a:fillRect/>
          </a:stretch>
        </p:blipFill>
        <p:spPr>
          <a:xfrm>
            <a:off x="2180493" y="3713786"/>
            <a:ext cx="4768948" cy="3163201"/>
          </a:xfrm>
          <a:prstGeom prst="rect">
            <a:avLst/>
          </a:prstGeom>
        </p:spPr>
      </p:pic>
      <p:pic>
        <p:nvPicPr>
          <p:cNvPr id="7" name="Picture 6"/>
          <p:cNvPicPr>
            <a:picLocks noChangeAspect="1"/>
          </p:cNvPicPr>
          <p:nvPr/>
        </p:nvPicPr>
        <p:blipFill>
          <a:blip r:embed="rId5"/>
          <a:stretch>
            <a:fillRect/>
          </a:stretch>
        </p:blipFill>
        <p:spPr>
          <a:xfrm>
            <a:off x="11253135" y="0"/>
            <a:ext cx="938865" cy="987638"/>
          </a:xfrm>
          <a:prstGeom prst="rect">
            <a:avLst/>
          </a:prstGeom>
        </p:spPr>
      </p:pic>
    </p:spTree>
    <p:extLst>
      <p:ext uri="{BB962C8B-B14F-4D97-AF65-F5344CB8AC3E}">
        <p14:creationId xmlns:p14="http://schemas.microsoft.com/office/powerpoint/2010/main" val="2546156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3515"/>
            <a:ext cx="10515600" cy="1325563"/>
          </a:xfrm>
        </p:spPr>
        <p:txBody>
          <a:bodyPr/>
          <a:lstStyle/>
          <a:p>
            <a:pPr algn="ctr"/>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a:xfrm>
            <a:off x="331763" y="1558338"/>
            <a:ext cx="10515600" cy="5032375"/>
          </a:xfrm>
        </p:spPr>
        <p:txBody>
          <a:bodyPr>
            <a:normAutofit fontScale="92500"/>
          </a:bodyPr>
          <a:lstStyle/>
          <a:p>
            <a:r>
              <a:rPr lang="en-US" sz="3500" dirty="0"/>
              <a:t>As we can see Hyper Parameter Tuned XGBoost ML model performs best with an accuracy of 90%. Total amount of bike rentals increases with the temperature per month. Whereas it seems that the rentals are not much affected by wind speed and humidity, because they are almost constant over the months. This also confirms on the one hand the high correlation between rentals and temperature and on the other hand that nice weather could be a good predictor</a:t>
            </a:r>
            <a:r>
              <a:rPr lang="en-US" sz="3500" dirty="0" smtClean="0"/>
              <a:t>. So </a:t>
            </a:r>
            <a:r>
              <a:rPr lang="en-US" sz="3500" dirty="0"/>
              <a:t>people mainly rent bikes on nice days and optimum temperature. This could be important of planning new bike rental stations</a:t>
            </a:r>
            <a:r>
              <a:rPr lang="en-US" dirty="0"/>
              <a:t>.</a:t>
            </a:r>
          </a:p>
        </p:txBody>
      </p:sp>
      <p:pic>
        <p:nvPicPr>
          <p:cNvPr id="4" name="Picture 3"/>
          <p:cNvPicPr>
            <a:picLocks noChangeAspect="1"/>
          </p:cNvPicPr>
          <p:nvPr/>
        </p:nvPicPr>
        <p:blipFill>
          <a:blip r:embed="rId2"/>
          <a:stretch>
            <a:fillRect/>
          </a:stretch>
        </p:blipFill>
        <p:spPr>
          <a:xfrm>
            <a:off x="11253135" y="-14553"/>
            <a:ext cx="938865" cy="987638"/>
          </a:xfrm>
          <a:prstGeom prst="rect">
            <a:avLst/>
          </a:prstGeom>
        </p:spPr>
      </p:pic>
    </p:spTree>
    <p:extLst>
      <p:ext uri="{BB962C8B-B14F-4D97-AF65-F5344CB8AC3E}">
        <p14:creationId xmlns:p14="http://schemas.microsoft.com/office/powerpoint/2010/main" val="812381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Statement</a:t>
            </a:r>
            <a:endParaRPr lang="en-US" dirty="0">
              <a:solidFill>
                <a:srgbClr val="FF0000"/>
              </a:solidFill>
            </a:endParaRPr>
          </a:p>
        </p:txBody>
      </p:sp>
      <p:sp>
        <p:nvSpPr>
          <p:cNvPr id="3" name="Content Placeholder 2"/>
          <p:cNvSpPr>
            <a:spLocks noGrp="1"/>
          </p:cNvSpPr>
          <p:nvPr>
            <p:ph idx="1"/>
          </p:nvPr>
        </p:nvSpPr>
        <p:spPr>
          <a:xfrm>
            <a:off x="838200" y="1558337"/>
            <a:ext cx="5534465" cy="5630253"/>
          </a:xfrm>
        </p:spPr>
        <p:txBody>
          <a:bodyPr/>
          <a:lstStyle/>
          <a:p>
            <a:r>
              <a:rPr lang="en-US" dirty="0"/>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endParaRPr lang="en-US" dirty="0"/>
          </a:p>
        </p:txBody>
      </p:sp>
      <p:pic>
        <p:nvPicPr>
          <p:cNvPr id="4" name="Picture 3"/>
          <p:cNvPicPr>
            <a:picLocks noChangeAspect="1"/>
          </p:cNvPicPr>
          <p:nvPr/>
        </p:nvPicPr>
        <p:blipFill>
          <a:blip r:embed="rId2"/>
          <a:stretch>
            <a:fillRect/>
          </a:stretch>
        </p:blipFill>
        <p:spPr>
          <a:xfrm>
            <a:off x="11253135" y="0"/>
            <a:ext cx="938865" cy="987638"/>
          </a:xfrm>
          <a:prstGeom prst="rect">
            <a:avLst/>
          </a:prstGeom>
        </p:spPr>
      </p:pic>
      <p:pic>
        <p:nvPicPr>
          <p:cNvPr id="6" name="Picture 5"/>
          <p:cNvPicPr>
            <a:picLocks noChangeAspect="1"/>
          </p:cNvPicPr>
          <p:nvPr/>
        </p:nvPicPr>
        <p:blipFill>
          <a:blip r:embed="rId3"/>
          <a:stretch>
            <a:fillRect/>
          </a:stretch>
        </p:blipFill>
        <p:spPr>
          <a:xfrm>
            <a:off x="6396256" y="1558337"/>
            <a:ext cx="5788819" cy="4336026"/>
          </a:xfrm>
          <a:prstGeom prst="rect">
            <a:avLst/>
          </a:prstGeom>
        </p:spPr>
      </p:pic>
    </p:spTree>
    <p:extLst>
      <p:ext uri="{BB962C8B-B14F-4D97-AF65-F5344CB8AC3E}">
        <p14:creationId xmlns:p14="http://schemas.microsoft.com/office/powerpoint/2010/main" val="2204501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7582"/>
            <a:ext cx="10515600" cy="1325563"/>
          </a:xfrm>
        </p:spPr>
        <p:txBody>
          <a:bodyPr/>
          <a:lstStyle/>
          <a:p>
            <a:pPr algn="ctr"/>
            <a:r>
              <a:rPr lang="en-US" dirty="0" smtClean="0">
                <a:solidFill>
                  <a:srgbClr val="FF0000"/>
                </a:solidFill>
              </a:rPr>
              <a:t>Data Description</a:t>
            </a:r>
            <a:endParaRPr lang="en-US" dirty="0">
              <a:solidFill>
                <a:srgbClr val="FF0000"/>
              </a:solidFill>
            </a:endParaRPr>
          </a:p>
        </p:txBody>
      </p:sp>
      <p:sp>
        <p:nvSpPr>
          <p:cNvPr id="3" name="Content Placeholder 2"/>
          <p:cNvSpPr>
            <a:spLocks noGrp="1"/>
          </p:cNvSpPr>
          <p:nvPr>
            <p:ph idx="1"/>
          </p:nvPr>
        </p:nvSpPr>
        <p:spPr>
          <a:xfrm>
            <a:off x="838200" y="812750"/>
            <a:ext cx="9993923" cy="6207028"/>
          </a:xfrm>
        </p:spPr>
        <p:txBody>
          <a:bodyPr>
            <a:normAutofit fontScale="70000" lnSpcReduction="20000"/>
          </a:bodyPr>
          <a:lstStyle/>
          <a:p>
            <a:pPr marL="0" indent="0">
              <a:buNone/>
            </a:pPr>
            <a:r>
              <a:rPr lang="en-US" b="1" dirty="0"/>
              <a:t>The dataset contains weather information (Temperature, Humidity, </a:t>
            </a:r>
            <a:r>
              <a:rPr lang="en-US" b="1" dirty="0" err="1"/>
              <a:t>Windspeed</a:t>
            </a:r>
            <a:r>
              <a:rPr lang="en-US" b="1" dirty="0"/>
              <a:t>, Visibility, </a:t>
            </a:r>
            <a:r>
              <a:rPr lang="en-US" b="1" dirty="0" err="1"/>
              <a:t>Dewpoint</a:t>
            </a:r>
            <a:r>
              <a:rPr lang="en-US" b="1" dirty="0"/>
              <a:t>, Solar radiation, Snowfall, Rainfall), the number of bikes rented per hour and date information</a:t>
            </a:r>
            <a:r>
              <a:rPr lang="en-US" b="1" dirty="0" smtClean="0"/>
              <a:t>.</a:t>
            </a:r>
          </a:p>
          <a:p>
            <a:r>
              <a:rPr lang="en-US" b="1" dirty="0"/>
              <a:t>Attribute Information:</a:t>
            </a:r>
            <a:endParaRPr lang="en-US" dirty="0"/>
          </a:p>
          <a:p>
            <a:r>
              <a:rPr lang="en-US" dirty="0"/>
              <a:t>Date : year-month-day</a:t>
            </a:r>
          </a:p>
          <a:p>
            <a:r>
              <a:rPr lang="en-US" dirty="0"/>
              <a:t>Rented Bike count - Count of bikes rented at each hour</a:t>
            </a:r>
          </a:p>
          <a:p>
            <a:r>
              <a:rPr lang="en-US" dirty="0"/>
              <a:t>Hour - Hour of he day</a:t>
            </a:r>
          </a:p>
          <a:p>
            <a:r>
              <a:rPr lang="en-US" dirty="0"/>
              <a:t>Temperature-Temperature in Celsius</a:t>
            </a:r>
          </a:p>
          <a:p>
            <a:r>
              <a:rPr lang="en-US" dirty="0"/>
              <a:t>Humidity - %</a:t>
            </a:r>
          </a:p>
          <a:p>
            <a:r>
              <a:rPr lang="en-US" dirty="0" err="1"/>
              <a:t>Windspeed</a:t>
            </a:r>
            <a:r>
              <a:rPr lang="en-US" dirty="0"/>
              <a:t> - m/s</a:t>
            </a:r>
          </a:p>
          <a:p>
            <a:r>
              <a:rPr lang="en-US" dirty="0"/>
              <a:t>Visibility - 10m</a:t>
            </a:r>
          </a:p>
          <a:p>
            <a:r>
              <a:rPr lang="en-US" dirty="0"/>
              <a:t>Dew point temperature - Celsius</a:t>
            </a:r>
          </a:p>
          <a:p>
            <a:r>
              <a:rPr lang="en-US" dirty="0"/>
              <a:t>Solar radiation - MJ/m2</a:t>
            </a:r>
          </a:p>
          <a:p>
            <a:r>
              <a:rPr lang="en-US" dirty="0"/>
              <a:t>Rainfall - mm</a:t>
            </a:r>
          </a:p>
          <a:p>
            <a:r>
              <a:rPr lang="en-US" dirty="0"/>
              <a:t>Snowfall </a:t>
            </a:r>
            <a:r>
              <a:rPr lang="en-US" dirty="0" smtClean="0"/>
              <a:t>– cm</a:t>
            </a:r>
          </a:p>
          <a:p>
            <a:r>
              <a:rPr lang="en-US" dirty="0"/>
              <a:t>Seasons - Winter, Spring, Summer, Autumn</a:t>
            </a:r>
          </a:p>
          <a:p>
            <a:r>
              <a:rPr lang="en-US" dirty="0"/>
              <a:t>Holiday - Holiday/No holiday</a:t>
            </a:r>
          </a:p>
          <a:p>
            <a:r>
              <a:rPr lang="en-US" dirty="0"/>
              <a:t>Functional Day - </a:t>
            </a:r>
            <a:r>
              <a:rPr lang="en-US" dirty="0" err="1"/>
              <a:t>NoFunc</a:t>
            </a:r>
            <a:r>
              <a:rPr lang="en-US" dirty="0"/>
              <a:t>(Non Functional Hours), Fun(Functional hours)</a:t>
            </a:r>
          </a:p>
          <a:p>
            <a:endParaRPr lang="en-US"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1253135" y="-4654"/>
            <a:ext cx="938865" cy="987638"/>
          </a:xfrm>
          <a:prstGeom prst="rect">
            <a:avLst/>
          </a:prstGeom>
        </p:spPr>
      </p:pic>
    </p:spTree>
    <p:extLst>
      <p:ext uri="{BB962C8B-B14F-4D97-AF65-F5344CB8AC3E}">
        <p14:creationId xmlns:p14="http://schemas.microsoft.com/office/powerpoint/2010/main" val="236834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8963"/>
            <a:ext cx="10515600" cy="1325563"/>
          </a:xfrm>
        </p:spPr>
        <p:txBody>
          <a:bodyPr/>
          <a:lstStyle/>
          <a:p>
            <a:r>
              <a:rPr lang="en-US" dirty="0" smtClean="0">
                <a:solidFill>
                  <a:srgbClr val="FF0000"/>
                </a:solidFill>
              </a:rPr>
              <a:t>Data Summary</a:t>
            </a:r>
            <a:endParaRPr lang="en-US"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302" y="987638"/>
            <a:ext cx="9659698" cy="2762636"/>
          </a:xfrm>
        </p:spPr>
      </p:pic>
      <p:pic>
        <p:nvPicPr>
          <p:cNvPr id="4" name="Picture 3"/>
          <p:cNvPicPr>
            <a:picLocks noChangeAspect="1"/>
          </p:cNvPicPr>
          <p:nvPr/>
        </p:nvPicPr>
        <p:blipFill>
          <a:blip r:embed="rId3"/>
          <a:stretch>
            <a:fillRect/>
          </a:stretch>
        </p:blipFill>
        <p:spPr>
          <a:xfrm>
            <a:off x="11253135" y="0"/>
            <a:ext cx="938865" cy="987638"/>
          </a:xfrm>
          <a:prstGeom prst="rect">
            <a:avLst/>
          </a:prstGeom>
        </p:spPr>
      </p:pic>
      <p:sp>
        <p:nvSpPr>
          <p:cNvPr id="6" name="Rectangle 5"/>
          <p:cNvSpPr/>
          <p:nvPr/>
        </p:nvSpPr>
        <p:spPr>
          <a:xfrm>
            <a:off x="309490" y="1499329"/>
            <a:ext cx="2532302" cy="954107"/>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Loading the Dataset</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50274"/>
            <a:ext cx="8285871" cy="311194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3512" y="3750274"/>
            <a:ext cx="2433709" cy="2532373"/>
          </a:xfrm>
          <a:prstGeom prst="rect">
            <a:avLst/>
          </a:prstGeom>
        </p:spPr>
      </p:pic>
      <p:sp>
        <p:nvSpPr>
          <p:cNvPr id="9" name="Rectangle 8"/>
          <p:cNvSpPr/>
          <p:nvPr/>
        </p:nvSpPr>
        <p:spPr>
          <a:xfrm>
            <a:off x="8516813" y="6251300"/>
            <a:ext cx="3487108"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Shape and Size of Data</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46134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5083"/>
            <a:ext cx="10515600" cy="1325563"/>
          </a:xfrm>
        </p:spPr>
        <p:txBody>
          <a:bodyPr/>
          <a:lstStyle/>
          <a:p>
            <a:r>
              <a:rPr lang="en-US" dirty="0" smtClean="0">
                <a:solidFill>
                  <a:srgbClr val="FF0000"/>
                </a:solidFill>
              </a:rPr>
              <a:t>Data Summary (</a:t>
            </a:r>
            <a:r>
              <a:rPr lang="en-US" dirty="0" err="1" smtClean="0">
                <a:solidFill>
                  <a:srgbClr val="FF0000"/>
                </a:solidFill>
              </a:rPr>
              <a:t>Cont</a:t>
            </a:r>
            <a:r>
              <a:rPr lang="en-US" dirty="0" smtClean="0">
                <a:solidFill>
                  <a:srgbClr val="FF0000"/>
                </a:solidFill>
              </a:rPr>
              <a:t>…)</a:t>
            </a:r>
            <a:endParaRPr lang="en-US"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85" y="987638"/>
            <a:ext cx="3728163" cy="3536334"/>
          </a:xfrm>
        </p:spPr>
      </p:pic>
      <p:pic>
        <p:nvPicPr>
          <p:cNvPr id="4" name="Picture 3"/>
          <p:cNvPicPr>
            <a:picLocks noChangeAspect="1"/>
          </p:cNvPicPr>
          <p:nvPr/>
        </p:nvPicPr>
        <p:blipFill>
          <a:blip r:embed="rId3"/>
          <a:stretch>
            <a:fillRect/>
          </a:stretch>
        </p:blipFill>
        <p:spPr>
          <a:xfrm>
            <a:off x="11253135" y="0"/>
            <a:ext cx="938865" cy="9876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85" y="4628959"/>
            <a:ext cx="8300164" cy="2363106"/>
          </a:xfrm>
          <a:prstGeom prst="rect">
            <a:avLst/>
          </a:prstGeom>
        </p:spPr>
      </p:pic>
      <p:pic>
        <p:nvPicPr>
          <p:cNvPr id="7" name="Picture 6"/>
          <p:cNvPicPr>
            <a:picLocks noChangeAspect="1"/>
          </p:cNvPicPr>
          <p:nvPr/>
        </p:nvPicPr>
        <p:blipFill>
          <a:blip r:embed="rId5"/>
          <a:stretch>
            <a:fillRect/>
          </a:stretch>
        </p:blipFill>
        <p:spPr>
          <a:xfrm>
            <a:off x="4039479" y="987638"/>
            <a:ext cx="6773162" cy="167115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6615" y="2717696"/>
            <a:ext cx="3555385" cy="4140303"/>
          </a:xfrm>
          <a:prstGeom prst="rect">
            <a:avLst/>
          </a:prstGeom>
        </p:spPr>
      </p:pic>
    </p:spTree>
    <p:extLst>
      <p:ext uri="{BB962C8B-B14F-4D97-AF65-F5344CB8AC3E}">
        <p14:creationId xmlns:p14="http://schemas.microsoft.com/office/powerpoint/2010/main" val="3923113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10124"/>
            <a:ext cx="10515600" cy="1325563"/>
          </a:xfrm>
        </p:spPr>
        <p:txBody>
          <a:bodyPr/>
          <a:lstStyle/>
          <a:p>
            <a:pPr algn="ctr"/>
            <a:r>
              <a:rPr lang="en-US" dirty="0" smtClean="0">
                <a:solidFill>
                  <a:srgbClr val="FF0000"/>
                </a:solidFill>
              </a:rPr>
              <a:t>Exploratory Data Analysis(EDA)</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1253135" y="0"/>
            <a:ext cx="938865" cy="987638"/>
          </a:xfrm>
          <a:prstGeom prst="rect">
            <a:avLst/>
          </a:prstGeom>
        </p:spPr>
      </p:pic>
      <p:sp>
        <p:nvSpPr>
          <p:cNvPr id="5" name="Rectangle 4"/>
          <p:cNvSpPr/>
          <p:nvPr/>
        </p:nvSpPr>
        <p:spPr>
          <a:xfrm>
            <a:off x="3507713" y="1015439"/>
            <a:ext cx="5176573" cy="769441"/>
          </a:xfrm>
          <a:prstGeom prst="rect">
            <a:avLst/>
          </a:prstGeom>
          <a:noFill/>
        </p:spPr>
        <p:txBody>
          <a:bodyPr wrap="square" lIns="91440" tIns="45720" rIns="91440" bIns="45720">
            <a:spAutoFit/>
          </a:bodyPr>
          <a:lstStyle/>
          <a:p>
            <a:pPr algn="ctr"/>
            <a:r>
              <a:rPr lang="en-US" sz="4400" dirty="0" smtClean="0">
                <a:ln w="0"/>
                <a:solidFill>
                  <a:srgbClr val="002060"/>
                </a:solidFill>
                <a:effectLst>
                  <a:outerShdw blurRad="38100" dist="19050" dir="2700000" algn="tl" rotWithShape="0">
                    <a:schemeClr val="dk1">
                      <a:alpha val="40000"/>
                    </a:schemeClr>
                  </a:outerShdw>
                </a:effectLst>
              </a:rPr>
              <a:t>Rented Bikes Counts </a:t>
            </a:r>
            <a:endParaRPr lang="en-US" sz="4400" b="0" cap="none" spc="0" dirty="0">
              <a:ln w="0"/>
              <a:solidFill>
                <a:srgbClr val="002060"/>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3"/>
          <a:stretch>
            <a:fillRect/>
          </a:stretch>
        </p:blipFill>
        <p:spPr>
          <a:xfrm>
            <a:off x="-1" y="2026479"/>
            <a:ext cx="4614203" cy="3202332"/>
          </a:xfrm>
          <a:prstGeom prst="rect">
            <a:avLst/>
          </a:prstGeom>
        </p:spPr>
      </p:pic>
      <p:pic>
        <p:nvPicPr>
          <p:cNvPr id="7" name="Picture 6"/>
          <p:cNvPicPr>
            <a:picLocks noChangeAspect="1"/>
          </p:cNvPicPr>
          <p:nvPr/>
        </p:nvPicPr>
        <p:blipFill>
          <a:blip r:embed="rId4"/>
          <a:stretch>
            <a:fillRect/>
          </a:stretch>
        </p:blipFill>
        <p:spPr>
          <a:xfrm>
            <a:off x="6907237" y="2026479"/>
            <a:ext cx="5284763" cy="3198489"/>
          </a:xfrm>
          <a:prstGeom prst="rect">
            <a:avLst/>
          </a:prstGeom>
        </p:spPr>
      </p:pic>
      <p:sp>
        <p:nvSpPr>
          <p:cNvPr id="8" name="Rectangle 7"/>
          <p:cNvSpPr/>
          <p:nvPr/>
        </p:nvSpPr>
        <p:spPr>
          <a:xfrm>
            <a:off x="1502097" y="5208800"/>
            <a:ext cx="1298176"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Boxplot</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088096" y="5224968"/>
            <a:ext cx="1939955"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Density plot</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91213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1356">
              <a:srgbClr val="C9DE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Hour</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28575" y="1919287"/>
            <a:ext cx="12218659" cy="3257624"/>
          </a:xfrm>
          <a:prstGeom prst="rect">
            <a:avLst/>
          </a:prstGeom>
        </p:spPr>
      </p:pic>
      <p:pic>
        <p:nvPicPr>
          <p:cNvPr id="5" name="Picture 4"/>
          <p:cNvPicPr>
            <a:picLocks noChangeAspect="1"/>
          </p:cNvPicPr>
          <p:nvPr/>
        </p:nvPicPr>
        <p:blipFill>
          <a:blip r:embed="rId3"/>
          <a:stretch>
            <a:fillRect/>
          </a:stretch>
        </p:blipFill>
        <p:spPr>
          <a:xfrm>
            <a:off x="11253135" y="0"/>
            <a:ext cx="938865" cy="987638"/>
          </a:xfrm>
          <a:prstGeom prst="rect">
            <a:avLst/>
          </a:prstGeom>
        </p:spPr>
      </p:pic>
      <p:sp>
        <p:nvSpPr>
          <p:cNvPr id="6" name="Rectangle 5"/>
          <p:cNvSpPr/>
          <p:nvPr/>
        </p:nvSpPr>
        <p:spPr>
          <a:xfrm>
            <a:off x="3192749" y="5176911"/>
            <a:ext cx="6200415" cy="523220"/>
          </a:xfrm>
          <a:prstGeom prst="rect">
            <a:avLst/>
          </a:prstGeom>
          <a:noFill/>
        </p:spPr>
        <p:txBody>
          <a:bodyPr wrap="none" lIns="91440" tIns="45720" rIns="91440" bIns="45720">
            <a:spAutoFit/>
          </a:bodyPr>
          <a:lstStyle/>
          <a:p>
            <a:pPr algn="ctr"/>
            <a:r>
              <a:rPr lang="en-US" sz="2800" b="0" cap="none" spc="0" dirty="0" err="1" smtClean="0">
                <a:ln w="0"/>
                <a:solidFill>
                  <a:schemeClr val="tx1"/>
                </a:solidFill>
                <a:effectLst>
                  <a:outerShdw blurRad="38100" dist="19050" dir="2700000" algn="tl" rotWithShape="0">
                    <a:schemeClr val="dk1">
                      <a:alpha val="40000"/>
                    </a:schemeClr>
                  </a:outerShdw>
                </a:effectLst>
              </a:rPr>
              <a:t>Lineplot</a:t>
            </a:r>
            <a:r>
              <a:rPr lang="en-US" sz="2800" b="0" cap="none" spc="0" dirty="0" smtClean="0">
                <a:ln w="0"/>
                <a:solidFill>
                  <a:schemeClr val="tx1"/>
                </a:solidFill>
                <a:effectLst>
                  <a:outerShdw blurRad="38100" dist="19050" dir="2700000" algn="tl" rotWithShape="0">
                    <a:schemeClr val="dk1">
                      <a:alpha val="40000"/>
                    </a:schemeClr>
                  </a:outerShdw>
                </a:effectLst>
              </a:rPr>
              <a:t> for average bike counts per Hour</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7853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3229</TotalTime>
  <Words>666</Words>
  <Application>Microsoft Office PowerPoint</Application>
  <PresentationFormat>Widescreen</PresentationFormat>
  <Paragraphs>105</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Machine Learning Capstone Project Supervised Learning: Regression</vt:lpstr>
      <vt:lpstr>What is Regression?</vt:lpstr>
      <vt:lpstr>Topics to Discuss:</vt:lpstr>
      <vt:lpstr>Problem Statement</vt:lpstr>
      <vt:lpstr>Data Description</vt:lpstr>
      <vt:lpstr>Data Summary</vt:lpstr>
      <vt:lpstr>Data Summary (Cont…)</vt:lpstr>
      <vt:lpstr>Exploratory Data Analysis(EDA)</vt:lpstr>
      <vt:lpstr>Hour</vt:lpstr>
      <vt:lpstr>Temperature</vt:lpstr>
      <vt:lpstr>Humidity                                Wind Speed</vt:lpstr>
      <vt:lpstr>Visibility                                  Solar Radiation</vt:lpstr>
      <vt:lpstr>Dew Point Temperature</vt:lpstr>
      <vt:lpstr>Rainfall                                    Snowfall</vt:lpstr>
      <vt:lpstr>Seasons</vt:lpstr>
      <vt:lpstr>Holiday</vt:lpstr>
      <vt:lpstr>Day</vt:lpstr>
      <vt:lpstr>Month</vt:lpstr>
      <vt:lpstr>Quarter</vt:lpstr>
      <vt:lpstr>Heatmap and Multi co-linearity</vt:lpstr>
      <vt:lpstr>Data Pre-processing</vt:lpstr>
      <vt:lpstr>Machine Learning Model Implementation</vt:lpstr>
      <vt:lpstr>Linear Regression</vt:lpstr>
      <vt:lpstr>Model Evaluation</vt:lpstr>
      <vt:lpstr>Regularised Linear Regression  Lasso Regression</vt:lpstr>
      <vt:lpstr>Model Evaluation</vt:lpstr>
      <vt:lpstr>Ridge Regression</vt:lpstr>
      <vt:lpstr>Model Evaluation</vt:lpstr>
      <vt:lpstr>Random Forest</vt:lpstr>
      <vt:lpstr>Model Evaluation</vt:lpstr>
      <vt:lpstr>XGBoost</vt:lpstr>
      <vt:lpstr>Model Evaluation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Capstone Project Supervised Learning: Regression</dc:title>
  <dc:creator>SUBHASIS</dc:creator>
  <cp:lastModifiedBy>SUBHASIS</cp:lastModifiedBy>
  <cp:revision>36</cp:revision>
  <dcterms:created xsi:type="dcterms:W3CDTF">2022-12-22T05:48:58Z</dcterms:created>
  <dcterms:modified xsi:type="dcterms:W3CDTF">2023-03-05T14:53:16Z</dcterms:modified>
</cp:coreProperties>
</file>