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08" autoAdjust="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2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43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2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802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9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2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12D9-04FB-45DA-B247-F209349474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net.io/v4/getSenses?word=donald_trump&amp;lang=EN&amp;pos=NOUN&amp;filterLangs=AR&amp;filterLangs=ES&amp;key=284fd255-4315-4e6e-b6c9-f7a6409bc815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hasisDutta/JRC-Name-Parser" TargetMode="External"/><Relationship Id="rId2" Type="http://schemas.openxmlformats.org/officeDocument/2006/relationships/hyperlink" Target="https://github.com/openeventdata/UniversalPetrarch/tree/master/UniversalPetrarch/data/dictionar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bhasisDutta/CAMEO-JRC-Database/blob/master/data/cameo_jrc/cameo_CountryActors_with_jrc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CAMEO Names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JRC-NAMES: A Freely Available, Highly Multilingual</a:t>
            </a:r>
          </a:p>
          <a:p>
            <a:r>
              <a:rPr lang="en-US" b="1" dirty="0"/>
              <a:t>Named Entity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8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BableNet</a:t>
            </a:r>
            <a:endParaRPr lang="en-US" dirty="0"/>
          </a:p>
        </p:txBody>
      </p:sp>
      <p:pic>
        <p:nvPicPr>
          <p:cNvPr id="2050" name="Picture 2" descr="BabelNet infograph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51" y="609600"/>
            <a:ext cx="6425713" cy="54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80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for Donald Trump for Lang (AR and ES)</a:t>
            </a:r>
            <a:br>
              <a:rPr lang="en-US" dirty="0" smtClean="0"/>
            </a:br>
            <a:r>
              <a:rPr lang="en-US" sz="1600" u="sng" dirty="0" smtClean="0">
                <a:solidFill>
                  <a:srgbClr val="00B0F0"/>
                </a:solidFill>
              </a:rPr>
              <a:t>http</a:t>
            </a:r>
            <a:r>
              <a:rPr lang="en-US" sz="1600" u="sng" dirty="0">
                <a:solidFill>
                  <a:srgbClr val="00B0F0"/>
                </a:solidFill>
              </a:rPr>
              <a:t>://babelnet.org/synset?word=bn:03259764n&amp;details=1&amp;lang=EN&amp;langTrans=AR&amp;langTrans=ES&amp;orig=donald%20trump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661823"/>
            <a:ext cx="8946458" cy="4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1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BableNet</a:t>
            </a:r>
            <a:r>
              <a:rPr lang="en-US" dirty="0" smtClean="0"/>
              <a:t> API</a:t>
            </a:r>
            <a:br>
              <a:rPr lang="en-US" dirty="0" smtClean="0"/>
            </a:br>
            <a:r>
              <a:rPr lang="en-US" sz="1400" u="sng" dirty="0">
                <a:solidFill>
                  <a:srgbClr val="00B0F0"/>
                </a:solidFill>
                <a:hlinkClick r:id="rId2"/>
              </a:rPr>
              <a:t>https://babelnet.io/v4/getSenses?word=donald_trump&amp;lang=EN&amp;pos=NOUN&amp;filterLangs=AR&amp;filterLangs=ES&amp;key=284fd255-4315-4e6e-b6c9-f7a6409bc815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9252" y="1804946"/>
            <a:ext cx="8484749" cy="699715"/>
          </a:xfrm>
        </p:spPr>
        <p:txBody>
          <a:bodyPr/>
          <a:lstStyle/>
          <a:p>
            <a:r>
              <a:rPr lang="en-US" sz="1400" dirty="0"/>
              <a:t>Given Name , Language of the name and Languages in which the </a:t>
            </a:r>
            <a:r>
              <a:rPr lang="en-US" sz="1400" dirty="0" smtClean="0"/>
              <a:t>conversion is </a:t>
            </a:r>
            <a:r>
              <a:rPr lang="en-US" sz="1400" dirty="0"/>
              <a:t>required 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5745" y="2138901"/>
            <a:ext cx="4185623" cy="3902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[     </a:t>
            </a:r>
            <a:r>
              <a:rPr lang="en-US" dirty="0"/>
              <a:t>{  </a:t>
            </a:r>
            <a:r>
              <a:rPr lang="en-US" dirty="0" smtClean="0"/>
              <a:t>      </a:t>
            </a:r>
            <a:r>
              <a:rPr lang="en-US" b="1" dirty="0"/>
              <a:t>"lemma":"</a:t>
            </a:r>
            <a:r>
              <a:rPr lang="ar-AE" b="1" dirty="0"/>
              <a:t>دونالد_ترامب</a:t>
            </a:r>
            <a:r>
              <a:rPr lang="ar-AE" b="1" dirty="0" smtClean="0"/>
              <a:t>",</a:t>
            </a:r>
          </a:p>
          <a:p>
            <a:pPr marL="0" indent="0">
              <a:buNone/>
            </a:pPr>
            <a:r>
              <a:rPr lang="ar-AE" b="1" dirty="0" smtClean="0"/>
              <a:t>      "</a:t>
            </a:r>
            <a:r>
              <a:rPr lang="en-US" b="1" dirty="0" err="1" smtClean="0"/>
              <a:t>simpleLemma</a:t>
            </a:r>
            <a:r>
              <a:rPr lang="en-US" b="1" dirty="0" smtClean="0"/>
              <a:t>":"</a:t>
            </a:r>
            <a:r>
              <a:rPr lang="ar-AE" b="1" dirty="0" smtClean="0"/>
              <a:t>دونالد_ترامب",</a:t>
            </a:r>
          </a:p>
          <a:p>
            <a:pPr marL="0" indent="0">
              <a:buNone/>
            </a:pPr>
            <a:r>
              <a:rPr lang="ar-AE" dirty="0" smtClean="0"/>
              <a:t>      </a:t>
            </a:r>
            <a:r>
              <a:rPr lang="ar-AE" dirty="0"/>
              <a:t>"</a:t>
            </a:r>
            <a:r>
              <a:rPr lang="en-US" dirty="0" err="1"/>
              <a:t>source":"WIKIDATA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"sensekey":"Q22686#1",</a:t>
            </a: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 err="1"/>
              <a:t>language":"AR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pos</a:t>
            </a:r>
            <a:r>
              <a:rPr lang="en-US" dirty="0"/>
              <a:t>":"NOUN",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synsetID</a:t>
            </a:r>
            <a:r>
              <a:rPr lang="en-US" dirty="0"/>
              <a:t>":{  </a:t>
            </a:r>
          </a:p>
          <a:p>
            <a:pPr marL="0" indent="0">
              <a:buNone/>
            </a:pPr>
            <a:r>
              <a:rPr lang="en-US" dirty="0"/>
              <a:t>         "id":"bn:03259764n</a:t>
            </a:r>
            <a:r>
              <a:rPr lang="en-US" dirty="0" smtClean="0"/>
              <a:t>",         </a:t>
            </a:r>
            <a:r>
              <a:rPr lang="en-US" dirty="0"/>
              <a:t>"</a:t>
            </a:r>
            <a:r>
              <a:rPr lang="en-US" dirty="0" err="1"/>
              <a:t>pos</a:t>
            </a:r>
            <a:r>
              <a:rPr lang="en-US" dirty="0"/>
              <a:t>":"NOUN",</a:t>
            </a:r>
          </a:p>
          <a:p>
            <a:pPr marL="0" indent="0">
              <a:buNone/>
            </a:pPr>
            <a:r>
              <a:rPr lang="en-US" dirty="0"/>
              <a:t>         "</a:t>
            </a:r>
            <a:r>
              <a:rPr lang="en-US" dirty="0" err="1"/>
              <a:t>source":"BABELNET</a:t>
            </a:r>
            <a:r>
              <a:rPr lang="en-US" dirty="0" smtClean="0"/>
              <a:t>"      </a:t>
            </a:r>
            <a:r>
              <a:rPr lang="en-US" dirty="0"/>
              <a:t>},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translationInfo</a:t>
            </a:r>
            <a:r>
              <a:rPr lang="en-US" dirty="0"/>
              <a:t>":"",</a:t>
            </a:r>
          </a:p>
          <a:p>
            <a:pPr marL="0" indent="0">
              <a:buNone/>
            </a:pP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088384" y="2138901"/>
            <a:ext cx="4185617" cy="3902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lemma":"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Donald_Trump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simpleLemma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":"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Donald_Trump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",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source":"WIKI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sensekey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":"",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"sensenumber":0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"frequency":417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"position":1,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language":"ES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",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":"NOUN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",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synsetID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": {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"id":"bn:03259764n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",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":"NOUN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",        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source":"BABELNET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},  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},   </a:t>
            </a:r>
          </a:p>
        </p:txBody>
      </p:sp>
    </p:spTree>
    <p:extLst>
      <p:ext uri="{BB962C8B-B14F-4D97-AF65-F5344CB8AC3E}">
        <p14:creationId xmlns:p14="http://schemas.microsoft.com/office/powerpoint/2010/main" val="224841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dirty="0" err="1" smtClean="0"/>
              <a:t>BableNet</a:t>
            </a:r>
            <a:r>
              <a:rPr lang="en-US" dirty="0" smtClean="0"/>
              <a:t> with our database on demand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6079" y="3027342"/>
            <a:ext cx="1256306" cy="121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46643" y="4341412"/>
            <a:ext cx="1630018" cy="1311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UTD Language </a:t>
            </a:r>
            <a:r>
              <a:rPr lang="en-US" dirty="0" err="1" smtClean="0"/>
              <a:t>Databse</a:t>
            </a:r>
            <a:endParaRPr lang="en-US" dirty="0"/>
          </a:p>
        </p:txBody>
      </p:sp>
      <p:pic>
        <p:nvPicPr>
          <p:cNvPr id="3074" name="Picture 2" descr="Babel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499" y="2408217"/>
            <a:ext cx="60007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190337" y="3943847"/>
            <a:ext cx="1256306" cy="85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074" idx="2"/>
          </p:cNvCxnSpPr>
          <p:nvPr/>
        </p:nvCxnSpPr>
        <p:spPr>
          <a:xfrm flipV="1">
            <a:off x="7076661" y="3027342"/>
            <a:ext cx="753876" cy="139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726803" y="3027342"/>
            <a:ext cx="803696" cy="131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2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706"/>
            <a:ext cx="8596668" cy="3880773"/>
          </a:xfrm>
        </p:spPr>
        <p:txBody>
          <a:bodyPr/>
          <a:lstStyle/>
          <a:p>
            <a:r>
              <a:rPr lang="en-US" dirty="0" smtClean="0"/>
              <a:t>CAMEO Data: </a:t>
            </a:r>
            <a:r>
              <a:rPr lang="en-US" u="sng" dirty="0">
                <a:hlinkClick r:id="rId2"/>
              </a:rPr>
              <a:t>https://github.com/openeventdata/UniversalPetrarch/tree/master/UniversalPetrarch/data/dictionaries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Repo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github.com/SubhasisDutta/JRC-Name-Parser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1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5976"/>
          </a:xfrm>
        </p:spPr>
        <p:txBody>
          <a:bodyPr/>
          <a:lstStyle/>
          <a:p>
            <a:r>
              <a:rPr lang="en-US" dirty="0" smtClean="0"/>
              <a:t>CAMEO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089"/>
            <a:ext cx="8596668" cy="4586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Phoenix.agents.txt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Cameo.Phoenix.agents</a:t>
            </a:r>
            <a:r>
              <a:rPr lang="en-US" dirty="0">
                <a:solidFill>
                  <a:srgbClr val="0070C0"/>
                </a:solidFill>
              </a:rPr>
              <a:t>  is :  2292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Cameo.Phoenix.agents</a:t>
            </a:r>
            <a:r>
              <a:rPr lang="en-US" dirty="0">
                <a:solidFill>
                  <a:srgbClr val="0070C0"/>
                </a:solidFill>
              </a:rPr>
              <a:t>  is :  1972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Phoenix.Countries.actors.txt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Cameo.Phoenix.Countries.actors</a:t>
            </a:r>
            <a:r>
              <a:rPr lang="en-US" dirty="0">
                <a:solidFill>
                  <a:srgbClr val="0070C0"/>
                </a:solidFill>
              </a:rPr>
              <a:t>  is :  54410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Cameo.Phoenix.Countries.actors</a:t>
            </a:r>
            <a:r>
              <a:rPr lang="en-US" dirty="0">
                <a:solidFill>
                  <a:srgbClr val="0070C0"/>
                </a:solidFill>
              </a:rPr>
              <a:t>  is :  </a:t>
            </a:r>
            <a:r>
              <a:rPr lang="en-US" dirty="0" smtClean="0">
                <a:solidFill>
                  <a:srgbClr val="0070C0"/>
                </a:solidFill>
              </a:rPr>
              <a:t>286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Phoenix.International.actors.txt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Cameo.Phoenix.International.actors</a:t>
            </a:r>
            <a:r>
              <a:rPr lang="en-US" dirty="0">
                <a:solidFill>
                  <a:srgbClr val="0070C0"/>
                </a:solidFill>
              </a:rPr>
              <a:t>  is :  7976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Cameo.Phoenix.International.actors</a:t>
            </a:r>
            <a:r>
              <a:rPr lang="en-US" dirty="0">
                <a:solidFill>
                  <a:srgbClr val="0070C0"/>
                </a:solidFill>
              </a:rPr>
              <a:t>  is :  </a:t>
            </a:r>
            <a:r>
              <a:rPr lang="en-US" dirty="0" smtClean="0">
                <a:solidFill>
                  <a:srgbClr val="0070C0"/>
                </a:solidFill>
              </a:rPr>
              <a:t>7526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Phoenix.MilNonState.actors.txt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Cameo.Phoenix.MilNonState.actors</a:t>
            </a:r>
            <a:r>
              <a:rPr lang="en-US" dirty="0">
                <a:solidFill>
                  <a:srgbClr val="0070C0"/>
                </a:solidFill>
              </a:rPr>
              <a:t>  is :  2680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Cameo.Phoenix.MilNonState.actors</a:t>
            </a:r>
            <a:r>
              <a:rPr lang="en-US" dirty="0">
                <a:solidFill>
                  <a:srgbClr val="0070C0"/>
                </a:solidFill>
              </a:rPr>
              <a:t>  is :  959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2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Phoenix.agents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06" y="3612847"/>
            <a:ext cx="7447619" cy="1438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6" y="2160589"/>
            <a:ext cx="4609524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5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Phoenix.Countries.actors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3" y="1375576"/>
            <a:ext cx="3819048" cy="5016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952" y="127221"/>
            <a:ext cx="5825027" cy="66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3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Phoenix.International.actors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Phoenix.MilNonState.actors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6853"/>
            <a:ext cx="5883965" cy="1896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06" y="2124667"/>
            <a:ext cx="7278094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206" y="161038"/>
            <a:ext cx="4460683" cy="22520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3,423,740,385,000 approx.. String comparisons needed for finding relation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5" y="413515"/>
            <a:ext cx="3980952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0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CAMEO_JRC_Relation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  "_id" : </a:t>
            </a:r>
            <a:r>
              <a:rPr lang="en-US" dirty="0" smtClean="0"/>
              <a:t>&lt;Record ID&gt;</a:t>
            </a:r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jrc_id</a:t>
            </a:r>
            <a:r>
              <a:rPr lang="en-US" dirty="0"/>
              <a:t>" : </a:t>
            </a:r>
            <a:r>
              <a:rPr lang="en-US" dirty="0" smtClean="0"/>
              <a:t>&lt;Record ID in </a:t>
            </a:r>
            <a:r>
              <a:rPr lang="en-US" dirty="0" err="1" smtClean="0"/>
              <a:t>JRC_Names</a:t>
            </a:r>
            <a:r>
              <a:rPr lang="en-US" dirty="0" smtClean="0"/>
              <a:t> table&gt;</a:t>
            </a:r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jrc_code</a:t>
            </a:r>
            <a:r>
              <a:rPr lang="en-US" dirty="0"/>
              <a:t>" : </a:t>
            </a:r>
            <a:r>
              <a:rPr lang="en-US" dirty="0" smtClean="0"/>
              <a:t>&lt;JRC ID for the entity&gt;,</a:t>
            </a:r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cameo_title</a:t>
            </a:r>
            <a:r>
              <a:rPr lang="en-US" dirty="0"/>
              <a:t>" : </a:t>
            </a:r>
            <a:r>
              <a:rPr lang="en-US" dirty="0" smtClean="0"/>
              <a:t>“&lt;CAMEO Title / country name for connected record&gt;",</a:t>
            </a:r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cameo_id</a:t>
            </a:r>
            <a:r>
              <a:rPr lang="en-US" dirty="0"/>
              <a:t>" : </a:t>
            </a:r>
            <a:r>
              <a:rPr lang="en-US" dirty="0" smtClean="0"/>
              <a:t>&lt;Record ID in </a:t>
            </a:r>
            <a:r>
              <a:rPr lang="en-US" dirty="0" err="1" smtClean="0"/>
              <a:t>CAMEO_Data</a:t>
            </a:r>
            <a:r>
              <a:rPr lang="en-US" dirty="0" smtClean="0"/>
              <a:t> table&gt;</a:t>
            </a:r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compare_string</a:t>
            </a:r>
            <a:r>
              <a:rPr lang="en-US" dirty="0"/>
              <a:t>" : </a:t>
            </a:r>
            <a:r>
              <a:rPr lang="en-US" dirty="0" smtClean="0"/>
              <a:t>&lt;String compared that can be hashed or indexed for </a:t>
            </a:r>
            <a:r>
              <a:rPr lang="en-US" dirty="0" err="1" smtClean="0"/>
              <a:t>serch</a:t>
            </a:r>
            <a:r>
              <a:rPr lang="en-US" dirty="0" smtClean="0"/>
              <a:t>&gt;  Eg: "</a:t>
            </a:r>
            <a:r>
              <a:rPr lang="en-US" dirty="0" err="1" smtClean="0"/>
              <a:t>chamber+of+commerce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71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Records found by many-to-many string comparison : 7427</a:t>
            </a:r>
          </a:p>
          <a:p>
            <a:r>
              <a:rPr lang="en-US" dirty="0" smtClean="0"/>
              <a:t>Approx. ~7000 unique entities (Person/</a:t>
            </a:r>
            <a:r>
              <a:rPr lang="en-US" dirty="0" err="1" smtClean="0"/>
              <a:t>Organisation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relation found in </a:t>
            </a:r>
            <a:r>
              <a:rPr lang="en-US" dirty="0" err="1" smtClean="0"/>
              <a:t>Phoenix.Countries.actors</a:t>
            </a:r>
            <a:r>
              <a:rPr lang="en-US" dirty="0" smtClean="0"/>
              <a:t> – 6423 connections</a:t>
            </a:r>
          </a:p>
          <a:p>
            <a:r>
              <a:rPr lang="en-US" dirty="0" smtClean="0"/>
              <a:t>Time to generate the data after running 4 instances targeting 4 different CAMEO files separately all running in parallel: 11 hours </a:t>
            </a:r>
          </a:p>
          <a:p>
            <a:r>
              <a:rPr lang="en-US" dirty="0" smtClean="0"/>
              <a:t>Time to generate data only from </a:t>
            </a:r>
            <a:r>
              <a:rPr lang="en-US" dirty="0" err="1" smtClean="0"/>
              <a:t>Phoenix.Countries.actors</a:t>
            </a:r>
            <a:r>
              <a:rPr lang="en-US" dirty="0" smtClean="0"/>
              <a:t> : 55 minutes</a:t>
            </a:r>
          </a:p>
          <a:p>
            <a:endParaRPr lang="en-US" dirty="0"/>
          </a:p>
          <a:p>
            <a:r>
              <a:rPr lang="en-US" dirty="0" smtClean="0"/>
              <a:t>Better Improvement possible with Apache Spark. </a:t>
            </a:r>
          </a:p>
          <a:p>
            <a:r>
              <a:rPr lang="en-US" dirty="0" smtClean="0"/>
              <a:t>Data: </a:t>
            </a:r>
            <a:r>
              <a:rPr lang="en-US" u="sng" dirty="0">
                <a:hlinkClick r:id="rId2"/>
              </a:rPr>
              <a:t>https://github.com/SubhasisDutta/CAMEO-JRC-Database/blob/master/data/cameo_jrc/cameo_CountryActors_with_jrc.txt</a:t>
            </a:r>
            <a:r>
              <a:rPr lang="en-US" dirty="0"/>
              <a:t>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2397"/>
            <a:ext cx="8596668" cy="1320800"/>
          </a:xfrm>
        </p:spPr>
        <p:txBody>
          <a:bodyPr/>
          <a:lstStyle/>
          <a:p>
            <a:r>
              <a:rPr lang="en-US" dirty="0" smtClean="0"/>
              <a:t>Implementation using Edit Distance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443"/>
            <a:ext cx="8596668" cy="4729920"/>
          </a:xfrm>
        </p:spPr>
        <p:txBody>
          <a:bodyPr/>
          <a:lstStyle/>
          <a:p>
            <a:r>
              <a:rPr lang="en-US" dirty="0" smtClean="0"/>
              <a:t>Done using Edit Distance</a:t>
            </a:r>
          </a:p>
          <a:p>
            <a:pPr lvl="1"/>
            <a:r>
              <a:rPr lang="en-US" dirty="0" smtClean="0"/>
              <a:t>Insertion or Deletion : 1</a:t>
            </a:r>
          </a:p>
          <a:p>
            <a:pPr lvl="1"/>
            <a:r>
              <a:rPr lang="en-US" dirty="0" smtClean="0"/>
              <a:t>Substitution : 1</a:t>
            </a:r>
          </a:p>
          <a:p>
            <a:r>
              <a:rPr lang="en-US" dirty="0"/>
              <a:t>Cameo-JRC join script on a small data set of 219 entities </a:t>
            </a:r>
            <a:endParaRPr lang="en-US" dirty="0" smtClean="0"/>
          </a:p>
          <a:p>
            <a:pPr lvl="1"/>
            <a:r>
              <a:rPr lang="en-US" dirty="0" smtClean="0"/>
              <a:t>out </a:t>
            </a:r>
            <a:r>
              <a:rPr lang="en-US" dirty="0"/>
              <a:t>of which 147 are person names which have a chance of being in JRC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20408"/>
              </p:ext>
            </p:extLst>
          </p:nvPr>
        </p:nvGraphicFramePr>
        <p:xfrm>
          <a:off x="677334" y="3483464"/>
          <a:ext cx="8217569" cy="2417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1724"/>
                <a:gridCol w="1322518"/>
                <a:gridCol w="988075"/>
                <a:gridCol w="1161926"/>
                <a:gridCol w="1252297"/>
                <a:gridCol w="1291029"/>
              </a:tblGrid>
              <a:tr h="619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of Cameo Entity Matched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 Edit Distance(Exact Match)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Edit Distance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Edit Distance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Edit Distance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 Edit Distance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80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219 (# of persons 147)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199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(145)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429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(230)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8163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False Positive (connection not detected found by manual lookup)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&gt;50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~14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77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False 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&gt;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&gt; 60 %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83645" y="3675970"/>
            <a:ext cx="118710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295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540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Tahoma</vt:lpstr>
      <vt:lpstr>Trebuchet MS</vt:lpstr>
      <vt:lpstr>Wingdings 3</vt:lpstr>
      <vt:lpstr>Facet</vt:lpstr>
      <vt:lpstr>CAMEO Names </vt:lpstr>
      <vt:lpstr>CAMEO Data Set</vt:lpstr>
      <vt:lpstr>Phoenix.agents</vt:lpstr>
      <vt:lpstr>Phoenix.Countries.actors</vt:lpstr>
      <vt:lpstr>Phoenix.International.actors &amp; Phoenix.MilNonState.actors </vt:lpstr>
      <vt:lpstr>3,423,740,385,000 approx.. String comparisons needed for finding relation</vt:lpstr>
      <vt:lpstr>CAMEO_JRC_Relation</vt:lpstr>
      <vt:lpstr>Stats</vt:lpstr>
      <vt:lpstr>Implementation using Edit Distance </vt:lpstr>
      <vt:lpstr>BableNet</vt:lpstr>
      <vt:lpstr>Search for Donald Trump for Lang (AR and ES) http://babelnet.org/synset?word=bn:03259764n&amp;details=1&amp;lang=EN&amp;langTrans=AR&amp;langTrans=ES&amp;orig=donald%20trump </vt:lpstr>
      <vt:lpstr>BableNet API https://babelnet.io/v4/getSenses?word=donald_trump&amp;lang=EN&amp;pos=NOUN&amp;filterLangs=AR&amp;filterLangs=ES&amp;key=284fd255-4315-4e6e-b6c9-f7a6409bc815 </vt:lpstr>
      <vt:lpstr>Integrate BableNet with our database on demand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JRC Names </dc:title>
  <dc:creator>Subhasis</dc:creator>
  <cp:lastModifiedBy>Subhasis</cp:lastModifiedBy>
  <cp:revision>29</cp:revision>
  <dcterms:created xsi:type="dcterms:W3CDTF">2017-02-02T17:42:45Z</dcterms:created>
  <dcterms:modified xsi:type="dcterms:W3CDTF">2017-03-09T22:17:31Z</dcterms:modified>
</cp:coreProperties>
</file>