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9" r:id="rId3"/>
    <p:sldId id="257" r:id="rId4"/>
    <p:sldId id="285" r:id="rId5"/>
    <p:sldId id="290" r:id="rId6"/>
    <p:sldId id="277" r:id="rId7"/>
    <p:sldId id="267" r:id="rId8"/>
    <p:sldId id="278" r:id="rId9"/>
    <p:sldId id="280" r:id="rId10"/>
    <p:sldId id="279" r:id="rId11"/>
    <p:sldId id="284" r:id="rId12"/>
    <p:sldId id="286" r:id="rId13"/>
    <p:sldId id="263" r:id="rId14"/>
    <p:sldId id="287" r:id="rId15"/>
    <p:sldId id="291" r:id="rId16"/>
    <p:sldId id="259" r:id="rId17"/>
    <p:sldId id="262" r:id="rId18"/>
    <p:sldId id="281" r:id="rId19"/>
    <p:sldId id="264" r:id="rId20"/>
    <p:sldId id="273"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4621"/>
  </p:normalViewPr>
  <p:slideViewPr>
    <p:cSldViewPr snapToGrid="0">
      <p:cViewPr varScale="1">
        <p:scale>
          <a:sx n="70" d="100"/>
          <a:sy n="70" d="100"/>
        </p:scale>
        <p:origin x="6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899AD-833C-BB4D-A4C5-3BF6AF914A09}" type="datetimeFigureOut">
              <a:rPr lang="en-US" smtClean="0"/>
              <a:t>5/9/2017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5409C-3995-664C-BC9C-E52E63F90EA3}" type="slidenum">
              <a:rPr lang="en-US" smtClean="0"/>
              <a:t>‹#›</a:t>
            </a:fld>
            <a:endParaRPr lang="en-US"/>
          </a:p>
        </p:txBody>
      </p:sp>
    </p:spTree>
    <p:extLst>
      <p:ext uri="{BB962C8B-B14F-4D97-AF65-F5344CB8AC3E}">
        <p14:creationId xmlns:p14="http://schemas.microsoft.com/office/powerpoint/2010/main" val="33190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266748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39494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5972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344685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6396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3990960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227318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25703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259589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97F1C-9759-4FAE-9FD2-C890916471E0}"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135591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97F1C-9759-4FAE-9FD2-C890916471E0}"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17306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97F1C-9759-4FAE-9FD2-C890916471E0}"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55790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97F1C-9759-4FAE-9FD2-C890916471E0}"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3967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97F1C-9759-4FAE-9FD2-C890916471E0}"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712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97F1C-9759-4FAE-9FD2-C890916471E0}"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11741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97F1C-9759-4FAE-9FD2-C890916471E0}"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E97F-FC17-42D3-B97E-2B33E5F609FF}" type="slidenum">
              <a:rPr lang="en-US" smtClean="0"/>
              <a:t>‹#›</a:t>
            </a:fld>
            <a:endParaRPr lang="en-US"/>
          </a:p>
        </p:txBody>
      </p:sp>
    </p:spTree>
    <p:extLst>
      <p:ext uri="{BB962C8B-B14F-4D97-AF65-F5344CB8AC3E}">
        <p14:creationId xmlns:p14="http://schemas.microsoft.com/office/powerpoint/2010/main" val="357345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C97F1C-9759-4FAE-9FD2-C890916471E0}" type="datetimeFigureOut">
              <a:rPr lang="en-US" smtClean="0"/>
              <a:t>5/9/2017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EEE97F-FC17-42D3-B97E-2B33E5F609FF}" type="slidenum">
              <a:rPr lang="en-US" smtClean="0"/>
              <a:t>‹#›</a:t>
            </a:fld>
            <a:endParaRPr lang="en-US"/>
          </a:p>
        </p:txBody>
      </p:sp>
    </p:spTree>
    <p:extLst>
      <p:ext uri="{BB962C8B-B14F-4D97-AF65-F5344CB8AC3E}">
        <p14:creationId xmlns:p14="http://schemas.microsoft.com/office/powerpoint/2010/main" val="170170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abelnet.io/v4/getSenses?word=donald_trump&amp;lang=EN&amp;pos=NOUN&amp;filterLangs=AR&amp;filterLangs=ES&amp;key=284fd255-4315-4e6e-b6c9-f7a6409bc815"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Naive_Bayes_classifi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abelnet.org/" TargetMode="External"/><Relationship Id="rId2" Type="http://schemas.openxmlformats.org/officeDocument/2006/relationships/hyperlink" Target="https://github.com/openeventdata/UniversalPetrarch/tree/master/UniversalPetrarch/data/dictionaries" TargetMode="External"/><Relationship Id="rId1" Type="http://schemas.openxmlformats.org/officeDocument/2006/relationships/slideLayout" Target="../slideLayouts/slideLayout2.xml"/><Relationship Id="rId5" Type="http://schemas.openxmlformats.org/officeDocument/2006/relationships/hyperlink" Target="https://ec.europa.eu/jrc/en/language-technologies/jrc-names" TargetMode="External"/><Relationship Id="rId4" Type="http://schemas.openxmlformats.org/officeDocument/2006/relationships/hyperlink" Target="https://github.com/SubhasisDutta/JRC-Name-Pars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265" y="778476"/>
            <a:ext cx="10132539" cy="2011971"/>
          </a:xfrm>
        </p:spPr>
        <p:txBody>
          <a:bodyPr/>
          <a:lstStyle/>
          <a:p>
            <a:r>
              <a:rPr lang="en-US" sz="3600" dirty="0" smtClean="0"/>
              <a:t>Structured </a:t>
            </a:r>
            <a:r>
              <a:rPr lang="en-US" sz="3600" dirty="0"/>
              <a:t>Database and API to enable multilingual Search of different Political Actors</a:t>
            </a:r>
            <a:br>
              <a:rPr lang="en-US" sz="3600" dirty="0"/>
            </a:br>
            <a:r>
              <a:rPr lang="en-US" sz="2000" i="1" dirty="0"/>
              <a:t>with Performance Analysis of different approach</a:t>
            </a:r>
            <a:endParaRPr lang="en-US" sz="3600" i="1" dirty="0"/>
          </a:p>
        </p:txBody>
      </p:sp>
      <p:sp>
        <p:nvSpPr>
          <p:cNvPr id="3" name="Subtitle 2"/>
          <p:cNvSpPr>
            <a:spLocks noGrp="1"/>
          </p:cNvSpPr>
          <p:nvPr>
            <p:ph type="subTitle" idx="1"/>
          </p:nvPr>
        </p:nvSpPr>
        <p:spPr>
          <a:xfrm>
            <a:off x="1507066" y="4243339"/>
            <a:ext cx="7766936" cy="2614661"/>
          </a:xfrm>
        </p:spPr>
        <p:txBody>
          <a:bodyPr/>
          <a:lstStyle/>
          <a:p>
            <a:r>
              <a:rPr lang="en-US" dirty="0" smtClean="0"/>
              <a:t>Submitted By:</a:t>
            </a:r>
          </a:p>
          <a:p>
            <a:r>
              <a:rPr lang="en-US" dirty="0" err="1" smtClean="0"/>
              <a:t>Subhasis</a:t>
            </a:r>
            <a:r>
              <a:rPr lang="en-US" dirty="0" smtClean="0"/>
              <a:t> Dutta-sxd150830 </a:t>
            </a:r>
          </a:p>
          <a:p>
            <a:r>
              <a:rPr lang="en-US" dirty="0" smtClean="0"/>
              <a:t>Jayprakash Rout-jxr152730</a:t>
            </a:r>
          </a:p>
          <a:p>
            <a:r>
              <a:rPr lang="en-US" dirty="0"/>
              <a:t>Priyanka </a:t>
            </a:r>
            <a:r>
              <a:rPr lang="en-US" dirty="0" smtClean="0"/>
              <a:t>Chadalavada-pxc162330</a:t>
            </a:r>
          </a:p>
          <a:p>
            <a:r>
              <a:rPr lang="en-US" dirty="0" err="1" smtClean="0"/>
              <a:t>Sneha</a:t>
            </a:r>
            <a:r>
              <a:rPr lang="en-US" dirty="0" smtClean="0"/>
              <a:t> Ramesh Neranki-snr150130</a:t>
            </a:r>
          </a:p>
          <a:p>
            <a:r>
              <a:rPr lang="en-US" dirty="0" smtClean="0"/>
              <a:t>Chandrika </a:t>
            </a:r>
            <a:r>
              <a:rPr lang="en-US" dirty="0" err="1" smtClean="0"/>
              <a:t>Cherukuri</a:t>
            </a:r>
            <a:r>
              <a:rPr lang="en-US" dirty="0" smtClean="0"/>
              <a:t>- cxc161530</a:t>
            </a:r>
          </a:p>
          <a:p>
            <a:endParaRPr lang="en-US" dirty="0" smtClean="0"/>
          </a:p>
          <a:p>
            <a:endParaRPr lang="en-US" dirty="0" smtClean="0"/>
          </a:p>
          <a:p>
            <a:endParaRPr lang="en-US" dirty="0"/>
          </a:p>
        </p:txBody>
      </p:sp>
    </p:spTree>
    <p:extLst>
      <p:ext uri="{BB962C8B-B14F-4D97-AF65-F5344CB8AC3E}">
        <p14:creationId xmlns:p14="http://schemas.microsoft.com/office/powerpoint/2010/main" val="1492308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BableNet</a:t>
            </a:r>
            <a:r>
              <a:rPr lang="en-US" dirty="0"/>
              <a:t> API</a:t>
            </a:r>
            <a:br>
              <a:rPr lang="en-US" dirty="0"/>
            </a:br>
            <a:r>
              <a:rPr lang="en-US" sz="1400" u="sng" dirty="0">
                <a:solidFill>
                  <a:srgbClr val="00B0F0"/>
                </a:solidFill>
                <a:hlinkClick r:id="rId2"/>
              </a:rPr>
              <a:t>https://babelnet.io/v4/getSenses?word=donald_trump&amp;lang=EN&amp;pos=NOUN&amp;filterLangs=AR&amp;filterLangs=ES&amp;key=284fd255-4315-4e6e-b6c9-f7a6409bc815</a:t>
            </a:r>
            <a:r>
              <a:rPr lang="en-US" sz="1400" dirty="0">
                <a:solidFill>
                  <a:srgbClr val="00B0F0"/>
                </a:solidFill>
              </a:rPr>
              <a:t> </a:t>
            </a:r>
            <a:endParaRPr lang="en-US" dirty="0">
              <a:solidFill>
                <a:srgbClr val="00B0F0"/>
              </a:solidFill>
            </a:endParaRPr>
          </a:p>
        </p:txBody>
      </p:sp>
      <p:sp>
        <p:nvSpPr>
          <p:cNvPr id="5" name="Text Placeholder 4"/>
          <p:cNvSpPr>
            <a:spLocks noGrp="1"/>
          </p:cNvSpPr>
          <p:nvPr>
            <p:ph type="body" idx="1"/>
          </p:nvPr>
        </p:nvSpPr>
        <p:spPr>
          <a:xfrm>
            <a:off x="789252" y="1804946"/>
            <a:ext cx="8484749" cy="699715"/>
          </a:xfrm>
        </p:spPr>
        <p:txBody>
          <a:bodyPr/>
          <a:lstStyle/>
          <a:p>
            <a:r>
              <a:rPr lang="en-US" sz="1400" dirty="0"/>
              <a:t>Given Name , Language of the name and Languages in which the conversion is required .</a:t>
            </a:r>
          </a:p>
          <a:p>
            <a:endParaRPr lang="en-US" dirty="0"/>
          </a:p>
        </p:txBody>
      </p:sp>
      <p:sp>
        <p:nvSpPr>
          <p:cNvPr id="3" name="Content Placeholder 2"/>
          <p:cNvSpPr>
            <a:spLocks noGrp="1"/>
          </p:cNvSpPr>
          <p:nvPr>
            <p:ph sz="half" idx="2"/>
          </p:nvPr>
        </p:nvSpPr>
        <p:spPr>
          <a:xfrm>
            <a:off x="675745" y="2138901"/>
            <a:ext cx="4185623" cy="3902461"/>
          </a:xfrm>
        </p:spPr>
        <p:txBody>
          <a:bodyPr>
            <a:normAutofit fontScale="92500" lnSpcReduction="20000"/>
          </a:bodyPr>
          <a:lstStyle/>
          <a:p>
            <a:pPr marL="0" indent="0">
              <a:buNone/>
            </a:pPr>
            <a:r>
              <a:rPr lang="en-US" dirty="0"/>
              <a:t>[     {        </a:t>
            </a:r>
            <a:r>
              <a:rPr lang="en-US" b="1" dirty="0"/>
              <a:t>"lemma":"</a:t>
            </a:r>
            <a:r>
              <a:rPr lang="ar-AE" b="1" dirty="0"/>
              <a:t>دونالد_ترامب",</a:t>
            </a:r>
          </a:p>
          <a:p>
            <a:pPr marL="0" indent="0">
              <a:buNone/>
            </a:pPr>
            <a:r>
              <a:rPr lang="ar-AE" b="1" dirty="0"/>
              <a:t>      "</a:t>
            </a:r>
            <a:r>
              <a:rPr lang="en-US" b="1" dirty="0" err="1"/>
              <a:t>simpleLemma</a:t>
            </a:r>
            <a:r>
              <a:rPr lang="en-US" b="1" dirty="0"/>
              <a:t>":"</a:t>
            </a:r>
            <a:r>
              <a:rPr lang="ar-AE" b="1" dirty="0"/>
              <a:t>دونالد_ترامب",</a:t>
            </a:r>
          </a:p>
          <a:p>
            <a:pPr marL="0" indent="0">
              <a:buNone/>
            </a:pPr>
            <a:r>
              <a:rPr lang="ar-AE" dirty="0"/>
              <a:t>      "</a:t>
            </a:r>
            <a:r>
              <a:rPr lang="en-US" dirty="0" err="1"/>
              <a:t>source":"WIKIDATA</a:t>
            </a:r>
            <a:r>
              <a:rPr lang="en-US" dirty="0"/>
              <a:t>",</a:t>
            </a:r>
          </a:p>
          <a:p>
            <a:pPr marL="0" indent="0">
              <a:buNone/>
            </a:pPr>
            <a:r>
              <a:rPr lang="en-US" dirty="0"/>
              <a:t>      "sensekey":"Q22686#1",</a:t>
            </a:r>
          </a:p>
          <a:p>
            <a:pPr marL="0" indent="0">
              <a:buNone/>
            </a:pPr>
            <a:r>
              <a:rPr lang="en-US" dirty="0"/>
              <a:t>"</a:t>
            </a:r>
            <a:r>
              <a:rPr lang="en-US" dirty="0" err="1"/>
              <a:t>language":"AR</a:t>
            </a:r>
            <a:r>
              <a:rPr lang="en-US" dirty="0"/>
              <a:t>",</a:t>
            </a:r>
          </a:p>
          <a:p>
            <a:pPr marL="0" indent="0">
              <a:buNone/>
            </a:pPr>
            <a:r>
              <a:rPr lang="en-US" dirty="0"/>
              <a:t>      "</a:t>
            </a:r>
            <a:r>
              <a:rPr lang="en-US" dirty="0" err="1"/>
              <a:t>pos</a:t>
            </a:r>
            <a:r>
              <a:rPr lang="en-US" dirty="0"/>
              <a:t>":"NOUN",</a:t>
            </a:r>
          </a:p>
          <a:p>
            <a:pPr marL="0" indent="0">
              <a:buNone/>
            </a:pPr>
            <a:r>
              <a:rPr lang="en-US" dirty="0"/>
              <a:t>      "</a:t>
            </a:r>
            <a:r>
              <a:rPr lang="en-US" dirty="0" err="1"/>
              <a:t>synsetID</a:t>
            </a:r>
            <a:r>
              <a:rPr lang="en-US" dirty="0"/>
              <a:t>":{  </a:t>
            </a:r>
          </a:p>
          <a:p>
            <a:pPr marL="0" indent="0">
              <a:buNone/>
            </a:pPr>
            <a:r>
              <a:rPr lang="en-US" dirty="0"/>
              <a:t>         "id":"bn:03259764n",         "</a:t>
            </a:r>
            <a:r>
              <a:rPr lang="en-US" dirty="0" err="1"/>
              <a:t>pos</a:t>
            </a:r>
            <a:r>
              <a:rPr lang="en-US" dirty="0"/>
              <a:t>":"NOUN",</a:t>
            </a:r>
          </a:p>
          <a:p>
            <a:pPr marL="0" indent="0">
              <a:buNone/>
            </a:pPr>
            <a:r>
              <a:rPr lang="en-US" dirty="0"/>
              <a:t>         "</a:t>
            </a:r>
            <a:r>
              <a:rPr lang="en-US" dirty="0" err="1"/>
              <a:t>source":"BABELNET</a:t>
            </a:r>
            <a:r>
              <a:rPr lang="en-US" dirty="0"/>
              <a:t>"      },</a:t>
            </a:r>
          </a:p>
          <a:p>
            <a:pPr marL="0" indent="0">
              <a:buNone/>
            </a:pPr>
            <a:r>
              <a:rPr lang="en-US" dirty="0"/>
              <a:t>      "</a:t>
            </a:r>
            <a:r>
              <a:rPr lang="en-US" dirty="0" err="1"/>
              <a:t>translationInfo</a:t>
            </a:r>
            <a:r>
              <a:rPr lang="en-US" dirty="0"/>
              <a:t>":"",</a:t>
            </a:r>
          </a:p>
          <a:p>
            <a:pPr marL="0" indent="0">
              <a:buNone/>
            </a:pPr>
            <a:r>
              <a:rPr lang="en-US" dirty="0"/>
              <a:t>]</a:t>
            </a:r>
          </a:p>
        </p:txBody>
      </p:sp>
      <p:sp>
        <p:nvSpPr>
          <p:cNvPr id="7" name="Content Placeholder 6"/>
          <p:cNvSpPr>
            <a:spLocks noGrp="1"/>
          </p:cNvSpPr>
          <p:nvPr>
            <p:ph sz="quarter" idx="4"/>
          </p:nvPr>
        </p:nvSpPr>
        <p:spPr>
          <a:xfrm>
            <a:off x="5088384" y="2138901"/>
            <a:ext cx="4185617" cy="3902461"/>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 {    </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lemma":"</a:t>
            </a:r>
            <a:r>
              <a:rPr lang="en-US" b="1" dirty="0" err="1">
                <a:latin typeface="Arial" panose="020B0604020202020204" pitchFamily="34" charset="0"/>
                <a:cs typeface="Arial" panose="020B0604020202020204" pitchFamily="34" charset="0"/>
              </a:rPr>
              <a:t>Donald_Trump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simpleLemma</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Donald_Trump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source":"WIKI</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sensekey</a:t>
            </a:r>
            <a:r>
              <a:rPr lang="en-US" dirty="0">
                <a:latin typeface="Arial" panose="020B0604020202020204" pitchFamily="34" charset="0"/>
                <a:cs typeface="Arial" panose="020B0604020202020204" pitchFamily="34" charset="0"/>
              </a:rPr>
              <a:t>":"",      "sensenumber":0,      "frequency":417,      "position":1,</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language":"ES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pos</a:t>
            </a:r>
            <a:r>
              <a:rPr lang="en-US" dirty="0">
                <a:latin typeface="Arial" panose="020B0604020202020204" pitchFamily="34" charset="0"/>
                <a:cs typeface="Arial" panose="020B0604020202020204" pitchFamily="34" charset="0"/>
              </a:rPr>
              <a:t>":"NOUN",      "</a:t>
            </a:r>
            <a:r>
              <a:rPr lang="en-US" dirty="0" err="1">
                <a:latin typeface="Arial" panose="020B0604020202020204" pitchFamily="34" charset="0"/>
                <a:cs typeface="Arial" panose="020B0604020202020204" pitchFamily="34" charset="0"/>
              </a:rPr>
              <a:t>synsetID</a:t>
            </a:r>
            <a:r>
              <a:rPr lang="en-US" dirty="0">
                <a:latin typeface="Arial" panose="020B0604020202020204" pitchFamily="34" charset="0"/>
                <a:cs typeface="Arial" panose="020B0604020202020204" pitchFamily="34" charset="0"/>
              </a:rPr>
              <a:t>": {  </a:t>
            </a:r>
          </a:p>
          <a:p>
            <a:pPr marL="0" indent="0">
              <a:buNone/>
            </a:pPr>
            <a:r>
              <a:rPr lang="en-US" dirty="0">
                <a:latin typeface="Arial" panose="020B0604020202020204" pitchFamily="34" charset="0"/>
                <a:cs typeface="Arial" panose="020B0604020202020204" pitchFamily="34" charset="0"/>
              </a:rPr>
              <a:t>         "id":"bn:03259764n",         "</a:t>
            </a:r>
            <a:r>
              <a:rPr lang="en-US" dirty="0" err="1">
                <a:latin typeface="Arial" panose="020B0604020202020204" pitchFamily="34" charset="0"/>
                <a:cs typeface="Arial" panose="020B0604020202020204" pitchFamily="34" charset="0"/>
              </a:rPr>
              <a:t>pos</a:t>
            </a:r>
            <a:r>
              <a:rPr lang="en-US" dirty="0">
                <a:latin typeface="Arial" panose="020B0604020202020204" pitchFamily="34" charset="0"/>
                <a:cs typeface="Arial" panose="020B0604020202020204" pitchFamily="34" charset="0"/>
              </a:rPr>
              <a:t>":"NOUN",         </a:t>
            </a:r>
          </a:p>
          <a:p>
            <a:pPr marL="0" indent="0">
              <a:buNone/>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source":"BABELNET</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      </a:t>
            </a:r>
          </a:p>
          <a:p>
            <a:pPr marL="0" indent="0">
              <a:buNone/>
            </a:pPr>
            <a:r>
              <a:rPr lang="en-US" dirty="0">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3266984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6" y="161038"/>
            <a:ext cx="4460683" cy="2252029"/>
          </a:xfrm>
        </p:spPr>
        <p:txBody>
          <a:bodyPr>
            <a:normAutofit fontScale="90000"/>
          </a:bodyPr>
          <a:lstStyle/>
          <a:p>
            <a:r>
              <a:rPr lang="en-US" b="1" dirty="0"/>
              <a:t>3,423,740,385,000 approx.. String comparisons needed for finding relation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21635" y="413515"/>
            <a:ext cx="3980952" cy="4742857"/>
          </a:xfrm>
          <a:prstGeom prst="rect">
            <a:avLst/>
          </a:prstGeom>
        </p:spPr>
      </p:pic>
    </p:spTree>
    <p:extLst>
      <p:ext uri="{BB962C8B-B14F-4D97-AF65-F5344CB8AC3E}">
        <p14:creationId xmlns:p14="http://schemas.microsoft.com/office/powerpoint/2010/main" val="1248101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2397"/>
            <a:ext cx="8596668" cy="1320800"/>
          </a:xfrm>
        </p:spPr>
        <p:txBody>
          <a:bodyPr/>
          <a:lstStyle/>
          <a:p>
            <a:r>
              <a:rPr lang="en-US" dirty="0"/>
              <a:t>Implementation using Edit Distance</a:t>
            </a:r>
            <a:br>
              <a:rPr lang="en-US" dirty="0"/>
            </a:br>
            <a:endParaRPr lang="en-US" dirty="0"/>
          </a:p>
        </p:txBody>
      </p:sp>
      <p:sp>
        <p:nvSpPr>
          <p:cNvPr id="3" name="Content Placeholder 2"/>
          <p:cNvSpPr>
            <a:spLocks noGrp="1"/>
          </p:cNvSpPr>
          <p:nvPr>
            <p:ph idx="1"/>
          </p:nvPr>
        </p:nvSpPr>
        <p:spPr>
          <a:xfrm>
            <a:off x="677334" y="1311443"/>
            <a:ext cx="8596668" cy="4729920"/>
          </a:xfrm>
        </p:spPr>
        <p:txBody>
          <a:bodyPr/>
          <a:lstStyle/>
          <a:p>
            <a:r>
              <a:rPr lang="en-US" dirty="0"/>
              <a:t>Done using Edit Distance</a:t>
            </a:r>
          </a:p>
          <a:p>
            <a:pPr lvl="1"/>
            <a:r>
              <a:rPr lang="en-US" dirty="0"/>
              <a:t>Insertion or Deletion : 1</a:t>
            </a:r>
          </a:p>
          <a:p>
            <a:pPr lvl="1"/>
            <a:r>
              <a:rPr lang="en-US" dirty="0"/>
              <a:t>Substitution : 1</a:t>
            </a:r>
          </a:p>
          <a:p>
            <a:r>
              <a:rPr lang="en-US" dirty="0"/>
              <a:t>Cameo-JRC join script on a small data set of 219 entities </a:t>
            </a:r>
          </a:p>
          <a:p>
            <a:pPr lvl="1"/>
            <a:r>
              <a:rPr lang="en-US" dirty="0"/>
              <a:t>out of which 147 are person names which have a chance of being in JRC</a:t>
            </a:r>
          </a:p>
          <a:p>
            <a:endParaRPr lang="en-US" dirty="0"/>
          </a:p>
          <a:p>
            <a:endParaRPr lang="en-US" dirty="0"/>
          </a:p>
          <a:p>
            <a:endParaRPr lang="en-US" dirty="0"/>
          </a:p>
        </p:txBody>
      </p:sp>
      <p:graphicFrame>
        <p:nvGraphicFramePr>
          <p:cNvPr id="4" name="Table 3"/>
          <p:cNvGraphicFramePr>
            <a:graphicFrameLocks noGrp="1"/>
          </p:cNvGraphicFramePr>
          <p:nvPr>
            <p:extLst/>
          </p:nvPr>
        </p:nvGraphicFramePr>
        <p:xfrm>
          <a:off x="677334" y="3483464"/>
          <a:ext cx="8217569" cy="2417469"/>
        </p:xfrm>
        <a:graphic>
          <a:graphicData uri="http://schemas.openxmlformats.org/drawingml/2006/table">
            <a:tbl>
              <a:tblPr firstRow="1" firstCol="1" bandRow="1">
                <a:tableStyleId>{5C22544A-7EE6-4342-B048-85BDC9FD1C3A}</a:tableStyleId>
              </a:tblPr>
              <a:tblGrid>
                <a:gridCol w="2201724">
                  <a:extLst>
                    <a:ext uri="{9D8B030D-6E8A-4147-A177-3AD203B41FA5}">
                      <a16:colId xmlns:a16="http://schemas.microsoft.com/office/drawing/2014/main" xmlns="" val="20000"/>
                    </a:ext>
                  </a:extLst>
                </a:gridCol>
                <a:gridCol w="1322518">
                  <a:extLst>
                    <a:ext uri="{9D8B030D-6E8A-4147-A177-3AD203B41FA5}">
                      <a16:colId xmlns:a16="http://schemas.microsoft.com/office/drawing/2014/main" xmlns="" val="20001"/>
                    </a:ext>
                  </a:extLst>
                </a:gridCol>
                <a:gridCol w="988075">
                  <a:extLst>
                    <a:ext uri="{9D8B030D-6E8A-4147-A177-3AD203B41FA5}">
                      <a16:colId xmlns:a16="http://schemas.microsoft.com/office/drawing/2014/main" xmlns="" val="20002"/>
                    </a:ext>
                  </a:extLst>
                </a:gridCol>
                <a:gridCol w="1161926">
                  <a:extLst>
                    <a:ext uri="{9D8B030D-6E8A-4147-A177-3AD203B41FA5}">
                      <a16:colId xmlns:a16="http://schemas.microsoft.com/office/drawing/2014/main" xmlns="" val="20003"/>
                    </a:ext>
                  </a:extLst>
                </a:gridCol>
                <a:gridCol w="1252297">
                  <a:extLst>
                    <a:ext uri="{9D8B030D-6E8A-4147-A177-3AD203B41FA5}">
                      <a16:colId xmlns:a16="http://schemas.microsoft.com/office/drawing/2014/main" xmlns="" val="20004"/>
                    </a:ext>
                  </a:extLst>
                </a:gridCol>
                <a:gridCol w="1291029">
                  <a:extLst>
                    <a:ext uri="{9D8B030D-6E8A-4147-A177-3AD203B41FA5}">
                      <a16:colId xmlns:a16="http://schemas.microsoft.com/office/drawing/2014/main" xmlns="" val="20005"/>
                    </a:ext>
                  </a:extLst>
                </a:gridCol>
              </a:tblGrid>
              <a:tr h="619305">
                <a:tc>
                  <a:txBody>
                    <a:bodyPr/>
                    <a:lstStyle/>
                    <a:p>
                      <a:pPr marL="0" marR="0" algn="ctr">
                        <a:spcBef>
                          <a:spcPts val="0"/>
                        </a:spcBef>
                        <a:spcAft>
                          <a:spcPts val="0"/>
                        </a:spcAft>
                      </a:pPr>
                      <a:r>
                        <a:rPr lang="en-US" sz="1200" dirty="0">
                          <a:effectLst/>
                        </a:rPr>
                        <a:t># of Cameo Entity Matched</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effectLst/>
                        </a:rPr>
                        <a:t>0 Edit Distance(Exact Match)</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effectLst/>
                        </a:rPr>
                        <a:t>1 Edit Distance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effectLst/>
                        </a:rPr>
                        <a:t>2 Edit Distance</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effectLst/>
                        </a:rPr>
                        <a:t>3 Edit Distance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effectLst/>
                        </a:rPr>
                        <a:t>4 Edit Distance</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xmlns="" val="10000"/>
                  </a:ext>
                </a:extLst>
              </a:tr>
              <a:tr h="580569">
                <a:tc>
                  <a:txBody>
                    <a:bodyPr/>
                    <a:lstStyle/>
                    <a:p>
                      <a:pPr marL="0" marR="0" algn="ctr">
                        <a:lnSpc>
                          <a:spcPct val="100000"/>
                        </a:lnSpc>
                        <a:spcBef>
                          <a:spcPts val="0"/>
                        </a:spcBef>
                        <a:spcAft>
                          <a:spcPts val="0"/>
                        </a:spcAft>
                      </a:pPr>
                      <a:r>
                        <a:rPr lang="en-US" sz="1200" dirty="0">
                          <a:effectLst/>
                        </a:rPr>
                        <a:t>219 (# of persons 147)</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0000"/>
                        </a:lnSpc>
                        <a:spcBef>
                          <a:spcPts val="0"/>
                        </a:spcBef>
                        <a:spcAft>
                          <a:spcPts val="0"/>
                        </a:spcAft>
                      </a:pPr>
                      <a:r>
                        <a:rPr lang="en-US" sz="1200" dirty="0">
                          <a:effectLst/>
                        </a:rPr>
                        <a:t>54</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0000"/>
                        </a:lnSpc>
                        <a:spcBef>
                          <a:spcPts val="0"/>
                        </a:spcBef>
                        <a:spcAft>
                          <a:spcPts val="0"/>
                        </a:spcAft>
                      </a:pPr>
                      <a:r>
                        <a:rPr lang="en-US" sz="1200" dirty="0">
                          <a:effectLst/>
                        </a:rPr>
                        <a:t>199</a:t>
                      </a:r>
                    </a:p>
                    <a:p>
                      <a:pPr marL="0" marR="0" algn="ctr">
                        <a:lnSpc>
                          <a:spcPct val="100000"/>
                        </a:lnSpc>
                        <a:spcBef>
                          <a:spcPts val="0"/>
                        </a:spcBef>
                        <a:spcAft>
                          <a:spcPts val="0"/>
                        </a:spcAft>
                      </a:pPr>
                      <a:r>
                        <a:rPr lang="en-US" sz="1200" dirty="0">
                          <a:effectLst/>
                          <a:latin typeface="Calibri" panose="020F0502020204030204" pitchFamily="34" charset="0"/>
                          <a:ea typeface="Calibri" panose="020F0502020204030204" pitchFamily="34" charset="0"/>
                        </a:rPr>
                        <a:t>(145)</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0000"/>
                        </a:lnSpc>
                        <a:spcBef>
                          <a:spcPts val="0"/>
                        </a:spcBef>
                        <a:spcAft>
                          <a:spcPts val="0"/>
                        </a:spcAft>
                      </a:pPr>
                      <a:r>
                        <a:rPr lang="en-US" sz="1200" dirty="0">
                          <a:effectLst/>
                        </a:rPr>
                        <a:t>429</a:t>
                      </a:r>
                    </a:p>
                    <a:p>
                      <a:pPr marL="0" marR="0" algn="ctr">
                        <a:lnSpc>
                          <a:spcPct val="100000"/>
                        </a:lnSpc>
                        <a:spcBef>
                          <a:spcPts val="0"/>
                        </a:spcBef>
                        <a:spcAft>
                          <a:spcPts val="0"/>
                        </a:spcAft>
                      </a:pPr>
                      <a:r>
                        <a:rPr lang="en-US" sz="1200" dirty="0">
                          <a:effectLst/>
                          <a:latin typeface="Calibri" panose="020F0502020204030204" pitchFamily="34" charset="0"/>
                          <a:ea typeface="Calibri" panose="020F0502020204030204" pitchFamily="34" charset="0"/>
                        </a:rPr>
                        <a:t>(230)</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0000"/>
                        </a:lnSpc>
                        <a:spcBef>
                          <a:spcPts val="0"/>
                        </a:spcBef>
                        <a:spcAft>
                          <a:spcPts val="0"/>
                        </a:spcAft>
                      </a:pPr>
                      <a:r>
                        <a:rPr lang="en-US" sz="1200" dirty="0">
                          <a:effectLst/>
                        </a:rPr>
                        <a:t>1115</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0000"/>
                        </a:lnSpc>
                        <a:spcBef>
                          <a:spcPts val="0"/>
                        </a:spcBef>
                        <a:spcAft>
                          <a:spcPts val="0"/>
                        </a:spcAft>
                      </a:pPr>
                      <a:r>
                        <a:rPr lang="en-US" sz="1200" dirty="0">
                          <a:effectLst/>
                        </a:rPr>
                        <a:t>8163</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xmlns="" val="10001"/>
                  </a:ext>
                </a:extLst>
              </a:tr>
              <a:tr h="498755">
                <a:tc>
                  <a:txBody>
                    <a:bodyPr/>
                    <a:lstStyle/>
                    <a:p>
                      <a:pPr marL="0" marR="0" algn="ctr">
                        <a:lnSpc>
                          <a:spcPct val="100000"/>
                        </a:lnSpc>
                        <a:spcBef>
                          <a:spcPts val="0"/>
                        </a:spcBef>
                        <a:spcAft>
                          <a:spcPts val="0"/>
                        </a:spcAft>
                      </a:pPr>
                      <a:r>
                        <a:rPr lang="en-US" sz="1400" dirty="0">
                          <a:effectLst/>
                          <a:latin typeface="Calibri" panose="020F0502020204030204" pitchFamily="34" charset="0"/>
                          <a:ea typeface="Calibri" panose="020F0502020204030204" pitchFamily="34" charset="0"/>
                        </a:rPr>
                        <a:t>False Positive (connection not detected found by manual lookup)</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&gt;50</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~14</a:t>
                      </a:r>
                    </a:p>
                  </a:txBody>
                  <a:tcPr marL="68580" marR="68580" marT="0" marB="0"/>
                </a:tc>
                <a:tc>
                  <a:txBody>
                    <a:bodyPr/>
                    <a:lstStyle/>
                    <a:p>
                      <a:pPr marL="0" marR="0" algn="ctr">
                        <a:lnSpc>
                          <a:spcPct val="200000"/>
                        </a:lnSpc>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xmlns="" val="10002"/>
                  </a:ext>
                </a:extLst>
              </a:tr>
              <a:tr h="577515">
                <a:tc>
                  <a:txBody>
                    <a:bodyPr/>
                    <a:lstStyle/>
                    <a:p>
                      <a:pPr marL="0" marR="0" algn="ctr">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rPr>
                        <a:t>False Negative</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21</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&gt;</a:t>
                      </a:r>
                      <a:r>
                        <a:rPr lang="en-US" sz="1100" baseline="0" dirty="0">
                          <a:effectLst/>
                          <a:latin typeface="Calibri" panose="020F0502020204030204" pitchFamily="34" charset="0"/>
                          <a:ea typeface="Calibri" panose="020F0502020204030204" pitchFamily="34" charset="0"/>
                        </a:rPr>
                        <a:t> 100</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&gt; 60 %</a:t>
                      </a:r>
                    </a:p>
                  </a:txBody>
                  <a:tcPr marL="68580" marR="68580" marT="0" marB="0"/>
                </a:tc>
                <a:tc>
                  <a:txBody>
                    <a:bodyPr/>
                    <a:lstStyle/>
                    <a:p>
                      <a:pPr marL="0" marR="0" algn="ctr">
                        <a:lnSpc>
                          <a:spcPct val="200000"/>
                        </a:lnSpc>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5" name="Rectangle 1"/>
          <p:cNvSpPr>
            <a:spLocks noChangeArrowheads="1"/>
          </p:cNvSpPr>
          <p:nvPr/>
        </p:nvSpPr>
        <p:spPr bwMode="auto">
          <a:xfrm>
            <a:off x="1583645" y="3675970"/>
            <a:ext cx="1187109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5415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08" y="169985"/>
            <a:ext cx="9418462" cy="674077"/>
          </a:xfrm>
        </p:spPr>
        <p:txBody>
          <a:bodyPr>
            <a:normAutofit/>
          </a:bodyPr>
          <a:lstStyle/>
          <a:p>
            <a:r>
              <a:rPr lang="en-US"/>
              <a:t>Performance Analysis of Many to many joins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08" y="1019908"/>
            <a:ext cx="6057900" cy="55039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708" y="1019908"/>
            <a:ext cx="5923205" cy="5503984"/>
          </a:xfrm>
          <a:prstGeom prst="rect">
            <a:avLst/>
          </a:prstGeom>
        </p:spPr>
      </p:pic>
    </p:spTree>
    <p:extLst>
      <p:ext uri="{BB962C8B-B14F-4D97-AF65-F5344CB8AC3E}">
        <p14:creationId xmlns:p14="http://schemas.microsoft.com/office/powerpoint/2010/main" val="295411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08" y="169985"/>
            <a:ext cx="9418462" cy="674077"/>
          </a:xfrm>
        </p:spPr>
        <p:txBody>
          <a:bodyPr>
            <a:normAutofit/>
          </a:bodyPr>
          <a:lstStyle/>
          <a:p>
            <a:r>
              <a:rPr lang="en-US"/>
              <a:t>Performance Analysis of Many to many joins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0" y="1019908"/>
            <a:ext cx="5867915" cy="58380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844" y="1019908"/>
            <a:ext cx="6301155" cy="5838092"/>
          </a:xfrm>
          <a:prstGeom prst="rect">
            <a:avLst/>
          </a:prstGeom>
        </p:spPr>
      </p:pic>
    </p:spTree>
    <p:extLst>
      <p:ext uri="{BB962C8B-B14F-4D97-AF65-F5344CB8AC3E}">
        <p14:creationId xmlns:p14="http://schemas.microsoft.com/office/powerpoint/2010/main" val="2103435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2</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0922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for language detection</a:t>
            </a:r>
          </a:p>
        </p:txBody>
      </p:sp>
      <p:sp>
        <p:nvSpPr>
          <p:cNvPr id="3" name="Content Placeholder 2"/>
          <p:cNvSpPr>
            <a:spLocks noGrp="1"/>
          </p:cNvSpPr>
          <p:nvPr>
            <p:ph idx="1"/>
          </p:nvPr>
        </p:nvSpPr>
        <p:spPr/>
        <p:txBody>
          <a:bodyPr/>
          <a:lstStyle/>
          <a:p>
            <a:r>
              <a:rPr lang="en-US" dirty="0">
                <a:solidFill>
                  <a:schemeClr val="accent1">
                    <a:lumMod val="50000"/>
                  </a:schemeClr>
                </a:solidFill>
              </a:rPr>
              <a:t>Process: Given the list of names, we identify features based on the </a:t>
            </a:r>
            <a:r>
              <a:rPr lang="en-US" dirty="0" err="1" smtClean="0">
                <a:solidFill>
                  <a:schemeClr val="accent1">
                    <a:lumMod val="50000"/>
                  </a:schemeClr>
                </a:solidFill>
              </a:rPr>
              <a:t>unicodes</a:t>
            </a:r>
            <a:r>
              <a:rPr lang="en-US" dirty="0" smtClean="0">
                <a:solidFill>
                  <a:schemeClr val="accent1">
                    <a:lumMod val="50000"/>
                  </a:schemeClr>
                </a:solidFill>
              </a:rPr>
              <a:t> </a:t>
            </a:r>
            <a:r>
              <a:rPr lang="en-US" dirty="0">
                <a:solidFill>
                  <a:schemeClr val="accent1">
                    <a:lumMod val="50000"/>
                  </a:schemeClr>
                </a:solidFill>
              </a:rPr>
              <a:t>of the characters in each name. We generate a set of </a:t>
            </a:r>
            <a:r>
              <a:rPr lang="en-US" dirty="0" err="1">
                <a:solidFill>
                  <a:schemeClr val="accent1">
                    <a:lumMod val="50000"/>
                  </a:schemeClr>
                </a:solidFill>
              </a:rPr>
              <a:t>uni</a:t>
            </a:r>
            <a:r>
              <a:rPr lang="en-US" dirty="0">
                <a:solidFill>
                  <a:schemeClr val="accent1">
                    <a:lumMod val="50000"/>
                  </a:schemeClr>
                </a:solidFill>
              </a:rPr>
              <a:t> codes for each string. Features like mean, median, mode, range, highest, lowest of the code point set of the string helps us to identify range of </a:t>
            </a:r>
            <a:r>
              <a:rPr lang="en-US" dirty="0" err="1">
                <a:solidFill>
                  <a:schemeClr val="accent1">
                    <a:lumMod val="50000"/>
                  </a:schemeClr>
                </a:solidFill>
              </a:rPr>
              <a:t>unicodes</a:t>
            </a:r>
            <a:r>
              <a:rPr lang="en-US" dirty="0">
                <a:solidFill>
                  <a:schemeClr val="accent1">
                    <a:lumMod val="50000"/>
                  </a:schemeClr>
                </a:solidFill>
              </a:rPr>
              <a:t>. Each language has a range of </a:t>
            </a:r>
            <a:r>
              <a:rPr lang="en-US" dirty="0" err="1">
                <a:solidFill>
                  <a:schemeClr val="accent1">
                    <a:lumMod val="50000"/>
                  </a:schemeClr>
                </a:solidFill>
              </a:rPr>
              <a:t>unicodes</a:t>
            </a:r>
            <a:r>
              <a:rPr lang="en-US" dirty="0">
                <a:solidFill>
                  <a:schemeClr val="accent1">
                    <a:lumMod val="50000"/>
                  </a:schemeClr>
                </a:solidFill>
              </a:rPr>
              <a:t> given to its characters. Based on this </a:t>
            </a:r>
            <a:r>
              <a:rPr lang="en-US" dirty="0" smtClean="0">
                <a:solidFill>
                  <a:schemeClr val="accent1">
                    <a:lumMod val="50000"/>
                  </a:schemeClr>
                </a:solidFill>
              </a:rPr>
              <a:t>information</a:t>
            </a:r>
            <a:r>
              <a:rPr lang="en-US" dirty="0">
                <a:solidFill>
                  <a:schemeClr val="accent1">
                    <a:lumMod val="50000"/>
                  </a:schemeClr>
                </a:solidFill>
              </a:rPr>
              <a:t>, Naïve Bayes classifier buckets each string to a language.</a:t>
            </a:r>
          </a:p>
          <a:p>
            <a:r>
              <a:rPr lang="en-US" dirty="0">
                <a:solidFill>
                  <a:schemeClr val="accent1">
                    <a:lumMod val="50000"/>
                  </a:schemeClr>
                </a:solidFill>
              </a:rPr>
              <a:t>Feature : Identified features like mean, median, highest, lowest, range of the code point value set of each string.</a:t>
            </a:r>
          </a:p>
          <a:p>
            <a:r>
              <a:rPr lang="en-US" dirty="0">
                <a:solidFill>
                  <a:schemeClr val="accent1">
                    <a:lumMod val="50000"/>
                  </a:schemeClr>
                </a:solidFill>
              </a:rPr>
              <a:t>Accuracy : We see an accuracy of 74.95% based on </a:t>
            </a:r>
            <a:r>
              <a:rPr lang="en-US" dirty="0" smtClean="0">
                <a:solidFill>
                  <a:schemeClr val="accent1">
                    <a:lumMod val="50000"/>
                  </a:schemeClr>
                </a:solidFill>
              </a:rPr>
              <a:t>the   repeated experimental </a:t>
            </a:r>
            <a:r>
              <a:rPr lang="en-US" dirty="0">
                <a:solidFill>
                  <a:schemeClr val="accent1">
                    <a:lumMod val="50000"/>
                  </a:schemeClr>
                </a:solidFill>
              </a:rPr>
              <a:t>results.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588" y="0"/>
            <a:ext cx="3616411" cy="22912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681" y="4239741"/>
            <a:ext cx="4271318" cy="2445264"/>
          </a:xfrm>
          <a:prstGeom prst="rect">
            <a:avLst/>
          </a:prstGeom>
        </p:spPr>
      </p:pic>
    </p:spTree>
    <p:extLst>
      <p:ext uri="{BB962C8B-B14F-4D97-AF65-F5344CB8AC3E}">
        <p14:creationId xmlns:p14="http://schemas.microsoft.com/office/powerpoint/2010/main" val="3646643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&amp; Result with Discussion</a:t>
            </a:r>
          </a:p>
        </p:txBody>
      </p:sp>
      <p:sp>
        <p:nvSpPr>
          <p:cNvPr id="3" name="Content Placeholder 2"/>
          <p:cNvSpPr>
            <a:spLocks noGrp="1"/>
          </p:cNvSpPr>
          <p:nvPr>
            <p:ph idx="1"/>
          </p:nvPr>
        </p:nvSpPr>
        <p:spPr/>
        <p:txBody>
          <a:bodyPr>
            <a:normAutofit fontScale="92500" lnSpcReduction="20000"/>
          </a:bodyPr>
          <a:lstStyle/>
          <a:p>
            <a:r>
              <a:rPr lang="en-US" dirty="0">
                <a:solidFill>
                  <a:schemeClr val="accent1">
                    <a:lumMod val="50000"/>
                  </a:schemeClr>
                </a:solidFill>
                <a:hlinkClick r:id="rId2"/>
              </a:rPr>
              <a:t>Naive Bayes</a:t>
            </a:r>
            <a:r>
              <a:rPr lang="en-US" dirty="0">
                <a:solidFill>
                  <a:schemeClr val="accent1">
                    <a:lumMod val="50000"/>
                  </a:schemeClr>
                </a:solidFill>
              </a:rPr>
              <a:t> is a simple multiclass classification algorithm with the assumption of independence between every pair of features. Naive Bayes can be trained very efficiently.</a:t>
            </a:r>
          </a:p>
          <a:p>
            <a:r>
              <a:rPr lang="en-US" dirty="0">
                <a:solidFill>
                  <a:schemeClr val="accent1">
                    <a:lumMod val="50000"/>
                  </a:schemeClr>
                </a:solidFill>
              </a:rPr>
              <a:t> Within a single pass to the training data, it computes the conditional probability distribution of each feature given label, and then it applies Bayes’ theorem to compute the conditional probability distribution of label given an observation and use it for prediction.</a:t>
            </a:r>
          </a:p>
          <a:p>
            <a:r>
              <a:rPr lang="en-US" dirty="0">
                <a:solidFill>
                  <a:schemeClr val="accent1">
                    <a:lumMod val="50000"/>
                  </a:schemeClr>
                </a:solidFill>
              </a:rPr>
              <a:t>We worked on a dataset with 659895 records of which 588245 records have languages unrecognized and the remaining recognized. </a:t>
            </a:r>
          </a:p>
          <a:p>
            <a:r>
              <a:rPr lang="en-US" dirty="0">
                <a:solidFill>
                  <a:schemeClr val="accent1">
                    <a:lumMod val="50000"/>
                  </a:schemeClr>
                </a:solidFill>
              </a:rPr>
              <a:t>Training data : we have 71650 training records. As you can observe it is limited in comparison with the test data</a:t>
            </a:r>
          </a:p>
          <a:p>
            <a:r>
              <a:rPr lang="en-US" dirty="0">
                <a:solidFill>
                  <a:schemeClr val="accent1">
                    <a:lumMod val="50000"/>
                  </a:schemeClr>
                </a:solidFill>
              </a:rPr>
              <a:t>Accuracy : After running the experiment five times in batches , each batch with 50000 test record we observed an average accuracy of 74.95%.</a:t>
            </a:r>
          </a:p>
          <a:p>
            <a:r>
              <a:rPr lang="en-US" dirty="0">
                <a:solidFill>
                  <a:schemeClr val="accent1">
                    <a:lumMod val="50000"/>
                  </a:schemeClr>
                </a:solidFill>
              </a:rPr>
              <a:t>Time taken : Each batch took about 133.57 seconds in average to execute successfully</a:t>
            </a:r>
          </a:p>
        </p:txBody>
      </p:sp>
    </p:spTree>
    <p:extLst>
      <p:ext uri="{BB962C8B-B14F-4D97-AF65-F5344CB8AC3E}">
        <p14:creationId xmlns:p14="http://schemas.microsoft.com/office/powerpoint/2010/main" val="475014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Output</a:t>
            </a:r>
          </a:p>
        </p:txBody>
      </p:sp>
      <p:sp>
        <p:nvSpPr>
          <p:cNvPr id="3" name="Content Placeholder 2"/>
          <p:cNvSpPr>
            <a:spLocks noGrp="1"/>
          </p:cNvSpPr>
          <p:nvPr>
            <p:ph idx="1"/>
          </p:nvPr>
        </p:nvSpPr>
        <p:spPr>
          <a:xfrm>
            <a:off x="677334" y="2190406"/>
            <a:ext cx="8596668" cy="3880773"/>
          </a:xfrm>
        </p:spPr>
        <p:txBody>
          <a:bodyPr/>
          <a:lstStyle/>
          <a:p>
            <a:r>
              <a:rPr lang="en-US" dirty="0">
                <a:latin typeface="Calibri" panose="020F0502020204030204" pitchFamily="34" charset="0"/>
                <a:ea typeface="Calibri" panose="020F0502020204030204" pitchFamily="34" charset="0"/>
              </a:rPr>
              <a:t>Training Data size (</a:t>
            </a:r>
            <a:r>
              <a:rPr lang="en-US" dirty="0">
                <a:solidFill>
                  <a:schemeClr val="tx1"/>
                </a:solidFill>
              </a:rPr>
              <a:t>71650</a:t>
            </a:r>
            <a:r>
              <a:rPr lang="en-US" dirty="0">
                <a:latin typeface="Calibri" panose="020F0502020204030204" pitchFamily="34" charset="0"/>
                <a:ea typeface="Calibri" panose="020F0502020204030204" pitchFamily="34" charset="0"/>
              </a:rPr>
              <a:t> records)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37367803"/>
              </p:ext>
            </p:extLst>
          </p:nvPr>
        </p:nvGraphicFramePr>
        <p:xfrm>
          <a:off x="985447" y="2574442"/>
          <a:ext cx="6427114" cy="3518268"/>
        </p:xfrm>
        <a:graphic>
          <a:graphicData uri="http://schemas.openxmlformats.org/drawingml/2006/table">
            <a:tbl>
              <a:tblPr firstRow="1" firstCol="1" bandRow="1">
                <a:tableStyleId>{5C22544A-7EE6-4342-B048-85BDC9FD1C3A}</a:tableStyleId>
              </a:tblPr>
              <a:tblGrid>
                <a:gridCol w="1727936">
                  <a:extLst>
                    <a:ext uri="{9D8B030D-6E8A-4147-A177-3AD203B41FA5}">
                      <a16:colId xmlns:a16="http://schemas.microsoft.com/office/drawing/2014/main" xmlns="" val="20000"/>
                    </a:ext>
                  </a:extLst>
                </a:gridCol>
                <a:gridCol w="3059063">
                  <a:extLst>
                    <a:ext uri="{9D8B030D-6E8A-4147-A177-3AD203B41FA5}">
                      <a16:colId xmlns:a16="http://schemas.microsoft.com/office/drawing/2014/main" xmlns="" val="20001"/>
                    </a:ext>
                  </a:extLst>
                </a:gridCol>
                <a:gridCol w="753747">
                  <a:extLst>
                    <a:ext uri="{9D8B030D-6E8A-4147-A177-3AD203B41FA5}">
                      <a16:colId xmlns:a16="http://schemas.microsoft.com/office/drawing/2014/main" xmlns="" val="20002"/>
                    </a:ext>
                  </a:extLst>
                </a:gridCol>
                <a:gridCol w="886368">
                  <a:extLst>
                    <a:ext uri="{9D8B030D-6E8A-4147-A177-3AD203B41FA5}">
                      <a16:colId xmlns:a16="http://schemas.microsoft.com/office/drawing/2014/main" xmlns="" val="20003"/>
                    </a:ext>
                  </a:extLst>
                </a:gridCol>
              </a:tblGrid>
              <a:tr h="576262">
                <a:tc>
                  <a:txBody>
                    <a:bodyPr/>
                    <a:lstStyle/>
                    <a:p>
                      <a:pPr marL="0" marR="0" algn="ctr">
                        <a:spcBef>
                          <a:spcPts val="0"/>
                        </a:spcBef>
                        <a:spcAft>
                          <a:spcPts val="0"/>
                        </a:spcAft>
                      </a:pPr>
                      <a:r>
                        <a:rPr lang="en-US" sz="1100" dirty="0">
                          <a:effectLst/>
                          <a:latin typeface="Calibri" panose="020F0502020204030204" pitchFamily="34" charset="0"/>
                          <a:ea typeface="Calibri" panose="020F0502020204030204" pitchFamily="34" charset="0"/>
                        </a:rPr>
                        <a:t>Experiment</a:t>
                      </a:r>
                      <a:r>
                        <a:rPr lang="en-US" sz="1100" baseline="0" dirty="0">
                          <a:effectLst/>
                          <a:latin typeface="Calibri" panose="020F0502020204030204" pitchFamily="34" charset="0"/>
                          <a:ea typeface="Calibri" panose="020F0502020204030204" pitchFamily="34" charset="0"/>
                        </a:rPr>
                        <a:t> No</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effectLst/>
                          <a:latin typeface="+mn-lt"/>
                          <a:ea typeface="+mn-ea"/>
                        </a:rPr>
                        <a:t>Test</a:t>
                      </a:r>
                      <a:r>
                        <a:rPr lang="en-US" sz="1200" baseline="0" dirty="0">
                          <a:effectLst/>
                          <a:latin typeface="+mn-lt"/>
                          <a:ea typeface="+mn-ea"/>
                        </a:rPr>
                        <a:t> data size</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100" dirty="0">
                          <a:effectLst/>
                          <a:latin typeface="Calibri" panose="020F0502020204030204" pitchFamily="34" charset="0"/>
                          <a:ea typeface="Calibri" panose="020F0502020204030204" pitchFamily="34" charset="0"/>
                        </a:rPr>
                        <a:t>Time</a:t>
                      </a:r>
                      <a:r>
                        <a:rPr lang="en-US" sz="1100" baseline="0" dirty="0">
                          <a:effectLst/>
                          <a:latin typeface="Calibri" panose="020F0502020204030204" pitchFamily="34" charset="0"/>
                          <a:ea typeface="Calibri" panose="020F0502020204030204" pitchFamily="34" charset="0"/>
                        </a:rPr>
                        <a:t> taken</a:t>
                      </a:r>
                    </a:p>
                    <a:p>
                      <a:pPr marL="0" marR="0" algn="ctr">
                        <a:spcBef>
                          <a:spcPts val="0"/>
                        </a:spcBef>
                        <a:spcAft>
                          <a:spcPts val="0"/>
                        </a:spcAft>
                      </a:pPr>
                      <a:r>
                        <a:rPr lang="en-US" sz="1100" baseline="0" dirty="0">
                          <a:effectLst/>
                          <a:latin typeface="Calibri" panose="020F0502020204030204" pitchFamily="34" charset="0"/>
                          <a:ea typeface="Calibri" panose="020F0502020204030204" pitchFamily="34" charset="0"/>
                        </a:rPr>
                        <a:t>In seconds</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effectLst/>
                        </a:rPr>
                        <a:t>Accuracy</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xmlns="" val="10000"/>
                  </a:ext>
                </a:extLst>
              </a:tr>
              <a:tr h="593849">
                <a:tc>
                  <a:txBody>
                    <a:bodyPr/>
                    <a:lstStyle/>
                    <a:p>
                      <a:pPr marL="0" marR="0" algn="ctr">
                        <a:lnSpc>
                          <a:spcPct val="100000"/>
                        </a:lnSpc>
                        <a:spcBef>
                          <a:spcPts val="0"/>
                        </a:spcBef>
                        <a:spcAft>
                          <a:spcPts val="0"/>
                        </a:spcAft>
                      </a:pPr>
                      <a:r>
                        <a:rPr lang="en-US" sz="1200" dirty="0">
                          <a:effectLst/>
                          <a:latin typeface="+mn-lt"/>
                          <a:ea typeface="+mn-ea"/>
                        </a:rPr>
                        <a:t>1</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200" dirty="0">
                          <a:solidFill>
                            <a:schemeClr val="tx1"/>
                          </a:solidFill>
                        </a:rPr>
                        <a:t>50000</a:t>
                      </a:r>
                      <a:endParaRPr lang="en-US" sz="12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0000"/>
                        </a:lnSpc>
                        <a:spcBef>
                          <a:spcPts val="0"/>
                        </a:spcBef>
                        <a:spcAft>
                          <a:spcPts val="0"/>
                        </a:spcAft>
                      </a:pPr>
                      <a:r>
                        <a:rPr lang="en-US" sz="1100" dirty="0">
                          <a:effectLst/>
                          <a:latin typeface="Calibri" panose="020F0502020204030204" pitchFamily="34" charset="0"/>
                          <a:ea typeface="Calibri" panose="020F0502020204030204" pitchFamily="34" charset="0"/>
                        </a:rPr>
                        <a:t>132.06</a:t>
                      </a:r>
                    </a:p>
                  </a:txBody>
                  <a:tcPr marL="68580" marR="68580" marT="0" marB="0"/>
                </a:tc>
                <a:tc>
                  <a:txBody>
                    <a:bodyPr/>
                    <a:lstStyle/>
                    <a:p>
                      <a:pPr marL="0" marR="0" algn="ctr">
                        <a:lnSpc>
                          <a:spcPct val="100000"/>
                        </a:lnSpc>
                        <a:spcBef>
                          <a:spcPts val="0"/>
                        </a:spcBef>
                        <a:spcAft>
                          <a:spcPts val="0"/>
                        </a:spcAft>
                      </a:pPr>
                      <a:r>
                        <a:rPr lang="en-US" sz="1200" dirty="0">
                          <a:effectLst/>
                        </a:rPr>
                        <a:t>75.10</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xmlns="" val="10001"/>
                  </a:ext>
                </a:extLst>
              </a:tr>
              <a:tr h="510164">
                <a:tc>
                  <a:txBody>
                    <a:bodyPr/>
                    <a:lstStyle/>
                    <a:p>
                      <a:pPr marL="0" marR="0" algn="ctr">
                        <a:lnSpc>
                          <a:spcPct val="100000"/>
                        </a:lnSpc>
                        <a:spcBef>
                          <a:spcPts val="0"/>
                        </a:spcBef>
                        <a:spcAft>
                          <a:spcPts val="0"/>
                        </a:spcAft>
                      </a:pPr>
                      <a:r>
                        <a:rPr lang="en-US" sz="14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200000"/>
                        </a:lnSpc>
                        <a:spcBef>
                          <a:spcPts val="0"/>
                        </a:spcBef>
                        <a:spcAft>
                          <a:spcPts val="0"/>
                        </a:spcAft>
                      </a:pPr>
                      <a:r>
                        <a:rPr lang="en-US" sz="1100" dirty="0">
                          <a:solidFill>
                            <a:schemeClr val="tx1"/>
                          </a:solidFill>
                        </a:rPr>
                        <a:t>50000</a:t>
                      </a:r>
                      <a:endParaRPr lang="en-US" sz="11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135.42</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77.01</a:t>
                      </a:r>
                    </a:p>
                  </a:txBody>
                  <a:tcPr marL="68580" marR="68580" marT="0" marB="0"/>
                </a:tc>
                <a:extLst>
                  <a:ext uri="{0D108BD9-81ED-4DB2-BD59-A6C34878D82A}">
                    <a16:rowId xmlns:a16="http://schemas.microsoft.com/office/drawing/2014/main" xmlns="" val="10002"/>
                  </a:ext>
                </a:extLst>
              </a:tr>
              <a:tr h="590725">
                <a:tc>
                  <a:txBody>
                    <a:bodyPr/>
                    <a:lstStyle/>
                    <a:p>
                      <a:pPr marL="0" marR="0" algn="ctr">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rPr>
                        <a:t>3</a:t>
                      </a:r>
                    </a:p>
                  </a:txBody>
                  <a:tcPr marL="68580" marR="68580" marT="0" marB="0"/>
                </a:tc>
                <a:tc>
                  <a:txBody>
                    <a:bodyPr/>
                    <a:lstStyle/>
                    <a:p>
                      <a:pPr marL="0" marR="0" algn="ctr">
                        <a:lnSpc>
                          <a:spcPct val="200000"/>
                        </a:lnSpc>
                        <a:spcBef>
                          <a:spcPts val="0"/>
                        </a:spcBef>
                        <a:spcAft>
                          <a:spcPts val="0"/>
                        </a:spcAft>
                      </a:pPr>
                      <a:r>
                        <a:rPr lang="en-US" sz="1100" dirty="0">
                          <a:solidFill>
                            <a:schemeClr val="tx1"/>
                          </a:solidFill>
                        </a:rPr>
                        <a:t>50000</a:t>
                      </a:r>
                      <a:endParaRPr lang="en-US" sz="11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133.97</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73.38</a:t>
                      </a:r>
                    </a:p>
                  </a:txBody>
                  <a:tcPr marL="68580" marR="68580" marT="0" marB="0"/>
                </a:tc>
                <a:extLst>
                  <a:ext uri="{0D108BD9-81ED-4DB2-BD59-A6C34878D82A}">
                    <a16:rowId xmlns:a16="http://schemas.microsoft.com/office/drawing/2014/main" xmlns="" val="10003"/>
                  </a:ext>
                </a:extLst>
              </a:tr>
              <a:tr h="590725">
                <a:tc>
                  <a:txBody>
                    <a:bodyPr/>
                    <a:lstStyle/>
                    <a:p>
                      <a:pPr marL="0" marR="0" algn="ctr">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rPr>
                        <a:t>4</a:t>
                      </a:r>
                    </a:p>
                  </a:txBody>
                  <a:tcPr marL="68580" marR="68580" marT="0" marB="0"/>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100" dirty="0">
                          <a:solidFill>
                            <a:schemeClr val="tx1"/>
                          </a:solidFill>
                        </a:rPr>
                        <a:t>50000</a:t>
                      </a:r>
                      <a:endParaRPr lang="en-US" sz="1100" dirty="0">
                        <a:solidFill>
                          <a:schemeClr val="tx1"/>
                        </a:solidFill>
                        <a:effectLst/>
                        <a:latin typeface="Calibri" panose="020F0502020204030204" pitchFamily="34" charset="0"/>
                        <a:ea typeface="Calibri" panose="020F0502020204030204" pitchFamily="34" charset="0"/>
                      </a:endParaRPr>
                    </a:p>
                    <a:p>
                      <a:pPr marL="0" marR="0" algn="ctr">
                        <a:lnSpc>
                          <a:spcPct val="200000"/>
                        </a:lnSpc>
                        <a:spcBef>
                          <a:spcPts val="0"/>
                        </a:spcBef>
                        <a:spcAft>
                          <a:spcPts val="0"/>
                        </a:spcAft>
                      </a:pPr>
                      <a:endParaRPr lang="en-US" sz="11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132.05</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76.04</a:t>
                      </a:r>
                    </a:p>
                  </a:txBody>
                  <a:tcPr marL="68580" marR="68580" marT="0" marB="0"/>
                </a:tc>
                <a:extLst>
                  <a:ext uri="{0D108BD9-81ED-4DB2-BD59-A6C34878D82A}">
                    <a16:rowId xmlns:a16="http://schemas.microsoft.com/office/drawing/2014/main" xmlns="" val="467073549"/>
                  </a:ext>
                </a:extLst>
              </a:tr>
              <a:tr h="590725">
                <a:tc>
                  <a:txBody>
                    <a:bodyPr/>
                    <a:lstStyle/>
                    <a:p>
                      <a:pPr marL="0" marR="0" algn="ctr">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rPr>
                        <a:t>5</a:t>
                      </a:r>
                    </a:p>
                  </a:txBody>
                  <a:tcPr marL="68580" marR="68580" marT="0" marB="0"/>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100" dirty="0">
                          <a:solidFill>
                            <a:schemeClr val="tx1"/>
                          </a:solidFill>
                        </a:rPr>
                        <a:t>50000</a:t>
                      </a:r>
                      <a:endParaRPr lang="en-US" sz="1100" dirty="0">
                        <a:solidFill>
                          <a:schemeClr val="tx1"/>
                        </a:solidFill>
                        <a:effectLst/>
                        <a:latin typeface="Calibri" panose="020F0502020204030204" pitchFamily="34" charset="0"/>
                        <a:ea typeface="Calibri" panose="020F0502020204030204" pitchFamily="34" charset="0"/>
                      </a:endParaRPr>
                    </a:p>
                    <a:p>
                      <a:pPr marL="0" marR="0" algn="ctr">
                        <a:lnSpc>
                          <a:spcPct val="200000"/>
                        </a:lnSpc>
                        <a:spcBef>
                          <a:spcPts val="0"/>
                        </a:spcBef>
                        <a:spcAft>
                          <a:spcPts val="0"/>
                        </a:spcAft>
                      </a:pPr>
                      <a:endParaRPr lang="en-US" sz="11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134.37</a:t>
                      </a:r>
                    </a:p>
                  </a:txBody>
                  <a:tcPr marL="68580" marR="68580" marT="0" marB="0"/>
                </a:tc>
                <a:tc>
                  <a:txBody>
                    <a:bodyPr/>
                    <a:lstStyle/>
                    <a:p>
                      <a:pPr marL="0" marR="0" algn="ctr">
                        <a:lnSpc>
                          <a:spcPct val="200000"/>
                        </a:lnSpc>
                        <a:spcBef>
                          <a:spcPts val="0"/>
                        </a:spcBef>
                        <a:spcAft>
                          <a:spcPts val="0"/>
                        </a:spcAft>
                      </a:pPr>
                      <a:r>
                        <a:rPr lang="en-US" sz="1100" dirty="0">
                          <a:effectLst/>
                          <a:latin typeface="Calibri" panose="020F0502020204030204" pitchFamily="34" charset="0"/>
                          <a:ea typeface="Calibri" panose="020F0502020204030204" pitchFamily="34" charset="0"/>
                        </a:rPr>
                        <a:t>73.24</a:t>
                      </a:r>
                    </a:p>
                  </a:txBody>
                  <a:tcPr marL="68580" marR="68580" marT="0" marB="0"/>
                </a:tc>
                <a:extLst>
                  <a:ext uri="{0D108BD9-81ED-4DB2-BD59-A6C34878D82A}">
                    <a16:rowId xmlns:a16="http://schemas.microsoft.com/office/drawing/2014/main" xmlns="" val="2268499169"/>
                  </a:ext>
                </a:extLst>
              </a:tr>
            </a:tbl>
          </a:graphicData>
        </a:graphic>
      </p:graphicFrame>
    </p:spTree>
    <p:extLst>
      <p:ext uri="{BB962C8B-B14F-4D97-AF65-F5344CB8AC3E}">
        <p14:creationId xmlns:p14="http://schemas.microsoft.com/office/powerpoint/2010/main" val="3788149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smtClean="0"/>
              <a:t>work</a:t>
            </a:r>
            <a:endParaRPr lang="en-US" dirty="0"/>
          </a:p>
        </p:txBody>
      </p:sp>
      <p:sp>
        <p:nvSpPr>
          <p:cNvPr id="3" name="Content Placeholder 2"/>
          <p:cNvSpPr>
            <a:spLocks noGrp="1"/>
          </p:cNvSpPr>
          <p:nvPr>
            <p:ph idx="1"/>
          </p:nvPr>
        </p:nvSpPr>
        <p:spPr>
          <a:xfrm>
            <a:off x="522590" y="1640084"/>
            <a:ext cx="8596668" cy="3880773"/>
          </a:xfrm>
        </p:spPr>
        <p:txBody>
          <a:bodyPr/>
          <a:lstStyle/>
          <a:p>
            <a:endParaRPr lang="en-US" dirty="0"/>
          </a:p>
          <a:p>
            <a:r>
              <a:rPr lang="en-US" dirty="0" smtClean="0"/>
              <a:t>Allow along with name, get more different attributes.</a:t>
            </a:r>
          </a:p>
          <a:p>
            <a:r>
              <a:rPr lang="en-US" dirty="0" smtClean="0"/>
              <a:t>Dynamically update the database with new </a:t>
            </a:r>
            <a:r>
              <a:rPr lang="en-US" dirty="0" smtClean="0"/>
              <a:t>updates regarding new Persons and Change in Positions.</a:t>
            </a:r>
            <a:endParaRPr lang="en-US" dirty="0" smtClean="0"/>
          </a:p>
          <a:p>
            <a:r>
              <a:rPr lang="en-US" dirty="0" smtClean="0"/>
              <a:t>Use SVM, K-means for language detection in JRC dataset.</a:t>
            </a:r>
          </a:p>
          <a:p>
            <a:r>
              <a:rPr lang="en-US" dirty="0" smtClean="0"/>
              <a:t>Use Lucene indexed Babble-net dataset to extract more data.</a:t>
            </a:r>
            <a:endParaRPr lang="en-US" dirty="0"/>
          </a:p>
          <a:p>
            <a:r>
              <a:rPr lang="en-US" dirty="0"/>
              <a:t>Using cross validation like k-fold method for better results. We can explore other features like statistic quantiles like standard deviation, variance , inter quantile range, quartiles for feature selection</a:t>
            </a:r>
            <a:r>
              <a:rPr lang="en-US" dirty="0" smtClean="0"/>
              <a:t>.</a:t>
            </a:r>
          </a:p>
          <a:p>
            <a:r>
              <a:rPr lang="en-US" dirty="0" smtClean="0"/>
              <a:t>We </a:t>
            </a:r>
            <a:r>
              <a:rPr lang="en-US" dirty="0"/>
              <a:t>can try using more powerful machine learning techniques like ensemble methods for building the model.</a:t>
            </a:r>
          </a:p>
        </p:txBody>
      </p:sp>
    </p:spTree>
    <p:extLst>
      <p:ext uri="{BB962C8B-B14F-4D97-AF65-F5344CB8AC3E}">
        <p14:creationId xmlns:p14="http://schemas.microsoft.com/office/powerpoint/2010/main" val="2286612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Outline</a:t>
            </a:r>
            <a:endParaRPr lang="en-US" sz="5400" dirty="0"/>
          </a:p>
        </p:txBody>
      </p:sp>
      <p:sp>
        <p:nvSpPr>
          <p:cNvPr id="3" name="Content Placeholder 2"/>
          <p:cNvSpPr>
            <a:spLocks noGrp="1"/>
          </p:cNvSpPr>
          <p:nvPr>
            <p:ph idx="1"/>
          </p:nvPr>
        </p:nvSpPr>
        <p:spPr/>
        <p:txBody>
          <a:bodyPr>
            <a:normAutofit fontScale="92500" lnSpcReduction="20000"/>
          </a:bodyPr>
          <a:lstStyle/>
          <a:p>
            <a:r>
              <a:rPr lang="en-US" sz="3100" dirty="0">
                <a:solidFill>
                  <a:schemeClr val="accent1"/>
                </a:solidFill>
                <a:latin typeface="+mj-lt"/>
                <a:ea typeface="+mj-ea"/>
                <a:cs typeface="+mj-cs"/>
              </a:rPr>
              <a:t>Problem Statement</a:t>
            </a:r>
          </a:p>
          <a:p>
            <a:r>
              <a:rPr lang="en-US" sz="3100" dirty="0">
                <a:solidFill>
                  <a:schemeClr val="accent1"/>
                </a:solidFill>
                <a:latin typeface="+mj-lt"/>
                <a:ea typeface="+mj-ea"/>
                <a:cs typeface="+mj-cs"/>
              </a:rPr>
              <a:t>Architecture</a:t>
            </a:r>
          </a:p>
          <a:p>
            <a:r>
              <a:rPr lang="en-US" sz="3100" dirty="0">
                <a:solidFill>
                  <a:schemeClr val="accent1"/>
                </a:solidFill>
                <a:latin typeface="+mj-lt"/>
                <a:ea typeface="+mj-ea"/>
                <a:cs typeface="+mj-cs"/>
              </a:rPr>
              <a:t>Data Sets</a:t>
            </a:r>
          </a:p>
          <a:p>
            <a:r>
              <a:rPr lang="en-US" sz="3100" dirty="0">
                <a:solidFill>
                  <a:schemeClr val="accent1"/>
                </a:solidFill>
                <a:latin typeface="+mj-lt"/>
                <a:ea typeface="+mj-ea"/>
                <a:cs typeface="+mj-cs"/>
              </a:rPr>
              <a:t>Implementation</a:t>
            </a:r>
          </a:p>
          <a:p>
            <a:r>
              <a:rPr lang="en-US" sz="3100" dirty="0">
                <a:solidFill>
                  <a:schemeClr val="accent1"/>
                </a:solidFill>
                <a:latin typeface="+mj-lt"/>
                <a:ea typeface="+mj-ea"/>
                <a:cs typeface="+mj-cs"/>
              </a:rPr>
              <a:t>Performance</a:t>
            </a:r>
          </a:p>
          <a:p>
            <a:r>
              <a:rPr lang="en-US" sz="3100" dirty="0">
                <a:solidFill>
                  <a:schemeClr val="accent1"/>
                </a:solidFill>
                <a:latin typeface="+mj-lt"/>
                <a:ea typeface="+mj-ea"/>
                <a:cs typeface="+mj-cs"/>
              </a:rPr>
              <a:t>Experiments and Observation</a:t>
            </a:r>
          </a:p>
          <a:p>
            <a:r>
              <a:rPr lang="en-US" sz="3100" dirty="0">
                <a:solidFill>
                  <a:schemeClr val="accent1"/>
                </a:solidFill>
                <a:latin typeface="+mj-lt"/>
                <a:ea typeface="+mj-ea"/>
                <a:cs typeface="+mj-cs"/>
              </a:rPr>
              <a:t>Future Work</a:t>
            </a:r>
          </a:p>
          <a:p>
            <a:r>
              <a:rPr lang="en-US" sz="3100" dirty="0">
                <a:solidFill>
                  <a:schemeClr val="accent1"/>
                </a:solidFill>
                <a:latin typeface="+mj-lt"/>
                <a:ea typeface="+mj-ea"/>
                <a:cs typeface="+mj-cs"/>
              </a:rPr>
              <a:t>References</a:t>
            </a:r>
          </a:p>
          <a:p>
            <a:endParaRPr lang="en-US" dirty="0" smtClean="0"/>
          </a:p>
          <a:p>
            <a:endParaRPr lang="en-US" dirty="0"/>
          </a:p>
        </p:txBody>
      </p:sp>
    </p:spTree>
    <p:extLst>
      <p:ext uri="{BB962C8B-B14F-4D97-AF65-F5344CB8AC3E}">
        <p14:creationId xmlns:p14="http://schemas.microsoft.com/office/powerpoint/2010/main" val="216177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677334" y="1651706"/>
            <a:ext cx="8596668" cy="3880773"/>
          </a:xfrm>
        </p:spPr>
        <p:txBody>
          <a:bodyPr>
            <a:normAutofit fontScale="92500"/>
          </a:bodyPr>
          <a:lstStyle/>
          <a:p>
            <a:r>
              <a:rPr lang="en-US" dirty="0"/>
              <a:t>CAMEO Data: </a:t>
            </a:r>
            <a:r>
              <a:rPr lang="en-US" u="sng" dirty="0">
                <a:hlinkClick r:id="rId2"/>
              </a:rPr>
              <a:t>https://github.com/openeventdata/UniversalPetrarch/tree/master/UniversalPetrarch/data/dictionaries</a:t>
            </a:r>
            <a:endParaRPr lang="en-US" dirty="0"/>
          </a:p>
          <a:p>
            <a:r>
              <a:rPr lang="en-US" dirty="0"/>
              <a:t>BableNet </a:t>
            </a:r>
            <a:r>
              <a:rPr lang="en-US" dirty="0">
                <a:hlinkClick r:id="rId3"/>
              </a:rPr>
              <a:t>http://babelnet.org</a:t>
            </a:r>
            <a:r>
              <a:rPr lang="en-US" dirty="0" smtClean="0">
                <a:hlinkClick r:id="rId3"/>
              </a:rPr>
              <a:t>/</a:t>
            </a:r>
            <a:r>
              <a:rPr lang="en-US" dirty="0" smtClean="0"/>
              <a:t> </a:t>
            </a:r>
            <a:endParaRPr lang="en-US" dirty="0"/>
          </a:p>
          <a:p>
            <a:r>
              <a:rPr lang="en-US" dirty="0"/>
              <a:t>Code Repo : </a:t>
            </a:r>
            <a:r>
              <a:rPr lang="en-US" dirty="0">
                <a:hlinkClick r:id="rId4"/>
              </a:rPr>
              <a:t>https://github.com/SubhasisDutta/JRC-Name-Parser</a:t>
            </a:r>
            <a:r>
              <a:rPr lang="en-US" dirty="0"/>
              <a:t> </a:t>
            </a:r>
          </a:p>
          <a:p>
            <a:r>
              <a:rPr lang="en-US" dirty="0"/>
              <a:t>JRC Names </a:t>
            </a:r>
            <a:r>
              <a:rPr lang="en-US" dirty="0">
                <a:hlinkClick r:id="rId5"/>
              </a:rPr>
              <a:t>https://</a:t>
            </a:r>
            <a:r>
              <a:rPr lang="en-US" dirty="0" smtClean="0">
                <a:hlinkClick r:id="rId5"/>
              </a:rPr>
              <a:t>ec.europa.eu/jrc/en/language-technologies/jrc-names</a:t>
            </a:r>
            <a:endParaRPr lang="en-US" dirty="0"/>
          </a:p>
          <a:p>
            <a:r>
              <a:rPr lang="en-US" dirty="0"/>
              <a:t>Ralf Steinberger, Bruno </a:t>
            </a:r>
            <a:r>
              <a:rPr lang="en-US" dirty="0" err="1"/>
              <a:t>Pouliquen</a:t>
            </a:r>
            <a:r>
              <a:rPr lang="en-US" dirty="0"/>
              <a:t>, </a:t>
            </a:r>
            <a:r>
              <a:rPr lang="en-US" dirty="0" err="1"/>
              <a:t>Mijail</a:t>
            </a:r>
            <a:r>
              <a:rPr lang="en-US" dirty="0"/>
              <a:t> </a:t>
            </a:r>
            <a:r>
              <a:rPr lang="en-US" dirty="0" err="1"/>
              <a:t>Kabadjov</a:t>
            </a:r>
            <a:r>
              <a:rPr lang="en-US" dirty="0"/>
              <a:t>, </a:t>
            </a:r>
            <a:r>
              <a:rPr lang="en-US" dirty="0" err="1"/>
              <a:t>Jenya</a:t>
            </a:r>
            <a:r>
              <a:rPr lang="en-US" dirty="0"/>
              <a:t> </a:t>
            </a:r>
            <a:r>
              <a:rPr lang="en-US" dirty="0" err="1"/>
              <a:t>Belyaeva</a:t>
            </a:r>
            <a:r>
              <a:rPr lang="en-US" dirty="0"/>
              <a:t> &amp; Erik van der </a:t>
            </a:r>
            <a:r>
              <a:rPr lang="en-US" dirty="0" err="1"/>
              <a:t>Goot</a:t>
            </a:r>
            <a:r>
              <a:rPr lang="en-US" dirty="0"/>
              <a:t>, JRC-NAMES: A Freely Available, Highly Multilingual Named Entity Resource</a:t>
            </a:r>
          </a:p>
          <a:p>
            <a:r>
              <a:rPr lang="en-US" dirty="0"/>
              <a:t>JRC Names </a:t>
            </a:r>
            <a:r>
              <a:rPr lang="en-US" dirty="0">
                <a:hlinkClick r:id="rId5"/>
              </a:rPr>
              <a:t>https://ec.europa.eu/jrc/en/language-technologies/jrc-names</a:t>
            </a:r>
            <a:endParaRPr lang="en-US" dirty="0"/>
          </a:p>
          <a:p>
            <a:r>
              <a:rPr lang="en-US" dirty="0"/>
              <a:t>Ralf Steinberger, Bruno </a:t>
            </a:r>
            <a:r>
              <a:rPr lang="en-US" dirty="0" err="1"/>
              <a:t>Pouliquen</a:t>
            </a:r>
            <a:r>
              <a:rPr lang="en-US" dirty="0"/>
              <a:t>, </a:t>
            </a:r>
            <a:r>
              <a:rPr lang="en-US" dirty="0" err="1"/>
              <a:t>Mijail</a:t>
            </a:r>
            <a:r>
              <a:rPr lang="en-US" dirty="0"/>
              <a:t> </a:t>
            </a:r>
            <a:r>
              <a:rPr lang="en-US" dirty="0" err="1"/>
              <a:t>Kabadjov</a:t>
            </a:r>
            <a:r>
              <a:rPr lang="en-US" dirty="0"/>
              <a:t>, </a:t>
            </a:r>
            <a:r>
              <a:rPr lang="en-US" dirty="0" err="1"/>
              <a:t>Jenya</a:t>
            </a:r>
            <a:r>
              <a:rPr lang="en-US" dirty="0"/>
              <a:t> </a:t>
            </a:r>
            <a:r>
              <a:rPr lang="en-US" dirty="0" err="1"/>
              <a:t>Belyaeva</a:t>
            </a:r>
            <a:r>
              <a:rPr lang="en-US" dirty="0"/>
              <a:t> &amp; Erik van der </a:t>
            </a:r>
            <a:r>
              <a:rPr lang="en-US" dirty="0" err="1"/>
              <a:t>Goot</a:t>
            </a:r>
            <a:r>
              <a:rPr lang="en-US" dirty="0"/>
              <a:t>, JRC-NAMES: A Freely Available, Highly Multilingual Named Entity Resource</a:t>
            </a:r>
          </a:p>
          <a:p>
            <a:endParaRPr lang="en-US" dirty="0"/>
          </a:p>
        </p:txBody>
      </p:sp>
    </p:spTree>
    <p:extLst>
      <p:ext uri="{BB962C8B-B14F-4D97-AF65-F5344CB8AC3E}">
        <p14:creationId xmlns:p14="http://schemas.microsoft.com/office/powerpoint/2010/main" val="303858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1894" y="2399741"/>
            <a:ext cx="7242777" cy="1722094"/>
          </a:xfrm>
        </p:spPr>
        <p:txBody>
          <a:bodyPr>
            <a:noAutofit/>
          </a:bodyPr>
          <a:lstStyle/>
          <a:p>
            <a:pPr marL="0" indent="0">
              <a:buNone/>
            </a:pPr>
            <a:r>
              <a:rPr lang="en-US" sz="9600" dirty="0">
                <a:solidFill>
                  <a:schemeClr val="accent1"/>
                </a:solidFill>
                <a:latin typeface="+mj-lt"/>
                <a:ea typeface="+mj-ea"/>
                <a:cs typeface="+mj-cs"/>
              </a:rPr>
              <a:t>Thank You</a:t>
            </a:r>
          </a:p>
        </p:txBody>
      </p:sp>
    </p:spTree>
    <p:extLst>
      <p:ext uri="{BB962C8B-B14F-4D97-AF65-F5344CB8AC3E}">
        <p14:creationId xmlns:p14="http://schemas.microsoft.com/office/powerpoint/2010/main" val="183258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roblem Statement</a:t>
            </a:r>
            <a:endParaRPr lang="en-US" dirty="0"/>
          </a:p>
        </p:txBody>
      </p:sp>
      <p:sp>
        <p:nvSpPr>
          <p:cNvPr id="3" name="Content Placeholder 2"/>
          <p:cNvSpPr>
            <a:spLocks noGrp="1"/>
          </p:cNvSpPr>
          <p:nvPr>
            <p:ph idx="1"/>
          </p:nvPr>
        </p:nvSpPr>
        <p:spPr/>
        <p:txBody>
          <a:bodyPr/>
          <a:lstStyle/>
          <a:p>
            <a:r>
              <a:rPr lang="en-US" dirty="0" smtClean="0"/>
              <a:t>Build a Integrated ETL(Extract Transform &amp; Load) System, Consume data from Multiple source and expose a single API Interface</a:t>
            </a:r>
          </a:p>
          <a:p>
            <a:r>
              <a:rPr lang="en-US" dirty="0" smtClean="0"/>
              <a:t>Do a performance Analysis and comparison using different method to create a relation table with many to many string comparison.</a:t>
            </a:r>
          </a:p>
          <a:p>
            <a:r>
              <a:rPr lang="en-US" dirty="0" smtClean="0"/>
              <a:t>Identify unidentified data in the input dataset using Machine Learning. </a:t>
            </a:r>
          </a:p>
          <a:p>
            <a:pPr lvl="1"/>
            <a:r>
              <a:rPr lang="en-US" dirty="0" smtClean="0">
                <a:solidFill>
                  <a:schemeClr val="accent1">
                    <a:lumMod val="50000"/>
                  </a:schemeClr>
                </a:solidFill>
              </a:rPr>
              <a:t>Language identification of the given list of names in the JRC data. This will help us identify the different variates of the same name in different languages.</a:t>
            </a:r>
            <a:endParaRPr lang="en-US" dirty="0">
              <a:solidFill>
                <a:schemeClr val="accent1">
                  <a:lumMod val="50000"/>
                </a:schemeClr>
              </a:solidFill>
            </a:endParaRPr>
          </a:p>
        </p:txBody>
      </p:sp>
    </p:spTree>
    <p:extLst>
      <p:ext uri="{BB962C8B-B14F-4D97-AF65-F5344CB8AC3E}">
        <p14:creationId xmlns:p14="http://schemas.microsoft.com/office/powerpoint/2010/main" val="2127935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12" y="152400"/>
            <a:ext cx="2720774" cy="669750"/>
          </a:xfrm>
        </p:spPr>
        <p:txBody>
          <a:bodyPr>
            <a:normAutofit fontScale="90000"/>
          </a:bodyPr>
          <a:lstStyle/>
          <a:p>
            <a:r>
              <a:rPr lang="en-US" dirty="0"/>
              <a:t>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11" y="822151"/>
            <a:ext cx="10826807" cy="6035850"/>
          </a:xfrm>
          <a:prstGeom prst="rect">
            <a:avLst/>
          </a:prstGeom>
        </p:spPr>
      </p:pic>
    </p:spTree>
    <p:extLst>
      <p:ext uri="{BB962C8B-B14F-4D97-AF65-F5344CB8AC3E}">
        <p14:creationId xmlns:p14="http://schemas.microsoft.com/office/powerpoint/2010/main" val="109906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1</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357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5976"/>
          </a:xfrm>
        </p:spPr>
        <p:txBody>
          <a:bodyPr/>
          <a:lstStyle/>
          <a:p>
            <a:r>
              <a:rPr lang="en-US" dirty="0"/>
              <a:t>CAMEO Data Set</a:t>
            </a:r>
          </a:p>
        </p:txBody>
      </p:sp>
      <p:sp>
        <p:nvSpPr>
          <p:cNvPr id="3" name="Content Placeholder 2"/>
          <p:cNvSpPr>
            <a:spLocks noGrp="1"/>
          </p:cNvSpPr>
          <p:nvPr>
            <p:ph idx="1"/>
          </p:nvPr>
        </p:nvSpPr>
        <p:spPr>
          <a:xfrm>
            <a:off x="677334" y="1455089"/>
            <a:ext cx="8596668" cy="4586273"/>
          </a:xfrm>
        </p:spPr>
        <p:txBody>
          <a:bodyPr>
            <a:normAutofit lnSpcReduction="10000"/>
          </a:bodyPr>
          <a:lstStyle/>
          <a:p>
            <a:pPr marL="0" indent="0">
              <a:buNone/>
            </a:pPr>
            <a:r>
              <a:rPr lang="en-US" dirty="0">
                <a:solidFill>
                  <a:srgbClr val="FF0000"/>
                </a:solidFill>
              </a:rPr>
              <a:t>Phoenix.agents.txt</a:t>
            </a:r>
          </a:p>
          <a:p>
            <a:r>
              <a:rPr lang="en-US" dirty="0">
                <a:solidFill>
                  <a:srgbClr val="0070C0"/>
                </a:solidFill>
              </a:rPr>
              <a:t>Lines Processed for  </a:t>
            </a:r>
            <a:r>
              <a:rPr lang="en-US" dirty="0" err="1">
                <a:solidFill>
                  <a:srgbClr val="0070C0"/>
                </a:solidFill>
              </a:rPr>
              <a:t>Cameo.Phoenix.agents</a:t>
            </a:r>
            <a:r>
              <a:rPr lang="en-US" dirty="0">
                <a:solidFill>
                  <a:srgbClr val="0070C0"/>
                </a:solidFill>
              </a:rPr>
              <a:t>  is :  2292</a:t>
            </a:r>
          </a:p>
          <a:p>
            <a:r>
              <a:rPr lang="en-US" dirty="0">
                <a:solidFill>
                  <a:srgbClr val="0070C0"/>
                </a:solidFill>
              </a:rPr>
              <a:t>Records created for  </a:t>
            </a:r>
            <a:r>
              <a:rPr lang="en-US" dirty="0" err="1">
                <a:solidFill>
                  <a:srgbClr val="0070C0"/>
                </a:solidFill>
              </a:rPr>
              <a:t>Cameo.Phoenix.agents</a:t>
            </a:r>
            <a:r>
              <a:rPr lang="en-US" dirty="0">
                <a:solidFill>
                  <a:srgbClr val="0070C0"/>
                </a:solidFill>
              </a:rPr>
              <a:t>  is :  1972</a:t>
            </a:r>
          </a:p>
          <a:p>
            <a:pPr marL="0" indent="0">
              <a:buNone/>
            </a:pPr>
            <a:r>
              <a:rPr lang="en-US" dirty="0">
                <a:solidFill>
                  <a:srgbClr val="FF0000"/>
                </a:solidFill>
              </a:rPr>
              <a:t>Phoenix.Countries.actors.txt</a:t>
            </a:r>
          </a:p>
          <a:p>
            <a:r>
              <a:rPr lang="en-US" dirty="0">
                <a:solidFill>
                  <a:srgbClr val="0070C0"/>
                </a:solidFill>
              </a:rPr>
              <a:t>Lines Processed for  </a:t>
            </a:r>
            <a:r>
              <a:rPr lang="en-US" dirty="0" err="1">
                <a:solidFill>
                  <a:srgbClr val="0070C0"/>
                </a:solidFill>
              </a:rPr>
              <a:t>Cameo.Phoenix.Countries.actors</a:t>
            </a:r>
            <a:r>
              <a:rPr lang="en-US" dirty="0">
                <a:solidFill>
                  <a:srgbClr val="0070C0"/>
                </a:solidFill>
              </a:rPr>
              <a:t>  is :  54410</a:t>
            </a:r>
          </a:p>
          <a:p>
            <a:r>
              <a:rPr lang="en-US" dirty="0">
                <a:solidFill>
                  <a:srgbClr val="0070C0"/>
                </a:solidFill>
              </a:rPr>
              <a:t>Records created for  </a:t>
            </a:r>
            <a:r>
              <a:rPr lang="en-US" dirty="0" err="1">
                <a:solidFill>
                  <a:srgbClr val="0070C0"/>
                </a:solidFill>
              </a:rPr>
              <a:t>Cameo.Phoenix.Countries.actors</a:t>
            </a:r>
            <a:r>
              <a:rPr lang="en-US" dirty="0">
                <a:solidFill>
                  <a:srgbClr val="0070C0"/>
                </a:solidFill>
              </a:rPr>
              <a:t>  is :  286</a:t>
            </a:r>
          </a:p>
          <a:p>
            <a:pPr marL="0" indent="0">
              <a:buNone/>
            </a:pPr>
            <a:r>
              <a:rPr lang="en-US" dirty="0">
                <a:solidFill>
                  <a:srgbClr val="FF0000"/>
                </a:solidFill>
              </a:rPr>
              <a:t>Phoenix.International.actors.txt</a:t>
            </a:r>
          </a:p>
          <a:p>
            <a:r>
              <a:rPr lang="en-US" dirty="0">
                <a:solidFill>
                  <a:srgbClr val="0070C0"/>
                </a:solidFill>
              </a:rPr>
              <a:t>Lines Processed for  </a:t>
            </a:r>
            <a:r>
              <a:rPr lang="en-US" dirty="0" err="1">
                <a:solidFill>
                  <a:srgbClr val="0070C0"/>
                </a:solidFill>
              </a:rPr>
              <a:t>Cameo.Phoenix.International.actors</a:t>
            </a:r>
            <a:r>
              <a:rPr lang="en-US" dirty="0">
                <a:solidFill>
                  <a:srgbClr val="0070C0"/>
                </a:solidFill>
              </a:rPr>
              <a:t>  is :  7976</a:t>
            </a:r>
          </a:p>
          <a:p>
            <a:r>
              <a:rPr lang="en-US" dirty="0">
                <a:solidFill>
                  <a:srgbClr val="0070C0"/>
                </a:solidFill>
              </a:rPr>
              <a:t>Records created for  </a:t>
            </a:r>
            <a:r>
              <a:rPr lang="en-US" dirty="0" err="1">
                <a:solidFill>
                  <a:srgbClr val="0070C0"/>
                </a:solidFill>
              </a:rPr>
              <a:t>Cameo.Phoenix.International.actors</a:t>
            </a:r>
            <a:r>
              <a:rPr lang="en-US" dirty="0">
                <a:solidFill>
                  <a:srgbClr val="0070C0"/>
                </a:solidFill>
              </a:rPr>
              <a:t>  is :  7526</a:t>
            </a:r>
          </a:p>
          <a:p>
            <a:pPr marL="0" indent="0">
              <a:buNone/>
            </a:pPr>
            <a:r>
              <a:rPr lang="en-US" dirty="0">
                <a:solidFill>
                  <a:srgbClr val="FF0000"/>
                </a:solidFill>
              </a:rPr>
              <a:t>Phoenix.MilNonState.actors.txt</a:t>
            </a:r>
          </a:p>
          <a:p>
            <a:r>
              <a:rPr lang="en-US" dirty="0">
                <a:solidFill>
                  <a:srgbClr val="0070C0"/>
                </a:solidFill>
              </a:rPr>
              <a:t>Lines Processed for  </a:t>
            </a:r>
            <a:r>
              <a:rPr lang="en-US" dirty="0" err="1">
                <a:solidFill>
                  <a:srgbClr val="0070C0"/>
                </a:solidFill>
              </a:rPr>
              <a:t>Cameo.Phoenix.MilNonState.actors</a:t>
            </a:r>
            <a:r>
              <a:rPr lang="en-US" dirty="0">
                <a:solidFill>
                  <a:srgbClr val="0070C0"/>
                </a:solidFill>
              </a:rPr>
              <a:t>  is :  2680</a:t>
            </a:r>
          </a:p>
          <a:p>
            <a:r>
              <a:rPr lang="en-US" dirty="0">
                <a:solidFill>
                  <a:srgbClr val="0070C0"/>
                </a:solidFill>
              </a:rPr>
              <a:t>Records created for  </a:t>
            </a:r>
            <a:r>
              <a:rPr lang="en-US" dirty="0" err="1">
                <a:solidFill>
                  <a:srgbClr val="0070C0"/>
                </a:solidFill>
              </a:rPr>
              <a:t>Cameo.Phoenix.MilNonState.actors</a:t>
            </a:r>
            <a:r>
              <a:rPr lang="en-US" dirty="0">
                <a:solidFill>
                  <a:srgbClr val="0070C0"/>
                </a:solidFill>
              </a:rPr>
              <a:t>  is :  959</a:t>
            </a:r>
          </a:p>
          <a:p>
            <a:endParaRPr lang="en-US" dirty="0">
              <a:solidFill>
                <a:srgbClr val="0070C0"/>
              </a:solidFill>
            </a:endParaRPr>
          </a:p>
        </p:txBody>
      </p:sp>
    </p:spTree>
    <p:extLst>
      <p:ext uri="{BB962C8B-B14F-4D97-AF65-F5344CB8AC3E}">
        <p14:creationId xmlns:p14="http://schemas.microsoft.com/office/powerpoint/2010/main" val="3363256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Phoenix.Countries.actors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9263" y="1375576"/>
            <a:ext cx="3819048" cy="5016407"/>
          </a:xfrm>
          <a:prstGeom prst="rect">
            <a:avLst/>
          </a:prstGeom>
        </p:spPr>
      </p:pic>
      <p:pic>
        <p:nvPicPr>
          <p:cNvPr id="5" name="Picture 4"/>
          <p:cNvPicPr>
            <a:picLocks noChangeAspect="1"/>
          </p:cNvPicPr>
          <p:nvPr/>
        </p:nvPicPr>
        <p:blipFill>
          <a:blip r:embed="rId3"/>
          <a:stretch>
            <a:fillRect/>
          </a:stretch>
        </p:blipFill>
        <p:spPr>
          <a:xfrm>
            <a:off x="5934952" y="127221"/>
            <a:ext cx="5825027" cy="6655242"/>
          </a:xfrm>
          <a:prstGeom prst="rect">
            <a:avLst/>
          </a:prstGeom>
        </p:spPr>
      </p:pic>
    </p:spTree>
    <p:extLst>
      <p:ext uri="{BB962C8B-B14F-4D97-AF65-F5344CB8AC3E}">
        <p14:creationId xmlns:p14="http://schemas.microsoft.com/office/powerpoint/2010/main" val="2145290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5976"/>
          </a:xfrm>
        </p:spPr>
        <p:txBody>
          <a:bodyPr/>
          <a:lstStyle/>
          <a:p>
            <a:r>
              <a:rPr lang="en-US" dirty="0"/>
              <a:t>JRC Names Data Set</a:t>
            </a:r>
          </a:p>
        </p:txBody>
      </p:sp>
      <p:sp>
        <p:nvSpPr>
          <p:cNvPr id="3" name="Content Placeholder 2"/>
          <p:cNvSpPr>
            <a:spLocks noGrp="1"/>
          </p:cNvSpPr>
          <p:nvPr>
            <p:ph idx="1"/>
          </p:nvPr>
        </p:nvSpPr>
        <p:spPr>
          <a:xfrm>
            <a:off x="677334" y="1455089"/>
            <a:ext cx="8596668" cy="4586273"/>
          </a:xfrm>
        </p:spPr>
        <p:txBody>
          <a:bodyPr>
            <a:normAutofit/>
          </a:bodyPr>
          <a:lstStyle/>
          <a:p>
            <a:r>
              <a:rPr lang="en-US" dirty="0"/>
              <a:t>Large-scale, multilingual news analysis combined with Wikipedia</a:t>
            </a:r>
          </a:p>
          <a:p>
            <a:r>
              <a:rPr lang="en-US" dirty="0"/>
              <a:t>Resulting in 318,694 person and organization names </a:t>
            </a:r>
          </a:p>
          <a:p>
            <a:r>
              <a:rPr lang="en-US" dirty="0"/>
              <a:t>About the same number of spelling variants written in</a:t>
            </a:r>
          </a:p>
          <a:p>
            <a:r>
              <a:rPr lang="en-US" dirty="0"/>
              <a:t>Over 20 different scripts mostly : </a:t>
            </a:r>
            <a:r>
              <a:rPr lang="en-US" b="1" dirty="0"/>
              <a:t>Arabic</a:t>
            </a:r>
            <a:r>
              <a:rPr lang="en-US" dirty="0"/>
              <a:t>, Bulgarian, Danish, Dutch, English, Estonian, Farsi, French, German, Italian, Norwegian, Polish,</a:t>
            </a:r>
            <a:r>
              <a:rPr lang="it-IT" dirty="0"/>
              <a:t>Portuguese, Romanian, Russian, Slovene, </a:t>
            </a:r>
            <a:r>
              <a:rPr lang="it-IT" b="1" dirty="0"/>
              <a:t>Spanish</a:t>
            </a:r>
            <a:r>
              <a:rPr lang="it-IT" dirty="0"/>
              <a:t>,</a:t>
            </a:r>
            <a:r>
              <a:rPr lang="en-US" dirty="0"/>
              <a:t>Swahili, Swedish and Turkish</a:t>
            </a:r>
          </a:p>
          <a:p>
            <a:r>
              <a:rPr lang="en-US" dirty="0">
                <a:solidFill>
                  <a:srgbClr val="0070C0"/>
                </a:solidFill>
              </a:rPr>
              <a:t>Script to move data into database to make it searchable and enhance with data from other sources.</a:t>
            </a:r>
          </a:p>
          <a:p>
            <a:r>
              <a:rPr lang="en-US" dirty="0">
                <a:solidFill>
                  <a:srgbClr val="0070C0"/>
                </a:solidFill>
              </a:rPr>
              <a:t>Script takes 30 seconds to process 659,894 records and group them into separate documents in MongoDB collection.</a:t>
            </a:r>
          </a:p>
          <a:p>
            <a:r>
              <a:rPr lang="en-US" dirty="0">
                <a:solidFill>
                  <a:srgbClr val="0070C0"/>
                </a:solidFill>
              </a:rPr>
              <a:t>With every new set of data the old collection can be removed and new data set can be quickly rebuild.</a:t>
            </a:r>
          </a:p>
          <a:p>
            <a:r>
              <a:rPr lang="en-US" dirty="0">
                <a:solidFill>
                  <a:srgbClr val="0070C0"/>
                </a:solidFill>
              </a:rPr>
              <a:t>Ex – Barak Obama has 141 name variations in the data base</a:t>
            </a:r>
          </a:p>
        </p:txBody>
      </p:sp>
    </p:spTree>
    <p:extLst>
      <p:ext uri="{BB962C8B-B14F-4D97-AF65-F5344CB8AC3E}">
        <p14:creationId xmlns:p14="http://schemas.microsoft.com/office/powerpoint/2010/main" val="2434249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8047" y="0"/>
            <a:ext cx="5476190" cy="6858000"/>
          </a:xfrm>
          <a:prstGeom prst="rect">
            <a:avLst/>
          </a:prstGeom>
        </p:spPr>
      </p:pic>
      <p:sp>
        <p:nvSpPr>
          <p:cNvPr id="5" name="Rectangle 4"/>
          <p:cNvSpPr/>
          <p:nvPr/>
        </p:nvSpPr>
        <p:spPr>
          <a:xfrm>
            <a:off x="612250" y="1343770"/>
            <a:ext cx="1940119" cy="73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Unique Identifier</a:t>
            </a:r>
          </a:p>
        </p:txBody>
      </p:sp>
      <p:cxnSp>
        <p:nvCxnSpPr>
          <p:cNvPr id="7" name="Straight Arrow Connector 6"/>
          <p:cNvCxnSpPr/>
          <p:nvPr/>
        </p:nvCxnSpPr>
        <p:spPr>
          <a:xfrm>
            <a:off x="2552369" y="1558456"/>
            <a:ext cx="1351721" cy="14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85030" y="3196424"/>
            <a:ext cx="2130949" cy="1049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a:p>
            <a:pPr algn="ctr"/>
            <a:r>
              <a:rPr lang="en-US" dirty="0"/>
              <a:t>P – Person</a:t>
            </a:r>
          </a:p>
          <a:p>
            <a:pPr algn="ctr"/>
            <a:r>
              <a:rPr lang="en-US" dirty="0"/>
              <a:t>O - </a:t>
            </a:r>
            <a:r>
              <a:rPr lang="en-US" dirty="0" err="1"/>
              <a:t>Organisation</a:t>
            </a:r>
            <a:endParaRPr lang="en-US" dirty="0"/>
          </a:p>
        </p:txBody>
      </p:sp>
      <p:cxnSp>
        <p:nvCxnSpPr>
          <p:cNvPr id="10" name="Straight Arrow Connector 9"/>
          <p:cNvCxnSpPr>
            <a:stCxn id="8" idx="3"/>
          </p:cNvCxnSpPr>
          <p:nvPr/>
        </p:nvCxnSpPr>
        <p:spPr>
          <a:xfrm flipV="1">
            <a:off x="2615979" y="3220278"/>
            <a:ext cx="1948070" cy="500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7666" y="4921857"/>
            <a:ext cx="2067339" cy="110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 </a:t>
            </a:r>
          </a:p>
          <a:p>
            <a:pPr algn="ctr"/>
            <a:r>
              <a:rPr lang="en-US" dirty="0"/>
              <a:t>U – unknown</a:t>
            </a:r>
          </a:p>
          <a:p>
            <a:pPr algn="ctr"/>
            <a:r>
              <a:rPr lang="en-US" dirty="0"/>
              <a:t>xx – ISO 639.2 code</a:t>
            </a:r>
          </a:p>
        </p:txBody>
      </p:sp>
      <p:cxnSp>
        <p:nvCxnSpPr>
          <p:cNvPr id="14" name="Straight Arrow Connector 13"/>
          <p:cNvCxnSpPr>
            <a:stCxn id="12" idx="3"/>
          </p:cNvCxnSpPr>
          <p:nvPr/>
        </p:nvCxnSpPr>
        <p:spPr>
          <a:xfrm flipV="1">
            <a:off x="2775005" y="5176299"/>
            <a:ext cx="2130950" cy="298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627165" y="2282024"/>
            <a:ext cx="2202512" cy="114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Variants</a:t>
            </a:r>
          </a:p>
        </p:txBody>
      </p:sp>
      <p:cxnSp>
        <p:nvCxnSpPr>
          <p:cNvPr id="17" name="Straight Arrow Connector 16"/>
          <p:cNvCxnSpPr>
            <a:stCxn id="15" idx="1"/>
          </p:cNvCxnSpPr>
          <p:nvPr/>
        </p:nvCxnSpPr>
        <p:spPr>
          <a:xfrm flipH="1">
            <a:off x="6535972" y="2854518"/>
            <a:ext cx="2091193"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838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1683</TotalTime>
  <Words>1001</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Tahoma</vt:lpstr>
      <vt:lpstr>Trebuchet MS</vt:lpstr>
      <vt:lpstr>Wingdings 3</vt:lpstr>
      <vt:lpstr>Facet</vt:lpstr>
      <vt:lpstr>Structured Database and API to enable multilingual Search of different Political Actors with Performance Analysis of different approach</vt:lpstr>
      <vt:lpstr>Outline</vt:lpstr>
      <vt:lpstr>Problem Statement</vt:lpstr>
      <vt:lpstr>Architecture</vt:lpstr>
      <vt:lpstr>Demo 1</vt:lpstr>
      <vt:lpstr>CAMEO Data Set</vt:lpstr>
      <vt:lpstr>Phoenix.Countries.actors</vt:lpstr>
      <vt:lpstr>JRC Names Data Set</vt:lpstr>
      <vt:lpstr>PowerPoint Presentation</vt:lpstr>
      <vt:lpstr>BableNet API https://babelnet.io/v4/getSenses?word=donald_trump&amp;lang=EN&amp;pos=NOUN&amp;filterLangs=AR&amp;filterLangs=ES&amp;key=284fd255-4315-4e6e-b6c9-f7a6409bc815 </vt:lpstr>
      <vt:lpstr>3,423,740,385,000 approx.. String comparisons needed for finding relation</vt:lpstr>
      <vt:lpstr>Implementation using Edit Distance </vt:lpstr>
      <vt:lpstr>Performance Analysis of Many to many joins</vt:lpstr>
      <vt:lpstr>Performance Analysis of Many to many joins</vt:lpstr>
      <vt:lpstr>Demo 2</vt:lpstr>
      <vt:lpstr>Supervised Learning for language detection</vt:lpstr>
      <vt:lpstr>Experiments &amp; Result with Discussion</vt:lpstr>
      <vt:lpstr>ML Output</vt:lpstr>
      <vt:lpstr>Future work</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Subhasis</dc:creator>
  <cp:lastModifiedBy>Subhasis</cp:lastModifiedBy>
  <cp:revision>56</cp:revision>
  <dcterms:created xsi:type="dcterms:W3CDTF">2017-05-05T13:45:20Z</dcterms:created>
  <dcterms:modified xsi:type="dcterms:W3CDTF">2017-05-09T18:40:05Z</dcterms:modified>
</cp:coreProperties>
</file>