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1" r:id="rId5"/>
    <p:sldId id="257" r:id="rId6"/>
    <p:sldId id="258" r:id="rId7"/>
    <p:sldId id="260" r:id="rId8"/>
    <p:sldId id="268" r:id="rId9"/>
    <p:sldId id="269" r:id="rId10"/>
    <p:sldId id="263" r:id="rId11"/>
    <p:sldId id="264" r:id="rId12"/>
    <p:sldId id="265" r:id="rId13"/>
    <p:sldId id="266" r:id="rId14"/>
    <p:sldId id="267" r:id="rId15"/>
    <p:sldId id="270" r:id="rId16"/>
    <p:sldId id="271" r:id="rId17"/>
    <p:sldId id="272" r:id="rId18"/>
    <p:sldId id="273" r:id="rId19"/>
    <p:sldId id="274" r:id="rId20"/>
    <p:sldId id="275" r:id="rId21"/>
    <p:sldId id="276" r:id="rId22"/>
    <p:sldId id="282" r:id="rId23"/>
    <p:sldId id="283"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355" y="4006850"/>
            <a:ext cx="9051290" cy="1497330"/>
          </a:xfrm>
        </p:spPr>
        <p:txBody>
          <a:bodyPr/>
          <a:lstStyle/>
          <a:p>
            <a:r>
              <a:rPr lang="en-US" sz="4800" dirty="0">
                <a:solidFill>
                  <a:schemeClr val="tx1"/>
                </a:solidFill>
                <a:effectLst>
                  <a:outerShdw blurRad="38100" dist="19050" dir="2700000" algn="tl" rotWithShape="0">
                    <a:schemeClr val="dk1">
                      <a:alpha val="40000"/>
                    </a:schemeClr>
                  </a:outerShdw>
                </a:effectLst>
              </a:rPr>
              <a:t>Visualization through Kibana</a:t>
            </a:r>
            <a:endParaRPr lang="en-US" sz="4800" dirty="0">
              <a:solidFill>
                <a:schemeClr val="tx1"/>
              </a:solidFill>
              <a:effectLst>
                <a:outerShdw blurRad="38100" dist="19050" dir="2700000" algn="tl" rotWithShape="0">
                  <a:schemeClr val="dk1">
                    <a:alpha val="40000"/>
                  </a:schemeClr>
                </a:outerShdw>
              </a:effectLst>
            </a:endParaRPr>
          </a:p>
        </p:txBody>
      </p:sp>
      <p:pic>
        <p:nvPicPr>
          <p:cNvPr id="3" name="Picture 1"/>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a:xfrm>
            <a:off x="2006600" y="427355"/>
            <a:ext cx="7978775" cy="387731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629920"/>
            <a:ext cx="11229975" cy="360108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2-1. Load a sample data set into Elasticsearch:</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t>  Here we use the William Shakespeare dataset from   </a:t>
            </a:r>
            <a:r>
              <a:rPr lang="en-US" sz="2400" u="sng">
                <a:solidFill>
                  <a:schemeClr val="accent1"/>
                </a:solidFill>
              </a:rPr>
              <a:t>https://download.elastic.co/demos/kibana/gettingstarted/shakespeare.json</a:t>
            </a:r>
            <a:endParaRPr lang="en-US" sz="2400" u="sng">
              <a:solidFill>
                <a:schemeClr val="accent1"/>
              </a:solidFill>
            </a:endParaRPr>
          </a:p>
          <a:p>
            <a:pPr indent="0">
              <a:buFont typeface="Arial" panose="020B0604020202020204" pitchFamily="34" charset="0"/>
              <a:buNone/>
            </a:pPr>
            <a:endParaRPr lang="en-US" sz="2400" u="sng">
              <a:solidFill>
                <a:schemeClr val="accent1"/>
              </a:solidFill>
            </a:endParaRPr>
          </a:p>
          <a:p>
            <a:pPr indent="0">
              <a:buFont typeface="Arial" panose="020B0604020202020204" pitchFamily="34" charset="0"/>
              <a:buNone/>
            </a:pPr>
            <a:r>
              <a:rPr lang="en-US" sz="2400">
                <a:sym typeface="+mn-ea"/>
              </a:rPr>
              <a:t>  The dataset is organized in the following schema:</a:t>
            </a:r>
            <a:endParaRPr lang="en-US" sz="2400">
              <a:sym typeface="+mn-ea"/>
            </a:endParaRPr>
          </a:p>
          <a:p>
            <a:pPr indent="0">
              <a:buFont typeface="Arial" panose="020B0604020202020204" pitchFamily="34" charset="0"/>
              <a:buNone/>
            </a:pPr>
            <a:r>
              <a:rPr lang="en-US">
                <a:sym typeface="+mn-ea"/>
              </a:rPr>
              <a:t>{"index":{"_index":"shakespeare","_type":"scene","_id":1}}</a:t>
            </a:r>
            <a:endParaRPr lang="en-US">
              <a:sym typeface="+mn-ea"/>
            </a:endParaRPr>
          </a:p>
          <a:p>
            <a:pPr indent="0">
              <a:buFont typeface="Arial" panose="020B0604020202020204" pitchFamily="34" charset="0"/>
              <a:buNone/>
            </a:pPr>
            <a:r>
              <a:rPr lang="en-US">
                <a:sym typeface="+mn-ea"/>
              </a:rPr>
              <a:t>{"line_id":2,"play_name":"Henry IV","speech_number":"","line_number":"","speaker":"","text_entry":"SCENE I. London. The palace."}</a:t>
            </a:r>
            <a:endParaRPr lang="en-US">
              <a:sym typeface="+mn-ea"/>
            </a:endParaRPr>
          </a:p>
          <a:p>
            <a:pPr indent="0">
              <a:buFont typeface="Arial" panose="020B0604020202020204" pitchFamily="34" charset="0"/>
              <a:buNone/>
            </a:pPr>
            <a:endParaRPr lang="en-US" sz="2400">
              <a:sym typeface="+mn-ea"/>
            </a:endParaRPr>
          </a:p>
        </p:txBody>
      </p:sp>
      <p:pic>
        <p:nvPicPr>
          <p:cNvPr id="2" name="Picture 1"/>
          <p:cNvPicPr>
            <a:picLocks noChangeAspect="1"/>
          </p:cNvPicPr>
          <p:nvPr/>
        </p:nvPicPr>
        <p:blipFill>
          <a:blip r:embed="rId1"/>
          <a:stretch>
            <a:fillRect/>
          </a:stretch>
        </p:blipFill>
        <p:spPr>
          <a:xfrm>
            <a:off x="1010920" y="4134485"/>
            <a:ext cx="6142990" cy="2243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01345" y="172720"/>
            <a:ext cx="11229975" cy="710628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2-1. Load a sample data set into Elasticsearch:</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t>  Before we load the Shakespeare data sets, we need to set up mappings for the fields. Mapping divides the documents in the index into logical groups and specifies a field’s characteristics, such as the field’s searchability or whether or not it’s tokenized, or broken up into separate words.</a:t>
            </a:r>
            <a:endParaRPr lang="en-US" sz="2400"/>
          </a:p>
          <a:p>
            <a:pPr indent="0">
              <a:buFont typeface="Arial" panose="020B0604020202020204" pitchFamily="34" charset="0"/>
              <a:buNone/>
            </a:pPr>
            <a:endParaRPr lang="en-US">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curl -XPUT http://localhost:9200/shakespeare -d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"mappings" :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"_default_" :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"properties" :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"speaker" : {"type": "string", "index" : "not_analyzed"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"play_name" : {"type": "string", "index" : "not_analyzed"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"line_id" : { "type" : "integer"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"speech_number" : { "type" : "integer"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 }</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a:t>
            </a:r>
            <a:endParaRPr lang="en-US" sz="1900">
              <a:solidFill>
                <a:schemeClr val="accent1">
                  <a:lumMod val="75000"/>
                </a:schemeClr>
              </a:solidFill>
              <a:sym typeface="+mn-ea"/>
            </a:endParaRPr>
          </a:p>
          <a:p>
            <a:pPr indent="0">
              <a:buFont typeface="Arial" panose="020B0604020202020204" pitchFamily="34" charset="0"/>
              <a:buNone/>
            </a:pPr>
            <a:r>
              <a:rPr lang="en-US" sz="1900">
                <a:solidFill>
                  <a:schemeClr val="accent1">
                    <a:lumMod val="75000"/>
                  </a:schemeClr>
                </a:solidFill>
                <a:sym typeface="+mn-ea"/>
              </a:rPr>
              <a:t>';</a:t>
            </a:r>
            <a:endParaRPr lang="en-US" sz="1900">
              <a:solidFill>
                <a:schemeClr val="accent1">
                  <a:lumMod val="75000"/>
                </a:schemeClr>
              </a:solidFill>
              <a:sym typeface="+mn-ea"/>
            </a:endParaRPr>
          </a:p>
          <a:p>
            <a:pPr indent="0">
              <a:buFont typeface="Arial" panose="020B0604020202020204" pitchFamily="34" charset="0"/>
              <a:buNone/>
            </a:pPr>
            <a:r>
              <a:rPr lang="en-US" sz="2400">
                <a:sym typeface="+mn-ea"/>
              </a:rPr>
              <a:t>                                          </a:t>
            </a:r>
            <a:endParaRPr 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613092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2-1. Load a sample data set into Elasticsearch:</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r>
              <a:rPr lang="en-US" sz="2400"/>
              <a:t>  Previous command in a terminal (eg bash) to set up a mapping for the Shakespeare data set.</a:t>
            </a:r>
            <a:endParaRPr lang="en-US" sz="2400"/>
          </a:p>
          <a:p>
            <a:pPr indent="0">
              <a:buFont typeface="Arial" panose="020B0604020202020204" pitchFamily="34" charset="0"/>
              <a:buNone/>
            </a:pPr>
            <a:r>
              <a:rPr lang="en-US" sz="2400"/>
              <a:t>   This mapping specifies the following qualities for the data set:</a:t>
            </a:r>
            <a:endParaRPr lang="en-US" sz="2400"/>
          </a:p>
          <a:p>
            <a:pPr marL="342900" indent="-342900">
              <a:buFont typeface="Arial" panose="020B0604020202020204" pitchFamily="34" charset="0"/>
              <a:buChar char="•"/>
            </a:pPr>
            <a:r>
              <a:rPr lang="en-US" sz="2400"/>
              <a:t>  The speaker field is a string that isn’t analyzed. The string in this field is treated as a single unit, even if there are multiple words in the field.</a:t>
            </a:r>
            <a:endParaRPr lang="en-US" sz="2400"/>
          </a:p>
          <a:p>
            <a:pPr marL="342900" indent="-342900">
              <a:buFont typeface="Arial" panose="020B0604020202020204" pitchFamily="34" charset="0"/>
              <a:buChar char="•"/>
            </a:pPr>
            <a:r>
              <a:rPr lang="en-US" sz="2400"/>
              <a:t>  The same applies to the play_name field.</a:t>
            </a:r>
            <a:endParaRPr lang="en-US" sz="2400"/>
          </a:p>
          <a:p>
            <a:pPr marL="342900" indent="-342900">
              <a:buFont typeface="Arial" panose="020B0604020202020204" pitchFamily="34" charset="0"/>
              <a:buChar char="•"/>
            </a:pPr>
            <a:r>
              <a:rPr lang="en-US" sz="2400"/>
              <a:t>  The line_id and speech_number fields are integers.</a:t>
            </a:r>
            <a:endParaRPr lang="en-US" sz="2400"/>
          </a:p>
          <a:p>
            <a:pPr indent="0">
              <a:buFont typeface="Arial" panose="020B0604020202020204" pitchFamily="34" charset="0"/>
              <a:buNone/>
            </a:pPr>
            <a:endParaRPr lang="en-US" sz="2400"/>
          </a:p>
          <a:p>
            <a:pPr indent="0">
              <a:buFont typeface="Arial" panose="020B0604020202020204" pitchFamily="34" charset="0"/>
              <a:buNone/>
            </a:pPr>
            <a:endParaRPr lang="en-US" sz="2400"/>
          </a:p>
          <a:p>
            <a:pPr indent="0">
              <a:buFont typeface="Arial" panose="020B0604020202020204" pitchFamily="34" charset="0"/>
              <a:buNone/>
            </a:pPr>
            <a:r>
              <a:rPr lang="en-US" sz="2400"/>
              <a:t>  At this point we’re ready to use the Elasticsearch bulk API to load the data sets with the following commands:</a:t>
            </a:r>
            <a:endParaRPr lang="en-US" sz="2400"/>
          </a:p>
          <a:p>
            <a:pPr indent="0">
              <a:buFont typeface="Arial" panose="020B0604020202020204" pitchFamily="34" charset="0"/>
              <a:buNone/>
            </a:pPr>
            <a:r>
              <a:rPr lang="en-US" sz="2400"/>
              <a:t>                    </a:t>
            </a:r>
            <a:r>
              <a:rPr lang="en-US" sz="2000">
                <a:solidFill>
                  <a:schemeClr val="accent1">
                    <a:lumMod val="75000"/>
                  </a:schemeClr>
                </a:solidFill>
              </a:rPr>
              <a:t>curl -XPOST 'localhost:9200/shakespeare/_bulk?pretty' --data-binary @shakespeare.json</a:t>
            </a:r>
            <a:endParaRPr lang="en-US" sz="2000">
              <a:solidFill>
                <a:schemeClr val="accent1">
                  <a:lumMod val="75000"/>
                </a:schemeClr>
              </a:solidFill>
            </a:endParaRPr>
          </a:p>
          <a:p>
            <a:pPr indent="0">
              <a:buFont typeface="Arial" panose="020B0604020202020204" pitchFamily="34" charset="0"/>
              <a:buNone/>
            </a:pPr>
            <a:endParaRPr lang="en-US" sz="2000">
              <a:solidFill>
                <a:schemeClr val="accent1">
                  <a:lumMod val="75000"/>
                </a:schemeClr>
              </a:solidFill>
            </a:endParaRPr>
          </a:p>
          <a:p>
            <a:pPr indent="0">
              <a:buFont typeface="Arial" panose="020B0604020202020204" pitchFamily="34" charset="0"/>
              <a:buNone/>
            </a:pPr>
            <a:r>
              <a:rPr lang="en-US">
                <a:solidFill>
                  <a:schemeClr val="accent1">
                    <a:lumMod val="75000"/>
                  </a:schemeClr>
                </a:solidFill>
              </a:rPr>
              <a:t> </a:t>
            </a:r>
            <a:r>
              <a:rPr lang="en-US" sz="2400"/>
              <a:t> </a:t>
            </a:r>
            <a:endParaRPr 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341820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2-1. Load a sample data set into Elasticsearch:</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Verify successful loading with the following command:</a:t>
            </a:r>
            <a:endParaRPr lang="en-US" sz="2400"/>
          </a:p>
          <a:p>
            <a:pPr algn="l">
              <a:buFont typeface="Arial" panose="020B0604020202020204" pitchFamily="34" charset="0"/>
              <a:buNone/>
            </a:pPr>
            <a:r>
              <a:rPr lang="en-US" sz="2400">
                <a:solidFill>
                  <a:schemeClr val="accent1">
                    <a:lumMod val="75000"/>
                  </a:schemeClr>
                </a:solidFill>
                <a:sym typeface="+mn-ea"/>
              </a:rPr>
              <a:t>  </a:t>
            </a:r>
            <a:r>
              <a:rPr lang="en-US" sz="2400">
                <a:sym typeface="+mn-ea"/>
              </a:rPr>
              <a:t>                  </a:t>
            </a:r>
            <a:r>
              <a:rPr lang="en-US" sz="2000">
                <a:sym typeface="+mn-ea"/>
              </a:rPr>
              <a:t> </a:t>
            </a:r>
            <a:r>
              <a:rPr lang="en-US" sz="2000">
                <a:solidFill>
                  <a:schemeClr val="accent1">
                    <a:lumMod val="75000"/>
                  </a:schemeClr>
                </a:solidFill>
                <a:sym typeface="+mn-ea"/>
              </a:rPr>
              <a:t>curl 'localhost:9200/_cat/indices?v'</a:t>
            </a:r>
            <a:endParaRPr lang="en-US" sz="2000">
              <a:solidFill>
                <a:schemeClr val="accent1">
                  <a:lumMod val="75000"/>
                </a:schemeClr>
              </a:solidFill>
              <a:sym typeface="+mn-ea"/>
            </a:endParaRPr>
          </a:p>
          <a:p>
            <a:pPr indent="0">
              <a:buFont typeface="Arial" panose="020B0604020202020204" pitchFamily="34" charset="0"/>
              <a:buNone/>
            </a:pPr>
            <a:r>
              <a:rPr lang="en-US" sz="2400"/>
              <a:t> </a:t>
            </a:r>
            <a:endParaRPr lang="en-US" sz="2400"/>
          </a:p>
          <a:p>
            <a:pPr indent="0">
              <a:buFont typeface="Arial" panose="020B0604020202020204" pitchFamily="34" charset="0"/>
              <a:buNone/>
            </a:pPr>
            <a:r>
              <a:rPr lang="en-US" sz="2400"/>
              <a:t> You should see output similar to the following:</a:t>
            </a:r>
            <a:endParaRPr lang="en-US" sz="2400"/>
          </a:p>
          <a:p>
            <a:pPr indent="0">
              <a:buFont typeface="Arial" panose="020B0604020202020204" pitchFamily="34" charset="0"/>
              <a:buNone/>
            </a:pPr>
            <a:endParaRPr lang="en-US" sz="2400"/>
          </a:p>
          <a:p>
            <a:pPr indent="0">
              <a:buFont typeface="Arial" panose="020B0604020202020204" pitchFamily="34" charset="0"/>
              <a:buNone/>
            </a:pPr>
            <a:r>
              <a:rPr lang="en-US">
                <a:solidFill>
                  <a:schemeClr val="accent1">
                    <a:lumMod val="75000"/>
                  </a:schemeClr>
                </a:solidFill>
                <a:sym typeface="+mn-ea"/>
              </a:rPr>
              <a:t>  health     status              index               pri   rep    docs.count   docs.deleted    store.size     pri.store.size</a:t>
            </a:r>
            <a:endParaRPr lang="en-US">
              <a:solidFill>
                <a:schemeClr val="accent1">
                  <a:lumMod val="75000"/>
                </a:schemeClr>
              </a:solidFill>
              <a:sym typeface="+mn-ea"/>
            </a:endParaRPr>
          </a:p>
          <a:p>
            <a:pPr indent="0">
              <a:buFont typeface="Arial" panose="020B0604020202020204" pitchFamily="34" charset="0"/>
              <a:buNone/>
            </a:pPr>
            <a:r>
              <a:rPr lang="en-US" sz="2400">
                <a:sym typeface="+mn-ea"/>
              </a:rPr>
              <a:t>yellow  open   shakespeare    5   1     111396           0          17.6mb    17.6mb                                          </a:t>
            </a:r>
            <a:endParaRPr 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460692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2-2. Define an index pattern:</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Each set of data loaded to Elasticsearch has an index pattern. In the previous section, we could define the Shakespeare data set an index named shakespeare.</a:t>
            </a:r>
            <a:endParaRPr lang="en-US" sz="2400">
              <a:sym typeface="+mn-ea"/>
            </a:endParaRPr>
          </a:p>
          <a:p>
            <a:pPr indent="0">
              <a:buFont typeface="Arial" panose="020B0604020202020204" pitchFamily="34" charset="0"/>
              <a:buNone/>
            </a:pPr>
            <a:endParaRPr lang="en-US" sz="2400">
              <a:sym typeface="+mn-ea"/>
            </a:endParaRPr>
          </a:p>
          <a:p>
            <a:pPr indent="0">
              <a:buFont typeface="Arial" panose="020B0604020202020204" pitchFamily="34" charset="0"/>
              <a:buNone/>
            </a:pPr>
            <a:r>
              <a:rPr lang="en-US" sz="2400">
                <a:sym typeface="+mn-ea"/>
              </a:rPr>
              <a:t>  Any pattern that matches the name of an index we’ve loaded will work. Open a browser and navigate to </a:t>
            </a:r>
            <a:r>
              <a:rPr lang="en-US" sz="2400">
                <a:solidFill>
                  <a:schemeClr val="accent1">
                    <a:lumMod val="75000"/>
                  </a:schemeClr>
                </a:solidFill>
                <a:sym typeface="+mn-ea"/>
              </a:rPr>
              <a:t>localhost:5601</a:t>
            </a:r>
            <a:r>
              <a:rPr lang="en-US" sz="2400">
                <a:sym typeface="+mn-ea"/>
              </a:rPr>
              <a:t>. Click the </a:t>
            </a:r>
            <a:r>
              <a:rPr lang="en-US" sz="2400">
                <a:solidFill>
                  <a:schemeClr val="accent1">
                    <a:lumMod val="75000"/>
                  </a:schemeClr>
                </a:solidFill>
                <a:sym typeface="+mn-ea"/>
              </a:rPr>
              <a:t>Settings </a:t>
            </a:r>
            <a:r>
              <a:rPr lang="en-US" sz="2400">
                <a:sym typeface="+mn-ea"/>
              </a:rPr>
              <a:t>tab, then the </a:t>
            </a:r>
            <a:r>
              <a:rPr lang="en-US" sz="2400">
                <a:solidFill>
                  <a:schemeClr val="accent1">
                    <a:lumMod val="75000"/>
                  </a:schemeClr>
                </a:solidFill>
                <a:sym typeface="+mn-ea"/>
              </a:rPr>
              <a:t>Indices </a:t>
            </a:r>
            <a:r>
              <a:rPr lang="en-US" sz="2400">
                <a:sym typeface="+mn-ea"/>
              </a:rPr>
              <a:t>tab. Click </a:t>
            </a:r>
            <a:r>
              <a:rPr lang="en-US" sz="2400">
                <a:solidFill>
                  <a:schemeClr val="accent1">
                    <a:lumMod val="75000"/>
                  </a:schemeClr>
                </a:solidFill>
                <a:sym typeface="+mn-ea"/>
              </a:rPr>
              <a:t>Add New</a:t>
            </a:r>
            <a:r>
              <a:rPr lang="en-US" sz="2400">
                <a:sym typeface="+mn-ea"/>
              </a:rPr>
              <a:t> to define a new index pattern. Two of the sample data sets, the Shakespeare plays and the financial accounts, don’t contain time-series data. Make sure</a:t>
            </a:r>
            <a:r>
              <a:rPr lang="en-US" sz="2400">
                <a:solidFill>
                  <a:schemeClr val="accent1">
                    <a:lumMod val="75000"/>
                  </a:schemeClr>
                </a:solidFill>
                <a:sym typeface="+mn-ea"/>
              </a:rPr>
              <a:t> the Index contains time-based events </a:t>
            </a:r>
            <a:r>
              <a:rPr lang="en-US" sz="2400">
                <a:sym typeface="+mn-ea"/>
              </a:rPr>
              <a:t>box is unchecked when you create index patterns for these data sets. Specify shakes* as the index pattern for the Shakespeare data set and click </a:t>
            </a:r>
            <a:r>
              <a:rPr lang="en-US" sz="2400">
                <a:solidFill>
                  <a:schemeClr val="accent1">
                    <a:lumMod val="75000"/>
                  </a:schemeClr>
                </a:solidFill>
                <a:sym typeface="+mn-ea"/>
              </a:rPr>
              <a:t>Create </a:t>
            </a:r>
            <a:r>
              <a:rPr lang="en-US" sz="2400">
                <a:sym typeface="+mn-ea"/>
              </a:rPr>
              <a:t>to define the index pattern, then define a second index pattern named ba*.                                       </a:t>
            </a:r>
            <a:endParaRPr 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204660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2-3. Discover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Click </a:t>
            </a:r>
            <a:r>
              <a:rPr lang="en-US" sz="2400">
                <a:solidFill>
                  <a:schemeClr val="accent1">
                    <a:lumMod val="75000"/>
                  </a:schemeClr>
                </a:solidFill>
                <a:sym typeface="+mn-ea"/>
              </a:rPr>
              <a:t>Discover </a:t>
            </a:r>
            <a:r>
              <a:rPr lang="en-US" sz="2400">
                <a:sym typeface="+mn-ea"/>
              </a:rPr>
              <a:t>in the side navigation to display Kibana’s data discovery functions:</a:t>
            </a:r>
            <a:endParaRPr lang="en-US" sz="2400">
              <a:sym typeface="+mn-ea"/>
            </a:endParaRPr>
          </a:p>
          <a:p>
            <a:pPr indent="0">
              <a:buFont typeface="Arial" panose="020B0604020202020204" pitchFamily="34" charset="0"/>
              <a:buNone/>
            </a:pPr>
            <a:endParaRPr lang="en-US" sz="2400">
              <a:sym typeface="+mn-ea"/>
            </a:endParaRPr>
          </a:p>
          <a:p>
            <a:pPr indent="0">
              <a:buFont typeface="Arial" panose="020B0604020202020204" pitchFamily="34" charset="0"/>
              <a:buNone/>
            </a:pPr>
            <a:r>
              <a:rPr lang="en-US" sz="2400">
                <a:sym typeface="+mn-ea"/>
              </a:rPr>
              <a:t>                   </a:t>
            </a:r>
            <a:endParaRPr lang="en-US">
              <a:sym typeface="+mn-ea"/>
            </a:endParaRPr>
          </a:p>
        </p:txBody>
      </p:sp>
      <p:pic>
        <p:nvPicPr>
          <p:cNvPr id="2" name="Picture 1"/>
          <p:cNvPicPr>
            <a:picLocks noChangeAspect="1"/>
          </p:cNvPicPr>
          <p:nvPr/>
        </p:nvPicPr>
        <p:blipFill>
          <a:blip r:embed="rId1"/>
          <a:stretch>
            <a:fillRect/>
          </a:stretch>
        </p:blipFill>
        <p:spPr>
          <a:xfrm>
            <a:off x="827405" y="1664970"/>
            <a:ext cx="8130540" cy="50526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154940"/>
            <a:ext cx="11229975" cy="235140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2-3. Discover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a:t>
            </a:r>
            <a:r>
              <a:rPr lang="en-US" sz="2200">
                <a:sym typeface="+mn-ea"/>
              </a:rPr>
              <a:t> The current index pattern is displayed beneath the query bar. The index pattern determines which indices are searched when you submit a query. </a:t>
            </a:r>
            <a:endParaRPr lang="en-US" sz="2200">
              <a:sym typeface="+mn-ea"/>
            </a:endParaRPr>
          </a:p>
          <a:p>
            <a:pPr indent="0">
              <a:buFont typeface="Arial" panose="020B0604020202020204" pitchFamily="34" charset="0"/>
              <a:buNone/>
            </a:pPr>
            <a:r>
              <a:rPr lang="en-US" sz="2200">
                <a:sym typeface="+mn-ea"/>
              </a:rPr>
              <a:t>  To try it out, select the ba* index pattern and enter the following query string in the query bar:</a:t>
            </a:r>
            <a:endParaRPr lang="en-US" sz="2200">
              <a:sym typeface="+mn-ea"/>
            </a:endParaRPr>
          </a:p>
          <a:p>
            <a:pPr indent="0">
              <a:buFont typeface="Arial" panose="020B0604020202020204" pitchFamily="34" charset="0"/>
              <a:buNone/>
            </a:pPr>
            <a:r>
              <a:rPr lang="en-US" sz="2400">
                <a:sym typeface="+mn-ea"/>
              </a:rPr>
              <a:t>                                 </a:t>
            </a:r>
            <a:r>
              <a:rPr lang="en-US" sz="2000">
                <a:solidFill>
                  <a:schemeClr val="accent1">
                    <a:lumMod val="75000"/>
                  </a:schemeClr>
                </a:solidFill>
                <a:sym typeface="+mn-ea"/>
              </a:rPr>
              <a:t>account_number:&lt;100 AND balance:&gt;47500</a:t>
            </a:r>
            <a:endParaRPr lang="en-US" sz="2000">
              <a:solidFill>
                <a:schemeClr val="accent1">
                  <a:lumMod val="75000"/>
                </a:schemeClr>
              </a:solidFill>
              <a:sym typeface="+mn-ea"/>
            </a:endParaRPr>
          </a:p>
        </p:txBody>
      </p:sp>
      <p:pic>
        <p:nvPicPr>
          <p:cNvPr id="3" name="Picture 2"/>
          <p:cNvPicPr>
            <a:picLocks noChangeAspect="1"/>
          </p:cNvPicPr>
          <p:nvPr/>
        </p:nvPicPr>
        <p:blipFill>
          <a:blip r:embed="rId1"/>
          <a:stretch>
            <a:fillRect/>
          </a:stretch>
        </p:blipFill>
        <p:spPr>
          <a:xfrm>
            <a:off x="1838960" y="2506345"/>
            <a:ext cx="7332980" cy="4295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168084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2-4. Set up visualizations of the sample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To start visualizing your data, click </a:t>
            </a:r>
            <a:r>
              <a:rPr lang="en-US" sz="2400">
                <a:solidFill>
                  <a:schemeClr val="accent1">
                    <a:lumMod val="75000"/>
                  </a:schemeClr>
                </a:solidFill>
                <a:sym typeface="+mn-ea"/>
              </a:rPr>
              <a:t>Visualize </a:t>
            </a:r>
            <a:r>
              <a:rPr lang="en-US" sz="2400">
                <a:sym typeface="+mn-ea"/>
              </a:rPr>
              <a:t>in the side navigation:</a:t>
            </a:r>
            <a:endParaRPr lang="en-US" sz="2400">
              <a:sym typeface="+mn-ea"/>
            </a:endParaRPr>
          </a:p>
          <a:p>
            <a:pPr indent="0">
              <a:buFont typeface="Arial" panose="020B0604020202020204" pitchFamily="34" charset="0"/>
              <a:buNone/>
            </a:pPr>
            <a:r>
              <a:rPr lang="en-US" sz="2400">
                <a:sym typeface="+mn-ea"/>
              </a:rPr>
              <a:t>                   </a:t>
            </a:r>
            <a:endParaRPr lang="en-US">
              <a:sym typeface="+mn-ea"/>
            </a:endParaRPr>
          </a:p>
        </p:txBody>
      </p:sp>
      <p:pic>
        <p:nvPicPr>
          <p:cNvPr id="3" name="Picture 2"/>
          <p:cNvPicPr>
            <a:picLocks noChangeAspect="1"/>
          </p:cNvPicPr>
          <p:nvPr/>
        </p:nvPicPr>
        <p:blipFill>
          <a:blip r:embed="rId1"/>
          <a:stretch>
            <a:fillRect/>
          </a:stretch>
        </p:blipFill>
        <p:spPr>
          <a:xfrm>
            <a:off x="1832610" y="1604645"/>
            <a:ext cx="7423150" cy="5257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375348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2-4. Set up visualizations of the sample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Let’s find out how the plays compare when it comes to the number of speaking parts and display the information in a bar chart: </a:t>
            </a:r>
            <a:endParaRPr lang="en-US" sz="2400">
              <a:sym typeface="+mn-ea"/>
            </a:endParaRPr>
          </a:p>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200">
                <a:sym typeface="+mn-ea"/>
              </a:rPr>
              <a:t> Click New and select Vertical bar chart</a:t>
            </a:r>
            <a:endParaRPr lang="en-US" sz="2200">
              <a:sym typeface="+mn-ea"/>
            </a:endParaRPr>
          </a:p>
          <a:p>
            <a:pPr marL="342900" indent="-342900">
              <a:buFont typeface="Arial" panose="020B0604020202020204" pitchFamily="34" charset="0"/>
              <a:buChar char="•"/>
            </a:pPr>
            <a:endParaRPr lang="en-US" sz="2400">
              <a:sym typeface="+mn-ea"/>
            </a:endParaRPr>
          </a:p>
          <a:p>
            <a:pPr marL="342900" indent="-342900">
              <a:buFont typeface="Arial" panose="020B0604020202020204" pitchFamily="34" charset="0"/>
              <a:buChar char="•"/>
            </a:pPr>
            <a:r>
              <a:rPr lang="en-US" sz="2400">
                <a:sym typeface="+mn-ea"/>
              </a:rPr>
              <a:t> </a:t>
            </a:r>
            <a:r>
              <a:rPr lang="en-US" sz="2200">
                <a:sym typeface="+mn-ea"/>
              </a:rPr>
              <a:t>Select the shakes* index pattern. Since you haven’t defined any buckets yet, you’ll see a single big bar that shows the total count of documents that match the default wildcard query.   </a:t>
            </a:r>
            <a:r>
              <a:rPr lang="en-US" sz="2400">
                <a:sym typeface="+mn-ea"/>
              </a:rPr>
              <a:t>       </a:t>
            </a:r>
            <a:endParaRPr lang="en-US" sz="2400">
              <a:sym typeface="+mn-ea"/>
            </a:endParaRPr>
          </a:p>
          <a:p>
            <a:pPr marL="342900" indent="-342900">
              <a:buFont typeface="Arial" panose="020B0604020202020204" pitchFamily="34" charset="0"/>
              <a:buChar char="•"/>
            </a:pPr>
            <a:endParaRPr lang="en-US">
              <a:sym typeface="+mn-ea"/>
            </a:endParaRPr>
          </a:p>
        </p:txBody>
      </p:sp>
      <p:pic>
        <p:nvPicPr>
          <p:cNvPr id="2" name="Picture 1"/>
          <p:cNvPicPr>
            <a:picLocks noChangeAspect="1"/>
          </p:cNvPicPr>
          <p:nvPr/>
        </p:nvPicPr>
        <p:blipFill>
          <a:blip r:embed="rId1"/>
          <a:stretch>
            <a:fillRect/>
          </a:stretch>
        </p:blipFill>
        <p:spPr>
          <a:xfrm>
            <a:off x="3459480" y="4015105"/>
            <a:ext cx="3971290" cy="2276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512508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2-4. Set up visualizations of the sample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320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200"/>
              <a:t>To show the number of speaking parts per play along the y-axis, you need to configure the Y-axis metric aggregation. A metric aggregation computes metrics based on values extracted from the search results. To get the number of speaking parts per play, select the Unique Count aggregation and choose speaker from the field list. You can also give the axis a custom label, Speaking Parts.</a:t>
            </a:r>
            <a:endParaRPr lang="en-US" sz="2200"/>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a:t>To show the different plays long the x-axis, select the X-Axis buckets type, select </a:t>
            </a:r>
            <a:r>
              <a:rPr lang="en-US" sz="2200">
                <a:solidFill>
                  <a:schemeClr val="accent1">
                    <a:lumMod val="75000"/>
                  </a:schemeClr>
                </a:solidFill>
              </a:rPr>
              <a:t>Terms </a:t>
            </a:r>
            <a:r>
              <a:rPr lang="en-US" sz="2200"/>
              <a:t>from the aggregation list, and choose </a:t>
            </a:r>
            <a:r>
              <a:rPr lang="en-US" sz="2200">
                <a:solidFill>
                  <a:schemeClr val="accent1">
                    <a:lumMod val="75000"/>
                  </a:schemeClr>
                </a:solidFill>
              </a:rPr>
              <a:t>play_name</a:t>
            </a:r>
            <a:r>
              <a:rPr lang="en-US" sz="2200"/>
              <a:t> from the field list. To list them alphabetically, select Ascending order. You can also give the axis a custom label, Play Name.</a:t>
            </a:r>
            <a:endParaRPr lang="en-US" sz="2200"/>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a:t>Click </a:t>
            </a:r>
            <a:r>
              <a:rPr lang="en-US" sz="2200">
                <a:solidFill>
                  <a:schemeClr val="accent1">
                    <a:lumMod val="75000"/>
                  </a:schemeClr>
                </a:solidFill>
              </a:rPr>
              <a:t>Apply changes</a:t>
            </a:r>
            <a:r>
              <a:rPr lang="en-US" sz="2200"/>
              <a:t> to view the results.</a:t>
            </a:r>
            <a:endParaRPr lang="en-US" sz="2200"/>
          </a:p>
          <a:p>
            <a:pPr indent="0">
              <a:buFont typeface="Arial" panose="020B0604020202020204" pitchFamily="34" charset="0"/>
              <a:buNone/>
            </a:pPr>
            <a:r>
              <a:rPr lang="en-US" sz="2400">
                <a:sym typeface="+mn-ea"/>
              </a:rPr>
              <a:t> </a:t>
            </a:r>
            <a:endParaRPr 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629920"/>
            <a:ext cx="11229975" cy="3875405"/>
          </a:xfrm>
          <a:prstGeom prst="rect">
            <a:avLst/>
          </a:prstGeom>
          <a:noFill/>
        </p:spPr>
        <p:txBody>
          <a:bodyPr wrap="square" rtlCol="0">
            <a:spAutoFit/>
          </a:bodyPr>
          <a:p>
            <a:pPr indent="0">
              <a:buFont typeface="Arial" panose="020B0604020202020204" pitchFamily="34" charset="0"/>
              <a:buNone/>
            </a:pPr>
            <a:r>
              <a:rPr lang="en-US" sz="3200">
                <a:solidFill>
                  <a:schemeClr val="tx1"/>
                </a:solidFill>
                <a:effectLst>
                  <a:outerShdw blurRad="38100" dist="19050" dir="2700000" algn="tl" rotWithShape="0">
                    <a:schemeClr val="dk1">
                      <a:alpha val="40000"/>
                    </a:schemeClr>
                  </a:outerShdw>
                </a:effectLst>
              </a:rPr>
              <a:t>  1. Introduction and install.</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None/>
            </a:pPr>
            <a:r>
              <a:rPr lang="en-US" sz="2400"/>
              <a:t>  Kibana is an open source data visualization plugin for Elastic-search. It provides visualization capabilities on top of the content indexed on an Elastic-search cluster. Users can create bar, line and scatter plots, or pie charts and maps on top of large volumes of data.</a:t>
            </a:r>
            <a:endParaRPr lang="en-US" sz="2400"/>
          </a:p>
          <a:p>
            <a:pPr indent="0">
              <a:buNone/>
            </a:pPr>
            <a:endParaRPr lang="en-US" sz="2400"/>
          </a:p>
          <a:p>
            <a:pPr indent="0">
              <a:buNone/>
            </a:pPr>
            <a:r>
              <a:rPr lang="en-US" sz="2400"/>
              <a:t>  Kibana could be installed on mac, windows and Linux operate system. Most of time we install it on Linux such as Debian or Ubuntu, you could install Kibana and Elasticsearch on Linux through next step:</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134556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2-4. Set up visualizations of the sample data:</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320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US">
              <a:sym typeface="+mn-ea"/>
            </a:endParaRPr>
          </a:p>
        </p:txBody>
      </p:sp>
      <p:pic>
        <p:nvPicPr>
          <p:cNvPr id="2" name="Picture 1"/>
          <p:cNvPicPr>
            <a:picLocks noChangeAspect="1"/>
          </p:cNvPicPr>
          <p:nvPr/>
        </p:nvPicPr>
        <p:blipFill>
          <a:blip r:embed="rId1"/>
          <a:stretch>
            <a:fillRect/>
          </a:stretch>
        </p:blipFill>
        <p:spPr>
          <a:xfrm>
            <a:off x="1656080" y="1016635"/>
            <a:ext cx="8161655" cy="56476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261620"/>
            <a:ext cx="11229975" cy="451548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Addition :</a:t>
            </a:r>
            <a:r>
              <a:rPr lang="en-US" sz="3200">
                <a:solidFill>
                  <a:schemeClr val="tx1"/>
                </a:solidFill>
                <a:effectLst>
                  <a:outerShdw blurRad="38100" dist="19050" dir="2700000" algn="tl" rotWithShape="0">
                    <a:schemeClr val="dk1">
                      <a:alpha val="40000"/>
                    </a:schemeClr>
                  </a:outerShdw>
                </a:effectLst>
              </a:rPr>
              <a:t> Geo-location data visulization</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indent="0">
              <a:buFont typeface="Arial" panose="020B0604020202020204" pitchFamily="34" charset="0"/>
              <a:buNone/>
            </a:pPr>
            <a:r>
              <a:rPr lang="en-US" sz="2400">
                <a:sym typeface="+mn-ea"/>
              </a:rPr>
              <a:t> Here we use the data from log files that record the IP address's use in U.S.A, the website is:</a:t>
            </a:r>
            <a:endParaRPr lang="en-US" sz="2400">
              <a:sym typeface="+mn-ea"/>
            </a:endParaRPr>
          </a:p>
          <a:p>
            <a:pPr indent="0">
              <a:buFont typeface="Arial" panose="020B0604020202020204" pitchFamily="34" charset="0"/>
              <a:buNone/>
            </a:pPr>
            <a:r>
              <a:rPr lang="en-US" sz="2400">
                <a:sym typeface="+mn-ea"/>
              </a:rPr>
              <a:t>  </a:t>
            </a:r>
            <a:r>
              <a:rPr lang="en-US" sz="2400" u="sng">
                <a:solidFill>
                  <a:schemeClr val="accent1">
                    <a:lumMod val="75000"/>
                  </a:schemeClr>
                </a:solidFill>
                <a:sym typeface="+mn-ea"/>
              </a:rPr>
              <a:t>https://download.elastic.co/demos/kibana/gettingstarted/logs.jsonl.gz</a:t>
            </a:r>
            <a:endParaRPr lang="en-US" sz="2400" u="sng">
              <a:solidFill>
                <a:schemeClr val="accent1">
                  <a:lumMod val="75000"/>
                </a:schemeClr>
              </a:solidFill>
              <a:sym typeface="+mn-ea"/>
            </a:endParaRPr>
          </a:p>
          <a:p>
            <a:pPr indent="0">
              <a:buFont typeface="Arial" panose="020B0604020202020204" pitchFamily="34" charset="0"/>
              <a:buNone/>
            </a:pPr>
            <a:endParaRPr lang="en-US" sz="2400" u="sng">
              <a:solidFill>
                <a:schemeClr val="accent1">
                  <a:lumMod val="75000"/>
                </a:schemeClr>
              </a:solidFill>
              <a:sym typeface="+mn-ea"/>
            </a:endParaRPr>
          </a:p>
          <a:p>
            <a:pPr indent="0">
              <a:buFont typeface="Arial" panose="020B0604020202020204" pitchFamily="34" charset="0"/>
              <a:buNone/>
            </a:pPr>
            <a:r>
              <a:rPr lang="en-US" sz="2400">
                <a:sym typeface="+mn-ea"/>
              </a:rPr>
              <a:t>  The schema for the logs data set has dozens of different fields, but the notable ones used in this tutorial are:</a:t>
            </a:r>
            <a:endParaRPr lang="en-US" sz="2400">
              <a:sym typeface="+mn-ea"/>
            </a:endParaRPr>
          </a:p>
          <a:p>
            <a:pPr indent="0">
              <a:buFont typeface="Arial" panose="020B0604020202020204" pitchFamily="34" charset="0"/>
              <a:buNone/>
            </a:pPr>
            <a:r>
              <a:rPr lang="en-US" sz="2400">
                <a:sym typeface="+mn-ea"/>
              </a:rPr>
              <a:t>  </a:t>
            </a:r>
            <a:endParaRPr lang="en-US" sz="2400">
              <a:sym typeface="+mn-ea"/>
            </a:endParaRPr>
          </a:p>
          <a:p>
            <a:pPr indent="0">
              <a:buFont typeface="Arial" panose="020B0604020202020204" pitchFamily="34" charset="0"/>
              <a:buNone/>
            </a:pPr>
            <a:r>
              <a:rPr lang="en-US" sz="2400">
                <a:sym typeface="+mn-ea"/>
              </a:rPr>
              <a:t>    </a:t>
            </a:r>
            <a:r>
              <a:rPr lang="en-US" sz="2400" u="sng">
                <a:solidFill>
                  <a:schemeClr val="accent1">
                    <a:lumMod val="75000"/>
                  </a:schemeClr>
                </a:solidFill>
                <a:sym typeface="+mn-ea"/>
              </a:rPr>
              <a:t>  </a:t>
            </a:r>
            <a:endParaRPr lang="en-US" sz="2400" u="sng">
              <a:solidFill>
                <a:schemeClr val="accent1">
                  <a:lumMod val="75000"/>
                </a:schemeClr>
              </a:solidFill>
              <a:sym typeface="+mn-ea"/>
            </a:endParaRPr>
          </a:p>
          <a:p>
            <a:pPr indent="0">
              <a:buFont typeface="Arial" panose="020B0604020202020204" pitchFamily="34" charset="0"/>
              <a:buNone/>
            </a:pPr>
            <a:endParaRPr lang="en-US" sz="2400" u="sng">
              <a:solidFill>
                <a:schemeClr val="accent1">
                  <a:lumMod val="75000"/>
                </a:schemeClr>
              </a:solidFill>
              <a:sym typeface="+mn-ea"/>
            </a:endParaRPr>
          </a:p>
          <a:p>
            <a:pPr marL="342900" indent="-342900">
              <a:buFont typeface="Arial" panose="020B0604020202020204" pitchFamily="34" charset="0"/>
              <a:buChar char="•"/>
            </a:pPr>
            <a:endParaRPr lang="en-US">
              <a:sym typeface="+mn-ea"/>
            </a:endParaRPr>
          </a:p>
        </p:txBody>
      </p:sp>
      <p:pic>
        <p:nvPicPr>
          <p:cNvPr id="3" name="Picture 2"/>
          <p:cNvPicPr>
            <a:picLocks noChangeAspect="1"/>
          </p:cNvPicPr>
          <p:nvPr/>
        </p:nvPicPr>
        <p:blipFill>
          <a:blip r:embed="rId1"/>
          <a:stretch>
            <a:fillRect/>
          </a:stretch>
        </p:blipFill>
        <p:spPr>
          <a:xfrm>
            <a:off x="3249930" y="3453130"/>
            <a:ext cx="4257040" cy="1323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26745" y="134620"/>
            <a:ext cx="11229975" cy="7167245"/>
          </a:xfrm>
          <a:prstGeom prst="rect">
            <a:avLst/>
          </a:prstGeom>
          <a:noFill/>
        </p:spPr>
        <p:txBody>
          <a:bodyPr wrap="square" rtlCol="0">
            <a:spAutoFit/>
          </a:bodyPr>
          <a:p>
            <a:pPr indent="0">
              <a:buFont typeface="Arial" panose="020B0604020202020204" pitchFamily="34" charset="0"/>
              <a:buNone/>
            </a:pPr>
            <a:r>
              <a:rPr lang="en-US" sz="2400"/>
              <a:t>  </a:t>
            </a:r>
            <a:r>
              <a:rPr lang="en-US" sz="3200">
                <a:effectLst>
                  <a:outerShdw blurRad="38100" dist="19050" dir="2700000" algn="tl" rotWithShape="0">
                    <a:schemeClr val="dk1">
                      <a:alpha val="40000"/>
                    </a:schemeClr>
                  </a:outerShdw>
                </a:effectLst>
                <a:sym typeface="+mn-ea"/>
              </a:rPr>
              <a:t>Addition : Geo-location data visulization</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3200"/>
          </a:p>
          <a:p>
            <a:pPr indent="0">
              <a:buFont typeface="Arial" panose="020B0604020202020204" pitchFamily="34" charset="0"/>
              <a:buNone/>
            </a:pPr>
            <a:r>
              <a:rPr lang="en-US" sz="3200">
                <a:sym typeface="+mn-ea"/>
              </a:rPr>
              <a:t> </a:t>
            </a:r>
            <a:r>
              <a:rPr lang="en-US" sz="2400">
                <a:sym typeface="+mn-ea"/>
              </a:rPr>
              <a:t>Like the previous Shakespeare dataset, we load the sample data into Elasticsearch:</a:t>
            </a:r>
            <a:endParaRPr lang="en-US" sz="2400">
              <a:sym typeface="+mn-ea"/>
            </a:endParaRPr>
          </a:p>
          <a:p>
            <a:pPr indent="0">
              <a:buFont typeface="Arial" panose="020B0604020202020204" pitchFamily="34" charset="0"/>
              <a:buNone/>
            </a:pPr>
            <a:r>
              <a:rPr lang="en-US" sz="2400">
                <a:sym typeface="+mn-ea"/>
              </a:rPr>
              <a:t>  curl -XPUT http://localhost:9200/logstash-2015.05.18 -d '</a:t>
            </a:r>
            <a:endParaRPr lang="en-US" sz="2400">
              <a:sym typeface="+mn-ea"/>
            </a:endParaRPr>
          </a:p>
          <a:p>
            <a:pPr indent="0">
              <a:buFont typeface="Arial" panose="020B0604020202020204" pitchFamily="34" charset="0"/>
              <a:buNone/>
            </a:pPr>
            <a:r>
              <a:rPr lang="en-US" sz="2000">
                <a:solidFill>
                  <a:schemeClr val="accent1">
                    <a:lumMod val="75000"/>
                  </a:schemeClr>
                </a:solidFill>
                <a:sym typeface="+mn-ea"/>
              </a:rPr>
              <a:t>{</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"mappings":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"log":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"properties":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"geo":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"properties":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"coordinates":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"type": "geo_point"</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  }</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a:t>
            </a:r>
            <a:endParaRPr lang="en-US" sz="2000">
              <a:solidFill>
                <a:schemeClr val="accent1">
                  <a:lumMod val="75000"/>
                </a:schemeClr>
              </a:solidFill>
              <a:sym typeface="+mn-ea"/>
            </a:endParaRPr>
          </a:p>
          <a:p>
            <a:pPr indent="0">
              <a:buFont typeface="Arial" panose="020B0604020202020204" pitchFamily="34" charset="0"/>
              <a:buNone/>
            </a:pPr>
            <a:r>
              <a:rPr lang="en-US" sz="2000">
                <a:solidFill>
                  <a:schemeClr val="accent1">
                    <a:lumMod val="75000"/>
                  </a:schemeClr>
                </a:solidFill>
                <a:sym typeface="+mn-ea"/>
              </a:rPr>
              <a:t>';</a:t>
            </a:r>
            <a:endParaRPr lang="en-US" sz="2000">
              <a:solidFill>
                <a:schemeClr val="accent1">
                  <a:lumMod val="75000"/>
                </a:schemeClr>
              </a:solidFill>
              <a:sym typeface="+mn-ea"/>
            </a:endParaRPr>
          </a:p>
          <a:p>
            <a:pPr indent="0">
              <a:buFont typeface="Arial" panose="020B0604020202020204" pitchFamily="34" charset="0"/>
              <a:buNone/>
            </a:pPr>
            <a:r>
              <a:rPr lang="en-US" sz="2400">
                <a:sym typeface="+mn-ea"/>
              </a:rPr>
              <a:t> </a:t>
            </a:r>
            <a:endParaRPr 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66115" y="240030"/>
            <a:ext cx="11229975" cy="3753485"/>
          </a:xfrm>
          <a:prstGeom prst="rect">
            <a:avLst/>
          </a:prstGeom>
          <a:noFill/>
        </p:spPr>
        <p:txBody>
          <a:bodyPr wrap="square" rtlCol="0">
            <a:spAutoFit/>
          </a:bodyPr>
          <a:p>
            <a:pPr indent="0">
              <a:buFont typeface="Arial" panose="020B0604020202020204" pitchFamily="34" charset="0"/>
              <a:buNone/>
            </a:pPr>
            <a:r>
              <a:rPr lang="en-US" sz="2400"/>
              <a:t>  </a:t>
            </a:r>
            <a:r>
              <a:rPr lang="en-US" sz="3200">
                <a:effectLst>
                  <a:outerShdw blurRad="38100" dist="19050" dir="2700000" algn="tl" rotWithShape="0">
                    <a:schemeClr val="dk1">
                      <a:alpha val="40000"/>
                    </a:schemeClr>
                  </a:outerShdw>
                </a:effectLst>
                <a:sym typeface="+mn-ea"/>
              </a:rPr>
              <a:t>Addition : Geo-location data visulization</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3200"/>
          </a:p>
          <a:p>
            <a:pPr indent="0">
              <a:buFont typeface="Arial" panose="020B0604020202020204" pitchFamily="34" charset="0"/>
              <a:buNone/>
            </a:pPr>
            <a:r>
              <a:rPr lang="en-US" sz="3200">
                <a:sym typeface="+mn-ea"/>
              </a:rPr>
              <a:t> </a:t>
            </a:r>
            <a:r>
              <a:rPr lang="en-US" sz="2400">
                <a:sym typeface="+mn-ea"/>
              </a:rPr>
              <a:t>At last, we could set up map visulization in the dashboard </a:t>
            </a:r>
            <a:r>
              <a:rPr lang="en-US" sz="2400">
                <a:sym typeface="+mn-ea"/>
              </a:rPr>
              <a:t>:</a:t>
            </a:r>
            <a:endParaRPr lang="en-US" sz="2400">
              <a:sym typeface="+mn-ea"/>
            </a:endParaRPr>
          </a:p>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400">
                <a:sym typeface="+mn-ea"/>
              </a:rPr>
              <a:t>Select Tile map and select the logstash-* index pattern (which we previous defined).</a:t>
            </a:r>
            <a:endParaRPr lang="en-US" sz="2400">
              <a:sym typeface="+mn-ea"/>
            </a:endParaRPr>
          </a:p>
          <a:p>
            <a:pPr marL="342900" indent="-342900">
              <a:buFont typeface="Arial" panose="020B0604020202020204" pitchFamily="34" charset="0"/>
              <a:buChar char="•"/>
            </a:pPr>
            <a:r>
              <a:rPr lang="en-US" sz="2400">
                <a:sym typeface="+mn-ea"/>
              </a:rPr>
              <a:t>Set the time window for the events we’re exploring:through  </a:t>
            </a:r>
            <a:r>
              <a:rPr lang="en-US" sz="2400">
                <a:solidFill>
                  <a:schemeClr val="accent1">
                    <a:lumMod val="75000"/>
                  </a:schemeClr>
                </a:solidFill>
                <a:sym typeface="+mn-ea"/>
              </a:rPr>
              <a:t>Absolute</a:t>
            </a:r>
            <a:r>
              <a:rPr lang="en-US" sz="2400">
                <a:solidFill>
                  <a:schemeClr val="tx1"/>
                </a:solidFill>
                <a:sym typeface="+mn-ea"/>
              </a:rPr>
              <a:t> , Set the start time to May 18, 2015 and the end time to May 20, 2015:</a:t>
            </a:r>
            <a:endParaRPr lang="en-US" sz="2400">
              <a:solidFill>
                <a:schemeClr val="tx1"/>
              </a:solidFill>
              <a:sym typeface="+mn-ea"/>
            </a:endParaRPr>
          </a:p>
          <a:p>
            <a:pPr indent="0">
              <a:buFont typeface="Arial" panose="020B0604020202020204" pitchFamily="34" charset="0"/>
              <a:buNone/>
            </a:pPr>
            <a:r>
              <a:rPr lang="en-US" sz="2400">
                <a:solidFill>
                  <a:schemeClr val="tx1"/>
                </a:solidFill>
                <a:sym typeface="+mn-ea"/>
              </a:rPr>
              <a:t>       </a:t>
            </a:r>
            <a:endParaRPr lang="en-US" sz="2400">
              <a:solidFill>
                <a:schemeClr val="tx1"/>
              </a:solidFill>
              <a:sym typeface="+mn-ea"/>
            </a:endParaRPr>
          </a:p>
          <a:p>
            <a:pPr indent="0">
              <a:buFont typeface="Arial" panose="020B0604020202020204" pitchFamily="34" charset="0"/>
              <a:buNone/>
            </a:pPr>
            <a:r>
              <a:rPr lang="en-US" sz="2400">
                <a:sym typeface="+mn-ea"/>
              </a:rPr>
              <a:t>  </a:t>
            </a:r>
            <a:endParaRPr lang="en-US" sz="2400">
              <a:sym typeface="+mn-ea"/>
            </a:endParaRPr>
          </a:p>
        </p:txBody>
      </p:sp>
      <p:pic>
        <p:nvPicPr>
          <p:cNvPr id="4" name="Picture 3"/>
          <p:cNvPicPr>
            <a:picLocks noChangeAspect="1"/>
          </p:cNvPicPr>
          <p:nvPr/>
        </p:nvPicPr>
        <p:blipFill>
          <a:blip r:embed="rId1"/>
          <a:stretch>
            <a:fillRect/>
          </a:stretch>
        </p:blipFill>
        <p:spPr>
          <a:xfrm>
            <a:off x="1951355" y="3306445"/>
            <a:ext cx="6666865" cy="28759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66115" y="240030"/>
            <a:ext cx="11229975" cy="2778125"/>
          </a:xfrm>
          <a:prstGeom prst="rect">
            <a:avLst/>
          </a:prstGeom>
          <a:noFill/>
        </p:spPr>
        <p:txBody>
          <a:bodyPr wrap="square" rtlCol="0">
            <a:spAutoFit/>
          </a:bodyPr>
          <a:p>
            <a:pPr indent="0">
              <a:buFont typeface="Arial" panose="020B0604020202020204" pitchFamily="34" charset="0"/>
              <a:buNone/>
            </a:pPr>
            <a:r>
              <a:rPr lang="en-US" sz="2400"/>
              <a:t>  </a:t>
            </a:r>
            <a:r>
              <a:rPr lang="en-US" sz="3200">
                <a:effectLst>
                  <a:outerShdw blurRad="38100" dist="19050" dir="2700000" algn="tl" rotWithShape="0">
                    <a:schemeClr val="dk1">
                      <a:alpha val="40000"/>
                    </a:schemeClr>
                  </a:outerShdw>
                </a:effectLst>
                <a:sym typeface="+mn-ea"/>
              </a:rPr>
              <a:t>Addition : Geo-location data visulization</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sym typeface="+mn-ea"/>
            </a:endParaRPr>
          </a:p>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400">
                <a:solidFill>
                  <a:schemeClr val="tx1"/>
                </a:solidFill>
                <a:sym typeface="+mn-ea"/>
              </a:rPr>
              <a:t>To map the geo coordinates from the log files select Geo Coordinates as the bucket and click Apply changes:</a:t>
            </a:r>
            <a:endParaRPr lang="en-US" sz="2400">
              <a:solidFill>
                <a:schemeClr val="tx1"/>
              </a:solidFill>
              <a:sym typeface="+mn-ea"/>
            </a:endParaRPr>
          </a:p>
          <a:p>
            <a:pPr indent="0">
              <a:buFont typeface="Arial" panose="020B0604020202020204" pitchFamily="34" charset="0"/>
              <a:buNone/>
            </a:pPr>
            <a:r>
              <a:rPr lang="en-US" sz="2400">
                <a:solidFill>
                  <a:schemeClr val="tx1"/>
                </a:solidFill>
                <a:sym typeface="+mn-ea"/>
              </a:rPr>
              <a:t>       </a:t>
            </a:r>
            <a:endParaRPr lang="en-US" sz="2400">
              <a:solidFill>
                <a:schemeClr val="tx1"/>
              </a:solidFill>
              <a:sym typeface="+mn-ea"/>
            </a:endParaRPr>
          </a:p>
          <a:p>
            <a:pPr indent="0">
              <a:buFont typeface="Arial" panose="020B0604020202020204" pitchFamily="34" charset="0"/>
              <a:buNone/>
            </a:pPr>
            <a:r>
              <a:rPr lang="en-US" sz="2400">
                <a:sym typeface="+mn-ea"/>
              </a:rPr>
              <a:t>  </a:t>
            </a:r>
            <a:endParaRPr lang="en-US" sz="2400">
              <a:sym typeface="+mn-ea"/>
            </a:endParaRPr>
          </a:p>
        </p:txBody>
      </p:sp>
      <p:pic>
        <p:nvPicPr>
          <p:cNvPr id="2" name="Picture 1" descr="1271781877"/>
          <p:cNvPicPr>
            <a:picLocks noChangeAspect="1"/>
          </p:cNvPicPr>
          <p:nvPr/>
        </p:nvPicPr>
        <p:blipFill>
          <a:blip r:embed="rId1"/>
          <a:stretch>
            <a:fillRect/>
          </a:stretch>
        </p:blipFill>
        <p:spPr>
          <a:xfrm>
            <a:off x="2727960" y="2508885"/>
            <a:ext cx="6736080" cy="3947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355" y="4006850"/>
            <a:ext cx="9051290" cy="1497330"/>
          </a:xfrm>
        </p:spPr>
        <p:txBody>
          <a:bodyPr/>
          <a:lstStyle/>
          <a:p>
            <a:r>
              <a:rPr lang="en-US" sz="4800" dirty="0">
                <a:solidFill>
                  <a:schemeClr val="tx1"/>
                </a:solidFill>
                <a:effectLst>
                  <a:outerShdw blurRad="38100" dist="19050" dir="2700000" algn="tl" rotWithShape="0">
                    <a:schemeClr val="dk1">
                      <a:alpha val="40000"/>
                    </a:schemeClr>
                  </a:outerShdw>
                </a:effectLst>
              </a:rPr>
              <a:t>Install of Elasticsearch and Kibana</a:t>
            </a:r>
            <a:endParaRPr lang="en-US" sz="4800" dirty="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1"/>
          <a:stretch>
            <a:fillRect/>
          </a:stretch>
        </p:blipFill>
        <p:spPr>
          <a:xfrm>
            <a:off x="2052955" y="636905"/>
            <a:ext cx="8085455" cy="2952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455" y="411480"/>
            <a:ext cx="3869055" cy="1205865"/>
          </a:xfrm>
        </p:spPr>
        <p:txBody>
          <a:bodyPr>
            <a:scene3d>
              <a:camera prst="orthographicFront"/>
              <a:lightRig rig="soft" dir="t">
                <a:rot lat="0" lon="0" rev="15600000"/>
              </a:lightRig>
            </a:scene3d>
            <a:sp3d extrusionH="57150" prstMaterial="softEdge">
              <a:bevelT w="25400" h="38100"/>
            </a:sp3d>
          </a:bodyPr>
          <a:lstStyle/>
          <a:p>
            <a:r>
              <a:rPr lang="en-US" sz="4800" dirty="0">
                <a:solidFill>
                  <a:schemeClr val="accent4"/>
                </a:solidFill>
                <a:effectLst/>
              </a:rPr>
              <a:t>Elasticsearch</a:t>
            </a:r>
            <a:endParaRPr lang="en-US" sz="4800" dirty="0">
              <a:solidFill>
                <a:schemeClr val="accent4"/>
              </a:solidFill>
              <a:effectLst/>
            </a:endParaRPr>
          </a:p>
        </p:txBody>
      </p:sp>
      <p:sp>
        <p:nvSpPr>
          <p:cNvPr id="3" name="Text Box 2"/>
          <p:cNvSpPr txBox="1"/>
          <p:nvPr/>
        </p:nvSpPr>
        <p:spPr>
          <a:xfrm>
            <a:off x="719455" y="1544320"/>
            <a:ext cx="9157335" cy="1191895"/>
          </a:xfrm>
          <a:prstGeom prst="rect">
            <a:avLst/>
          </a:prstGeom>
          <a:noFill/>
        </p:spPr>
        <p:txBody>
          <a:bodyPr wrap="square" rtlCol="0">
            <a:spAutoFit/>
          </a:bodyPr>
          <a:p>
            <a:r>
              <a:rPr lang="en-US" sz="2400"/>
              <a:t>A search engine based on Lucene. It provides a distributed, multitenant-capable full-text search engine with an HTTP web interface and schema-free JSON documents. </a:t>
            </a:r>
            <a:endParaRPr lang="en-US" sz="2400"/>
          </a:p>
        </p:txBody>
      </p:sp>
      <p:pic>
        <p:nvPicPr>
          <p:cNvPr id="5" name="Picture 4"/>
          <p:cNvPicPr>
            <a:picLocks noChangeAspect="1"/>
          </p:cNvPicPr>
          <p:nvPr/>
        </p:nvPicPr>
        <p:blipFill>
          <a:blip r:embed="rId1"/>
          <a:stretch>
            <a:fillRect/>
          </a:stretch>
        </p:blipFill>
        <p:spPr>
          <a:xfrm>
            <a:off x="4588510" y="484505"/>
            <a:ext cx="3463290" cy="1059815"/>
          </a:xfrm>
          <a:prstGeom prst="rect">
            <a:avLst/>
          </a:prstGeom>
        </p:spPr>
      </p:pic>
      <p:sp>
        <p:nvSpPr>
          <p:cNvPr id="6" name="Title 1"/>
          <p:cNvSpPr>
            <a:spLocks noGrp="1"/>
          </p:cNvSpPr>
          <p:nvPr/>
        </p:nvSpPr>
        <p:spPr>
          <a:xfrm>
            <a:off x="719455" y="3171825"/>
            <a:ext cx="3869055" cy="807720"/>
          </a:xfrm>
          <a:prstGeom prst="rect">
            <a:avLst/>
          </a:prstGeom>
        </p:spPr>
        <p:txBody>
          <a:bodyPr vert="horz" lIns="91440" tIns="45720" rIns="91440" bIns="45720" rtlCol="0" anchor="b">
            <a:normAutofit fontScale="9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Requirement</a:t>
            </a:r>
            <a:endParaRPr lang="en-US" sz="4800" dirty="0">
              <a:solidFill>
                <a:schemeClr val="accent4"/>
              </a:solidFill>
              <a:effectLst/>
            </a:endParaRPr>
          </a:p>
        </p:txBody>
      </p:sp>
      <p:sp>
        <p:nvSpPr>
          <p:cNvPr id="7" name="Title 1"/>
          <p:cNvSpPr>
            <a:spLocks noGrp="1"/>
          </p:cNvSpPr>
          <p:nvPr/>
        </p:nvSpPr>
        <p:spPr>
          <a:xfrm>
            <a:off x="831215" y="4244975"/>
            <a:ext cx="10765790" cy="939800"/>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buFont typeface="Arial" panose="020B0604020202020204" pitchFamily="34" charset="0"/>
              <a:buChar char="•"/>
            </a:pPr>
            <a:endParaRPr lang="en-US" sz="4800" dirty="0">
              <a:solidFill>
                <a:schemeClr val="accent4"/>
              </a:solidFill>
              <a:effectLst/>
            </a:endParaRPr>
          </a:p>
        </p:txBody>
      </p:sp>
      <p:sp>
        <p:nvSpPr>
          <p:cNvPr id="11" name="Text Box 10"/>
          <p:cNvSpPr txBox="1"/>
          <p:nvPr/>
        </p:nvSpPr>
        <p:spPr>
          <a:xfrm>
            <a:off x="831215" y="3979545"/>
            <a:ext cx="11229975" cy="1923415"/>
          </a:xfrm>
          <a:prstGeom prst="rect">
            <a:avLst/>
          </a:prstGeom>
          <a:noFill/>
        </p:spPr>
        <p:txBody>
          <a:bodyPr wrap="square" rtlCol="0">
            <a:spAutoFit/>
          </a:bodyPr>
          <a:p>
            <a:pPr indent="0">
              <a:buFont typeface="Arial" panose="020B0604020202020204" pitchFamily="34" charset="0"/>
              <a:buNone/>
            </a:pPr>
            <a:r>
              <a:rPr lang="en-US" sz="2400"/>
              <a:t>1. At least 4GB memory for PC or VMware</a:t>
            </a:r>
            <a:endParaRPr lang="en-US" sz="2400"/>
          </a:p>
          <a:p>
            <a:pPr indent="0">
              <a:buFont typeface="Arial" panose="020B0604020202020204" pitchFamily="34" charset="0"/>
              <a:buNone/>
            </a:pPr>
            <a:endParaRPr lang="en-US" sz="2400"/>
          </a:p>
          <a:p>
            <a:pPr indent="0">
              <a:buFont typeface="Arial" panose="020B0604020202020204" pitchFamily="34" charset="0"/>
              <a:buNone/>
            </a:pPr>
            <a:r>
              <a:rPr lang="en-US" sz="2400"/>
              <a:t>2. Elasticsearch is built using Java, and requires at least Java 8 in order to run. Only Oracle’s Java and the OpenJDK are supported. We recommend installing Java version 1.8.0_73 or later</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639445" y="21590"/>
            <a:ext cx="2647950" cy="807720"/>
          </a:xfrm>
          <a:prstGeom prst="rect">
            <a:avLst/>
          </a:prstGeom>
        </p:spPr>
        <p:txBody>
          <a:bodyPr vert="horz" lIns="91440" tIns="45720" rIns="91440" bIns="45720" rtlCol="0" anchor="b">
            <a:normAutofit lnSpcReduction="1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Set-up</a:t>
            </a:r>
            <a:endParaRPr lang="en-US" sz="4800" dirty="0">
              <a:solidFill>
                <a:schemeClr val="accent4"/>
              </a:solidFill>
              <a:effectLst/>
            </a:endParaRPr>
          </a:p>
        </p:txBody>
      </p:sp>
      <p:sp>
        <p:nvSpPr>
          <p:cNvPr id="11" name="Text Box 10"/>
          <p:cNvSpPr txBox="1"/>
          <p:nvPr/>
        </p:nvSpPr>
        <p:spPr>
          <a:xfrm>
            <a:off x="639445" y="629920"/>
            <a:ext cx="11229975" cy="2289175"/>
          </a:xfrm>
          <a:prstGeom prst="rect">
            <a:avLst/>
          </a:prstGeom>
          <a:noFill/>
        </p:spPr>
        <p:txBody>
          <a:bodyPr wrap="square" rtlCol="0">
            <a:spAutoFit/>
          </a:bodyPr>
          <a:p>
            <a:pPr indent="0">
              <a:buFont typeface="Arial" panose="020B0604020202020204" pitchFamily="34" charset="0"/>
              <a:buNone/>
            </a:pPr>
            <a:r>
              <a:rPr lang="en-US" sz="2400"/>
              <a:t>Download and install the .zip package</a:t>
            </a:r>
            <a:endParaRPr lang="en-US" sz="2400"/>
          </a:p>
          <a:p>
            <a:pPr marL="342900" indent="-342900">
              <a:buFont typeface="Arial" panose="020B0604020202020204" pitchFamily="34" charset="0"/>
              <a:buChar char="•"/>
            </a:pPr>
            <a:r>
              <a:rPr lang="en-US" sz="2400"/>
              <a:t>wget https://artifacts.elastic.co/downloads/elasticsearch/elasticsearch-5.3.0.zip</a:t>
            </a:r>
            <a:endParaRPr lang="en-US" sz="2400"/>
          </a:p>
          <a:p>
            <a:pPr marL="342900" indent="-342900">
              <a:buFont typeface="Arial" panose="020B0604020202020204" pitchFamily="34" charset="0"/>
              <a:buChar char="•"/>
            </a:pPr>
            <a:r>
              <a:rPr lang="en-US" sz="2400"/>
              <a:t>unzip elasticsearch-5.3.0.zip</a:t>
            </a:r>
            <a:endParaRPr lang="en-US" sz="2400"/>
          </a:p>
          <a:p>
            <a:pPr marL="342900" indent="-342900">
              <a:buFont typeface="Arial" panose="020B0604020202020204" pitchFamily="34" charset="0"/>
              <a:buChar char="•"/>
            </a:pPr>
            <a:r>
              <a:rPr lang="en-US" sz="2400"/>
              <a:t>cd elasticsearch-5.3.0/</a:t>
            </a:r>
            <a:endParaRPr lang="en-US" sz="2400"/>
          </a:p>
          <a:p>
            <a:pPr indent="0">
              <a:buFont typeface="Arial" panose="020B0604020202020204" pitchFamily="34" charset="0"/>
              <a:buNone/>
            </a:pPr>
            <a:r>
              <a:rPr lang="en-US" sz="2400"/>
              <a:t>Running Elasticsearch from the command line</a:t>
            </a:r>
            <a:endParaRPr lang="en-US" sz="2400"/>
          </a:p>
          <a:p>
            <a:pPr indent="0">
              <a:buFont typeface="Arial" panose="020B0604020202020204" pitchFamily="34" charset="0"/>
              <a:buNone/>
            </a:pPr>
            <a:r>
              <a:rPr lang="en-US" sz="2400"/>
              <a:t>     ./bin/elasticsearch</a:t>
            </a:r>
            <a:endParaRPr lang="en-US" sz="2400"/>
          </a:p>
        </p:txBody>
      </p:sp>
      <p:sp>
        <p:nvSpPr>
          <p:cNvPr id="7" name="Title 1"/>
          <p:cNvSpPr>
            <a:spLocks noGrp="1"/>
          </p:cNvSpPr>
          <p:nvPr/>
        </p:nvSpPr>
        <p:spPr>
          <a:xfrm>
            <a:off x="892175" y="3025140"/>
            <a:ext cx="7818120" cy="807720"/>
          </a:xfrm>
          <a:prstGeom prst="rect">
            <a:avLst/>
          </a:prstGeom>
        </p:spPr>
        <p:txBody>
          <a:bodyPr vert="horz" lIns="91440" tIns="45720" rIns="91440" bIns="45720" rtlCol="0" anchor="b">
            <a:normAutofit fontScale="8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Checking that Elasticsearch is running</a:t>
            </a:r>
            <a:endParaRPr lang="en-US" sz="4800" dirty="0">
              <a:solidFill>
                <a:schemeClr val="accent4"/>
              </a:solidFill>
              <a:effectLst/>
            </a:endParaRPr>
          </a:p>
        </p:txBody>
      </p:sp>
      <p:pic>
        <p:nvPicPr>
          <p:cNvPr id="8" name="Picture 7" descr="Screenshot from 2017-03-29 23_22_32"/>
          <p:cNvPicPr>
            <a:picLocks noChangeAspect="1"/>
          </p:cNvPicPr>
          <p:nvPr/>
        </p:nvPicPr>
        <p:blipFill>
          <a:blip r:embed="rId1"/>
          <a:stretch>
            <a:fillRect/>
          </a:stretch>
        </p:blipFill>
        <p:spPr>
          <a:xfrm>
            <a:off x="892175" y="4050030"/>
            <a:ext cx="4638040" cy="2000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785495" y="21590"/>
            <a:ext cx="3445510" cy="807720"/>
          </a:xfrm>
          <a:prstGeom prst="rect">
            <a:avLst/>
          </a:prstGeom>
        </p:spPr>
        <p:txBody>
          <a:bodyPr vert="horz" lIns="91440" tIns="45720" rIns="91440" bIns="45720" rtlCol="0" anchor="b">
            <a:normAutofit fontScale="9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Kibana set-up</a:t>
            </a:r>
            <a:endParaRPr lang="en-US" sz="4800" dirty="0">
              <a:solidFill>
                <a:schemeClr val="accent4"/>
              </a:solidFill>
              <a:effectLst/>
            </a:endParaRPr>
          </a:p>
        </p:txBody>
      </p:sp>
      <p:sp>
        <p:nvSpPr>
          <p:cNvPr id="11" name="Text Box 10"/>
          <p:cNvSpPr txBox="1"/>
          <p:nvPr/>
        </p:nvSpPr>
        <p:spPr>
          <a:xfrm>
            <a:off x="639445" y="829310"/>
            <a:ext cx="11229975" cy="2654935"/>
          </a:xfrm>
          <a:prstGeom prst="rect">
            <a:avLst/>
          </a:prstGeom>
          <a:noFill/>
        </p:spPr>
        <p:txBody>
          <a:bodyPr wrap="square" rtlCol="0">
            <a:spAutoFit/>
          </a:bodyPr>
          <a:p>
            <a:pPr indent="0">
              <a:buFont typeface="Arial" panose="020B0604020202020204" pitchFamily="34" charset="0"/>
              <a:buNone/>
            </a:pPr>
            <a:r>
              <a:rPr lang="en-US" sz="2400"/>
              <a:t>Download and install the Linux package</a:t>
            </a:r>
            <a:endParaRPr lang="en-US" sz="2400"/>
          </a:p>
          <a:p>
            <a:pPr marL="342900" indent="-342900">
              <a:buFont typeface="Arial" panose="020B0604020202020204" pitchFamily="34" charset="0"/>
              <a:buChar char="•"/>
            </a:pPr>
            <a:r>
              <a:rPr lang="en-US" sz="2400"/>
              <a:t>wget wget https://artifacts.elastic.co/downloads/kibana/kibana-5.3.0-linux-x86_64.tar.gz</a:t>
            </a:r>
            <a:endParaRPr lang="en-US" sz="2400"/>
          </a:p>
          <a:p>
            <a:pPr marL="342900" indent="-342900">
              <a:buFont typeface="Arial" panose="020B0604020202020204" pitchFamily="34" charset="0"/>
              <a:buChar char="•"/>
            </a:pPr>
            <a:r>
              <a:rPr lang="en-US" sz="2400"/>
              <a:t>tar -xzf kibana-5.3.0-linux-x86_64.tar.gz</a:t>
            </a:r>
            <a:endParaRPr lang="en-US" sz="2400"/>
          </a:p>
          <a:p>
            <a:pPr marL="342900" indent="-342900">
              <a:buFont typeface="Arial" panose="020B0604020202020204" pitchFamily="34" charset="0"/>
              <a:buChar char="•"/>
            </a:pPr>
            <a:r>
              <a:rPr lang="en-US" sz="2400"/>
              <a:t>cd kibana/</a:t>
            </a:r>
            <a:endParaRPr lang="en-US" sz="2400"/>
          </a:p>
          <a:p>
            <a:pPr marL="342900" indent="-342900">
              <a:buFont typeface="Arial" panose="020B0604020202020204" pitchFamily="34" charset="0"/>
              <a:buChar char="•"/>
            </a:pPr>
            <a:endParaRPr lang="en-US" sz="2400"/>
          </a:p>
          <a:p>
            <a:pPr indent="0">
              <a:buFont typeface="Arial" panose="020B0604020202020204" pitchFamily="34" charset="0"/>
              <a:buNone/>
            </a:pPr>
            <a:endParaRPr lang="en-US" sz="2400"/>
          </a:p>
        </p:txBody>
      </p:sp>
      <p:pic>
        <p:nvPicPr>
          <p:cNvPr id="2" name="Picture 1" descr="Screenshot from 2017-03-29 23_38_35"/>
          <p:cNvPicPr>
            <a:picLocks noChangeAspect="1"/>
          </p:cNvPicPr>
          <p:nvPr/>
        </p:nvPicPr>
        <p:blipFill>
          <a:blip r:embed="rId1"/>
          <a:stretch>
            <a:fillRect/>
          </a:stretch>
        </p:blipFill>
        <p:spPr>
          <a:xfrm>
            <a:off x="3618865" y="2150110"/>
            <a:ext cx="8250555" cy="5151755"/>
          </a:xfrm>
          <a:prstGeom prst="rect">
            <a:avLst/>
          </a:prstGeom>
        </p:spPr>
      </p:pic>
      <p:sp>
        <p:nvSpPr>
          <p:cNvPr id="3" name="Text Box 2"/>
          <p:cNvSpPr txBox="1"/>
          <p:nvPr/>
        </p:nvSpPr>
        <p:spPr>
          <a:xfrm>
            <a:off x="972820" y="3435350"/>
            <a:ext cx="3071495" cy="916940"/>
          </a:xfrm>
          <a:prstGeom prst="rect">
            <a:avLst/>
          </a:prstGeom>
          <a:noFill/>
        </p:spPr>
        <p:txBody>
          <a:bodyPr wrap="square" rtlCol="0" anchor="t">
            <a:spAutoFit/>
          </a:bodyPr>
          <a:p>
            <a:pPr indent="0">
              <a:buFont typeface="Arial" panose="020B0604020202020204" pitchFamily="34" charset="0"/>
              <a:buNone/>
            </a:pPr>
            <a:r>
              <a:rPr lang="en-US">
                <a:sym typeface="+mn-ea"/>
              </a:rPr>
              <a:t>Running Kibana from the command line</a:t>
            </a:r>
            <a:endParaRPr lang="en-US"/>
          </a:p>
          <a:p>
            <a:pPr indent="0">
              <a:buFont typeface="Arial" panose="020B0604020202020204" pitchFamily="34" charset="0"/>
              <a:buNone/>
            </a:pPr>
            <a:r>
              <a:rPr lang="en-US">
                <a:sym typeface="+mn-ea"/>
              </a:rPr>
              <a:t>  ./bin/kibana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785495" y="21590"/>
            <a:ext cx="7087235" cy="807720"/>
          </a:xfrm>
          <a:prstGeom prst="rect">
            <a:avLst/>
          </a:prstGeom>
        </p:spPr>
        <p:txBody>
          <a:bodyPr vert="horz" lIns="91440" tIns="45720" rIns="91440" bIns="45720" rtlCol="0" anchor="b">
            <a:normAutofit fontScale="7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Kibana connection with Elasticsearch</a:t>
            </a:r>
            <a:endParaRPr lang="en-US" sz="4800" dirty="0">
              <a:solidFill>
                <a:schemeClr val="accent4"/>
              </a:solidFill>
              <a:effectLst/>
            </a:endParaRPr>
          </a:p>
        </p:txBody>
      </p:sp>
      <p:sp>
        <p:nvSpPr>
          <p:cNvPr id="11" name="Text Box 10"/>
          <p:cNvSpPr txBox="1"/>
          <p:nvPr/>
        </p:nvSpPr>
        <p:spPr>
          <a:xfrm>
            <a:off x="480695" y="829310"/>
            <a:ext cx="11229975" cy="7287895"/>
          </a:xfrm>
          <a:prstGeom prst="rect">
            <a:avLst/>
          </a:prstGeom>
          <a:noFill/>
        </p:spPr>
        <p:txBody>
          <a:bodyPr wrap="square" rtlCol="0">
            <a:spAutoFit/>
          </a:bodyPr>
          <a:p>
            <a:pPr indent="0">
              <a:buFont typeface="Arial" panose="020B0604020202020204" pitchFamily="34" charset="0"/>
              <a:buNone/>
            </a:pPr>
            <a:r>
              <a:rPr lang="en-US" sz="2400"/>
              <a:t>  </a:t>
            </a:r>
            <a:r>
              <a:rPr lang="en-US" sz="2000"/>
              <a:t>Before you can start using Kibana, you need to tell it which Elasticsearch indices you want to explore. The first time you access Kibana, you are prompted to define an index pattern that matches the name of one or more of your indices. That’s it. That’s all you need to configure to start using Kibana. You can add index patterns at any time from the Management tab.</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400"/>
              <a:t>  </a:t>
            </a:r>
            <a:r>
              <a:rPr lang="en-US" sz="2000"/>
              <a:t>To configure the Elasticsearch indices you want to access with Kibana:</a:t>
            </a:r>
            <a:endParaRPr lang="en-US" sz="2000"/>
          </a:p>
          <a:p>
            <a:pPr marL="342900" indent="-342900">
              <a:buFont typeface="Arial" panose="020B0604020202020204" pitchFamily="34" charset="0"/>
              <a:buChar char="•"/>
            </a:pPr>
            <a:r>
              <a:rPr lang="en-US" sz="2000"/>
              <a:t>  Open localhost:5601</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  Specify an index pattern that matches the name of one or more of your Elasticsearch indices. By default, Kibana guesses that you’re working with data being fed into Elasticsearch by Logstash. If that’s the case, you can use the default logstash-* as your index pattern. </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  Select the index field that contains the timestamp that you want to use to perform time-based comparisons. Kibana reads the index mapping to list all of the fields that contain a timestamp. If your index doesn’t have time-based data, disable the Index contains time-based events option.</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Click Create to add the index pattern. This first pattern is automatically configured as the default. When you have more than one index pattern, you can designate which one to use as the default by clicking on the star icon above the index pattern title from Management &gt; Index Patterns.</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indent="0">
              <a:buFont typeface="Arial" panose="020B0604020202020204" pitchFamily="34" charset="0"/>
              <a:buNone/>
            </a:pPr>
            <a:endParaRPr lang="en-US" sz="2000"/>
          </a:p>
          <a:p>
            <a:pPr indent="0">
              <a:buFont typeface="Arial" panose="020B0604020202020204" pitchFamily="34" charse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785495" y="21590"/>
            <a:ext cx="7087235" cy="807720"/>
          </a:xfrm>
          <a:prstGeom prst="rect">
            <a:avLst/>
          </a:prstGeom>
        </p:spPr>
        <p:txBody>
          <a:bodyPr vert="horz" lIns="91440" tIns="45720" rIns="91440" bIns="45720" rtlCol="0" anchor="b">
            <a:normAutofit fontScale="7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4"/>
                </a:solidFill>
                <a:effectLst/>
              </a:rPr>
              <a:t>Kibana connection with Elasticsearch</a:t>
            </a:r>
            <a:endParaRPr lang="en-US" sz="4800" dirty="0">
              <a:solidFill>
                <a:schemeClr val="accent4"/>
              </a:solidFill>
              <a:effectLst/>
            </a:endParaRPr>
          </a:p>
        </p:txBody>
      </p:sp>
      <p:sp>
        <p:nvSpPr>
          <p:cNvPr id="11" name="Text Box 10"/>
          <p:cNvSpPr txBox="1"/>
          <p:nvPr/>
        </p:nvSpPr>
        <p:spPr>
          <a:xfrm>
            <a:off x="480695" y="829310"/>
            <a:ext cx="11229975" cy="1130935"/>
          </a:xfrm>
          <a:prstGeom prst="rect">
            <a:avLst/>
          </a:prstGeom>
          <a:noFill/>
        </p:spPr>
        <p:txBody>
          <a:bodyPr wrap="square" rtlCol="0">
            <a:spAutoFit/>
          </a:bodyPr>
          <a:p>
            <a:pPr indent="0">
              <a:buFont typeface="Arial" panose="020B0604020202020204" pitchFamily="34" charset="0"/>
              <a:buNone/>
            </a:pPr>
            <a:r>
              <a:rPr lang="en-US" sz="2400"/>
              <a:t>  </a:t>
            </a:r>
            <a:endParaRPr lang="en-US" sz="2000"/>
          </a:p>
          <a:p>
            <a:pPr indent="0">
              <a:buFont typeface="Arial" panose="020B0604020202020204" pitchFamily="34" charset="0"/>
              <a:buNone/>
            </a:pPr>
            <a:endParaRPr lang="en-US" sz="2000"/>
          </a:p>
          <a:p>
            <a:pPr indent="0">
              <a:buFont typeface="Arial" panose="020B0604020202020204" pitchFamily="34" charset="0"/>
              <a:buNone/>
            </a:pPr>
            <a:endParaRPr lang="en-US" sz="2400"/>
          </a:p>
        </p:txBody>
      </p:sp>
      <p:pic>
        <p:nvPicPr>
          <p:cNvPr id="2" name="Picture 1"/>
          <p:cNvPicPr>
            <a:picLocks noChangeAspect="1"/>
          </p:cNvPicPr>
          <p:nvPr/>
        </p:nvPicPr>
        <p:blipFill>
          <a:blip r:embed="rId1"/>
          <a:stretch>
            <a:fillRect/>
          </a:stretch>
        </p:blipFill>
        <p:spPr>
          <a:xfrm>
            <a:off x="480695" y="735965"/>
            <a:ext cx="10424795" cy="6028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639445" y="629920"/>
            <a:ext cx="11229975" cy="3509645"/>
          </a:xfrm>
          <a:prstGeom prst="rect">
            <a:avLst/>
          </a:prstGeom>
          <a:noFill/>
        </p:spPr>
        <p:txBody>
          <a:bodyPr wrap="square" rtlCol="0">
            <a:spAutoFit/>
          </a:bodyPr>
          <a:p>
            <a:pPr indent="0">
              <a:buFont typeface="Arial" panose="020B0604020202020204" pitchFamily="34" charset="0"/>
              <a:buNone/>
            </a:pPr>
            <a:r>
              <a:rPr lang="en-US" sz="2400"/>
              <a:t>  </a:t>
            </a:r>
            <a:r>
              <a:rPr lang="en-US" sz="3200">
                <a:solidFill>
                  <a:schemeClr val="tx1"/>
                </a:solidFill>
                <a:effectLst>
                  <a:outerShdw blurRad="38100" dist="19050" dir="2700000" algn="tl" rotWithShape="0">
                    <a:schemeClr val="dk1">
                      <a:alpha val="40000"/>
                    </a:schemeClr>
                  </a:outerShdw>
                </a:effectLst>
              </a:rPr>
              <a:t>2. Visulization step:</a:t>
            </a:r>
            <a:endParaRPr lang="en-US" sz="3200">
              <a:solidFill>
                <a:schemeClr val="tx1"/>
              </a:solidFill>
              <a:effectLst>
                <a:outerShdw blurRad="38100" dist="19050" dir="2700000" algn="tl" rotWithShape="0">
                  <a:schemeClr val="dk1">
                    <a:alpha val="40000"/>
                  </a:schemeClr>
                </a:outerShdw>
              </a:effectLst>
            </a:endParaRPr>
          </a:p>
          <a:p>
            <a:pPr indent="0">
              <a:buFont typeface="Arial" panose="020B0604020202020204" pitchFamily="34" charset="0"/>
              <a:buNone/>
            </a:pPr>
            <a:endParaRPr lang="en-US" sz="2400"/>
          </a:p>
          <a:p>
            <a:pPr marL="457200" indent="-457200">
              <a:buFont typeface="Arial" panose="020B0604020202020204" pitchFamily="34" charset="0"/>
              <a:buChar char="•"/>
            </a:pPr>
            <a:r>
              <a:rPr lang="en-US" sz="2400"/>
              <a:t>  Load a sample data set into Elasticsearch.</a:t>
            </a:r>
            <a:endParaRPr lang="en-US" sz="2400"/>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  Define an index pattern</a:t>
            </a:r>
            <a:endParaRPr lang="en-US" sz="2400"/>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 Explore the sample data with Discover</a:t>
            </a:r>
            <a:endParaRPr lang="en-US" sz="2400"/>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 Set up visualizations of the sample data</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9139</Words>
  <Application>WPS Presentation</Application>
  <PresentationFormat>Widescreen</PresentationFormat>
  <Paragraphs>223</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Calibri Light</vt:lpstr>
      <vt:lpstr>Calibri</vt:lpstr>
      <vt:lpstr>Microsoft YaHei</vt:lpstr>
      <vt:lpstr>Office Theme</vt:lpstr>
      <vt:lpstr>Visualization through Kibana</vt:lpstr>
      <vt:lpstr>PowerPoint 演示文稿</vt:lpstr>
      <vt:lpstr>Install of Elasticsearch and Kibana</vt:lpstr>
      <vt:lpstr>Elasticsearch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of Elasticsearch and Kibana</dc:title>
  <dc:creator/>
  <cp:lastModifiedBy>Erin</cp:lastModifiedBy>
  <cp:revision>10</cp:revision>
  <dcterms:created xsi:type="dcterms:W3CDTF">2017-03-30T06:09:00Z</dcterms:created>
  <dcterms:modified xsi:type="dcterms:W3CDTF">2017-04-03T01:45:35Z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