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2" r:id="rId5"/>
    <p:sldId id="261" r:id="rId6"/>
    <p:sldId id="260" r:id="rId7"/>
    <p:sldId id="259" r:id="rId8"/>
    <p:sldId id="271" r:id="rId9"/>
    <p:sldId id="270" r:id="rId10"/>
    <p:sldId id="258" r:id="rId11"/>
    <p:sldId id="269" r:id="rId12"/>
    <p:sldId id="268" r:id="rId13"/>
    <p:sldId id="266" r:id="rId14"/>
    <p:sldId id="267"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245A94-9404-4D06-B709-FB15CFFEE5D0}"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37A3C8-BAC8-489C-B137-3B575C6DC4BD}" type="slidenum">
              <a:rPr lang="en-IN" smtClean="0"/>
              <a:t>‹#›</a:t>
            </a:fld>
            <a:endParaRPr lang="en-IN"/>
          </a:p>
        </p:txBody>
      </p:sp>
    </p:spTree>
    <p:extLst>
      <p:ext uri="{BB962C8B-B14F-4D97-AF65-F5344CB8AC3E}">
        <p14:creationId xmlns:p14="http://schemas.microsoft.com/office/powerpoint/2010/main" val="3313096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245A94-9404-4D06-B709-FB15CFFEE5D0}"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37A3C8-BAC8-489C-B137-3B575C6DC4BD}" type="slidenum">
              <a:rPr lang="en-IN" smtClean="0"/>
              <a:t>‹#›</a:t>
            </a:fld>
            <a:endParaRPr lang="en-IN"/>
          </a:p>
        </p:txBody>
      </p:sp>
    </p:spTree>
    <p:extLst>
      <p:ext uri="{BB962C8B-B14F-4D97-AF65-F5344CB8AC3E}">
        <p14:creationId xmlns:p14="http://schemas.microsoft.com/office/powerpoint/2010/main" val="962044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245A94-9404-4D06-B709-FB15CFFEE5D0}"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37A3C8-BAC8-489C-B137-3B575C6DC4BD}" type="slidenum">
              <a:rPr lang="en-IN" smtClean="0"/>
              <a:t>‹#›</a:t>
            </a:fld>
            <a:endParaRPr lang="en-IN"/>
          </a:p>
        </p:txBody>
      </p:sp>
    </p:spTree>
    <p:extLst>
      <p:ext uri="{BB962C8B-B14F-4D97-AF65-F5344CB8AC3E}">
        <p14:creationId xmlns:p14="http://schemas.microsoft.com/office/powerpoint/2010/main" val="163596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245A94-9404-4D06-B709-FB15CFFEE5D0}"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37A3C8-BAC8-489C-B137-3B575C6DC4BD}" type="slidenum">
              <a:rPr lang="en-IN" smtClean="0"/>
              <a:t>‹#›</a:t>
            </a:fld>
            <a:endParaRPr lang="en-IN"/>
          </a:p>
        </p:txBody>
      </p:sp>
    </p:spTree>
    <p:extLst>
      <p:ext uri="{BB962C8B-B14F-4D97-AF65-F5344CB8AC3E}">
        <p14:creationId xmlns:p14="http://schemas.microsoft.com/office/powerpoint/2010/main" val="37753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245A94-9404-4D06-B709-FB15CFFEE5D0}"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37A3C8-BAC8-489C-B137-3B575C6DC4BD}" type="slidenum">
              <a:rPr lang="en-IN" smtClean="0"/>
              <a:t>‹#›</a:t>
            </a:fld>
            <a:endParaRPr lang="en-IN"/>
          </a:p>
        </p:txBody>
      </p:sp>
    </p:spTree>
    <p:extLst>
      <p:ext uri="{BB962C8B-B14F-4D97-AF65-F5344CB8AC3E}">
        <p14:creationId xmlns:p14="http://schemas.microsoft.com/office/powerpoint/2010/main" val="233709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245A94-9404-4D06-B709-FB15CFFEE5D0}"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37A3C8-BAC8-489C-B137-3B575C6DC4BD}" type="slidenum">
              <a:rPr lang="en-IN" smtClean="0"/>
              <a:t>‹#›</a:t>
            </a:fld>
            <a:endParaRPr lang="en-IN"/>
          </a:p>
        </p:txBody>
      </p:sp>
    </p:spTree>
    <p:extLst>
      <p:ext uri="{BB962C8B-B14F-4D97-AF65-F5344CB8AC3E}">
        <p14:creationId xmlns:p14="http://schemas.microsoft.com/office/powerpoint/2010/main" val="181245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245A94-9404-4D06-B709-FB15CFFEE5D0}" type="datetimeFigureOut">
              <a:rPr lang="en-IN" smtClean="0"/>
              <a:t>12-01-2022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37A3C8-BAC8-489C-B137-3B575C6DC4BD}" type="slidenum">
              <a:rPr lang="en-IN" smtClean="0"/>
              <a:t>‹#›</a:t>
            </a:fld>
            <a:endParaRPr lang="en-IN"/>
          </a:p>
        </p:txBody>
      </p:sp>
    </p:spTree>
    <p:extLst>
      <p:ext uri="{BB962C8B-B14F-4D97-AF65-F5344CB8AC3E}">
        <p14:creationId xmlns:p14="http://schemas.microsoft.com/office/powerpoint/2010/main" val="174616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245A94-9404-4D06-B709-FB15CFFEE5D0}" type="datetimeFigureOut">
              <a:rPr lang="en-IN" smtClean="0"/>
              <a:t>12-01-2022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37A3C8-BAC8-489C-B137-3B575C6DC4BD}" type="slidenum">
              <a:rPr lang="en-IN" smtClean="0"/>
              <a:t>‹#›</a:t>
            </a:fld>
            <a:endParaRPr lang="en-IN"/>
          </a:p>
        </p:txBody>
      </p:sp>
    </p:spTree>
    <p:extLst>
      <p:ext uri="{BB962C8B-B14F-4D97-AF65-F5344CB8AC3E}">
        <p14:creationId xmlns:p14="http://schemas.microsoft.com/office/powerpoint/2010/main" val="1182857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45A94-9404-4D06-B709-FB15CFFEE5D0}" type="datetimeFigureOut">
              <a:rPr lang="en-IN" smtClean="0"/>
              <a:t>12-01-2022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37A3C8-BAC8-489C-B137-3B575C6DC4BD}" type="slidenum">
              <a:rPr lang="en-IN" smtClean="0"/>
              <a:t>‹#›</a:t>
            </a:fld>
            <a:endParaRPr lang="en-IN"/>
          </a:p>
        </p:txBody>
      </p:sp>
    </p:spTree>
    <p:extLst>
      <p:ext uri="{BB962C8B-B14F-4D97-AF65-F5344CB8AC3E}">
        <p14:creationId xmlns:p14="http://schemas.microsoft.com/office/powerpoint/2010/main" val="341320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45A94-9404-4D06-B709-FB15CFFEE5D0}"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37A3C8-BAC8-489C-B137-3B575C6DC4BD}" type="slidenum">
              <a:rPr lang="en-IN" smtClean="0"/>
              <a:t>‹#›</a:t>
            </a:fld>
            <a:endParaRPr lang="en-IN"/>
          </a:p>
        </p:txBody>
      </p:sp>
    </p:spTree>
    <p:extLst>
      <p:ext uri="{BB962C8B-B14F-4D97-AF65-F5344CB8AC3E}">
        <p14:creationId xmlns:p14="http://schemas.microsoft.com/office/powerpoint/2010/main" val="185734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45A94-9404-4D06-B709-FB15CFFEE5D0}"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37A3C8-BAC8-489C-B137-3B575C6DC4BD}" type="slidenum">
              <a:rPr lang="en-IN" smtClean="0"/>
              <a:t>‹#›</a:t>
            </a:fld>
            <a:endParaRPr lang="en-IN"/>
          </a:p>
        </p:txBody>
      </p:sp>
    </p:spTree>
    <p:extLst>
      <p:ext uri="{BB962C8B-B14F-4D97-AF65-F5344CB8AC3E}">
        <p14:creationId xmlns:p14="http://schemas.microsoft.com/office/powerpoint/2010/main" val="4070364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45A94-9404-4D06-B709-FB15CFFEE5D0}" type="datetimeFigureOut">
              <a:rPr lang="en-IN" smtClean="0"/>
              <a:t>12-01-2022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7A3C8-BAC8-489C-B137-3B575C6DC4BD}" type="slidenum">
              <a:rPr lang="en-IN" smtClean="0"/>
              <a:t>‹#›</a:t>
            </a:fld>
            <a:endParaRPr lang="en-IN"/>
          </a:p>
        </p:txBody>
      </p:sp>
    </p:spTree>
    <p:extLst>
      <p:ext uri="{BB962C8B-B14F-4D97-AF65-F5344CB8AC3E}">
        <p14:creationId xmlns:p14="http://schemas.microsoft.com/office/powerpoint/2010/main" val="507773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586596"/>
            <a:ext cx="9144000" cy="4671204"/>
          </a:xfrm>
        </p:spPr>
        <p:txBody>
          <a:bodyPr>
            <a:normAutofit/>
          </a:bodyPr>
          <a:lstStyle/>
          <a:p>
            <a:pPr algn="l"/>
            <a:r>
              <a:rPr lang="en-US" sz="2000" dirty="0"/>
              <a:t>Business Goal</a:t>
            </a:r>
          </a:p>
          <a:p>
            <a:pPr algn="l"/>
            <a:r>
              <a:rPr lang="en-US" sz="2000" dirty="0"/>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pPr algn="l"/>
            <a:endParaRPr lang="en-IN" sz="2000" dirty="0"/>
          </a:p>
        </p:txBody>
      </p:sp>
    </p:spTree>
    <p:extLst>
      <p:ext uri="{BB962C8B-B14F-4D97-AF65-F5344CB8AC3E}">
        <p14:creationId xmlns:p14="http://schemas.microsoft.com/office/powerpoint/2010/main" val="2138382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4068"/>
            <a:ext cx="10515600" cy="5762895"/>
          </a:xfrm>
        </p:spPr>
        <p:txBody>
          <a:bodyPr>
            <a:normAutofit/>
          </a:bodyPr>
          <a:lstStyle/>
          <a:p>
            <a:r>
              <a:rPr lang="en-US" sz="2000" dirty="0"/>
              <a:t>Step 11 : Making Predictions on train </a:t>
            </a:r>
            <a:r>
              <a:rPr lang="en-US" sz="2000" dirty="0" smtClean="0"/>
              <a:t>data</a:t>
            </a:r>
          </a:p>
          <a:p>
            <a:r>
              <a:rPr lang="en-US" sz="2000" dirty="0"/>
              <a:t>Step 12 : Checking metrics using a confusion Matrix, Sensitivity and Specificity</a:t>
            </a:r>
          </a:p>
          <a:p>
            <a:pPr marL="0" indent="0">
              <a:buNone/>
            </a:pPr>
            <a:r>
              <a:rPr lang="en-US" sz="2000" dirty="0" smtClean="0"/>
              <a:t>We will import </a:t>
            </a:r>
            <a:r>
              <a:rPr lang="en-US" sz="2000" dirty="0" err="1" smtClean="0"/>
              <a:t>sklearn</a:t>
            </a:r>
            <a:r>
              <a:rPr lang="en-US" sz="2000" dirty="0" smtClean="0"/>
              <a:t> import metrics and find below points:</a:t>
            </a:r>
          </a:p>
          <a:p>
            <a:pPr marL="0" indent="0">
              <a:buNone/>
            </a:pPr>
            <a:endParaRPr lang="en-US" sz="2000" dirty="0" smtClean="0"/>
          </a:p>
          <a:p>
            <a:pPr marL="0" indent="0">
              <a:buNone/>
            </a:pPr>
            <a:r>
              <a:rPr lang="en-US" sz="2000" dirty="0" smtClean="0"/>
              <a:t>-Confusion matrix </a:t>
            </a:r>
          </a:p>
          <a:p>
            <a:pPr marL="0" indent="0">
              <a:buNone/>
            </a:pPr>
            <a:r>
              <a:rPr lang="en-US" sz="2000" dirty="0" smtClean="0"/>
              <a:t>-check the overall accuracy.</a:t>
            </a:r>
          </a:p>
          <a:p>
            <a:pPr marL="0" indent="0">
              <a:buNone/>
            </a:pPr>
            <a:r>
              <a:rPr lang="en-US" sz="2000" dirty="0" smtClean="0"/>
              <a:t>-we see the sensitivity of our logistic regression model</a:t>
            </a:r>
          </a:p>
          <a:p>
            <a:pPr marL="0" indent="0">
              <a:buNone/>
            </a:pPr>
            <a:r>
              <a:rPr lang="en-US" sz="2000" dirty="0" smtClean="0"/>
              <a:t>-calculate specificity</a:t>
            </a:r>
          </a:p>
          <a:p>
            <a:pPr marL="0" indent="0">
              <a:buNone/>
            </a:pPr>
            <a:r>
              <a:rPr lang="en-US" sz="2000" dirty="0" smtClean="0"/>
              <a:t>-positive predictive value</a:t>
            </a:r>
          </a:p>
          <a:p>
            <a:pPr marL="0" indent="0">
              <a:buNone/>
            </a:pPr>
            <a:r>
              <a:rPr lang="en-US" sz="2000" dirty="0" smtClean="0"/>
              <a:t>-Negative predictive value</a:t>
            </a:r>
            <a:endParaRPr lang="en-US" sz="2000" dirty="0"/>
          </a:p>
          <a:p>
            <a:endParaRPr lang="en-IN" sz="2000" dirty="0"/>
          </a:p>
        </p:txBody>
      </p:sp>
    </p:spTree>
    <p:extLst>
      <p:ext uri="{BB962C8B-B14F-4D97-AF65-F5344CB8AC3E}">
        <p14:creationId xmlns:p14="http://schemas.microsoft.com/office/powerpoint/2010/main" val="349034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7804"/>
            <a:ext cx="10515600" cy="5849159"/>
          </a:xfrm>
        </p:spPr>
        <p:txBody>
          <a:bodyPr>
            <a:normAutofit/>
          </a:bodyPr>
          <a:lstStyle/>
          <a:p>
            <a:r>
              <a:rPr lang="en-US" sz="1800" dirty="0"/>
              <a:t>Step 14: Plotting a ROC curve to check AOC</a:t>
            </a:r>
          </a:p>
          <a:p>
            <a:pPr marL="0" indent="0">
              <a:buNone/>
            </a:pPr>
            <a:r>
              <a:rPr lang="en-US" sz="1800" dirty="0" smtClean="0"/>
              <a:t>-</a:t>
            </a:r>
            <a:r>
              <a:rPr lang="en-US" sz="1800" dirty="0"/>
              <a:t>An ROC curve demonstrates several things:</a:t>
            </a:r>
          </a:p>
          <a:p>
            <a:pPr marL="0" indent="0">
              <a:buNone/>
            </a:pPr>
            <a:r>
              <a:rPr lang="en-US" sz="1800" dirty="0"/>
              <a:t>It shows the tradeoff between sensitivity and specificity (any increase in sensitivity will be accompanied by a decrease in specificity). The closer the curve follows the left-hand border and then the top border of the ROC space, the more accurate the test. The closer the curve comes to the 45-degree diagonal of the ROC space, the less accurate the test.</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341" y="2294625"/>
            <a:ext cx="6980525" cy="4164455"/>
          </a:xfrm>
          <a:prstGeom prst="rect">
            <a:avLst/>
          </a:prstGeom>
        </p:spPr>
      </p:pic>
    </p:spTree>
    <p:extLst>
      <p:ext uri="{BB962C8B-B14F-4D97-AF65-F5344CB8AC3E}">
        <p14:creationId xmlns:p14="http://schemas.microsoft.com/office/powerpoint/2010/main" val="383587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sz="2000" dirty="0" smtClean="0"/>
              <a:t>Step 15: Finding Optimal Cutoff Point</a:t>
            </a:r>
          </a:p>
          <a:p>
            <a:pPr marL="0" indent="0">
              <a:buNone/>
            </a:pPr>
            <a:r>
              <a:rPr lang="en-US" sz="2000" dirty="0" smtClean="0"/>
              <a:t>-we will plot accuracy sensitivity and specificity for various pro</a:t>
            </a:r>
          </a:p>
          <a:p>
            <a:pPr marL="0" indent="0">
              <a:buNone/>
            </a:pPr>
            <a:r>
              <a:rPr lang="en-US" sz="2000" dirty="0" smtClean="0"/>
              <a:t>-Creating a confusion matrix with the new </a:t>
            </a:r>
            <a:r>
              <a:rPr lang="en-US" sz="2000" dirty="0" err="1" smtClean="0"/>
              <a:t>thresholdbabilities</a:t>
            </a:r>
            <a:r>
              <a:rPr lang="en-US" sz="2000" dirty="0" smtClean="0"/>
              <a:t>.</a:t>
            </a:r>
            <a:endParaRPr lang="en-IN" sz="2000" dirty="0" smtClean="0"/>
          </a:p>
          <a:p>
            <a:endParaRPr lang="en-IN" sz="2000" dirty="0"/>
          </a:p>
        </p:txBody>
      </p:sp>
    </p:spTree>
    <p:extLst>
      <p:ext uri="{BB962C8B-B14F-4D97-AF65-F5344CB8AC3E}">
        <p14:creationId xmlns:p14="http://schemas.microsoft.com/office/powerpoint/2010/main" val="427127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2203" y="350507"/>
            <a:ext cx="8755811" cy="5317047"/>
          </a:xfrm>
        </p:spPr>
      </p:pic>
    </p:spTree>
    <p:extLst>
      <p:ext uri="{BB962C8B-B14F-4D97-AF65-F5344CB8AC3E}">
        <p14:creationId xmlns:p14="http://schemas.microsoft.com/office/powerpoint/2010/main" val="366733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852528"/>
          </a:xfrm>
        </p:spPr>
        <p:txBody>
          <a:bodyPr>
            <a:noAutofit/>
          </a:bodyPr>
          <a:lstStyle/>
          <a:p>
            <a:r>
              <a:rPr lang="en-IN" sz="2000" dirty="0">
                <a:latin typeface="+mn-lt"/>
              </a:rPr>
              <a:t>Step 18 : Model Evaluation</a:t>
            </a:r>
            <a:br>
              <a:rPr lang="en-IN" sz="2000" dirty="0">
                <a:latin typeface="+mn-lt"/>
              </a:rPr>
            </a:br>
            <a:r>
              <a:rPr lang="en-IN" sz="2000" dirty="0" smtClean="0">
                <a:latin typeface="+mn-lt"/>
              </a:rPr>
              <a:t/>
            </a:r>
            <a:br>
              <a:rPr lang="en-IN" sz="2000" dirty="0" smtClean="0">
                <a:latin typeface="+mn-lt"/>
              </a:rPr>
            </a:br>
            <a:r>
              <a:rPr lang="en-US" sz="2000" dirty="0" smtClean="0">
                <a:latin typeface="+mn-lt"/>
              </a:rPr>
              <a:t>There are a lot of leads generated in the initial stage (top) but only a few of them come out as paying customers from the bottom.</a:t>
            </a:r>
            <a:br>
              <a:rPr lang="en-US" sz="2000" dirty="0" smtClean="0">
                <a:latin typeface="+mn-lt"/>
              </a:rPr>
            </a:br>
            <a:r>
              <a:rPr lang="en-US" sz="2000" dirty="0" smtClean="0">
                <a:latin typeface="+mn-lt"/>
              </a:rPr>
              <a:t>In the middle stage, you need to nurture the potential leads well (i.e. educating the leads about the product, constantly communicating etc.) in order to get a higher lead conversion.</a:t>
            </a:r>
            <a:br>
              <a:rPr lang="en-US" sz="2000" dirty="0" smtClean="0">
                <a:latin typeface="+mn-lt"/>
              </a:rPr>
            </a:br>
            <a:r>
              <a:rPr lang="en-US" sz="2000" dirty="0" smtClean="0">
                <a:latin typeface="+mn-lt"/>
              </a:rPr>
              <a:t>First, sort out the best prospects from the leads you have generated. '</a:t>
            </a:r>
            <a:r>
              <a:rPr lang="en-US" sz="2000" dirty="0" err="1" smtClean="0">
                <a:latin typeface="+mn-lt"/>
              </a:rPr>
              <a:t>TotalVisits</a:t>
            </a:r>
            <a:r>
              <a:rPr lang="en-US" sz="2000" dirty="0" smtClean="0">
                <a:latin typeface="+mn-lt"/>
              </a:rPr>
              <a:t>' , 'Total Time Spent on Website' , 'Page Views Per Visit' which contribute most towards the probability of a lead getting converted.</a:t>
            </a:r>
            <a:br>
              <a:rPr lang="en-US" sz="2000" dirty="0" smtClean="0">
                <a:latin typeface="+mn-lt"/>
              </a:rPr>
            </a:br>
            <a:r>
              <a:rPr lang="en-US" sz="2000" dirty="0" smtClean="0">
                <a:latin typeface="+mn-lt"/>
              </a:rPr>
              <a:t>Then, You must keep a list of leads handy so that you can inform them about new courses, services, job offers and future higher studies.</a:t>
            </a:r>
            <a:br>
              <a:rPr lang="en-US" sz="2000" dirty="0" smtClean="0">
                <a:latin typeface="+mn-lt"/>
              </a:rPr>
            </a:br>
            <a:r>
              <a:rPr lang="en-US" sz="2000" dirty="0" smtClean="0">
                <a:latin typeface="+mn-lt"/>
              </a:rPr>
              <a:t>Monitor each lead carefully so that you can tailor the information you send to them.</a:t>
            </a:r>
            <a:br>
              <a:rPr lang="en-US" sz="2000" dirty="0" smtClean="0">
                <a:latin typeface="+mn-lt"/>
              </a:rPr>
            </a:br>
            <a:r>
              <a:rPr lang="en-US" sz="2000" dirty="0" smtClean="0">
                <a:latin typeface="+mn-lt"/>
              </a:rPr>
              <a:t>Carefully provide job offerings, information or courses that suits best according to the interest of the leads.</a:t>
            </a:r>
            <a:br>
              <a:rPr lang="en-US" sz="2000" dirty="0" smtClean="0">
                <a:latin typeface="+mn-lt"/>
              </a:rPr>
            </a:br>
            <a:r>
              <a:rPr lang="en-US" sz="2000" dirty="0" smtClean="0">
                <a:latin typeface="+mn-lt"/>
              </a:rPr>
              <a:t>A proper plan to chart the needs of each lead will go a long way to capture the leads as prospects.</a:t>
            </a:r>
            <a:br>
              <a:rPr lang="en-US" sz="2000" dirty="0" smtClean="0">
                <a:latin typeface="+mn-lt"/>
              </a:rPr>
            </a:br>
            <a:r>
              <a:rPr lang="en-US" sz="2000" dirty="0" smtClean="0">
                <a:latin typeface="+mn-lt"/>
              </a:rPr>
              <a:t>Focus on converted leads.</a:t>
            </a:r>
            <a:br>
              <a:rPr lang="en-US" sz="2000" dirty="0" smtClean="0">
                <a:latin typeface="+mn-lt"/>
              </a:rPr>
            </a:br>
            <a:r>
              <a:rPr lang="en-US" sz="2000" dirty="0" smtClean="0">
                <a:latin typeface="+mn-lt"/>
              </a:rPr>
              <a:t>Hold question-answer sessions with leads to extract the right information you need about them.</a:t>
            </a:r>
            <a:br>
              <a:rPr lang="en-US" sz="2000" dirty="0" smtClean="0">
                <a:latin typeface="+mn-lt"/>
              </a:rPr>
            </a:br>
            <a:r>
              <a:rPr lang="en-US" sz="2000" dirty="0" smtClean="0">
                <a:latin typeface="+mn-lt"/>
              </a:rPr>
              <a:t>Make further inquiries and appointments with the leads to determine their intention and mentality to join online courses.</a:t>
            </a:r>
            <a:endParaRPr lang="en-IN" sz="2000" dirty="0">
              <a:latin typeface="+mn-lt"/>
            </a:endParaRPr>
          </a:p>
        </p:txBody>
      </p:sp>
    </p:spTree>
    <p:extLst>
      <p:ext uri="{BB962C8B-B14F-4D97-AF65-F5344CB8AC3E}">
        <p14:creationId xmlns:p14="http://schemas.microsoft.com/office/powerpoint/2010/main" val="275981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75785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4453"/>
            <a:ext cx="10515600" cy="5702510"/>
          </a:xfrm>
        </p:spPr>
        <p:txBody>
          <a:bodyPr>
            <a:normAutofit/>
          </a:bodyPr>
          <a:lstStyle/>
          <a:p>
            <a:r>
              <a:rPr lang="en-US" sz="2000" dirty="0"/>
              <a:t>Step 1 : Importing required Libraries</a:t>
            </a:r>
          </a:p>
          <a:p>
            <a:r>
              <a:rPr lang="en-US" sz="2000" dirty="0"/>
              <a:t>Step 2: Reading and Understanding the </a:t>
            </a:r>
            <a:r>
              <a:rPr lang="en-US" sz="2000" dirty="0" smtClean="0"/>
              <a:t>Data</a:t>
            </a:r>
          </a:p>
          <a:p>
            <a:pPr marL="0" indent="0">
              <a:buNone/>
            </a:pPr>
            <a:r>
              <a:rPr lang="en-US" sz="2000" dirty="0" smtClean="0"/>
              <a:t>-A </a:t>
            </a:r>
            <a:r>
              <a:rPr lang="en-US" sz="2000" dirty="0"/>
              <a:t>few of the variable are null and therefore will required further analysis for cleaning.</a:t>
            </a:r>
          </a:p>
          <a:p>
            <a:r>
              <a:rPr lang="en-US" sz="2000" dirty="0"/>
              <a:t>Step 3: Cleansing the data for EDA</a:t>
            </a:r>
          </a:p>
          <a:p>
            <a:pPr marL="0" indent="0">
              <a:buNone/>
            </a:pPr>
            <a:r>
              <a:rPr lang="en-US" sz="2000" dirty="0" smtClean="0"/>
              <a:t>-</a:t>
            </a:r>
            <a:r>
              <a:rPr lang="en-US" sz="2000" dirty="0"/>
              <a:t>Looking at the data we have some columns like Specialization, Lead Profile, City </a:t>
            </a:r>
            <a:r>
              <a:rPr lang="en-US" sz="2000" dirty="0" err="1"/>
              <a:t>etc</a:t>
            </a:r>
            <a:r>
              <a:rPr lang="en-US" sz="2000" dirty="0"/>
              <a:t> with values as 'Select' where we </a:t>
            </a:r>
            <a:r>
              <a:rPr lang="en-US" sz="2000" dirty="0" err="1"/>
              <a:t>dont</a:t>
            </a:r>
            <a:r>
              <a:rPr lang="en-US" sz="2000" dirty="0"/>
              <a:t> have the info, there are as good as null, so replacing them with </a:t>
            </a:r>
            <a:r>
              <a:rPr lang="en-US" sz="2000" dirty="0" smtClean="0"/>
              <a:t>Nulls.</a:t>
            </a:r>
          </a:p>
          <a:p>
            <a:pPr marL="0" indent="0">
              <a:buNone/>
            </a:pPr>
            <a:endParaRPr lang="en-US" sz="2000" dirty="0"/>
          </a:p>
          <a:p>
            <a:r>
              <a:rPr lang="en-US" sz="2000" dirty="0" smtClean="0"/>
              <a:t>Step 4: Performing numerical and categorical analysis on the data</a:t>
            </a:r>
          </a:p>
          <a:p>
            <a:pPr marL="0" indent="0">
              <a:buNone/>
            </a:pPr>
            <a:r>
              <a:rPr lang="en-US" sz="2000" dirty="0" smtClean="0"/>
              <a:t>-Plotting a </a:t>
            </a:r>
            <a:r>
              <a:rPr lang="en-US" sz="2000" dirty="0" err="1" smtClean="0"/>
              <a:t>pairplot</a:t>
            </a:r>
            <a:r>
              <a:rPr lang="en-US" sz="2000" dirty="0" smtClean="0"/>
              <a:t> for 3 Numerical variables to </a:t>
            </a:r>
            <a:r>
              <a:rPr lang="en-US" sz="2000" dirty="0" err="1" smtClean="0"/>
              <a:t>analysize</a:t>
            </a:r>
            <a:r>
              <a:rPr lang="en-US" sz="2000" dirty="0" smtClean="0"/>
              <a:t> the trend with Target Converted i.e. Number of leads converted</a:t>
            </a:r>
          </a:p>
          <a:p>
            <a:pPr marL="0" indent="0">
              <a:buNone/>
            </a:pPr>
            <a:endParaRPr lang="en-US" sz="2000" dirty="0" smtClean="0"/>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1474882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275" y="945731"/>
            <a:ext cx="10515600" cy="4351338"/>
          </a:xfrm>
        </p:spPr>
        <p:txBody>
          <a:bodyPr>
            <a:normAutofit/>
          </a:bodyPr>
          <a:lstStyle/>
          <a:p>
            <a:r>
              <a:rPr lang="en-US" sz="2000" dirty="0"/>
              <a:t>Numerical Inferences:</a:t>
            </a:r>
          </a:p>
          <a:p>
            <a:r>
              <a:rPr lang="en-US" sz="2000" dirty="0"/>
              <a:t>Total Visits : Converted customers have a fewer number of visits compared to non-converted customers between 0-50 visits. High visiting customers also seem to be less likely to convert.</a:t>
            </a:r>
          </a:p>
          <a:p>
            <a:r>
              <a:rPr lang="en-US" sz="2000" dirty="0"/>
              <a:t>Total Time Spent on Website : Converted customers are likely to spend between 1000 to 1500 minutes on the website. This means converted customers have an higher average time spend per session on the website. Non-converted customers only spend between 0-500 minutes.</a:t>
            </a:r>
          </a:p>
          <a:p>
            <a:r>
              <a:rPr lang="en-US" sz="2000" dirty="0"/>
              <a:t>Page Views Per Visit : Both converted and non-converted customers have the same number of website visits.</a:t>
            </a:r>
          </a:p>
          <a:p>
            <a:endParaRPr lang="en-IN" sz="2000" dirty="0"/>
          </a:p>
        </p:txBody>
      </p:sp>
    </p:spTree>
    <p:extLst>
      <p:ext uri="{BB962C8B-B14F-4D97-AF65-F5344CB8AC3E}">
        <p14:creationId xmlns:p14="http://schemas.microsoft.com/office/powerpoint/2010/main" val="3863741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3630"/>
            <a:ext cx="10515600" cy="5383333"/>
          </a:xfrm>
        </p:spPr>
        <p:txBody>
          <a:bodyPr>
            <a:normAutofit/>
          </a:bodyPr>
          <a:lstStyle/>
          <a:p>
            <a:r>
              <a:rPr lang="en-US" sz="2000" dirty="0"/>
              <a:t>Categorical Inferences</a:t>
            </a:r>
          </a:p>
          <a:p>
            <a:r>
              <a:rPr lang="en-US" sz="2000" dirty="0"/>
              <a:t>Lead Origin : Leads originated through 'add forms ' has a high conversion rate compared to other Origins, followed by Page submissions and API</a:t>
            </a:r>
          </a:p>
          <a:p>
            <a:r>
              <a:rPr lang="en-US" sz="2000" dirty="0"/>
              <a:t>Lead Source : Leads generated from </a:t>
            </a:r>
            <a:r>
              <a:rPr lang="en-US" sz="2000" dirty="0" err="1"/>
              <a:t>welingak</a:t>
            </a:r>
            <a:r>
              <a:rPr lang="en-US" sz="2000" dirty="0"/>
              <a:t> website, Reference and Google are more likely to convert. Though Direct traffic is giving highest number of leads their </a:t>
            </a:r>
            <a:r>
              <a:rPr lang="en-US" sz="2000" dirty="0" err="1"/>
              <a:t>coversion</a:t>
            </a:r>
            <a:r>
              <a:rPr lang="en-US" sz="2000" dirty="0"/>
              <a:t> rate is less than 50%</a:t>
            </a:r>
          </a:p>
          <a:p>
            <a:r>
              <a:rPr lang="en-US" sz="2000" dirty="0"/>
              <a:t>Do not call or Email; Though customer have selected No, their conversions rate is higher than customers who have said yes to both calls and emails.</a:t>
            </a:r>
          </a:p>
          <a:p>
            <a:r>
              <a:rPr lang="en-US" sz="2000" dirty="0"/>
              <a:t>There is a very conversion rate for Leads with Last Activity : SMS sent</a:t>
            </a:r>
          </a:p>
          <a:p>
            <a:r>
              <a:rPr lang="en-US" sz="2000" dirty="0"/>
              <a:t>Almost all leads are from India, few from US and UAE</a:t>
            </a:r>
          </a:p>
          <a:p>
            <a:r>
              <a:rPr lang="en-US" sz="2000" dirty="0"/>
              <a:t>Leads are spread across all Specializations, </a:t>
            </a:r>
            <a:r>
              <a:rPr lang="en-US" sz="2000" dirty="0" err="1"/>
              <a:t>Specilizations</a:t>
            </a:r>
            <a:r>
              <a:rPr lang="en-US" sz="2000" dirty="0"/>
              <a:t> under Domain Management are highlights</a:t>
            </a:r>
          </a:p>
          <a:p>
            <a:r>
              <a:rPr lang="en-US" sz="2000" dirty="0"/>
              <a:t>Majority of leads are of Unemployed customers, however this </a:t>
            </a:r>
            <a:r>
              <a:rPr lang="en-US" sz="2000" dirty="0" err="1"/>
              <a:t>doesnt</a:t>
            </a:r>
            <a:r>
              <a:rPr lang="en-US" sz="2000" dirty="0"/>
              <a:t> reflect the same in conversion rate. Working professionals have a very high conversion rate.</a:t>
            </a:r>
          </a:p>
          <a:p>
            <a:endParaRPr lang="en-IN" sz="2000" dirty="0"/>
          </a:p>
        </p:txBody>
      </p:sp>
    </p:spTree>
    <p:extLst>
      <p:ext uri="{BB962C8B-B14F-4D97-AF65-F5344CB8AC3E}">
        <p14:creationId xmlns:p14="http://schemas.microsoft.com/office/powerpoint/2010/main" val="2713833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Step 5: Preparing the data for Model Building</a:t>
            </a:r>
          </a:p>
          <a:p>
            <a:pPr marL="0" indent="0">
              <a:buNone/>
            </a:pPr>
            <a:r>
              <a:rPr lang="en-US" sz="2000" dirty="0" smtClean="0"/>
              <a:t>-Converting </a:t>
            </a:r>
            <a:r>
              <a:rPr lang="en-US" sz="2000" dirty="0"/>
              <a:t>some binary variables (Yes/No) to 0/1</a:t>
            </a:r>
          </a:p>
          <a:p>
            <a:pPr marL="0" indent="0">
              <a:buNone/>
            </a:pPr>
            <a:r>
              <a:rPr lang="en-US" sz="2000" dirty="0" smtClean="0"/>
              <a:t>-</a:t>
            </a:r>
            <a:r>
              <a:rPr lang="en-US" sz="2000" dirty="0"/>
              <a:t>Creating dummy features for multi level variables</a:t>
            </a:r>
          </a:p>
          <a:p>
            <a:pPr marL="0" indent="0">
              <a:buNone/>
            </a:pPr>
            <a:endParaRPr lang="en-US" sz="2000" dirty="0"/>
          </a:p>
          <a:p>
            <a:pPr marL="0" indent="0">
              <a:buNone/>
            </a:pPr>
            <a:r>
              <a:rPr lang="en-US" sz="2000" dirty="0"/>
              <a:t>Step 6: Splitting the data into test and train datasets</a:t>
            </a:r>
          </a:p>
          <a:p>
            <a:pPr marL="0" indent="0">
              <a:buNone/>
            </a:pPr>
            <a:r>
              <a:rPr lang="en-US" sz="2000" dirty="0" smtClean="0"/>
              <a:t>-</a:t>
            </a:r>
            <a:endParaRPr lang="en-IN" sz="2000" dirty="0"/>
          </a:p>
        </p:txBody>
      </p:sp>
    </p:spTree>
    <p:extLst>
      <p:ext uri="{BB962C8B-B14F-4D97-AF65-F5344CB8AC3E}">
        <p14:creationId xmlns:p14="http://schemas.microsoft.com/office/powerpoint/2010/main" val="2010528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845389"/>
            <a:ext cx="10515600" cy="5331574"/>
          </a:xfrm>
        </p:spPr>
        <p:txBody>
          <a:bodyPr>
            <a:normAutofit/>
          </a:bodyPr>
          <a:lstStyle/>
          <a:p>
            <a:r>
              <a:rPr lang="en-IN" sz="2000" dirty="0"/>
              <a:t>Step 7: Feature Scaling</a:t>
            </a:r>
          </a:p>
          <a:p>
            <a:pPr marL="0" indent="0">
              <a:buNone/>
            </a:pPr>
            <a:r>
              <a:rPr lang="en-US" sz="2000" dirty="0" smtClean="0"/>
              <a:t>-</a:t>
            </a:r>
            <a:r>
              <a:rPr lang="en-US" sz="2000" dirty="0"/>
              <a:t>From the data, we can see </a:t>
            </a:r>
            <a:r>
              <a:rPr lang="en-US" sz="2000" dirty="0" err="1"/>
              <a:t>TotalVisits</a:t>
            </a:r>
            <a:r>
              <a:rPr lang="en-US" sz="2000" dirty="0"/>
              <a:t>, Total Time Spent on Website and Page Views Per Visit have larger values compared to others. We can normalize the numbers using the </a:t>
            </a:r>
            <a:r>
              <a:rPr lang="en-US" sz="2000" dirty="0" err="1"/>
              <a:t>StandardScaler</a:t>
            </a:r>
            <a:r>
              <a:rPr lang="en-US" sz="2000" dirty="0"/>
              <a:t> method and have all the numbers within small range</a:t>
            </a:r>
            <a:r>
              <a:rPr lang="en-US" sz="2000" dirty="0" smtClean="0"/>
              <a:t>.</a:t>
            </a:r>
          </a:p>
          <a:p>
            <a:pPr marL="0" indent="0">
              <a:buNone/>
            </a:pPr>
            <a:endParaRPr lang="en-US" sz="2000" dirty="0"/>
          </a:p>
          <a:p>
            <a:pPr marL="0" indent="0">
              <a:buNone/>
            </a:pPr>
            <a:r>
              <a:rPr lang="en-US" sz="2000" dirty="0" smtClean="0"/>
              <a:t>-</a:t>
            </a:r>
            <a:r>
              <a:rPr lang="en-IN" sz="2000" dirty="0"/>
              <a:t>Checking the Conversion Rate</a:t>
            </a:r>
          </a:p>
          <a:p>
            <a:pPr marL="0" indent="0">
              <a:buNone/>
            </a:pPr>
            <a:r>
              <a:rPr lang="en-US" sz="2000" dirty="0"/>
              <a:t>We are required to build a model such that customer would be assigned a lead score using which we achieve a target lead conversion rate to be around 80%</a:t>
            </a:r>
          </a:p>
          <a:p>
            <a:pPr marL="0" indent="0">
              <a:buNone/>
            </a:pPr>
            <a:endParaRPr lang="en-IN" sz="2000" dirty="0"/>
          </a:p>
        </p:txBody>
      </p:sp>
    </p:spTree>
    <p:extLst>
      <p:ext uri="{BB962C8B-B14F-4D97-AF65-F5344CB8AC3E}">
        <p14:creationId xmlns:p14="http://schemas.microsoft.com/office/powerpoint/2010/main" val="3014376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3683"/>
            <a:ext cx="10515600" cy="5823280"/>
          </a:xfrm>
        </p:spPr>
        <p:txBody>
          <a:bodyPr>
            <a:normAutofit/>
          </a:bodyPr>
          <a:lstStyle/>
          <a:p>
            <a:r>
              <a:rPr lang="en-US" sz="2000" dirty="0"/>
              <a:t>Step 8: Looking at Correlations</a:t>
            </a:r>
          </a:p>
          <a:p>
            <a:pPr>
              <a:buFontTx/>
              <a:buChar char="-"/>
            </a:pPr>
            <a:r>
              <a:rPr lang="en-US" sz="2000" dirty="0" smtClean="0"/>
              <a:t>checking the correlation coefficients to see which variables are highly correlated</a:t>
            </a:r>
          </a:p>
          <a:p>
            <a:pPr>
              <a:buFontTx/>
              <a:buChar char="-"/>
            </a:pPr>
            <a:endParaRPr lang="en-US" sz="2000" dirty="0"/>
          </a:p>
          <a:p>
            <a:pPr marL="0" indent="0">
              <a:buNone/>
            </a:pPr>
            <a:endParaRPr lang="en-US" sz="2000" dirty="0" smtClean="0"/>
          </a:p>
          <a:p>
            <a:pPr marL="0" indent="0">
              <a:buNone/>
            </a:pPr>
            <a:r>
              <a:rPr lang="en-IN" sz="2000" dirty="0"/>
              <a:t>Step 9: Model Building</a:t>
            </a:r>
          </a:p>
          <a:p>
            <a:pPr marL="0" indent="0">
              <a:buNone/>
            </a:pPr>
            <a:r>
              <a:rPr lang="en-US" sz="2000" dirty="0" smtClean="0"/>
              <a:t>-</a:t>
            </a:r>
            <a:r>
              <a:rPr lang="en-US" sz="2000" dirty="0"/>
              <a:t>Model 1 : Using all feature </a:t>
            </a:r>
            <a:r>
              <a:rPr lang="en-US" sz="2000" dirty="0" smtClean="0"/>
              <a:t>variables</a:t>
            </a:r>
          </a:p>
        </p:txBody>
      </p:sp>
    </p:spTree>
    <p:extLst>
      <p:ext uri="{BB962C8B-B14F-4D97-AF65-F5344CB8AC3E}">
        <p14:creationId xmlns:p14="http://schemas.microsoft.com/office/powerpoint/2010/main" val="331695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222" y="370936"/>
            <a:ext cx="10696755" cy="5538608"/>
          </a:xfrm>
        </p:spPr>
      </p:pic>
    </p:spTree>
    <p:extLst>
      <p:ext uri="{BB962C8B-B14F-4D97-AF65-F5344CB8AC3E}">
        <p14:creationId xmlns:p14="http://schemas.microsoft.com/office/powerpoint/2010/main" val="128138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buNone/>
            </a:pPr>
            <a:r>
              <a:rPr lang="en-US" sz="2000" dirty="0" smtClean="0"/>
              <a:t>Step 10: Feature Selection Using RFE</a:t>
            </a:r>
          </a:p>
          <a:p>
            <a:pPr marL="0" indent="0">
              <a:buNone/>
            </a:pPr>
            <a:r>
              <a:rPr lang="en-IN" sz="2000" dirty="0" smtClean="0"/>
              <a:t>importing libraries for RFE</a:t>
            </a:r>
          </a:p>
          <a:p>
            <a:pPr marL="0" indent="0">
              <a:buNone/>
            </a:pPr>
            <a:r>
              <a:rPr lang="en-IN" sz="2000" dirty="0" smtClean="0"/>
              <a:t>from </a:t>
            </a:r>
            <a:r>
              <a:rPr lang="en-IN" sz="2000" dirty="0" err="1" smtClean="0"/>
              <a:t>sklearn.linear_model</a:t>
            </a:r>
            <a:r>
              <a:rPr lang="en-IN" sz="2000" dirty="0" smtClean="0"/>
              <a:t> import </a:t>
            </a:r>
            <a:r>
              <a:rPr lang="en-IN" sz="2000" dirty="0" err="1" smtClean="0"/>
              <a:t>LogisticRegression</a:t>
            </a:r>
            <a:endParaRPr lang="en-IN" sz="2000" dirty="0" smtClean="0"/>
          </a:p>
          <a:p>
            <a:pPr marL="0" indent="0">
              <a:buNone/>
            </a:pPr>
            <a:r>
              <a:rPr lang="en-IN" sz="2000" dirty="0" smtClean="0"/>
              <a:t>from </a:t>
            </a:r>
            <a:r>
              <a:rPr lang="en-IN" sz="2000" dirty="0" err="1" smtClean="0"/>
              <a:t>sklearn.feature_selection</a:t>
            </a:r>
            <a:r>
              <a:rPr lang="en-IN" sz="2000" dirty="0" smtClean="0"/>
              <a:t> import RFE</a:t>
            </a:r>
          </a:p>
          <a:p>
            <a:endParaRPr lang="en-IN" sz="2000" dirty="0"/>
          </a:p>
        </p:txBody>
      </p:sp>
    </p:spTree>
    <p:extLst>
      <p:ext uri="{BB962C8B-B14F-4D97-AF65-F5344CB8AC3E}">
        <p14:creationId xmlns:p14="http://schemas.microsoft.com/office/powerpoint/2010/main" val="343962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TotalTime>
  <Words>788</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18 : Model Evaluation  There are a lot of leads generated in the initial stage (top) but only a few of them come out as paying customers from the bottom. In the middle stage, you need to nurture the potential leads well (i.e. educating the leads about the product, constantly communicating etc.) in order to get a higher lead conversion. First, sort out the best prospects from the leads you have generated. 'TotalVisits' , 'Total Time Spent on Website' , 'Page Views Per Visit' which contribute most towards the probability of a lead getting converted. Then, You must keep a list of leads handy so that you can inform them about new courses, services, job offers and future higher studies. Monitor each lead carefully so that you can tailor the information you send to them. Carefully provide job offerings, information or courses that suits best according to the interest of the leads. A proper plan to chart the needs of each lead will go a long way to capture the leads as prospects. Focus on converted leads. Hold question-answer sessions with leads to extract the right information you need about them. Make further inquiries and appointments with the leads to determine their intention and mentality to join online courses.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52</cp:revision>
  <dcterms:created xsi:type="dcterms:W3CDTF">2022-01-12T04:10:49Z</dcterms:created>
  <dcterms:modified xsi:type="dcterms:W3CDTF">2022-01-12T06:38:14Z</dcterms:modified>
</cp:coreProperties>
</file>