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6" r:id="rId6"/>
    <p:sldId id="265" r:id="rId7"/>
    <p:sldId id="261" r:id="rId8"/>
    <p:sldId id="262" r:id="rId9"/>
    <p:sldId id="260" r:id="rId10"/>
    <p:sldId id="263"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1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6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E748A84-71D4-4964-AB0B-932AEDDF79E0}"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99F42-99F5-4632-8A42-F79E6149B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85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8A84-71D4-4964-AB0B-932AEDDF79E0}"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15126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8A84-71D4-4964-AB0B-932AEDDF79E0}"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99F42-99F5-4632-8A42-F79E6149B9B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63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48A84-71D4-4964-AB0B-932AEDDF79E0}"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18377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48A84-71D4-4964-AB0B-932AEDDF79E0}"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99F42-99F5-4632-8A42-F79E6149B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3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48A84-71D4-4964-AB0B-932AEDDF79E0}"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36353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48A84-71D4-4964-AB0B-932AEDDF79E0}"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409758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48A84-71D4-4964-AB0B-932AEDDF79E0}"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408081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48A84-71D4-4964-AB0B-932AEDDF79E0}"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87000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48A84-71D4-4964-AB0B-932AEDDF79E0}"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99F42-99F5-4632-8A42-F79E6149B9B2}" type="slidenum">
              <a:rPr lang="en-IN" smtClean="0"/>
              <a:t>‹#›</a:t>
            </a:fld>
            <a:endParaRPr lang="en-IN"/>
          </a:p>
        </p:txBody>
      </p:sp>
    </p:spTree>
    <p:extLst>
      <p:ext uri="{BB962C8B-B14F-4D97-AF65-F5344CB8AC3E}">
        <p14:creationId xmlns:p14="http://schemas.microsoft.com/office/powerpoint/2010/main" val="266644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48A84-71D4-4964-AB0B-932AEDDF79E0}"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99F42-99F5-4632-8A42-F79E6149B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38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748A84-71D4-4964-AB0B-932AEDDF79E0}" type="datetimeFigureOut">
              <a:rPr lang="en-IN" smtClean="0"/>
              <a:t>10-08-2022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B99F42-99F5-4632-8A42-F79E6149B9B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0280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EED4-409B-1CD7-14D9-B6B45172A504}"/>
              </a:ext>
            </a:extLst>
          </p:cNvPr>
          <p:cNvSpPr>
            <a:spLocks noGrp="1"/>
          </p:cNvSpPr>
          <p:nvPr>
            <p:ph type="ctrTitle"/>
          </p:nvPr>
        </p:nvSpPr>
        <p:spPr>
          <a:xfrm>
            <a:off x="0" y="4648151"/>
            <a:ext cx="8339959" cy="2031738"/>
          </a:xfrm>
        </p:spPr>
        <p:txBody>
          <a:bodyPr/>
          <a:lstStyle/>
          <a:p>
            <a:pPr algn="l"/>
            <a:r>
              <a:rPr lang="en-IN" dirty="0">
                <a:solidFill>
                  <a:srgbClr val="391FF9"/>
                </a:solidFill>
              </a:rPr>
              <a:t>Revenue analysis &amp; Inventory management </a:t>
            </a:r>
          </a:p>
        </p:txBody>
      </p:sp>
      <p:sp>
        <p:nvSpPr>
          <p:cNvPr id="3" name="Subtitle 2">
            <a:extLst>
              <a:ext uri="{FF2B5EF4-FFF2-40B4-BE49-F238E27FC236}">
                <a16:creationId xmlns:a16="http://schemas.microsoft.com/office/drawing/2014/main" id="{A6EFC4E3-12C2-6A66-41FE-B02FD190CAED}"/>
              </a:ext>
            </a:extLst>
          </p:cNvPr>
          <p:cNvSpPr>
            <a:spLocks noGrp="1"/>
          </p:cNvSpPr>
          <p:nvPr>
            <p:ph type="subTitle" idx="1"/>
          </p:nvPr>
        </p:nvSpPr>
        <p:spPr>
          <a:xfrm>
            <a:off x="0" y="5833241"/>
            <a:ext cx="4067503" cy="1166648"/>
          </a:xfrm>
        </p:spPr>
        <p:txBody>
          <a:bodyPr/>
          <a:lstStyle/>
          <a:p>
            <a:r>
              <a:rPr lang="en-US" dirty="0"/>
              <a:t>Capstone project by Subhasish Halder</a:t>
            </a:r>
            <a:endParaRPr lang="en-IN" dirty="0"/>
          </a:p>
        </p:txBody>
      </p:sp>
      <p:pic>
        <p:nvPicPr>
          <p:cNvPr id="5" name="Picture 4">
            <a:extLst>
              <a:ext uri="{FF2B5EF4-FFF2-40B4-BE49-F238E27FC236}">
                <a16:creationId xmlns:a16="http://schemas.microsoft.com/office/drawing/2014/main" id="{CCCCCE06-5871-B9EA-9AB9-662430E58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633" y="4648151"/>
            <a:ext cx="2143125" cy="2143125"/>
          </a:xfrm>
          <a:prstGeom prst="rect">
            <a:avLst/>
          </a:prstGeom>
        </p:spPr>
      </p:pic>
    </p:spTree>
    <p:extLst>
      <p:ext uri="{BB962C8B-B14F-4D97-AF65-F5344CB8AC3E}">
        <p14:creationId xmlns:p14="http://schemas.microsoft.com/office/powerpoint/2010/main" val="3736274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F2F6-F984-3C55-4AC2-F8C363CBEC18}"/>
              </a:ext>
            </a:extLst>
          </p:cNvPr>
          <p:cNvSpPr>
            <a:spLocks noGrp="1"/>
          </p:cNvSpPr>
          <p:nvPr>
            <p:ph type="title"/>
          </p:nvPr>
        </p:nvSpPr>
        <p:spPr/>
        <p:txBody>
          <a:bodyPr/>
          <a:lstStyle/>
          <a:p>
            <a:r>
              <a:rPr lang="en-US" dirty="0">
                <a:solidFill>
                  <a:srgbClr val="391FF9"/>
                </a:solidFill>
              </a:rPr>
              <a:t>Appendix</a:t>
            </a:r>
            <a:endParaRPr lang="en-IN" dirty="0">
              <a:solidFill>
                <a:srgbClr val="391FF9"/>
              </a:solidFill>
            </a:endParaRPr>
          </a:p>
        </p:txBody>
      </p:sp>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1024128" y="5081802"/>
            <a:ext cx="10515600" cy="1233372"/>
          </a:xfrm>
        </p:spPr>
        <p:txBody>
          <a:bodyPr>
            <a:normAutofit/>
          </a:bodyPr>
          <a:lstStyle/>
          <a:p>
            <a:pPr marL="457200" indent="-457200">
              <a:buFont typeface="+mj-lt"/>
              <a:buAutoNum type="arabicPeriod" startAt="3"/>
            </a:pPr>
            <a:r>
              <a:rPr lang="en-US" dirty="0">
                <a:solidFill>
                  <a:schemeClr val="accent1"/>
                </a:solidFill>
              </a:rPr>
              <a:t>Data Model Assumption:</a:t>
            </a:r>
          </a:p>
          <a:p>
            <a:pPr marL="845820" lvl="3" indent="-342900">
              <a:lnSpc>
                <a:spcPct val="100000"/>
              </a:lnSpc>
              <a:buFont typeface="Wingdings" panose="05000000000000000000" pitchFamily="2" charset="2"/>
              <a:buChar char="Ø"/>
            </a:pPr>
            <a:r>
              <a:rPr lang="en-US" dirty="0">
                <a:solidFill>
                  <a:schemeClr val="accent1"/>
                </a:solidFill>
              </a:rPr>
              <a:t>Only data with “delivered” status has been used for the analysis.</a:t>
            </a:r>
          </a:p>
          <a:p>
            <a:pPr marL="845820" lvl="3" indent="-342900">
              <a:lnSpc>
                <a:spcPct val="100000"/>
              </a:lnSpc>
              <a:buFont typeface="Wingdings" panose="05000000000000000000" pitchFamily="2" charset="2"/>
              <a:buChar char="Ø"/>
            </a:pPr>
            <a:r>
              <a:rPr lang="en-US" dirty="0">
                <a:solidFill>
                  <a:schemeClr val="accent1"/>
                </a:solidFill>
              </a:rPr>
              <a:t>The Outliers are assumed to form an integral part of the data analysis hence has not been treated. </a:t>
            </a:r>
          </a:p>
          <a:p>
            <a:pPr marL="845820" lvl="3" indent="-342900">
              <a:lnSpc>
                <a:spcPct val="100000"/>
              </a:lnSpc>
              <a:buFont typeface="Wingdings" panose="05000000000000000000" pitchFamily="2" charset="2"/>
              <a:buChar char="Ø"/>
            </a:pPr>
            <a:endParaRPr lang="en-US" dirty="0">
              <a:solidFill>
                <a:schemeClr val="accent1"/>
              </a:solidFill>
            </a:endParaRPr>
          </a:p>
          <a:p>
            <a:pPr marL="470916" lvl="1" indent="-342900">
              <a:buFont typeface="+mj-lt"/>
              <a:buAutoNum type="arabicPeriod" startAt="3"/>
            </a:pPr>
            <a:endParaRPr lang="en-US" dirty="0">
              <a:solidFill>
                <a:schemeClr val="accent1"/>
              </a:solidFill>
            </a:endParaRPr>
          </a:p>
          <a:p>
            <a:pPr marL="457200" indent="-457200">
              <a:buFont typeface="+mj-lt"/>
              <a:buAutoNum type="arabicPeriod" startAt="3"/>
            </a:pPr>
            <a:endParaRPr lang="en-US" dirty="0">
              <a:solidFill>
                <a:schemeClr val="accent1"/>
              </a:solidFill>
            </a:endParaRPr>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
        <p:nvSpPr>
          <p:cNvPr id="8" name="Content Placeholder 2">
            <a:extLst>
              <a:ext uri="{FF2B5EF4-FFF2-40B4-BE49-F238E27FC236}">
                <a16:creationId xmlns:a16="http://schemas.microsoft.com/office/drawing/2014/main" id="{988EB0E5-7C3D-8CCD-125A-DE3EAB8668B8}"/>
              </a:ext>
            </a:extLst>
          </p:cNvPr>
          <p:cNvSpPr txBox="1">
            <a:spLocks/>
          </p:cNvSpPr>
          <p:nvPr/>
        </p:nvSpPr>
        <p:spPr>
          <a:xfrm>
            <a:off x="913615" y="3886730"/>
            <a:ext cx="10515600" cy="35671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solidFill>
                <a:schemeClr val="accent1"/>
              </a:solidFill>
            </a:endParaRPr>
          </a:p>
        </p:txBody>
      </p:sp>
      <p:pic>
        <p:nvPicPr>
          <p:cNvPr id="9" name="Picture 8">
            <a:extLst>
              <a:ext uri="{FF2B5EF4-FFF2-40B4-BE49-F238E27FC236}">
                <a16:creationId xmlns:a16="http://schemas.microsoft.com/office/drawing/2014/main" id="{B72148C5-407C-AC38-7DAD-66142AA4EF68}"/>
              </a:ext>
            </a:extLst>
          </p:cNvPr>
          <p:cNvPicPr>
            <a:picLocks noChangeAspect="1"/>
          </p:cNvPicPr>
          <p:nvPr/>
        </p:nvPicPr>
        <p:blipFill rotWithShape="1">
          <a:blip r:embed="rId3"/>
          <a:srcRect b="69066"/>
          <a:stretch/>
        </p:blipFill>
        <p:spPr>
          <a:xfrm>
            <a:off x="1480632" y="3933833"/>
            <a:ext cx="4091270" cy="1035876"/>
          </a:xfrm>
          <a:prstGeom prst="rect">
            <a:avLst/>
          </a:prstGeom>
        </p:spPr>
      </p:pic>
      <p:sp>
        <p:nvSpPr>
          <p:cNvPr id="10" name="Content Placeholder 2">
            <a:extLst>
              <a:ext uri="{FF2B5EF4-FFF2-40B4-BE49-F238E27FC236}">
                <a16:creationId xmlns:a16="http://schemas.microsoft.com/office/drawing/2014/main" id="{B31B1BD6-389E-4887-9147-18DF29D7C142}"/>
              </a:ext>
            </a:extLst>
          </p:cNvPr>
          <p:cNvSpPr txBox="1">
            <a:spLocks/>
          </p:cNvSpPr>
          <p:nvPr/>
        </p:nvSpPr>
        <p:spPr>
          <a:xfrm>
            <a:off x="913615" y="1909329"/>
            <a:ext cx="10515600" cy="2024504"/>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startAt="2"/>
            </a:pPr>
            <a:r>
              <a:rPr lang="en-US" sz="2400" dirty="0">
                <a:solidFill>
                  <a:schemeClr val="accent1"/>
                </a:solidFill>
              </a:rPr>
              <a:t>Data Methodology:</a:t>
            </a:r>
          </a:p>
          <a:p>
            <a:pPr marL="788670" lvl="3" indent="-285750">
              <a:lnSpc>
                <a:spcPct val="100000"/>
              </a:lnSpc>
              <a:buFont typeface="Wingdings" panose="05000000000000000000" pitchFamily="2" charset="2"/>
              <a:buChar char="Ø"/>
            </a:pPr>
            <a:r>
              <a:rPr lang="en-US" dirty="0">
                <a:solidFill>
                  <a:schemeClr val="accent1"/>
                </a:solidFill>
              </a:rPr>
              <a:t>There were 4 other variables in the Product table with missing values of 2 each when checked it was all part of the same row in the products table. hence decided to drop it.</a:t>
            </a:r>
          </a:p>
          <a:p>
            <a:pPr marL="788670" lvl="3" indent="-285750">
              <a:lnSpc>
                <a:spcPct val="100000"/>
              </a:lnSpc>
              <a:buFont typeface="Wingdings" panose="05000000000000000000" pitchFamily="2" charset="2"/>
              <a:buChar char="Ø"/>
            </a:pPr>
            <a:r>
              <a:rPr lang="en-US" dirty="0">
                <a:solidFill>
                  <a:schemeClr val="accent1"/>
                </a:solidFill>
              </a:rPr>
              <a:t>The sheets were then saved and exported to a new cleaned excel file for further analysis.  </a:t>
            </a:r>
          </a:p>
          <a:p>
            <a:pPr marL="788670" lvl="3" indent="-285750">
              <a:lnSpc>
                <a:spcPct val="100000"/>
              </a:lnSpc>
              <a:buFont typeface="Wingdings" panose="05000000000000000000" pitchFamily="2" charset="2"/>
              <a:buChar char="Ø"/>
            </a:pPr>
            <a:r>
              <a:rPr lang="en-US" dirty="0">
                <a:solidFill>
                  <a:schemeClr val="accent1"/>
                </a:solidFill>
              </a:rPr>
              <a:t>Calculated field was generated to study the area consumed by the products.</a:t>
            </a:r>
          </a:p>
          <a:p>
            <a:pPr marL="788670" lvl="3" indent="-285750">
              <a:lnSpc>
                <a:spcPct val="100000"/>
              </a:lnSpc>
              <a:buFont typeface="Wingdings" panose="05000000000000000000" pitchFamily="2" charset="2"/>
              <a:buChar char="Ø"/>
            </a:pPr>
            <a:r>
              <a:rPr lang="en-US" dirty="0">
                <a:solidFill>
                  <a:schemeClr val="accent1"/>
                </a:solidFill>
              </a:rPr>
              <a:t>Market basket analysis was performed on a separate tableau file using the newly created </a:t>
            </a:r>
            <a:r>
              <a:rPr lang="en-US" dirty="0" err="1">
                <a:solidFill>
                  <a:schemeClr val="accent1"/>
                </a:solidFill>
              </a:rPr>
              <a:t>ord_prod</a:t>
            </a:r>
            <a:r>
              <a:rPr lang="en-US" dirty="0">
                <a:solidFill>
                  <a:schemeClr val="accent1"/>
                </a:solidFill>
              </a:rPr>
              <a:t> table to study the purchase correlation between the product categories. </a:t>
            </a:r>
          </a:p>
          <a:p>
            <a:pPr marL="457200" indent="-457200">
              <a:buFont typeface="+mj-lt"/>
              <a:buAutoNum type="arabicPeriod" startAt="2"/>
            </a:pPr>
            <a:endParaRPr lang="en-US" dirty="0">
              <a:solidFill>
                <a:schemeClr val="accent1"/>
              </a:solidFill>
            </a:endParaRPr>
          </a:p>
        </p:txBody>
      </p:sp>
    </p:spTree>
    <p:extLst>
      <p:ext uri="{BB962C8B-B14F-4D97-AF65-F5344CB8AC3E}">
        <p14:creationId xmlns:p14="http://schemas.microsoft.com/office/powerpoint/2010/main" val="3987362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CEBD4-93B7-052D-9490-19261B806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365"/>
            <a:ext cx="12192000" cy="6278251"/>
          </a:xfrm>
          <a:prstGeom prst="rect">
            <a:avLst/>
          </a:prstGeom>
        </p:spPr>
      </p:pic>
    </p:spTree>
    <p:extLst>
      <p:ext uri="{BB962C8B-B14F-4D97-AF65-F5344CB8AC3E}">
        <p14:creationId xmlns:p14="http://schemas.microsoft.com/office/powerpoint/2010/main" val="137260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2DCB-B6DF-41E3-1CCD-B4F198C0BE82}"/>
              </a:ext>
            </a:extLst>
          </p:cNvPr>
          <p:cNvSpPr>
            <a:spLocks noGrp="1"/>
          </p:cNvSpPr>
          <p:nvPr>
            <p:ph type="title"/>
          </p:nvPr>
        </p:nvSpPr>
        <p:spPr/>
        <p:txBody>
          <a:bodyPr/>
          <a:lstStyle/>
          <a:p>
            <a:r>
              <a:rPr lang="en-US" dirty="0"/>
              <a:t>Executive summary - </a:t>
            </a:r>
            <a:r>
              <a:rPr lang="en-US" dirty="0" err="1"/>
              <a:t>i</a:t>
            </a:r>
            <a:endParaRPr lang="en-US" dirty="0"/>
          </a:p>
        </p:txBody>
      </p:sp>
      <p:sp>
        <p:nvSpPr>
          <p:cNvPr id="3" name="Content Placeholder 2">
            <a:extLst>
              <a:ext uri="{FF2B5EF4-FFF2-40B4-BE49-F238E27FC236}">
                <a16:creationId xmlns:a16="http://schemas.microsoft.com/office/drawing/2014/main" id="{BAD47572-9CDC-150B-3B10-0B56CC57202A}"/>
              </a:ext>
            </a:extLst>
          </p:cNvPr>
          <p:cNvSpPr>
            <a:spLocks noGrp="1"/>
          </p:cNvSpPr>
          <p:nvPr>
            <p:ph idx="1"/>
          </p:nvPr>
        </p:nvSpPr>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start off the things by data cleaning and understanding. In the data we have 5 sheets, viz, orders,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order_items</a:t>
            </a:r>
            <a:r>
              <a:rPr lang="en-US" sz="1800" dirty="0">
                <a:effectLst/>
                <a:latin typeface="Calibri" panose="020F0502020204030204" pitchFamily="34" charset="0"/>
                <a:ea typeface="Calibri" panose="020F0502020204030204" pitchFamily="34" charset="0"/>
                <a:cs typeface="Times New Roman" panose="02020603050405020304" pitchFamily="18" charset="0"/>
              </a:rPr>
              <a:t>, customers, payments and products. For each sheet data was treated and read with the help of python libraries.</a:t>
            </a:r>
          </a:p>
          <a:p>
            <a:pPr>
              <a:buFont typeface="Wingdings" panose="05000000000000000000" pitchFamily="2" charset="2"/>
              <a:buChar char="Ø"/>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Orders-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duplicate values, orders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order_status</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‘delivered’ were filtered, missing values of timestamps were imputed as per the requirement, no outliers detected</a:t>
            </a:r>
          </a:p>
          <a:p>
            <a:pPr>
              <a:buFont typeface="Wingdings" panose="05000000000000000000" pitchFamily="2" charset="2"/>
              <a:buChar char="Ø"/>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Order items –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missing values, No duplicate values, Outlier treatment not done as may lead to data loss</a:t>
            </a:r>
          </a:p>
          <a:p>
            <a:pPr>
              <a:buFont typeface="Wingdings" panose="05000000000000000000" pitchFamily="2" charset="2"/>
              <a:buChar char="Ø"/>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Customers- </a:t>
            </a:r>
            <a:r>
              <a:rPr lang="en-US" sz="1800" dirty="0">
                <a:effectLst/>
                <a:latin typeface="Calibri" panose="020F0502020204030204" pitchFamily="34" charset="0"/>
                <a:ea typeface="Calibri" panose="020F0502020204030204" pitchFamily="34" charset="0"/>
                <a:cs typeface="Times New Roman" panose="02020603050405020304" pitchFamily="18" charset="0"/>
              </a:rPr>
              <a:t>No missing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values,Duplicate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customer id’s were dropped, no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ouliers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detected</a:t>
            </a:r>
          </a:p>
          <a:p>
            <a:pPr>
              <a:buFont typeface="Wingdings" panose="05000000000000000000" pitchFamily="2" charset="2"/>
              <a:buChar char="Ø"/>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Payments-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No missing values, duplicate order id’s were dropped outlier treatment not done as may lead to data loss</a:t>
            </a:r>
          </a:p>
          <a:p>
            <a:pPr>
              <a:buFont typeface="Wingdings" panose="05000000000000000000" pitchFamily="2" charset="2"/>
              <a:buChar char="Ø"/>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Products –</a:t>
            </a:r>
            <a:r>
              <a:rPr lang="en-US" sz="1800" dirty="0">
                <a:effectLst/>
                <a:latin typeface="Calibri" panose="020F0502020204030204" pitchFamily="34" charset="0"/>
                <a:ea typeface="Calibri" panose="020F0502020204030204" pitchFamily="34" charset="0"/>
                <a:cs typeface="Times New Roman" panose="02020603050405020304" pitchFamily="18" charset="0"/>
              </a:rPr>
              <a:t> Missing values for product category name imputed with Mode, product weight with Median, product height, length, width with mean, no duplicate values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complete treatment the cleaned data was exported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Retail_dataset_cleaned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excel file as the same manner</a:t>
            </a:r>
          </a:p>
          <a:p>
            <a:endParaRPr lang="en-US" dirty="0"/>
          </a:p>
        </p:txBody>
      </p:sp>
    </p:spTree>
    <p:extLst>
      <p:ext uri="{BB962C8B-B14F-4D97-AF65-F5344CB8AC3E}">
        <p14:creationId xmlns:p14="http://schemas.microsoft.com/office/powerpoint/2010/main" val="219242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2DCB-B6DF-41E3-1CCD-B4F198C0BE82}"/>
              </a:ext>
            </a:extLst>
          </p:cNvPr>
          <p:cNvSpPr>
            <a:spLocks noGrp="1"/>
          </p:cNvSpPr>
          <p:nvPr>
            <p:ph type="title"/>
          </p:nvPr>
        </p:nvSpPr>
        <p:spPr/>
        <p:txBody>
          <a:bodyPr/>
          <a:lstStyle/>
          <a:p>
            <a:r>
              <a:rPr lang="en-US" dirty="0"/>
              <a:t>Executive summary - ii</a:t>
            </a:r>
          </a:p>
        </p:txBody>
      </p:sp>
      <p:sp>
        <p:nvSpPr>
          <p:cNvPr id="3" name="Content Placeholder 2">
            <a:extLst>
              <a:ext uri="{FF2B5EF4-FFF2-40B4-BE49-F238E27FC236}">
                <a16:creationId xmlns:a16="http://schemas.microsoft.com/office/drawing/2014/main" id="{BAD47572-9CDC-150B-3B10-0B56CC57202A}"/>
              </a:ext>
            </a:extLst>
          </p:cNvPr>
          <p:cNvSpPr>
            <a:spLocks noGrp="1"/>
          </p:cNvSpPr>
          <p:nvPr>
            <p:ph idx="1"/>
          </p:nvPr>
        </p:nvSpPr>
        <p:spPr/>
        <p:txBody>
          <a:bodyPr>
            <a:normAutofit/>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market basket analysis we need to form a different dataset by a combination of products table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order_items</a:t>
            </a:r>
            <a:r>
              <a:rPr lang="en-US" sz="1800" dirty="0">
                <a:effectLst/>
                <a:latin typeface="Calibri" panose="020F0502020204030204" pitchFamily="34" charset="0"/>
                <a:ea typeface="Calibri" panose="020F0502020204030204" pitchFamily="34" charset="0"/>
                <a:cs typeface="Times New Roman" panose="02020603050405020304" pitchFamily="18" charset="0"/>
              </a:rPr>
              <a:t> table.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do this with the help of excel power query editor by forming an inner join between the two tables and fetching out the required columns. Then this newly generated table is exported as a new dataset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Market_Basket_Dataset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visualization purpose we use tableau for gathering insights about different products and product categories as well as for the market basket analysis</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We found the top 20 products both by revenue and order quantity, Top 25% products and their contribution in the revenue as well as quantity separately, average price and shipping charges for different product categories, total orders per product category, pareto analysis and market basket analysis for both single category as well as combination of 2 categories.</a:t>
            </a:r>
          </a:p>
          <a:p>
            <a:endParaRPr lang="en-US" dirty="0"/>
          </a:p>
        </p:txBody>
      </p:sp>
    </p:spTree>
    <p:extLst>
      <p:ext uri="{BB962C8B-B14F-4D97-AF65-F5344CB8AC3E}">
        <p14:creationId xmlns:p14="http://schemas.microsoft.com/office/powerpoint/2010/main" val="312105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695B-2537-BCE5-73D7-CDA3BDFDE51A}"/>
              </a:ext>
            </a:extLst>
          </p:cNvPr>
          <p:cNvSpPr>
            <a:spLocks noGrp="1"/>
          </p:cNvSpPr>
          <p:nvPr>
            <p:ph type="title"/>
          </p:nvPr>
        </p:nvSpPr>
        <p:spPr>
          <a:xfrm>
            <a:off x="4737711" y="3125755"/>
            <a:ext cx="9720072" cy="806538"/>
          </a:xfrm>
        </p:spPr>
        <p:txBody>
          <a:bodyPr/>
          <a:lstStyle/>
          <a:p>
            <a:r>
              <a:rPr lang="en-US" dirty="0"/>
              <a:t>Thank you !</a:t>
            </a:r>
          </a:p>
        </p:txBody>
      </p:sp>
    </p:spTree>
    <p:extLst>
      <p:ext uri="{BB962C8B-B14F-4D97-AF65-F5344CB8AC3E}">
        <p14:creationId xmlns:p14="http://schemas.microsoft.com/office/powerpoint/2010/main" val="229366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F2F6-F984-3C55-4AC2-F8C363CBEC18}"/>
              </a:ext>
            </a:extLst>
          </p:cNvPr>
          <p:cNvSpPr>
            <a:spLocks noGrp="1"/>
          </p:cNvSpPr>
          <p:nvPr>
            <p:ph type="title"/>
          </p:nvPr>
        </p:nvSpPr>
        <p:spPr/>
        <p:txBody>
          <a:bodyPr/>
          <a:lstStyle/>
          <a:p>
            <a:r>
              <a:rPr lang="en-US" dirty="0">
                <a:solidFill>
                  <a:srgbClr val="391FF9"/>
                </a:solidFill>
              </a:rPr>
              <a:t>AGENDA</a:t>
            </a:r>
            <a:endParaRPr lang="en-IN" dirty="0">
              <a:solidFill>
                <a:srgbClr val="391FF9"/>
              </a:solidFill>
            </a:endParaRPr>
          </a:p>
        </p:txBody>
      </p:sp>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838200" y="2253006"/>
            <a:ext cx="10515600" cy="3914530"/>
          </a:xfrm>
        </p:spPr>
        <p:txBody>
          <a:bodyPr/>
          <a:lstStyle/>
          <a:p>
            <a:pPr marL="457200" indent="-457200">
              <a:buFont typeface="+mj-lt"/>
              <a:buAutoNum type="arabicPeriod"/>
            </a:pPr>
            <a:r>
              <a:rPr lang="en-US" dirty="0">
                <a:solidFill>
                  <a:schemeClr val="accent1"/>
                </a:solidFill>
              </a:rPr>
              <a:t>Objectives</a:t>
            </a:r>
          </a:p>
          <a:p>
            <a:pPr marL="457200" indent="-457200">
              <a:buFont typeface="+mj-lt"/>
              <a:buAutoNum type="arabicPeriod"/>
            </a:pPr>
            <a:r>
              <a:rPr lang="en-US" dirty="0">
                <a:solidFill>
                  <a:schemeClr val="accent1"/>
                </a:solidFill>
              </a:rPr>
              <a:t>Background</a:t>
            </a:r>
          </a:p>
          <a:p>
            <a:pPr marL="457200" indent="-457200">
              <a:buFont typeface="+mj-lt"/>
              <a:buAutoNum type="arabicPeriod"/>
            </a:pPr>
            <a:r>
              <a:rPr lang="en-US" dirty="0">
                <a:solidFill>
                  <a:schemeClr val="accent1"/>
                </a:solidFill>
              </a:rPr>
              <a:t>Key Findings</a:t>
            </a:r>
          </a:p>
          <a:p>
            <a:pPr marL="457200" indent="-457200">
              <a:buFont typeface="+mj-lt"/>
              <a:buAutoNum type="arabicPeriod"/>
            </a:pPr>
            <a:r>
              <a:rPr lang="en-US" dirty="0">
                <a:solidFill>
                  <a:schemeClr val="accent1"/>
                </a:solidFill>
              </a:rPr>
              <a:t>Recommendations</a:t>
            </a:r>
          </a:p>
          <a:p>
            <a:pPr marL="457200" indent="-457200">
              <a:buFont typeface="+mj-lt"/>
              <a:buAutoNum type="arabicPeriod"/>
            </a:pPr>
            <a:r>
              <a:rPr lang="en-US" dirty="0">
                <a:solidFill>
                  <a:schemeClr val="accent1"/>
                </a:solidFill>
              </a:rPr>
              <a:t>Appendix</a:t>
            </a:r>
          </a:p>
          <a:p>
            <a:pPr lvl="4">
              <a:buFont typeface="Wingdings" panose="05000000000000000000" pitchFamily="2" charset="2"/>
              <a:buChar char="Ø"/>
            </a:pPr>
            <a:r>
              <a:rPr lang="en-US" dirty="0">
                <a:solidFill>
                  <a:schemeClr val="accent1"/>
                </a:solidFill>
              </a:rPr>
              <a:t> Data Source </a:t>
            </a:r>
          </a:p>
          <a:p>
            <a:pPr lvl="4">
              <a:buFont typeface="Wingdings" panose="05000000000000000000" pitchFamily="2" charset="2"/>
              <a:buChar char="Ø"/>
            </a:pPr>
            <a:r>
              <a:rPr lang="en-US" dirty="0">
                <a:solidFill>
                  <a:schemeClr val="accent1"/>
                </a:solidFill>
              </a:rPr>
              <a:t> Date Methodology</a:t>
            </a:r>
          </a:p>
          <a:p>
            <a:pPr lvl="4">
              <a:buFont typeface="Wingdings" panose="05000000000000000000" pitchFamily="2" charset="2"/>
              <a:buChar char="Ø"/>
            </a:pPr>
            <a:r>
              <a:rPr lang="en-US" dirty="0">
                <a:solidFill>
                  <a:schemeClr val="accent1"/>
                </a:solidFill>
              </a:rPr>
              <a:t>Data model assumptions</a:t>
            </a:r>
          </a:p>
          <a:p>
            <a:pPr marL="457200" indent="-457200">
              <a:buFont typeface="+mj-lt"/>
              <a:buAutoNum type="arabicPeriod"/>
            </a:pPr>
            <a:r>
              <a:rPr lang="en-US" dirty="0">
                <a:solidFill>
                  <a:schemeClr val="accent1"/>
                </a:solidFill>
              </a:rPr>
              <a:t>Executive Summary</a:t>
            </a:r>
          </a:p>
          <a:p>
            <a:endParaRPr lang="en-IN" dirty="0"/>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Tree>
    <p:extLst>
      <p:ext uri="{BB962C8B-B14F-4D97-AF65-F5344CB8AC3E}">
        <p14:creationId xmlns:p14="http://schemas.microsoft.com/office/powerpoint/2010/main" val="2212272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25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25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5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25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25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F2F6-F984-3C55-4AC2-F8C363CBEC18}"/>
              </a:ext>
            </a:extLst>
          </p:cNvPr>
          <p:cNvSpPr>
            <a:spLocks noGrp="1"/>
          </p:cNvSpPr>
          <p:nvPr>
            <p:ph type="title"/>
          </p:nvPr>
        </p:nvSpPr>
        <p:spPr/>
        <p:txBody>
          <a:bodyPr/>
          <a:lstStyle/>
          <a:p>
            <a:r>
              <a:rPr lang="en-US" dirty="0">
                <a:solidFill>
                  <a:srgbClr val="391FF9"/>
                </a:solidFill>
              </a:rPr>
              <a:t>OBJECTIVES</a:t>
            </a:r>
            <a:endParaRPr lang="en-IN" dirty="0">
              <a:solidFill>
                <a:srgbClr val="391FF9"/>
              </a:solidFill>
            </a:endParaRPr>
          </a:p>
        </p:txBody>
      </p:sp>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913615" y="2084832"/>
            <a:ext cx="10515600" cy="2977362"/>
          </a:xfrm>
        </p:spPr>
        <p:txBody>
          <a:bodyPr>
            <a:normAutofit lnSpcReduction="10000"/>
          </a:bodyPr>
          <a:lstStyle/>
          <a:p>
            <a:pPr marL="457200" indent="-457200">
              <a:buFont typeface="+mj-lt"/>
              <a:buAutoNum type="arabicPeriod"/>
            </a:pPr>
            <a:r>
              <a:rPr lang="en-US" dirty="0">
                <a:solidFill>
                  <a:schemeClr val="accent1"/>
                </a:solidFill>
              </a:rPr>
              <a:t>Find areas of improvement in inventory management</a:t>
            </a:r>
          </a:p>
          <a:p>
            <a:pPr marL="457200" indent="-457200">
              <a:buFont typeface="+mj-lt"/>
              <a:buAutoNum type="arabicPeriod"/>
            </a:pPr>
            <a:r>
              <a:rPr lang="en-US" dirty="0">
                <a:solidFill>
                  <a:schemeClr val="accent1"/>
                </a:solidFill>
              </a:rPr>
              <a:t>Find top products that contribute to the revenue of </a:t>
            </a:r>
            <a:r>
              <a:rPr lang="en-US" dirty="0" err="1">
                <a:solidFill>
                  <a:schemeClr val="accent1"/>
                </a:solidFill>
              </a:rPr>
              <a:t>Olist</a:t>
            </a:r>
            <a:endParaRPr lang="en-US" dirty="0">
              <a:solidFill>
                <a:schemeClr val="accent1"/>
              </a:solidFill>
            </a:endParaRPr>
          </a:p>
          <a:p>
            <a:pPr marL="457200" indent="-457200">
              <a:buFont typeface="+mj-lt"/>
              <a:buAutoNum type="arabicPeriod"/>
            </a:pPr>
            <a:r>
              <a:rPr lang="en-US" dirty="0">
                <a:solidFill>
                  <a:schemeClr val="accent1"/>
                </a:solidFill>
              </a:rPr>
              <a:t>Perform Market Basket Analysis to understand the purchase behavior of individual customers</a:t>
            </a:r>
          </a:p>
          <a:p>
            <a:pPr marL="457200" indent="-457200">
              <a:buFont typeface="+mj-lt"/>
              <a:buAutoNum type="arabicPeriod"/>
            </a:pPr>
            <a:r>
              <a:rPr lang="en-US" dirty="0">
                <a:solidFill>
                  <a:schemeClr val="accent1"/>
                </a:solidFill>
              </a:rPr>
              <a:t>Identify products that are moving in combination with other revenue generating products</a:t>
            </a:r>
          </a:p>
          <a:p>
            <a:pPr marL="457200" indent="-457200">
              <a:buFont typeface="+mj-lt"/>
              <a:buAutoNum type="arabicPeriod"/>
            </a:pPr>
            <a:r>
              <a:rPr lang="en-US" dirty="0">
                <a:solidFill>
                  <a:schemeClr val="accent1"/>
                </a:solidFill>
              </a:rPr>
              <a:t>Identify low performing product categories.</a:t>
            </a:r>
          </a:p>
          <a:p>
            <a:pPr marL="457200" indent="-457200">
              <a:buFont typeface="+mj-lt"/>
              <a:buAutoNum type="arabicPeriod"/>
            </a:pPr>
            <a:r>
              <a:rPr lang="en-US" dirty="0">
                <a:solidFill>
                  <a:schemeClr val="accent1"/>
                </a:solidFill>
              </a:rPr>
              <a:t>Identify areas to reduce losses, improve sales &amp; revenue generation.</a:t>
            </a:r>
          </a:p>
          <a:p>
            <a:pPr marL="457200" indent="-457200">
              <a:buFont typeface="+mj-lt"/>
              <a:buAutoNum type="arabicPeriod"/>
            </a:pPr>
            <a:endParaRPr lang="en-US" dirty="0">
              <a:solidFill>
                <a:schemeClr val="accent1"/>
              </a:solidFill>
            </a:endParaRPr>
          </a:p>
          <a:p>
            <a:pPr marL="457200" indent="-457200">
              <a:buFont typeface="+mj-lt"/>
              <a:buAutoNum type="arabicPeriod"/>
            </a:pPr>
            <a:endParaRPr lang="en-US" dirty="0">
              <a:solidFill>
                <a:schemeClr val="accent1"/>
              </a:solidFill>
            </a:endParaRPr>
          </a:p>
          <a:p>
            <a:pPr marL="457200" indent="-457200">
              <a:buFont typeface="+mj-lt"/>
              <a:buAutoNum type="arabicPeriod"/>
            </a:pPr>
            <a:endParaRPr lang="en-US" dirty="0">
              <a:solidFill>
                <a:schemeClr val="accent1"/>
              </a:solidFill>
            </a:endParaRPr>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
        <p:nvSpPr>
          <p:cNvPr id="8" name="Content Placeholder 2">
            <a:extLst>
              <a:ext uri="{FF2B5EF4-FFF2-40B4-BE49-F238E27FC236}">
                <a16:creationId xmlns:a16="http://schemas.microsoft.com/office/drawing/2014/main" id="{988EB0E5-7C3D-8CCD-125A-DE3EAB8668B8}"/>
              </a:ext>
            </a:extLst>
          </p:cNvPr>
          <p:cNvSpPr txBox="1">
            <a:spLocks/>
          </p:cNvSpPr>
          <p:nvPr/>
        </p:nvSpPr>
        <p:spPr>
          <a:xfrm>
            <a:off x="913615" y="3886730"/>
            <a:ext cx="10515600" cy="35671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solidFill>
                <a:schemeClr val="accent1"/>
              </a:solidFill>
            </a:endParaRPr>
          </a:p>
        </p:txBody>
      </p:sp>
    </p:spTree>
    <p:extLst>
      <p:ext uri="{BB962C8B-B14F-4D97-AF65-F5344CB8AC3E}">
        <p14:creationId xmlns:p14="http://schemas.microsoft.com/office/powerpoint/2010/main" val="3146165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25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25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25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4ED6EA-7044-636C-4ED1-FCAB6A3ED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224"/>
            <a:ext cx="12192000" cy="6261552"/>
          </a:xfrm>
          <a:prstGeom prst="rect">
            <a:avLst/>
          </a:prstGeom>
        </p:spPr>
      </p:pic>
    </p:spTree>
    <p:extLst>
      <p:ext uri="{BB962C8B-B14F-4D97-AF65-F5344CB8AC3E}">
        <p14:creationId xmlns:p14="http://schemas.microsoft.com/office/powerpoint/2010/main" val="288848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61B03E-0E57-2569-40F8-4DAA3CDA1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792"/>
            <a:ext cx="12192000" cy="6165130"/>
          </a:xfrm>
          <a:prstGeom prst="rect">
            <a:avLst/>
          </a:prstGeom>
        </p:spPr>
      </p:pic>
    </p:spTree>
    <p:extLst>
      <p:ext uri="{BB962C8B-B14F-4D97-AF65-F5344CB8AC3E}">
        <p14:creationId xmlns:p14="http://schemas.microsoft.com/office/powerpoint/2010/main" val="327450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0534A-0090-92ED-B1BD-C8DDB82F5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8224"/>
            <a:ext cx="12192000" cy="6261552"/>
          </a:xfrm>
          <a:prstGeom prst="rect">
            <a:avLst/>
          </a:prstGeom>
        </p:spPr>
      </p:pic>
    </p:spTree>
    <p:extLst>
      <p:ext uri="{BB962C8B-B14F-4D97-AF65-F5344CB8AC3E}">
        <p14:creationId xmlns:p14="http://schemas.microsoft.com/office/powerpoint/2010/main" val="38439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913615" y="2084832"/>
            <a:ext cx="10515600" cy="2977362"/>
          </a:xfrm>
        </p:spPr>
        <p:txBody>
          <a:bodyPr>
            <a:normAutofit/>
          </a:bodyPr>
          <a:lstStyle/>
          <a:p>
            <a:pPr marL="457200" indent="-457200">
              <a:buFont typeface="+mj-lt"/>
              <a:buAutoNum type="arabicPeriod"/>
            </a:pPr>
            <a:endParaRPr lang="en-US" dirty="0">
              <a:solidFill>
                <a:schemeClr val="accent1"/>
              </a:solidFill>
            </a:endParaRPr>
          </a:p>
          <a:p>
            <a:pPr marL="457200" indent="-457200">
              <a:buFont typeface="+mj-lt"/>
              <a:buAutoNum type="arabicPeriod"/>
            </a:pPr>
            <a:endParaRPr lang="en-US" dirty="0">
              <a:solidFill>
                <a:schemeClr val="accent1"/>
              </a:solidFill>
            </a:endParaRPr>
          </a:p>
          <a:p>
            <a:pPr marL="457200" indent="-457200">
              <a:buFont typeface="+mj-lt"/>
              <a:buAutoNum type="arabicPeriod"/>
            </a:pPr>
            <a:endParaRPr lang="en-US" dirty="0">
              <a:solidFill>
                <a:schemeClr val="accent1"/>
              </a:solidFill>
            </a:endParaRPr>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
        <p:nvSpPr>
          <p:cNvPr id="8" name="Content Placeholder 2">
            <a:extLst>
              <a:ext uri="{FF2B5EF4-FFF2-40B4-BE49-F238E27FC236}">
                <a16:creationId xmlns:a16="http://schemas.microsoft.com/office/drawing/2014/main" id="{988EB0E5-7C3D-8CCD-125A-DE3EAB8668B8}"/>
              </a:ext>
            </a:extLst>
          </p:cNvPr>
          <p:cNvSpPr txBox="1">
            <a:spLocks/>
          </p:cNvSpPr>
          <p:nvPr/>
        </p:nvSpPr>
        <p:spPr>
          <a:xfrm>
            <a:off x="913615" y="3886730"/>
            <a:ext cx="10515600" cy="35671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solidFill>
                <a:schemeClr val="accent1"/>
              </a:solidFill>
            </a:endParaRPr>
          </a:p>
        </p:txBody>
      </p:sp>
      <p:pic>
        <p:nvPicPr>
          <p:cNvPr id="13" name="Picture 12">
            <a:extLst>
              <a:ext uri="{FF2B5EF4-FFF2-40B4-BE49-F238E27FC236}">
                <a16:creationId xmlns:a16="http://schemas.microsoft.com/office/drawing/2014/main" id="{0216E3B6-44C5-E31A-FFC5-9C13735E2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615"/>
            <a:ext cx="12192000" cy="6261552"/>
          </a:xfrm>
          <a:prstGeom prst="rect">
            <a:avLst/>
          </a:prstGeom>
        </p:spPr>
      </p:pic>
    </p:spTree>
    <p:extLst>
      <p:ext uri="{BB962C8B-B14F-4D97-AF65-F5344CB8AC3E}">
        <p14:creationId xmlns:p14="http://schemas.microsoft.com/office/powerpoint/2010/main" val="562326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F2F6-F984-3C55-4AC2-F8C363CBEC18}"/>
              </a:ext>
            </a:extLst>
          </p:cNvPr>
          <p:cNvSpPr>
            <a:spLocks noGrp="1"/>
          </p:cNvSpPr>
          <p:nvPr>
            <p:ph type="title"/>
          </p:nvPr>
        </p:nvSpPr>
        <p:spPr/>
        <p:txBody>
          <a:bodyPr/>
          <a:lstStyle/>
          <a:p>
            <a:r>
              <a:rPr lang="en-US" dirty="0">
                <a:solidFill>
                  <a:srgbClr val="391FF9"/>
                </a:solidFill>
              </a:rPr>
              <a:t>RECOMMENDATIONS</a:t>
            </a:r>
            <a:endParaRPr lang="en-IN" dirty="0">
              <a:solidFill>
                <a:srgbClr val="391FF9"/>
              </a:solidFill>
            </a:endParaRPr>
          </a:p>
        </p:txBody>
      </p:sp>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913615" y="2084831"/>
            <a:ext cx="10515600" cy="4263335"/>
          </a:xfrm>
        </p:spPr>
        <p:txBody>
          <a:bodyPr>
            <a:normAutofit fontScale="92500" lnSpcReduction="20000"/>
          </a:bodyPr>
          <a:lstStyle/>
          <a:p>
            <a:pPr marL="457200" indent="-457200">
              <a:buFont typeface="+mj-lt"/>
              <a:buAutoNum type="arabicPeriod"/>
            </a:pPr>
            <a:r>
              <a:rPr lang="en-US" dirty="0" err="1">
                <a:solidFill>
                  <a:schemeClr val="accent1"/>
                </a:solidFill>
              </a:rPr>
              <a:t>Bed_bath_table</a:t>
            </a:r>
            <a:r>
              <a:rPr lang="en-US" dirty="0">
                <a:solidFill>
                  <a:schemeClr val="accent1"/>
                </a:solidFill>
              </a:rPr>
              <a:t> &amp; furniture_ décor are the 2 product categories that can be clubbed with toys to increase their sales, offers &amp; discounts can be formulated to attract customers. </a:t>
            </a:r>
          </a:p>
          <a:p>
            <a:pPr marL="457200" indent="-457200">
              <a:buFont typeface="+mj-lt"/>
              <a:buAutoNum type="arabicPeriod"/>
            </a:pPr>
            <a:r>
              <a:rPr lang="en-US" dirty="0">
                <a:solidFill>
                  <a:schemeClr val="accent1"/>
                </a:solidFill>
              </a:rPr>
              <a:t>Non-performing product categories like </a:t>
            </a:r>
            <a:r>
              <a:rPr lang="en-US" dirty="0" err="1">
                <a:solidFill>
                  <a:schemeClr val="accent1"/>
                </a:solidFill>
              </a:rPr>
              <a:t>office_furniture</a:t>
            </a:r>
            <a:r>
              <a:rPr lang="en-US" dirty="0">
                <a:solidFill>
                  <a:schemeClr val="accent1"/>
                </a:solidFill>
              </a:rPr>
              <a:t>, home_appliance_2, </a:t>
            </a:r>
            <a:r>
              <a:rPr lang="en-US" dirty="0" err="1">
                <a:solidFill>
                  <a:schemeClr val="accent1"/>
                </a:solidFill>
              </a:rPr>
              <a:t>fashion_sports</a:t>
            </a:r>
            <a:r>
              <a:rPr lang="en-US" dirty="0">
                <a:solidFill>
                  <a:schemeClr val="accent1"/>
                </a:solidFill>
              </a:rPr>
              <a:t>, </a:t>
            </a:r>
            <a:r>
              <a:rPr lang="en-US" dirty="0" err="1">
                <a:solidFill>
                  <a:schemeClr val="accent1"/>
                </a:solidFill>
              </a:rPr>
              <a:t>furniture_bedroom</a:t>
            </a:r>
            <a:r>
              <a:rPr lang="en-US" dirty="0">
                <a:solidFill>
                  <a:schemeClr val="accent1"/>
                </a:solidFill>
              </a:rPr>
              <a:t>, </a:t>
            </a:r>
            <a:r>
              <a:rPr lang="en-US" dirty="0" err="1">
                <a:solidFill>
                  <a:schemeClr val="accent1"/>
                </a:solidFill>
              </a:rPr>
              <a:t>kitchen_dining_laundry_garden_furniture</a:t>
            </a:r>
            <a:r>
              <a:rPr lang="en-US" dirty="0">
                <a:solidFill>
                  <a:schemeClr val="accent1"/>
                </a:solidFill>
              </a:rPr>
              <a:t>, </a:t>
            </a:r>
            <a:r>
              <a:rPr lang="en-US" dirty="0" err="1">
                <a:solidFill>
                  <a:schemeClr val="accent1"/>
                </a:solidFill>
              </a:rPr>
              <a:t>security_services</a:t>
            </a:r>
            <a:r>
              <a:rPr lang="en-US" dirty="0">
                <a:solidFill>
                  <a:schemeClr val="accent1"/>
                </a:solidFill>
              </a:rPr>
              <a:t>, </a:t>
            </a:r>
            <a:r>
              <a:rPr lang="en-US" dirty="0" err="1">
                <a:solidFill>
                  <a:schemeClr val="accent1"/>
                </a:solidFill>
              </a:rPr>
              <a:t>furniture_living_room</a:t>
            </a:r>
            <a:r>
              <a:rPr lang="en-US" dirty="0">
                <a:solidFill>
                  <a:schemeClr val="accent1"/>
                </a:solidFill>
              </a:rPr>
              <a:t>, </a:t>
            </a:r>
            <a:r>
              <a:rPr lang="en-US" dirty="0" err="1">
                <a:solidFill>
                  <a:schemeClr val="accent1"/>
                </a:solidFill>
              </a:rPr>
              <a:t>agro_industry_and_commerce</a:t>
            </a:r>
            <a:r>
              <a:rPr lang="en-US" dirty="0">
                <a:solidFill>
                  <a:schemeClr val="accent1"/>
                </a:solidFill>
              </a:rPr>
              <a:t>, </a:t>
            </a:r>
            <a:r>
              <a:rPr lang="en-US" dirty="0" err="1">
                <a:solidFill>
                  <a:schemeClr val="accent1"/>
                </a:solidFill>
              </a:rPr>
              <a:t>luggage_accessories</a:t>
            </a:r>
            <a:r>
              <a:rPr lang="en-US" dirty="0">
                <a:solidFill>
                  <a:schemeClr val="accent1"/>
                </a:solidFill>
              </a:rPr>
              <a:t>, </a:t>
            </a:r>
            <a:r>
              <a:rPr lang="en-US" dirty="0" err="1">
                <a:solidFill>
                  <a:schemeClr val="accent1"/>
                </a:solidFill>
              </a:rPr>
              <a:t>furniture_mattress_and_upholstery</a:t>
            </a:r>
            <a:r>
              <a:rPr lang="en-US" dirty="0">
                <a:solidFill>
                  <a:schemeClr val="accent1"/>
                </a:solidFill>
              </a:rPr>
              <a:t>, home_comfort_2, </a:t>
            </a:r>
            <a:r>
              <a:rPr lang="en-US" dirty="0" err="1">
                <a:solidFill>
                  <a:schemeClr val="accent1"/>
                </a:solidFill>
              </a:rPr>
              <a:t>daiper_hygiene</a:t>
            </a:r>
            <a:r>
              <a:rPr lang="en-US" dirty="0">
                <a:solidFill>
                  <a:schemeClr val="accent1"/>
                </a:solidFill>
              </a:rPr>
              <a:t>, fashion sports, signaling and securities </a:t>
            </a:r>
            <a:r>
              <a:rPr lang="en-US" dirty="0" err="1">
                <a:solidFill>
                  <a:schemeClr val="accent1"/>
                </a:solidFill>
              </a:rPr>
              <a:t>etc</a:t>
            </a:r>
            <a:r>
              <a:rPr lang="en-US" dirty="0">
                <a:solidFill>
                  <a:schemeClr val="accent1"/>
                </a:solidFill>
              </a:rPr>
              <a:t> can be moved out of the inventory stock to reduce unnecessary loss. </a:t>
            </a:r>
          </a:p>
          <a:p>
            <a:pPr marL="457200" indent="-457200">
              <a:buFont typeface="+mj-lt"/>
              <a:buAutoNum type="arabicPeriod"/>
            </a:pPr>
            <a:r>
              <a:rPr lang="en-US" dirty="0">
                <a:solidFill>
                  <a:schemeClr val="accent1"/>
                </a:solidFill>
              </a:rPr>
              <a:t>Major focus should be diverted to the 80% revenue generating product category such as toys, computers, </a:t>
            </a:r>
            <a:r>
              <a:rPr lang="en-US" dirty="0" err="1">
                <a:solidFill>
                  <a:schemeClr val="accent1"/>
                </a:solidFill>
              </a:rPr>
              <a:t>cool_stuffs</a:t>
            </a:r>
            <a:r>
              <a:rPr lang="en-US" dirty="0">
                <a:solidFill>
                  <a:schemeClr val="accent1"/>
                </a:solidFill>
              </a:rPr>
              <a:t>, </a:t>
            </a:r>
            <a:r>
              <a:rPr lang="en-US" dirty="0" err="1">
                <a:solidFill>
                  <a:schemeClr val="accent1"/>
                </a:solidFill>
              </a:rPr>
              <a:t>watches_gifts</a:t>
            </a:r>
            <a:r>
              <a:rPr lang="en-US" dirty="0">
                <a:solidFill>
                  <a:schemeClr val="accent1"/>
                </a:solidFill>
              </a:rPr>
              <a:t>, </a:t>
            </a:r>
            <a:r>
              <a:rPr lang="en-US" dirty="0" err="1">
                <a:solidFill>
                  <a:schemeClr val="accent1"/>
                </a:solidFill>
              </a:rPr>
              <a:t>health_beauty</a:t>
            </a:r>
            <a:r>
              <a:rPr lang="en-US" dirty="0">
                <a:solidFill>
                  <a:schemeClr val="accent1"/>
                </a:solidFill>
              </a:rPr>
              <a:t>, </a:t>
            </a:r>
            <a:r>
              <a:rPr lang="en-US" dirty="0" err="1">
                <a:solidFill>
                  <a:schemeClr val="accent1"/>
                </a:solidFill>
              </a:rPr>
              <a:t>computer_accessories</a:t>
            </a:r>
            <a:r>
              <a:rPr lang="en-US" dirty="0">
                <a:solidFill>
                  <a:schemeClr val="accent1"/>
                </a:solidFill>
              </a:rPr>
              <a:t>, etc. </a:t>
            </a:r>
          </a:p>
          <a:p>
            <a:pPr marL="457200" indent="-457200">
              <a:buFont typeface="+mj-lt"/>
              <a:buAutoNum type="arabicPeriod"/>
            </a:pPr>
            <a:r>
              <a:rPr lang="en-US" dirty="0">
                <a:solidFill>
                  <a:schemeClr val="accent1"/>
                </a:solidFill>
              </a:rPr>
              <a:t>Top performing Sellers products should be given more offers and benefit to encourage their involvement. </a:t>
            </a:r>
          </a:p>
          <a:p>
            <a:pPr marL="457200" indent="-457200">
              <a:buFont typeface="+mj-lt"/>
              <a:buAutoNum type="arabicPeriod"/>
            </a:pPr>
            <a:r>
              <a:rPr lang="en-US" dirty="0">
                <a:solidFill>
                  <a:schemeClr val="accent1"/>
                </a:solidFill>
              </a:rPr>
              <a:t>Geographical presence across the major states &amp; cities in Brazil should be undertaken for better customer reach. There is a huge market gap between Sao Paulo and other states as well the cities. This gap needs to be addressed through marketing campaigns and offers for tier 2 city customers. </a:t>
            </a:r>
          </a:p>
          <a:p>
            <a:pPr marL="457200" indent="-457200">
              <a:buFont typeface="+mj-lt"/>
              <a:buAutoNum type="arabicPeriod"/>
            </a:pPr>
            <a:r>
              <a:rPr lang="en-US" dirty="0">
                <a:solidFill>
                  <a:schemeClr val="accent1"/>
                </a:solidFill>
              </a:rPr>
              <a:t>Customer </a:t>
            </a:r>
            <a:r>
              <a:rPr lang="en-US" dirty="0" err="1">
                <a:solidFill>
                  <a:schemeClr val="accent1"/>
                </a:solidFill>
              </a:rPr>
              <a:t>loyality</a:t>
            </a:r>
            <a:r>
              <a:rPr lang="en-US" dirty="0">
                <a:solidFill>
                  <a:schemeClr val="accent1"/>
                </a:solidFill>
              </a:rPr>
              <a:t> programs needed to incorporated to have repeat business. </a:t>
            </a:r>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
        <p:nvSpPr>
          <p:cNvPr id="8" name="Content Placeholder 2">
            <a:extLst>
              <a:ext uri="{FF2B5EF4-FFF2-40B4-BE49-F238E27FC236}">
                <a16:creationId xmlns:a16="http://schemas.microsoft.com/office/drawing/2014/main" id="{988EB0E5-7C3D-8CCD-125A-DE3EAB8668B8}"/>
              </a:ext>
            </a:extLst>
          </p:cNvPr>
          <p:cNvSpPr txBox="1">
            <a:spLocks/>
          </p:cNvSpPr>
          <p:nvPr/>
        </p:nvSpPr>
        <p:spPr>
          <a:xfrm>
            <a:off x="913615" y="3886730"/>
            <a:ext cx="10515600" cy="35671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solidFill>
                <a:schemeClr val="accent1"/>
              </a:solidFill>
            </a:endParaRPr>
          </a:p>
        </p:txBody>
      </p:sp>
    </p:spTree>
    <p:extLst>
      <p:ext uri="{BB962C8B-B14F-4D97-AF65-F5344CB8AC3E}">
        <p14:creationId xmlns:p14="http://schemas.microsoft.com/office/powerpoint/2010/main" val="3253941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F2F6-F984-3C55-4AC2-F8C363CBEC18}"/>
              </a:ext>
            </a:extLst>
          </p:cNvPr>
          <p:cNvSpPr>
            <a:spLocks noGrp="1"/>
          </p:cNvSpPr>
          <p:nvPr>
            <p:ph type="title"/>
          </p:nvPr>
        </p:nvSpPr>
        <p:spPr/>
        <p:txBody>
          <a:bodyPr/>
          <a:lstStyle/>
          <a:p>
            <a:r>
              <a:rPr lang="en-US" dirty="0">
                <a:solidFill>
                  <a:srgbClr val="391FF9"/>
                </a:solidFill>
              </a:rPr>
              <a:t>Appendix</a:t>
            </a:r>
            <a:endParaRPr lang="en-IN" dirty="0">
              <a:solidFill>
                <a:srgbClr val="391FF9"/>
              </a:solidFill>
            </a:endParaRPr>
          </a:p>
        </p:txBody>
      </p:sp>
      <p:sp>
        <p:nvSpPr>
          <p:cNvPr id="3" name="Content Placeholder 2">
            <a:extLst>
              <a:ext uri="{FF2B5EF4-FFF2-40B4-BE49-F238E27FC236}">
                <a16:creationId xmlns:a16="http://schemas.microsoft.com/office/drawing/2014/main" id="{664AFAB2-6C18-FA1B-C85F-87E6B400AC12}"/>
              </a:ext>
            </a:extLst>
          </p:cNvPr>
          <p:cNvSpPr>
            <a:spLocks noGrp="1"/>
          </p:cNvSpPr>
          <p:nvPr>
            <p:ph idx="1"/>
          </p:nvPr>
        </p:nvSpPr>
        <p:spPr>
          <a:xfrm>
            <a:off x="913615" y="2009449"/>
            <a:ext cx="10515600" cy="4263335"/>
          </a:xfrm>
        </p:spPr>
        <p:txBody>
          <a:bodyPr>
            <a:normAutofit/>
          </a:bodyPr>
          <a:lstStyle/>
          <a:p>
            <a:pPr marL="457200" indent="-457200">
              <a:buFont typeface="+mj-lt"/>
              <a:buAutoNum type="arabicPeriod"/>
            </a:pPr>
            <a:r>
              <a:rPr lang="en-US" dirty="0">
                <a:solidFill>
                  <a:schemeClr val="accent1"/>
                </a:solidFill>
              </a:rPr>
              <a:t>Data Source used by the team:</a:t>
            </a:r>
          </a:p>
          <a:p>
            <a:pPr marL="788670" lvl="3" indent="-285750">
              <a:buFont typeface="Wingdings" panose="05000000000000000000" pitchFamily="2" charset="2"/>
              <a:buChar char="Ø"/>
            </a:pPr>
            <a:r>
              <a:rPr lang="en-US" dirty="0" err="1">
                <a:solidFill>
                  <a:schemeClr val="accent1"/>
                </a:solidFill>
              </a:rPr>
              <a:t>Retail_dataset</a:t>
            </a:r>
            <a:r>
              <a:rPr lang="en-US" dirty="0">
                <a:solidFill>
                  <a:schemeClr val="accent1"/>
                </a:solidFill>
              </a:rPr>
              <a:t> by </a:t>
            </a:r>
            <a:r>
              <a:rPr lang="en-US" dirty="0" err="1">
                <a:solidFill>
                  <a:schemeClr val="accent1"/>
                </a:solidFill>
              </a:rPr>
              <a:t>Olist</a:t>
            </a:r>
            <a:r>
              <a:rPr lang="en-US" dirty="0">
                <a:solidFill>
                  <a:schemeClr val="accent1"/>
                </a:solidFill>
              </a:rPr>
              <a:t>, Brazilian e-commerce company with a data period starting 2016-2018.</a:t>
            </a:r>
          </a:p>
          <a:p>
            <a:pPr marL="788670" lvl="3" indent="-285750">
              <a:buFont typeface="Wingdings" panose="05000000000000000000" pitchFamily="2" charset="2"/>
              <a:buChar char="Ø"/>
            </a:pPr>
            <a:r>
              <a:rPr lang="en-US" dirty="0">
                <a:solidFill>
                  <a:schemeClr val="accent1"/>
                </a:solidFill>
              </a:rPr>
              <a:t>Dataset had 5 sheets. The entire dataset contained 11 numerical variables</a:t>
            </a:r>
          </a:p>
          <a:p>
            <a:pPr marL="788670" lvl="3" indent="-285750">
              <a:buFont typeface="Wingdings" panose="05000000000000000000" pitchFamily="2" charset="2"/>
              <a:buChar char="Ø"/>
            </a:pPr>
            <a:r>
              <a:rPr lang="en-US" dirty="0">
                <a:solidFill>
                  <a:schemeClr val="accent1"/>
                </a:solidFill>
              </a:rPr>
              <a:t>A new sheet was created using </a:t>
            </a:r>
            <a:r>
              <a:rPr lang="en-US" dirty="0" err="1">
                <a:solidFill>
                  <a:schemeClr val="accent1"/>
                </a:solidFill>
              </a:rPr>
              <a:t>Order_items</a:t>
            </a:r>
            <a:r>
              <a:rPr lang="en-US" dirty="0">
                <a:solidFill>
                  <a:schemeClr val="accent1"/>
                </a:solidFill>
              </a:rPr>
              <a:t> table &amp; Products table named as </a:t>
            </a:r>
            <a:r>
              <a:rPr lang="en-US" dirty="0" err="1">
                <a:solidFill>
                  <a:schemeClr val="accent1"/>
                </a:solidFill>
              </a:rPr>
              <a:t>Ord_prod</a:t>
            </a:r>
            <a:r>
              <a:rPr lang="en-US" dirty="0">
                <a:solidFill>
                  <a:schemeClr val="accent1"/>
                </a:solidFill>
              </a:rPr>
              <a:t> to perform Market Basket Analysis. </a:t>
            </a:r>
          </a:p>
          <a:p>
            <a:pPr marL="457200" indent="-457200">
              <a:buFont typeface="+mj-lt"/>
              <a:buAutoNum type="arabicPeriod"/>
            </a:pPr>
            <a:r>
              <a:rPr lang="en-US" dirty="0">
                <a:solidFill>
                  <a:schemeClr val="accent1"/>
                </a:solidFill>
              </a:rPr>
              <a:t>Data Methodology:</a:t>
            </a:r>
          </a:p>
          <a:p>
            <a:pPr marL="788670" lvl="3" indent="-285750">
              <a:lnSpc>
                <a:spcPct val="100000"/>
              </a:lnSpc>
              <a:buFont typeface="Wingdings" panose="05000000000000000000" pitchFamily="2" charset="2"/>
              <a:buChar char="Ø"/>
            </a:pPr>
            <a:r>
              <a:rPr lang="en-US" dirty="0">
                <a:solidFill>
                  <a:schemeClr val="accent1"/>
                </a:solidFill>
              </a:rPr>
              <a:t>A basic layout for the final presentation answering the project required was sketched.</a:t>
            </a:r>
          </a:p>
          <a:p>
            <a:pPr marL="788670" lvl="3" indent="-285750">
              <a:lnSpc>
                <a:spcPct val="100000"/>
              </a:lnSpc>
              <a:buFont typeface="Wingdings" panose="05000000000000000000" pitchFamily="2" charset="2"/>
              <a:buChar char="Ø"/>
            </a:pPr>
            <a:r>
              <a:rPr lang="en-US" dirty="0">
                <a:solidFill>
                  <a:schemeClr val="accent1"/>
                </a:solidFill>
              </a:rPr>
              <a:t>Data cleaning was performed in </a:t>
            </a:r>
            <a:r>
              <a:rPr lang="en-US" dirty="0" err="1">
                <a:solidFill>
                  <a:schemeClr val="accent1"/>
                </a:solidFill>
              </a:rPr>
              <a:t>Jupyter</a:t>
            </a:r>
            <a:r>
              <a:rPr lang="en-US" dirty="0">
                <a:solidFill>
                  <a:schemeClr val="accent1"/>
                </a:solidFill>
              </a:rPr>
              <a:t> notebook using python libraries. </a:t>
            </a:r>
          </a:p>
          <a:p>
            <a:pPr marL="788670" lvl="3" indent="-285750">
              <a:lnSpc>
                <a:spcPct val="100000"/>
              </a:lnSpc>
              <a:buFont typeface="Wingdings" panose="05000000000000000000" pitchFamily="2" charset="2"/>
              <a:buChar char="Ø"/>
            </a:pPr>
            <a:r>
              <a:rPr lang="en-US" dirty="0">
                <a:solidFill>
                  <a:schemeClr val="accent1"/>
                </a:solidFill>
              </a:rPr>
              <a:t>Duplicate values were checked, Under orders table only "DELIVERED" orders have been considered for this analysis. </a:t>
            </a:r>
          </a:p>
          <a:p>
            <a:pPr marL="788670" lvl="3" indent="-285750">
              <a:lnSpc>
                <a:spcPct val="100000"/>
              </a:lnSpc>
              <a:buFont typeface="Wingdings" panose="05000000000000000000" pitchFamily="2" charset="2"/>
              <a:buChar char="Ø"/>
            </a:pPr>
            <a:r>
              <a:rPr lang="en-US" dirty="0">
                <a:solidFill>
                  <a:schemeClr val="accent1"/>
                </a:solidFill>
              </a:rPr>
              <a:t>Orders table has a few missing values, though a negligible amount it was imputed with most appropriate data available. </a:t>
            </a:r>
          </a:p>
          <a:p>
            <a:pPr marL="788670" lvl="3" indent="-285750">
              <a:lnSpc>
                <a:spcPct val="100000"/>
              </a:lnSpc>
              <a:buFont typeface="Wingdings" panose="05000000000000000000" pitchFamily="2" charset="2"/>
              <a:buChar char="Ø"/>
            </a:pPr>
            <a:r>
              <a:rPr lang="en-US" dirty="0">
                <a:solidFill>
                  <a:schemeClr val="accent1"/>
                </a:solidFill>
              </a:rPr>
              <a:t>Under Customers table, customer_id had a few duplicates and the same were dropped.</a:t>
            </a:r>
          </a:p>
          <a:p>
            <a:pPr marL="788670" lvl="3" indent="-285750">
              <a:lnSpc>
                <a:spcPct val="100000"/>
              </a:lnSpc>
              <a:buFont typeface="Wingdings" panose="05000000000000000000" pitchFamily="2" charset="2"/>
              <a:buChar char="Ø"/>
            </a:pPr>
            <a:r>
              <a:rPr lang="en-US" dirty="0">
                <a:solidFill>
                  <a:schemeClr val="accent1"/>
                </a:solidFill>
              </a:rPr>
              <a:t>There were around 170 missing values of product category, again a negligible quantity as compared to the volume of data available. Nevertheless, we filled it with the most recurring product category which was 75% of all categories. </a:t>
            </a:r>
          </a:p>
          <a:p>
            <a:pPr marL="457200" indent="-457200">
              <a:buFont typeface="+mj-lt"/>
              <a:buAutoNum type="arabicPeriod"/>
            </a:pPr>
            <a:endParaRPr lang="en-US" dirty="0">
              <a:solidFill>
                <a:schemeClr val="accent1"/>
              </a:solidFill>
            </a:endParaRPr>
          </a:p>
        </p:txBody>
      </p:sp>
      <p:pic>
        <p:nvPicPr>
          <p:cNvPr id="4" name="Picture 3">
            <a:extLst>
              <a:ext uri="{FF2B5EF4-FFF2-40B4-BE49-F238E27FC236}">
                <a16:creationId xmlns:a16="http://schemas.microsoft.com/office/drawing/2014/main" id="{4EA3F8BD-D30F-C843-133A-FEE54AE7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055" y="6348167"/>
            <a:ext cx="433682" cy="433682"/>
          </a:xfrm>
          <a:prstGeom prst="rect">
            <a:avLst/>
          </a:prstGeom>
        </p:spPr>
      </p:pic>
      <p:sp>
        <p:nvSpPr>
          <p:cNvPr id="8" name="Content Placeholder 2">
            <a:extLst>
              <a:ext uri="{FF2B5EF4-FFF2-40B4-BE49-F238E27FC236}">
                <a16:creationId xmlns:a16="http://schemas.microsoft.com/office/drawing/2014/main" id="{988EB0E5-7C3D-8CCD-125A-DE3EAB8668B8}"/>
              </a:ext>
            </a:extLst>
          </p:cNvPr>
          <p:cNvSpPr txBox="1">
            <a:spLocks/>
          </p:cNvSpPr>
          <p:nvPr/>
        </p:nvSpPr>
        <p:spPr>
          <a:xfrm>
            <a:off x="913615" y="3886730"/>
            <a:ext cx="10515600" cy="356710"/>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solidFill>
                <a:schemeClr val="accent1"/>
              </a:solidFill>
            </a:endParaRPr>
          </a:p>
        </p:txBody>
      </p:sp>
    </p:spTree>
    <p:extLst>
      <p:ext uri="{BB962C8B-B14F-4D97-AF65-F5344CB8AC3E}">
        <p14:creationId xmlns:p14="http://schemas.microsoft.com/office/powerpoint/2010/main" val="3327517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1492</TotalTime>
  <Words>1005</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Tw Cen MT</vt:lpstr>
      <vt:lpstr>Tw Cen MT Condensed</vt:lpstr>
      <vt:lpstr>Wingdings</vt:lpstr>
      <vt:lpstr>Wingdings 3</vt:lpstr>
      <vt:lpstr>Integral</vt:lpstr>
      <vt:lpstr>Revenue analysis &amp; Inventory management </vt:lpstr>
      <vt:lpstr>AGENDA</vt:lpstr>
      <vt:lpstr>OBJECTIVES</vt:lpstr>
      <vt:lpstr>PowerPoint Presentation</vt:lpstr>
      <vt:lpstr>PowerPoint Presentation</vt:lpstr>
      <vt:lpstr>PowerPoint Presentation</vt:lpstr>
      <vt:lpstr>PowerPoint Presentation</vt:lpstr>
      <vt:lpstr>RECOMMENDATIONS</vt:lpstr>
      <vt:lpstr>Appendix</vt:lpstr>
      <vt:lpstr>Appendix</vt:lpstr>
      <vt:lpstr>PowerPoint Presentation</vt:lpstr>
      <vt:lpstr>Executive summary - i</vt:lpstr>
      <vt:lpstr>Executive summary - ii</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analysis &amp; Inventory management </dc:title>
  <dc:creator>SINO JOSEPH</dc:creator>
  <cp:lastModifiedBy>Subhasish Halder</cp:lastModifiedBy>
  <cp:revision>2</cp:revision>
  <dcterms:created xsi:type="dcterms:W3CDTF">2022-08-09T10:01:58Z</dcterms:created>
  <dcterms:modified xsi:type="dcterms:W3CDTF">2022-08-10T17:22:34Z</dcterms:modified>
</cp:coreProperties>
</file>